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sldIdLst>
    <p:sldId id="348" r:id="rId2"/>
    <p:sldId id="287" r:id="rId3"/>
    <p:sldId id="257" r:id="rId4"/>
    <p:sldId id="260" r:id="rId5"/>
    <p:sldId id="340" r:id="rId6"/>
    <p:sldId id="288" r:id="rId7"/>
    <p:sldId id="266" r:id="rId8"/>
    <p:sldId id="349" r:id="rId9"/>
    <p:sldId id="343" r:id="rId10"/>
    <p:sldId id="351" r:id="rId11"/>
    <p:sldId id="345" r:id="rId12"/>
    <p:sldId id="352" r:id="rId13"/>
    <p:sldId id="353" r:id="rId14"/>
    <p:sldId id="275" r:id="rId15"/>
    <p:sldId id="346" r:id="rId16"/>
    <p:sldId id="270" r:id="rId17"/>
    <p:sldId id="271" r:id="rId18"/>
    <p:sldId id="32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FF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4" autoAdjust="0"/>
    <p:restoredTop sz="99822" autoAdjust="0"/>
  </p:normalViewPr>
  <p:slideViewPr>
    <p:cSldViewPr>
      <p:cViewPr varScale="1">
        <p:scale>
          <a:sx n="74" d="100"/>
          <a:sy n="74" d="100"/>
        </p:scale>
        <p:origin x="31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3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mitha N J" userId="9ce4971bfab9120b" providerId="LiveId" clId="{4825B9CD-B9BD-4F6D-9855-AE3EE517E84D}"/>
    <pc:docChg chg="custSel modSld">
      <pc:chgData name="sushmitha N J" userId="9ce4971bfab9120b" providerId="LiveId" clId="{4825B9CD-B9BD-4F6D-9855-AE3EE517E84D}" dt="2022-01-11T04:29:39.536" v="19" actId="27636"/>
      <pc:docMkLst>
        <pc:docMk/>
      </pc:docMkLst>
      <pc:sldChg chg="modSp mod">
        <pc:chgData name="sushmitha N J" userId="9ce4971bfab9120b" providerId="LiveId" clId="{4825B9CD-B9BD-4F6D-9855-AE3EE517E84D}" dt="2022-01-11T04:29:39.536" v="19" actId="27636"/>
        <pc:sldMkLst>
          <pc:docMk/>
          <pc:sldMk cId="0" sldId="287"/>
        </pc:sldMkLst>
        <pc:spChg chg="mod">
          <ac:chgData name="sushmitha N J" userId="9ce4971bfab9120b" providerId="LiveId" clId="{4825B9CD-B9BD-4F6D-9855-AE3EE517E84D}" dt="2022-01-11T04:29:39.536" v="19" actId="27636"/>
          <ac:spMkLst>
            <pc:docMk/>
            <pc:sldMk cId="0" sldId="28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9B3BC-7FCA-4166-96E5-654288EED0B0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6B92D-2A32-4C16-979B-071562DB20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4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9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1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63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8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5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0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8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0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4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6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7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0898"/>
            <a:ext cx="10515600" cy="503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2B5FF3"/>
                </a:solidFill>
              </a:defRPr>
            </a:lvl1pPr>
          </a:lstStyle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FC93F2D-9111-4E77-98B1-F1ACD37A82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</p:spPr>
      </p:pic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37059C3-335C-47D5-99C1-8813DA15D67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139" y="18044"/>
            <a:ext cx="693483" cy="6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edium.com/" TargetMode="External"/><Relationship Id="rId3" Type="http://schemas.openxmlformats.org/officeDocument/2006/relationships/hyperlink" Target="http://www.w3schools.com/" TargetMode="External"/><Relationship Id="rId7" Type="http://schemas.openxmlformats.org/officeDocument/2006/relationships/hyperlink" Target="http://www.dribble.com/" TargetMode="External"/><Relationship Id="rId2" Type="http://schemas.openxmlformats.org/officeDocument/2006/relationships/hyperlink" Target="http://www.stackoverflow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eeksforgeeks.org/" TargetMode="External"/><Relationship Id="rId5" Type="http://schemas.openxmlformats.org/officeDocument/2006/relationships/hyperlink" Target="http://www.codecademy.com/" TargetMode="External"/><Relationship Id="rId4" Type="http://schemas.openxmlformats.org/officeDocument/2006/relationships/hyperlink" Target="http://www.github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47592"/>
            <a:ext cx="12192000" cy="1285884"/>
          </a:xfrm>
        </p:spPr>
        <p:txBody>
          <a:bodyPr>
            <a:normAutofit/>
          </a:bodyPr>
          <a:lstStyle/>
          <a:p>
            <a:pPr algn="ctr"/>
            <a:r>
              <a:rPr lang="en-US" sz="3400" b="1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Barber_shop</a:t>
            </a:r>
            <a:r>
              <a:rPr lang="en-US" sz="3400" b="1" i="1" dirty="0">
                <a:solidFill>
                  <a:srgbClr val="FF0000"/>
                </a:solidFill>
                <a:latin typeface="Arial Narrow" panose="020B0606020202030204" pitchFamily="34" charset="0"/>
              </a:rPr>
              <a:t>  </a:t>
            </a:r>
            <a:br>
              <a:rPr lang="en-US" sz="3400" dirty="0">
                <a:solidFill>
                  <a:srgbClr val="FF0000"/>
                </a:solidFill>
              </a:rPr>
            </a:b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867148" y="3426452"/>
            <a:ext cx="4457704" cy="824888"/>
          </a:xfrm>
        </p:spPr>
        <p:txBody>
          <a:bodyPr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Sagar A C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USN: 1RN19IS407</a:t>
            </a:r>
            <a:endParaRPr lang="en-IN" sz="2400" b="1" dirty="0">
              <a:solidFill>
                <a:srgbClr val="00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24735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RNS INSTITUTE OF TECHNOLOGY</a:t>
            </a:r>
          </a:p>
          <a:p>
            <a:pPr algn="ctr">
              <a:defRPr/>
            </a:pPr>
            <a:r>
              <a:rPr lang="en-US" sz="2400" b="1" cap="all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BENGALURU - 98</a:t>
            </a:r>
            <a:endParaRPr lang="en-US" sz="24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8391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DEPARTMENT OF INFORMATION SCIENCE &amp;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-25898" y="178592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Presentation on Internship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59" y="5269170"/>
            <a:ext cx="51288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Mrs. Vinutha G K</a:t>
            </a:r>
            <a:endParaRPr lang="pt-BR" sz="2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Asst. Prof, Dept of  ISE, RNSIT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472F78-45DD-40B9-BA53-4226E0E3EDA4}"/>
              </a:ext>
            </a:extLst>
          </p:cNvPr>
          <p:cNvSpPr/>
          <p:nvPr/>
        </p:nvSpPr>
        <p:spPr>
          <a:xfrm>
            <a:off x="7037211" y="5244054"/>
            <a:ext cx="51288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sz="2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Akshay</a:t>
            </a: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BR</a:t>
            </a:r>
            <a:endParaRPr lang="pt-BR" sz="2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Co-Founder, EMMAZ, Bengaluru, Karnataka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E3AEF-60DE-459F-A536-25F4B75B8EC2}"/>
              </a:ext>
            </a:extLst>
          </p:cNvPr>
          <p:cNvSpPr txBox="1"/>
          <p:nvPr/>
        </p:nvSpPr>
        <p:spPr>
          <a:xfrm>
            <a:off x="7777792" y="4787579"/>
            <a:ext cx="371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ENMAZ Engineering Services Pvt. Ltd. 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AF898-D6AB-4495-87D6-E50CAE2D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880" y="4190801"/>
            <a:ext cx="260068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Detailed Design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335878" y="992124"/>
            <a:ext cx="11376746" cy="5364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Design details – Scaffold/Forms/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ElevatedButtons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D09B3-3028-473B-9357-1EA21BF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C960A2-2D1C-4FDA-9627-80DD3DBB5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456" y="1713935"/>
            <a:ext cx="2304352" cy="40214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0DB152-81E5-4D60-91A3-82A60CF677D8}"/>
              </a:ext>
            </a:extLst>
          </p:cNvPr>
          <p:cNvSpPr txBox="1"/>
          <p:nvPr/>
        </p:nvSpPr>
        <p:spPr>
          <a:xfrm>
            <a:off x="2185400" y="5825581"/>
            <a:ext cx="185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Wireframe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F7EF26-1D1A-44D7-A4BF-2500DCE46FBF}"/>
              </a:ext>
            </a:extLst>
          </p:cNvPr>
          <p:cNvSpPr txBox="1"/>
          <p:nvPr/>
        </p:nvSpPr>
        <p:spPr>
          <a:xfrm>
            <a:off x="7752184" y="580655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EBBD34-CAA4-4A5F-9336-1A2FD3430B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03"/>
          <a:stretch/>
        </p:blipFill>
        <p:spPr>
          <a:xfrm>
            <a:off x="7320136" y="1612654"/>
            <a:ext cx="2082900" cy="412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13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924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1044696"/>
            <a:ext cx="11233248" cy="518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Screen 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39DE3-6D44-4EB6-9B74-A8C7D8E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FAAF3EA-11CA-4AB9-87A4-2E149C6DA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1424" y="1595594"/>
            <a:ext cx="4045583" cy="4693509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57E806-23AB-4944-9C75-A197B78D9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194" y="1595593"/>
            <a:ext cx="4149803" cy="469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66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924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1044696"/>
            <a:ext cx="11233248" cy="518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Cont. of Login screen				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39DE3-6D44-4EB6-9B74-A8C7D8E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88EA05-9DB2-48D7-9E52-2A8623F493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968"/>
          <a:stretch/>
        </p:blipFill>
        <p:spPr>
          <a:xfrm>
            <a:off x="465395" y="1924739"/>
            <a:ext cx="4967978" cy="4046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AF2D97-0490-4F98-BF14-8238C4377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02020"/>
            <a:ext cx="4670127" cy="458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8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924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1044696"/>
            <a:ext cx="11233248" cy="518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Splash screen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39DE3-6D44-4EB6-9B74-A8C7D8E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B0E5AA-E3DC-4CDD-92B2-5EF7C743F2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69"/>
          <a:stretch/>
        </p:blipFill>
        <p:spPr>
          <a:xfrm>
            <a:off x="811643" y="1628800"/>
            <a:ext cx="4636285" cy="40324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502F1A-5F63-4768-91F8-4A69295780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304"/>
          <a:stretch/>
        </p:blipFill>
        <p:spPr>
          <a:xfrm>
            <a:off x="5562810" y="1628800"/>
            <a:ext cx="5429734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52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191482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046531"/>
            <a:ext cx="11377264" cy="5292588"/>
          </a:xfrm>
        </p:spPr>
        <p:txBody>
          <a:bodyPr>
            <a:normAutofit/>
          </a:bodyPr>
          <a:lstStyle/>
          <a:p>
            <a:pPr marL="63500" marR="240665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240665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Online booking is a faster, easier way for clients as well as Barber shop  to take work and manage it according to       their availability. </a:t>
            </a:r>
          </a:p>
          <a:p>
            <a:pPr marL="63500" marR="240665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The app allows user to find  different types of services such as Trimming, haircare ,washing and haircut and also   barber names with rating </a:t>
            </a:r>
            <a:r>
              <a:rPr lang="en-IN" sz="1800" dirty="0">
                <a:ea typeface="Times New Roman" panose="02020603050405020304" pitchFamily="18" charset="0"/>
              </a:rPr>
              <a:t>and available date / time is displayed in appointments ,this will help people to select the services.</a:t>
            </a:r>
          </a:p>
          <a:p>
            <a:pPr marL="63500" marR="240665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</a:pPr>
            <a:r>
              <a:rPr lang="en-IN" sz="1800" dirty="0">
                <a:ea typeface="Times New Roman" panose="02020603050405020304" pitchFamily="18" charset="0"/>
              </a:rPr>
              <a:t>Flutter framework will surely enable a lot of new developers to develop high performances and features-full mobile application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63500" marR="240665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</a:pPr>
            <a:endParaRPr lang="en-IN" sz="1800" dirty="0">
              <a:effectLst/>
              <a:ea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8CA14-345C-4F3F-85D3-74871838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136525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063160"/>
            <a:ext cx="10945216" cy="529258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• Secured payment system with various payment methods.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• Implementing the email or message service as the remainder of appointment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• Implementing the same features for more the one Barber shop.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• And also reschedule of date and time can be implemented.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063CF-6D7D-432E-B18C-EBA1A907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7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36525"/>
            <a:ext cx="10370368" cy="621982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dirty="0"/>
              <a:t> 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	[1]	</a:t>
            </a:r>
            <a:r>
              <a:rPr lang="en-US" b="1" u="sng" dirty="0"/>
              <a:t> </a:t>
            </a:r>
            <a:r>
              <a:rPr lang="en-US" u="sng" dirty="0">
                <a:hlinkClick r:id="rId2"/>
              </a:rPr>
              <a:t>www.stackoverflow.com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	[2]	</a:t>
            </a:r>
            <a:r>
              <a:rPr lang="en-US" b="1" u="sng" dirty="0"/>
              <a:t> </a:t>
            </a:r>
            <a:r>
              <a:rPr lang="en-US" u="sng" dirty="0">
                <a:hlinkClick r:id="rId3"/>
              </a:rPr>
              <a:t>www.w3schools.com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	[3]	</a:t>
            </a:r>
            <a:r>
              <a:rPr lang="en-US" b="1" u="sng" dirty="0"/>
              <a:t> </a:t>
            </a:r>
            <a:r>
              <a:rPr lang="en-US" u="sng" dirty="0">
                <a:hlinkClick r:id="rId4"/>
              </a:rPr>
              <a:t>www.github.com</a:t>
            </a:r>
            <a:endParaRPr lang="en-GB" dirty="0"/>
          </a:p>
          <a:p>
            <a:pPr marL="457200" lvl="1" indent="0">
              <a:buNone/>
            </a:pPr>
            <a:r>
              <a:rPr lang="en-US" b="1" dirty="0"/>
              <a:t>	[4]	</a:t>
            </a:r>
            <a:r>
              <a:rPr lang="en-US" b="1" u="sng" dirty="0"/>
              <a:t> </a:t>
            </a:r>
            <a:r>
              <a:rPr lang="en-US" u="sng" dirty="0">
                <a:hlinkClick r:id="rId5"/>
              </a:rPr>
              <a:t>www.codecademy.com</a:t>
            </a:r>
            <a:endParaRPr lang="en-GB" dirty="0"/>
          </a:p>
          <a:p>
            <a:pPr marL="457200" lvl="1" indent="0">
              <a:buNone/>
            </a:pPr>
            <a:r>
              <a:rPr lang="en-US" b="1" dirty="0"/>
              <a:t>	[5]	</a:t>
            </a:r>
            <a:r>
              <a:rPr lang="en-US" b="1" u="sng" dirty="0"/>
              <a:t> </a:t>
            </a:r>
            <a:r>
              <a:rPr lang="en-US" u="sng" dirty="0">
                <a:hlinkClick r:id="rId6"/>
              </a:rPr>
              <a:t>www.geeksforgeeks.org</a:t>
            </a:r>
            <a:endParaRPr lang="en-GB" dirty="0"/>
          </a:p>
          <a:p>
            <a:pPr marL="457200" lvl="1" indent="0">
              <a:buNone/>
            </a:pPr>
            <a:r>
              <a:rPr lang="en-US" b="1" dirty="0"/>
              <a:t>	[6]        </a:t>
            </a:r>
            <a:r>
              <a:rPr lang="en-US" u="sng" dirty="0">
                <a:hlinkClick r:id="rId7"/>
              </a:rPr>
              <a:t>www.dribble.com</a:t>
            </a:r>
            <a:endParaRPr lang="en-GB" dirty="0"/>
          </a:p>
          <a:p>
            <a:pPr marL="457200" lvl="1" indent="0">
              <a:buNone/>
            </a:pPr>
            <a:r>
              <a:rPr lang="en-US" b="1" dirty="0"/>
              <a:t>	[7]        </a:t>
            </a:r>
            <a:r>
              <a:rPr lang="en-US" u="sng" dirty="0">
                <a:hlinkClick r:id="rId8"/>
              </a:rPr>
              <a:t>www.medium.com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A149-87F3-4546-B37B-612BD139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A78DEB-6914-4A76-B9B4-66FB89B0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C7A7-D0BC-42EC-8035-D91B8D8A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632" y="2132856"/>
            <a:ext cx="6428184" cy="9906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</a:rPr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ABC9-2AA8-45D3-BBEA-5EDA91A7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 Semester, Department of ISE, RNSIT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ABEAA-379F-4A82-AF2D-B81BD8E4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77451-EDE1-4F8C-ACC9-367848FE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616" y="2458552"/>
            <a:ext cx="6553200" cy="75442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5990-F38C-4DDC-86BA-7F06ABDA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III Semester, Department of ISE, RNSIT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5FA4F-0ACB-4158-BB75-7AD52B71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2A3F-45C8-46FF-A99F-20E606B7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404664"/>
            <a:ext cx="7467600" cy="79208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046" y="1414105"/>
            <a:ext cx="7886700" cy="4692179"/>
          </a:xfrm>
        </p:spPr>
        <p:txBody>
          <a:bodyPr>
            <a:normAutofit fontScale="92500" lnSpcReduction="20000"/>
          </a:bodyPr>
          <a:lstStyle/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About the Company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Detailed Design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Conclusion and Future Enhancements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Q &amp; A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07C6F-CCDB-468C-A092-0471706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5553B-50BC-4DC2-A8CE-4336C138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E886-641A-4621-AEA2-BB64918E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592" y="332656"/>
            <a:ext cx="7467600" cy="129614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124744"/>
            <a:ext cx="9182824" cy="480800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Searching out for the best barber shop or  hair salons within our  vicinity is a very tiresome task ,and also visiting barbershop without prior appointment  booking can keep us waiting in a queue 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To solve this issue we can develop an android and web based barbershop application.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is difficult to develop applications for both iOS and Android with in less time.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overcome this, Google introduced a new framework called Flutter.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with this reactive framework we have developed responsive Flutter application for a  user friendly interface for booking appointment.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Flutter is highly customizable, which allows it to build apps that are brand-centric, or with the look and feel of native Android and iOS apps from a single code base</a:t>
            </a:r>
            <a:endParaRPr lang="en-US" sz="2000" b="1" dirty="0"/>
          </a:p>
          <a:p>
            <a:pPr algn="just"/>
            <a:endParaRPr lang="en-US" sz="1800" b="1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8EC12-73AA-4416-AB80-CFE9515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64878-040F-43D3-8C50-5126F2C2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B2EA-778B-412E-9857-F89F9B20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7467600" cy="10081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About the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827" y="1033438"/>
            <a:ext cx="10225136" cy="5322912"/>
          </a:xfrm>
        </p:spPr>
        <p:txBody>
          <a:bodyPr>
            <a:normAutofit fontScale="25000" lnSpcReduction="20000"/>
          </a:bodyPr>
          <a:lstStyle/>
          <a:p>
            <a:pPr lvl="1" algn="just">
              <a:lnSpc>
                <a:spcPct val="170000"/>
              </a:lnSpc>
            </a:pPr>
            <a:r>
              <a:rPr lang="en-GB" sz="7600" b="1" dirty="0" err="1"/>
              <a:t>Enmaz</a:t>
            </a:r>
            <a:r>
              <a:rPr lang="en-GB" sz="7600" dirty="0"/>
              <a:t> has a simple yet robust solution that helps any Industry / Factory digitise their workflow in no time. The products offered will help in remote monitoring, controlling and also analysing any machine parameter or process</a:t>
            </a:r>
            <a:endParaRPr lang="en-GB" sz="7600" b="1" dirty="0"/>
          </a:p>
          <a:p>
            <a:pPr lvl="1" algn="just">
              <a:lnSpc>
                <a:spcPct val="170000"/>
              </a:lnSpc>
            </a:pPr>
            <a:r>
              <a:rPr lang="en-GB" sz="7600" dirty="0"/>
              <a:t>This company has reliable hardware that its time tested, high quality, designed, developed and manufactured in India with 18 months of replacement warranty.</a:t>
            </a:r>
            <a:endParaRPr lang="en-GB" sz="7600" b="1" dirty="0"/>
          </a:p>
          <a:p>
            <a:pPr lvl="1" algn="just">
              <a:lnSpc>
                <a:spcPct val="170000"/>
              </a:lnSpc>
            </a:pPr>
            <a:r>
              <a:rPr lang="en-GB" sz="7600" dirty="0"/>
              <a:t>Innovative software that is easy to use, highly scalable and cloud-based IoT platform. </a:t>
            </a:r>
          </a:p>
          <a:p>
            <a:pPr lvl="1" algn="just">
              <a:lnSpc>
                <a:spcPct val="170000"/>
              </a:lnSpc>
            </a:pPr>
            <a:r>
              <a:rPr lang="en-GB" sz="7600" dirty="0"/>
              <a:t>Dynamic dashboard, Reports, Remote control, Email &amp; SMS alerts.</a:t>
            </a:r>
          </a:p>
          <a:p>
            <a:pPr lvl="1" algn="just">
              <a:lnSpc>
                <a:spcPct val="170000"/>
              </a:lnSpc>
            </a:pPr>
            <a:r>
              <a:rPr lang="en-GB" sz="7600" dirty="0"/>
              <a:t>Their competitive cost is that their cloud hosting starts as low as INR 1299 per month and Hardware prices can compete with best in the industry</a:t>
            </a:r>
          </a:p>
          <a:p>
            <a:pPr algn="just">
              <a:lnSpc>
                <a:spcPct val="120000"/>
              </a:lnSpc>
            </a:pPr>
            <a:endParaRPr lang="en-GB" dirty="0"/>
          </a:p>
          <a:p>
            <a:pPr algn="just">
              <a:lnSpc>
                <a:spcPct val="120000"/>
              </a:lnSpc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1800" dirty="0"/>
          </a:p>
          <a:p>
            <a:pPr algn="just">
              <a:lnSpc>
                <a:spcPct val="120000"/>
              </a:lnSpc>
            </a:pPr>
            <a:endParaRPr lang="en-US" sz="1800" dirty="0"/>
          </a:p>
          <a:p>
            <a:pPr algn="just">
              <a:lnSpc>
                <a:spcPct val="120000"/>
              </a:lnSpc>
            </a:pPr>
            <a:endParaRPr lang="en-US" sz="1800" dirty="0"/>
          </a:p>
          <a:p>
            <a:pPr algn="just">
              <a:lnSpc>
                <a:spcPct val="120000"/>
              </a:lnSpc>
            </a:pPr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F791B-2FC0-473B-A001-5B20E76E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7467600" cy="10801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0728"/>
            <a:ext cx="10225136" cy="49685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spc="10" dirty="0">
                <a:solidFill>
                  <a:srgbClr val="303030"/>
                </a:solidFill>
                <a:effectLst/>
                <a:ea typeface=""/>
              </a:rPr>
              <a:t>Gone are the days when barber shop business was something only </a:t>
            </a:r>
            <a:r>
              <a:rPr lang="en-IN" sz="1800" spc="10" dirty="0">
                <a:solidFill>
                  <a:srgbClr val="303030"/>
                </a:solidFill>
                <a:effectLst/>
                <a:ea typeface=""/>
              </a:rPr>
              <a:t>people</a:t>
            </a:r>
            <a:r>
              <a:rPr lang="en-US" sz="1800" spc="10" dirty="0">
                <a:solidFill>
                  <a:srgbClr val="303030"/>
                </a:solidFill>
                <a:effectLst/>
                <a:ea typeface=""/>
              </a:rPr>
              <a:t> took up to keep themselves busy in their free time.</a:t>
            </a:r>
          </a:p>
          <a:p>
            <a:pPr algn="just">
              <a:lnSpc>
                <a:spcPct val="150000"/>
              </a:lnSpc>
            </a:pPr>
            <a:r>
              <a:rPr lang="en-US" sz="1800" spc="10" dirty="0">
                <a:solidFill>
                  <a:srgbClr val="303030"/>
                </a:solidFill>
                <a:effectLst/>
                <a:ea typeface=""/>
              </a:rPr>
              <a:t> This web based or </a:t>
            </a:r>
            <a:r>
              <a:rPr lang="en-US" sz="1800" spc="10" dirty="0">
                <a:solidFill>
                  <a:srgbClr val="303030"/>
                </a:solidFill>
                <a:ea typeface=""/>
              </a:rPr>
              <a:t>iOS</a:t>
            </a:r>
            <a:r>
              <a:rPr lang="en-US" sz="1800" spc="10" dirty="0">
                <a:solidFill>
                  <a:srgbClr val="303030"/>
                </a:solidFill>
                <a:effectLst/>
                <a:ea typeface=""/>
              </a:rPr>
              <a:t> and android based application provide appointment scheduling functionality.</a:t>
            </a:r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1800" dirty="0"/>
              <a:t>Both the barbershop owners &amp; users can access the application by registering themselves on the app by submitting the login details.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The users can view the available services, based on which they can book an appointment as per their desired time &amp; date.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Before booking particular service user can review the rating for barbers available in barber shop.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D7C1-FF9A-4118-8448-A4F79609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146036"/>
            <a:ext cx="7467600" cy="78656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992124"/>
            <a:ext cx="10729191" cy="524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   Hardware Requirements</a:t>
            </a:r>
          </a:p>
          <a:p>
            <a:pPr marL="0" indent="0">
              <a:buNone/>
            </a:pPr>
            <a:endParaRPr lang="en-GB" sz="2000" dirty="0"/>
          </a:p>
          <a:p>
            <a:pPr lvl="3"/>
            <a:r>
              <a:rPr lang="en-US" b="1" dirty="0"/>
              <a:t>CPU</a:t>
            </a:r>
            <a:r>
              <a:rPr lang="en-US" dirty="0"/>
              <a:t>: Intel i5 8</a:t>
            </a:r>
            <a:r>
              <a:rPr lang="en-US" baseline="30000" dirty="0"/>
              <a:t>th</a:t>
            </a:r>
            <a:r>
              <a:rPr lang="en-US" dirty="0"/>
              <a:t> gen and above</a:t>
            </a:r>
            <a:endParaRPr lang="en-GB" sz="1600" dirty="0"/>
          </a:p>
          <a:p>
            <a:pPr lvl="3"/>
            <a:r>
              <a:rPr lang="en-US" b="1" dirty="0"/>
              <a:t>RAM</a:t>
            </a:r>
            <a:r>
              <a:rPr lang="en-US" dirty="0"/>
              <a:t>: 8 GB</a:t>
            </a:r>
            <a:endParaRPr lang="en-GB" sz="1600" dirty="0"/>
          </a:p>
          <a:p>
            <a:pPr lvl="3"/>
            <a:r>
              <a:rPr lang="en-US" b="1" dirty="0"/>
              <a:t>HDD</a:t>
            </a:r>
            <a:r>
              <a:rPr lang="en-US" dirty="0"/>
              <a:t>: 40 GB</a:t>
            </a:r>
            <a:endParaRPr lang="en-GB" sz="1600" dirty="0"/>
          </a:p>
          <a:p>
            <a:endParaRPr lang="en-GB" sz="2400" dirty="0"/>
          </a:p>
          <a:p>
            <a:pPr marL="0" indent="0">
              <a:buNone/>
            </a:pPr>
            <a:r>
              <a:rPr lang="en-US" b="1" dirty="0"/>
              <a:t>      Software Requirements </a:t>
            </a:r>
          </a:p>
          <a:p>
            <a:pPr marL="0" indent="0">
              <a:buNone/>
            </a:pPr>
            <a:endParaRPr lang="en-GB" sz="2000" dirty="0"/>
          </a:p>
          <a:p>
            <a:pPr lvl="3"/>
            <a:r>
              <a:rPr lang="en-US" b="1" dirty="0"/>
              <a:t>Operating System: </a:t>
            </a:r>
            <a:r>
              <a:rPr lang="en-US" dirty="0"/>
              <a:t>Windows 10 and above</a:t>
            </a:r>
            <a:endParaRPr lang="en-GB" sz="1600" dirty="0"/>
          </a:p>
          <a:p>
            <a:pPr lvl="3"/>
            <a:r>
              <a:rPr lang="en-US" b="1" dirty="0"/>
              <a:t>Front-end Design:</a:t>
            </a:r>
            <a:r>
              <a:rPr lang="en-US" dirty="0"/>
              <a:t>  Visual Studio Code / Android Studio Emulator / Chrome</a:t>
            </a:r>
            <a:endParaRPr lang="en-GB" sz="1600" dirty="0"/>
          </a:p>
          <a:p>
            <a:pPr lvl="3"/>
            <a:r>
              <a:rPr lang="en-US" b="1" dirty="0"/>
              <a:t>Front-end Language</a:t>
            </a:r>
            <a:r>
              <a:rPr lang="en-US" dirty="0"/>
              <a:t>: Dart</a:t>
            </a:r>
            <a:endParaRPr lang="en-GB" sz="1600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GB" sz="2400" dirty="0"/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5E591-C18D-425A-AAC9-A7B8DDE5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D3F4B-99EC-490F-B7F2-3CD7EFAB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7CFFF-CD13-4F2E-A803-A2A984D3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Design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515380" y="992124"/>
            <a:ext cx="11161240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Architecture </a:t>
            </a:r>
          </a:p>
          <a:p>
            <a:pPr>
              <a:lnSpc>
                <a:spcPct val="150000"/>
              </a:lnSpc>
            </a:pPr>
            <a:r>
              <a:rPr lang="en-US" dirty="0"/>
              <a:t>The Flutter framework is organized into a series of layers, with each layer building upon the previous layer.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9E3B61-6F68-4FD8-94BB-A8508564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660104"/>
            <a:ext cx="68580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Continuation of Architecture: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185383"/>
            <a:ext cx="9865096" cy="5033842"/>
          </a:xfrm>
        </p:spPr>
        <p:txBody>
          <a:bodyPr/>
          <a:lstStyle/>
          <a:p>
            <a:pPr lvl="2" algn="just">
              <a:lnSpc>
                <a:spcPct val="150000"/>
              </a:lnSpc>
            </a:pPr>
            <a:r>
              <a:rPr lang="en-US" dirty="0"/>
              <a:t>Embedder: Operating  system  adaptation  layer  to  realize  rendering Surface settings, thread settings, etc.</a:t>
            </a:r>
            <a:endParaRPr lang="en-GB" dirty="0"/>
          </a:p>
          <a:p>
            <a:pPr lvl="2" algn="just">
              <a:lnSpc>
                <a:spcPct val="150000"/>
              </a:lnSpc>
            </a:pPr>
            <a:r>
              <a:rPr lang="en-US" dirty="0"/>
              <a:t> Engine◦:  Realize  functions  such  as  Flutter  rendering  engine,  text layout,  event  processing,  and  Dart  runtime.  Including  </a:t>
            </a:r>
            <a:r>
              <a:rPr lang="en-US" dirty="0" err="1"/>
              <a:t>Skia</a:t>
            </a:r>
            <a:r>
              <a:rPr lang="en-US" dirty="0"/>
              <a:t>  graphics drawing  library,  Dart  VM,  Text,  etc.,  among  which  </a:t>
            </a:r>
            <a:r>
              <a:rPr lang="en-US" dirty="0" err="1"/>
              <a:t>Skia</a:t>
            </a:r>
            <a:r>
              <a:rPr lang="en-US" dirty="0"/>
              <a:t>  and  Text provide the ability to call the underlying rendering and typesetting for the upper layer interface. </a:t>
            </a:r>
            <a:endParaRPr lang="en-GB" dirty="0"/>
          </a:p>
          <a:p>
            <a:pPr lvl="2" algn="just">
              <a:lnSpc>
                <a:spcPct val="150000"/>
              </a:lnSpc>
            </a:pPr>
            <a:r>
              <a:rPr lang="en-US" dirty="0"/>
              <a:t> Framework: It  is  a  UI  SDK  implemented  with  Dart.  From  top  to bottom,  it  includes  two  major  style  component  libraries,  basic component libraries, graphics drawing, gesture recognition, animation and other functions.</a:t>
            </a: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0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Detailed Design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335878" y="992124"/>
            <a:ext cx="11376746" cy="5364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Design details on Flutter widgets : Row, Column, Stack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D09B3-3028-473B-9357-1EA21BF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E57A8B-DA38-4E9C-8F65-9079940EA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0" r="1955"/>
          <a:stretch/>
        </p:blipFill>
        <p:spPr>
          <a:xfrm>
            <a:off x="7820676" y="1586935"/>
            <a:ext cx="2171809" cy="4378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7B569B-9A30-4B0E-B620-D3C026A0E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3" y="1592280"/>
            <a:ext cx="6230825" cy="448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2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3369</TotalTime>
  <Words>1109</Words>
  <Application>Microsoft Office PowerPoint</Application>
  <PresentationFormat>Widescreen</PresentationFormat>
  <Paragraphs>170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Times New Roman</vt:lpstr>
      <vt:lpstr>Wingdings</vt:lpstr>
      <vt:lpstr>Office Theme</vt:lpstr>
      <vt:lpstr>Barber_shop   </vt:lpstr>
      <vt:lpstr>AGENDA</vt:lpstr>
      <vt:lpstr>ABSTRACT </vt:lpstr>
      <vt:lpstr>  About the Company</vt:lpstr>
      <vt:lpstr>INTRODUCTION </vt:lpstr>
      <vt:lpstr>Requirements</vt:lpstr>
      <vt:lpstr>System Design </vt:lpstr>
      <vt:lpstr>Continuation of Architecture:</vt:lpstr>
      <vt:lpstr>Detailed Design </vt:lpstr>
      <vt:lpstr>Detailed Design </vt:lpstr>
      <vt:lpstr>Implementation </vt:lpstr>
      <vt:lpstr>Implementation </vt:lpstr>
      <vt:lpstr>Implementation </vt:lpstr>
      <vt:lpstr>CONCLUSIONS</vt:lpstr>
      <vt:lpstr>Future Enhancements</vt:lpstr>
      <vt:lpstr>PowerPoint Presentation</vt:lpstr>
      <vt:lpstr>Question and Answer</vt:lpstr>
      <vt:lpstr>THANK YOU</vt:lpstr>
    </vt:vector>
  </TitlesOfParts>
  <Company>DARSHAN SATHYA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DARSHAN SATHYA</dc:creator>
  <cp:lastModifiedBy>sagarac666@gmail.com</cp:lastModifiedBy>
  <cp:revision>332</cp:revision>
  <dcterms:created xsi:type="dcterms:W3CDTF">2015-10-29T14:36:38Z</dcterms:created>
  <dcterms:modified xsi:type="dcterms:W3CDTF">2022-01-11T14:43:21Z</dcterms:modified>
</cp:coreProperties>
</file>