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7"/>
  </p:notesMasterIdLst>
  <p:sldIdLst>
    <p:sldId id="258" r:id="rId2"/>
    <p:sldId id="270" r:id="rId3"/>
    <p:sldId id="260" r:id="rId4"/>
    <p:sldId id="261" r:id="rId5"/>
    <p:sldId id="282" r:id="rId6"/>
    <p:sldId id="262" r:id="rId7"/>
    <p:sldId id="284" r:id="rId8"/>
    <p:sldId id="273" r:id="rId9"/>
    <p:sldId id="263" r:id="rId10"/>
    <p:sldId id="275" r:id="rId11"/>
    <p:sldId id="274" r:id="rId12"/>
    <p:sldId id="297" r:id="rId13"/>
    <p:sldId id="264" r:id="rId14"/>
    <p:sldId id="265" r:id="rId15"/>
    <p:sldId id="285" r:id="rId16"/>
    <p:sldId id="286" r:id="rId17"/>
    <p:sldId id="287" r:id="rId18"/>
    <p:sldId id="289" r:id="rId19"/>
    <p:sldId id="290" r:id="rId20"/>
    <p:sldId id="292" r:id="rId21"/>
    <p:sldId id="295" r:id="rId22"/>
    <p:sldId id="293" r:id="rId23"/>
    <p:sldId id="279" r:id="rId24"/>
    <p:sldId id="29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5696" autoAdjust="0"/>
  </p:normalViewPr>
  <p:slideViewPr>
    <p:cSldViewPr snapToGrid="0">
      <p:cViewPr varScale="1">
        <p:scale>
          <a:sx n="62" d="100"/>
          <a:sy n="62" d="100"/>
        </p:scale>
        <p:origin x="2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13A51-D83F-4EC0-93C6-15174299246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9B585C-1F24-4794-99F2-6130057AF44D}">
      <dgm:prSet/>
      <dgm:spPr/>
      <dgm:t>
        <a:bodyPr/>
        <a:lstStyle/>
        <a:p>
          <a:pPr>
            <a:lnSpc>
              <a:spcPct val="100000"/>
            </a:lnSpc>
            <a:defRPr cap="all"/>
          </a:pPr>
          <a:r>
            <a:rPr lang="en-US"/>
            <a:t>Objective</a:t>
          </a:r>
        </a:p>
      </dgm:t>
    </dgm:pt>
    <dgm:pt modelId="{EB2150FC-BC08-478D-9A19-622BFD56BE7B}" type="parTrans" cxnId="{AD1F54C1-CD49-4E9F-9E5E-EDEB23E19E1B}">
      <dgm:prSet/>
      <dgm:spPr/>
      <dgm:t>
        <a:bodyPr/>
        <a:lstStyle/>
        <a:p>
          <a:endParaRPr lang="en-US"/>
        </a:p>
      </dgm:t>
    </dgm:pt>
    <dgm:pt modelId="{EE45A3B2-9E6D-48FD-A219-7BEE2CEC77AC}" type="sibTrans" cxnId="{AD1F54C1-CD49-4E9F-9E5E-EDEB23E19E1B}">
      <dgm:prSet/>
      <dgm:spPr/>
      <dgm:t>
        <a:bodyPr/>
        <a:lstStyle/>
        <a:p>
          <a:endParaRPr lang="en-US"/>
        </a:p>
      </dgm:t>
    </dgm:pt>
    <dgm:pt modelId="{489E8472-6834-48AF-86C7-DDCE663E4C63}">
      <dgm:prSet/>
      <dgm:spPr/>
      <dgm:t>
        <a:bodyPr/>
        <a:lstStyle/>
        <a:p>
          <a:pPr>
            <a:lnSpc>
              <a:spcPct val="100000"/>
            </a:lnSpc>
            <a:defRPr cap="all"/>
          </a:pPr>
          <a:r>
            <a:rPr lang="en-US"/>
            <a:t>Data Explanation</a:t>
          </a:r>
        </a:p>
      </dgm:t>
    </dgm:pt>
    <dgm:pt modelId="{A822DC0A-D0AD-45C2-8C95-87267F27CA2C}" type="parTrans" cxnId="{BD52D755-A1D7-44C6-BF4C-2A2B94E1C8F2}">
      <dgm:prSet/>
      <dgm:spPr/>
      <dgm:t>
        <a:bodyPr/>
        <a:lstStyle/>
        <a:p>
          <a:endParaRPr lang="en-US"/>
        </a:p>
      </dgm:t>
    </dgm:pt>
    <dgm:pt modelId="{B9F6931F-68B8-465C-BE2F-DA8505607148}" type="sibTrans" cxnId="{BD52D755-A1D7-44C6-BF4C-2A2B94E1C8F2}">
      <dgm:prSet/>
      <dgm:spPr/>
      <dgm:t>
        <a:bodyPr/>
        <a:lstStyle/>
        <a:p>
          <a:endParaRPr lang="en-US"/>
        </a:p>
      </dgm:t>
    </dgm:pt>
    <dgm:pt modelId="{D2EDC3B4-80DB-4CFB-A510-5043D97385BB}">
      <dgm:prSet/>
      <dgm:spPr/>
      <dgm:t>
        <a:bodyPr/>
        <a:lstStyle/>
        <a:p>
          <a:pPr>
            <a:lnSpc>
              <a:spcPct val="100000"/>
            </a:lnSpc>
            <a:defRPr cap="all"/>
          </a:pPr>
          <a:r>
            <a:rPr lang="en-US"/>
            <a:t>Data Preprocessing</a:t>
          </a:r>
        </a:p>
      </dgm:t>
    </dgm:pt>
    <dgm:pt modelId="{4242AE8D-7E5F-485A-8587-7AE874C653EA}" type="parTrans" cxnId="{54766C44-F174-4104-938B-97A5147718AF}">
      <dgm:prSet/>
      <dgm:spPr/>
      <dgm:t>
        <a:bodyPr/>
        <a:lstStyle/>
        <a:p>
          <a:endParaRPr lang="en-US"/>
        </a:p>
      </dgm:t>
    </dgm:pt>
    <dgm:pt modelId="{7289365E-289B-41B0-92D3-735D4BCD8C3E}" type="sibTrans" cxnId="{54766C44-F174-4104-938B-97A5147718AF}">
      <dgm:prSet/>
      <dgm:spPr/>
      <dgm:t>
        <a:bodyPr/>
        <a:lstStyle/>
        <a:p>
          <a:endParaRPr lang="en-US"/>
        </a:p>
      </dgm:t>
    </dgm:pt>
    <dgm:pt modelId="{7844496D-B767-424F-9D0E-560F2DCFBB3E}">
      <dgm:prSet/>
      <dgm:spPr/>
      <dgm:t>
        <a:bodyPr/>
        <a:lstStyle/>
        <a:p>
          <a:pPr>
            <a:lnSpc>
              <a:spcPct val="100000"/>
            </a:lnSpc>
            <a:defRPr cap="all"/>
          </a:pPr>
          <a:r>
            <a:rPr lang="en-US"/>
            <a:t>Classification Models</a:t>
          </a:r>
        </a:p>
      </dgm:t>
    </dgm:pt>
    <dgm:pt modelId="{3D435B7B-3F3F-4BF9-AD4E-880D1FEC6E57}" type="parTrans" cxnId="{DE2269F9-1B6F-477A-8134-A06399F05AA2}">
      <dgm:prSet/>
      <dgm:spPr/>
      <dgm:t>
        <a:bodyPr/>
        <a:lstStyle/>
        <a:p>
          <a:endParaRPr lang="en-US"/>
        </a:p>
      </dgm:t>
    </dgm:pt>
    <dgm:pt modelId="{0812C1CA-F828-4ECA-AB3A-75ABCF812C61}" type="sibTrans" cxnId="{DE2269F9-1B6F-477A-8134-A06399F05AA2}">
      <dgm:prSet/>
      <dgm:spPr/>
      <dgm:t>
        <a:bodyPr/>
        <a:lstStyle/>
        <a:p>
          <a:endParaRPr lang="en-US"/>
        </a:p>
      </dgm:t>
    </dgm:pt>
    <dgm:pt modelId="{7E673DCE-E91A-4561-A525-B132057BD149}">
      <dgm:prSet/>
      <dgm:spPr/>
      <dgm:t>
        <a:bodyPr/>
        <a:lstStyle/>
        <a:p>
          <a:pPr>
            <a:lnSpc>
              <a:spcPct val="100000"/>
            </a:lnSpc>
            <a:defRPr cap="all"/>
          </a:pPr>
          <a:r>
            <a:rPr lang="en-US"/>
            <a:t>Evaluation and Validation</a:t>
          </a:r>
        </a:p>
      </dgm:t>
    </dgm:pt>
    <dgm:pt modelId="{605A16A6-6542-4008-97A4-29763BE51BF8}" type="parTrans" cxnId="{02473176-B92E-4837-BCD4-96E2B11F9DC8}">
      <dgm:prSet/>
      <dgm:spPr/>
      <dgm:t>
        <a:bodyPr/>
        <a:lstStyle/>
        <a:p>
          <a:endParaRPr lang="en-US"/>
        </a:p>
      </dgm:t>
    </dgm:pt>
    <dgm:pt modelId="{2BB62E44-53E4-40A6-A19E-739F2F512983}" type="sibTrans" cxnId="{02473176-B92E-4837-BCD4-96E2B11F9DC8}">
      <dgm:prSet/>
      <dgm:spPr/>
      <dgm:t>
        <a:bodyPr/>
        <a:lstStyle/>
        <a:p>
          <a:endParaRPr lang="en-US"/>
        </a:p>
      </dgm:t>
    </dgm:pt>
    <dgm:pt modelId="{898D72BA-BB01-4CD6-BB57-91ABAA007161}">
      <dgm:prSet/>
      <dgm:spPr/>
      <dgm:t>
        <a:bodyPr/>
        <a:lstStyle/>
        <a:p>
          <a:pPr>
            <a:lnSpc>
              <a:spcPct val="100000"/>
            </a:lnSpc>
            <a:defRPr cap="all"/>
          </a:pPr>
          <a:r>
            <a:rPr lang="en-US"/>
            <a:t>Conclusion</a:t>
          </a:r>
        </a:p>
      </dgm:t>
    </dgm:pt>
    <dgm:pt modelId="{14561B64-2193-46DB-8BC8-82E6D08E9B81}" type="parTrans" cxnId="{19BABF5E-FA09-4874-BDE7-8DCEB20ACA72}">
      <dgm:prSet/>
      <dgm:spPr/>
      <dgm:t>
        <a:bodyPr/>
        <a:lstStyle/>
        <a:p>
          <a:endParaRPr lang="en-US"/>
        </a:p>
      </dgm:t>
    </dgm:pt>
    <dgm:pt modelId="{9E7F5C77-ECCF-4E7A-8CDB-CBA5D7CC8EF4}" type="sibTrans" cxnId="{19BABF5E-FA09-4874-BDE7-8DCEB20ACA72}">
      <dgm:prSet/>
      <dgm:spPr/>
      <dgm:t>
        <a:bodyPr/>
        <a:lstStyle/>
        <a:p>
          <a:endParaRPr lang="en-US"/>
        </a:p>
      </dgm:t>
    </dgm:pt>
    <dgm:pt modelId="{2D2AA706-5567-46B6-A37E-CFC732F110CD}">
      <dgm:prSet/>
      <dgm:spPr/>
      <dgm:t>
        <a:bodyPr/>
        <a:lstStyle/>
        <a:p>
          <a:pPr>
            <a:lnSpc>
              <a:spcPct val="100000"/>
            </a:lnSpc>
            <a:defRPr cap="all"/>
          </a:pPr>
          <a:r>
            <a:rPr lang="en-US" dirty="0"/>
            <a:t>Hypothesis Testing</a:t>
          </a:r>
        </a:p>
      </dgm:t>
    </dgm:pt>
    <dgm:pt modelId="{656F5CFD-28EE-460A-B3B6-153E204D812F}" type="parTrans" cxnId="{31B87A23-485E-4720-BB39-56C8FF329AD8}">
      <dgm:prSet/>
      <dgm:spPr/>
      <dgm:t>
        <a:bodyPr/>
        <a:lstStyle/>
        <a:p>
          <a:endParaRPr lang="en-US"/>
        </a:p>
      </dgm:t>
    </dgm:pt>
    <dgm:pt modelId="{3F043D0D-55DB-4FD0-98A4-0CBCA1E64392}" type="sibTrans" cxnId="{31B87A23-485E-4720-BB39-56C8FF329AD8}">
      <dgm:prSet/>
      <dgm:spPr/>
      <dgm:t>
        <a:bodyPr/>
        <a:lstStyle/>
        <a:p>
          <a:endParaRPr lang="en-US"/>
        </a:p>
      </dgm:t>
    </dgm:pt>
    <dgm:pt modelId="{B8107ED4-ED4E-44E2-9122-C2E5A7636CB8}" type="pres">
      <dgm:prSet presAssocID="{B4713A51-D83F-4EC0-93C6-151742992462}" presName="root" presStyleCnt="0">
        <dgm:presLayoutVars>
          <dgm:dir/>
          <dgm:resizeHandles val="exact"/>
        </dgm:presLayoutVars>
      </dgm:prSet>
      <dgm:spPr/>
    </dgm:pt>
    <dgm:pt modelId="{B285B16C-08C1-4B94-B869-A2A7E0A77F8C}" type="pres">
      <dgm:prSet presAssocID="{7E9B585C-1F24-4794-99F2-6130057AF44D}" presName="compNode" presStyleCnt="0"/>
      <dgm:spPr/>
    </dgm:pt>
    <dgm:pt modelId="{EC0BC5E3-4124-4830-93E8-2DF0924B7FBD}" type="pres">
      <dgm:prSet presAssocID="{7E9B585C-1F24-4794-99F2-6130057AF44D}" presName="iconBgRect" presStyleLbl="bgShp" presStyleIdx="0" presStyleCnt="7"/>
      <dgm:spPr/>
    </dgm:pt>
    <dgm:pt modelId="{96893F5A-BE21-4D4D-91F4-509F70D29DCD}" type="pres">
      <dgm:prSet presAssocID="{7E9B585C-1F24-4794-99F2-6130057AF44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08220BD-9A8C-4EC4-B7AD-6A2BB8BF21FA}" type="pres">
      <dgm:prSet presAssocID="{7E9B585C-1F24-4794-99F2-6130057AF44D}" presName="spaceRect" presStyleCnt="0"/>
      <dgm:spPr/>
    </dgm:pt>
    <dgm:pt modelId="{F42B97CB-012D-47C5-A108-634F33C1C4AA}" type="pres">
      <dgm:prSet presAssocID="{7E9B585C-1F24-4794-99F2-6130057AF44D}" presName="textRect" presStyleLbl="revTx" presStyleIdx="0" presStyleCnt="7">
        <dgm:presLayoutVars>
          <dgm:chMax val="1"/>
          <dgm:chPref val="1"/>
        </dgm:presLayoutVars>
      </dgm:prSet>
      <dgm:spPr/>
    </dgm:pt>
    <dgm:pt modelId="{09925D65-6B07-47C3-AC5A-9083E8B92DB7}" type="pres">
      <dgm:prSet presAssocID="{EE45A3B2-9E6D-48FD-A219-7BEE2CEC77AC}" presName="sibTrans" presStyleCnt="0"/>
      <dgm:spPr/>
    </dgm:pt>
    <dgm:pt modelId="{6DBC740F-BBFB-4ED6-A1DD-CEA40271C9E5}" type="pres">
      <dgm:prSet presAssocID="{489E8472-6834-48AF-86C7-DDCE663E4C63}" presName="compNode" presStyleCnt="0"/>
      <dgm:spPr/>
    </dgm:pt>
    <dgm:pt modelId="{CF4D44DA-9374-4933-A55A-B9F9F0F4DA13}" type="pres">
      <dgm:prSet presAssocID="{489E8472-6834-48AF-86C7-DDCE663E4C63}" presName="iconBgRect" presStyleLbl="bgShp" presStyleIdx="1" presStyleCnt="7"/>
      <dgm:spPr/>
    </dgm:pt>
    <dgm:pt modelId="{D07EBBF5-368C-4D2D-A5F9-9C308081CF91}" type="pres">
      <dgm:prSet presAssocID="{489E8472-6834-48AF-86C7-DDCE663E4C6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C7BB132-0EE7-4A8E-8A7B-4D00F0B34BBB}" type="pres">
      <dgm:prSet presAssocID="{489E8472-6834-48AF-86C7-DDCE663E4C63}" presName="spaceRect" presStyleCnt="0"/>
      <dgm:spPr/>
    </dgm:pt>
    <dgm:pt modelId="{EEAAB74F-4B90-408F-BA26-CAF7CC5E5D56}" type="pres">
      <dgm:prSet presAssocID="{489E8472-6834-48AF-86C7-DDCE663E4C63}" presName="textRect" presStyleLbl="revTx" presStyleIdx="1" presStyleCnt="7">
        <dgm:presLayoutVars>
          <dgm:chMax val="1"/>
          <dgm:chPref val="1"/>
        </dgm:presLayoutVars>
      </dgm:prSet>
      <dgm:spPr/>
    </dgm:pt>
    <dgm:pt modelId="{876BDE1A-E427-453E-B8AA-4839C7B697F6}" type="pres">
      <dgm:prSet presAssocID="{B9F6931F-68B8-465C-BE2F-DA8505607148}" presName="sibTrans" presStyleCnt="0"/>
      <dgm:spPr/>
    </dgm:pt>
    <dgm:pt modelId="{7E6F7AA1-E36F-4220-A39C-A48BD99E8C06}" type="pres">
      <dgm:prSet presAssocID="{D2EDC3B4-80DB-4CFB-A510-5043D97385BB}" presName="compNode" presStyleCnt="0"/>
      <dgm:spPr/>
    </dgm:pt>
    <dgm:pt modelId="{2481596E-C4CD-4D0C-B6D1-B4FD240C85CD}" type="pres">
      <dgm:prSet presAssocID="{D2EDC3B4-80DB-4CFB-A510-5043D97385BB}" presName="iconBgRect" presStyleLbl="bgShp" presStyleIdx="2" presStyleCnt="7"/>
      <dgm:spPr/>
    </dgm:pt>
    <dgm:pt modelId="{360BA256-241F-4C58-B842-94B37E2181FC}" type="pres">
      <dgm:prSet presAssocID="{D2EDC3B4-80DB-4CFB-A510-5043D97385B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2ABC0046-E692-4D0D-8F54-61906872A9E1}" type="pres">
      <dgm:prSet presAssocID="{D2EDC3B4-80DB-4CFB-A510-5043D97385BB}" presName="spaceRect" presStyleCnt="0"/>
      <dgm:spPr/>
    </dgm:pt>
    <dgm:pt modelId="{213F0EC8-740A-4A14-9C3F-12EF9F0F0B5B}" type="pres">
      <dgm:prSet presAssocID="{D2EDC3B4-80DB-4CFB-A510-5043D97385BB}" presName="textRect" presStyleLbl="revTx" presStyleIdx="2" presStyleCnt="7">
        <dgm:presLayoutVars>
          <dgm:chMax val="1"/>
          <dgm:chPref val="1"/>
        </dgm:presLayoutVars>
      </dgm:prSet>
      <dgm:spPr/>
    </dgm:pt>
    <dgm:pt modelId="{E41A8D9B-4425-4943-9C07-3D55F88DED69}" type="pres">
      <dgm:prSet presAssocID="{7289365E-289B-41B0-92D3-735D4BCD8C3E}" presName="sibTrans" presStyleCnt="0"/>
      <dgm:spPr/>
    </dgm:pt>
    <dgm:pt modelId="{A9E17A58-1F6F-4E94-9F1E-4D91D1CA7A83}" type="pres">
      <dgm:prSet presAssocID="{2D2AA706-5567-46B6-A37E-CFC732F110CD}" presName="compNode" presStyleCnt="0"/>
      <dgm:spPr/>
    </dgm:pt>
    <dgm:pt modelId="{810F6FE2-7243-4B08-8726-8020FDB96DC0}" type="pres">
      <dgm:prSet presAssocID="{2D2AA706-5567-46B6-A37E-CFC732F110CD}" presName="iconBgRect" presStyleLbl="bgShp" presStyleIdx="3" presStyleCnt="7"/>
      <dgm:spPr/>
    </dgm:pt>
    <dgm:pt modelId="{A57E38D3-EBA8-4B9D-9C88-AA906CAA5A9C}" type="pres">
      <dgm:prSet presAssocID="{2D2AA706-5567-46B6-A37E-CFC732F110C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0B640387-F907-4D1F-AE68-D35F3F84FE04}" type="pres">
      <dgm:prSet presAssocID="{2D2AA706-5567-46B6-A37E-CFC732F110CD}" presName="spaceRect" presStyleCnt="0"/>
      <dgm:spPr/>
    </dgm:pt>
    <dgm:pt modelId="{40745BC5-BC2C-43D9-9800-83F77F814907}" type="pres">
      <dgm:prSet presAssocID="{2D2AA706-5567-46B6-A37E-CFC732F110CD}" presName="textRect" presStyleLbl="revTx" presStyleIdx="3" presStyleCnt="7">
        <dgm:presLayoutVars>
          <dgm:chMax val="1"/>
          <dgm:chPref val="1"/>
        </dgm:presLayoutVars>
      </dgm:prSet>
      <dgm:spPr/>
    </dgm:pt>
    <dgm:pt modelId="{F100EA26-3EBF-46EC-B437-0F8223B294C6}" type="pres">
      <dgm:prSet presAssocID="{3F043D0D-55DB-4FD0-98A4-0CBCA1E64392}" presName="sibTrans" presStyleCnt="0"/>
      <dgm:spPr/>
    </dgm:pt>
    <dgm:pt modelId="{43D1ABBB-D461-4DD8-AC73-D23F220678CE}" type="pres">
      <dgm:prSet presAssocID="{7844496D-B767-424F-9D0E-560F2DCFBB3E}" presName="compNode" presStyleCnt="0"/>
      <dgm:spPr/>
    </dgm:pt>
    <dgm:pt modelId="{DA00C0D4-EA48-487A-AE12-2E281A68395B}" type="pres">
      <dgm:prSet presAssocID="{7844496D-B767-424F-9D0E-560F2DCFBB3E}" presName="iconBgRect" presStyleLbl="bgShp" presStyleIdx="4" presStyleCnt="7"/>
      <dgm:spPr/>
    </dgm:pt>
    <dgm:pt modelId="{992122AE-6D80-4EFA-A2AD-BAFFB01CC485}" type="pres">
      <dgm:prSet presAssocID="{7844496D-B767-424F-9D0E-560F2DCFBB3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5285C1D-ED26-4A1E-896B-0B658A2450A9}" type="pres">
      <dgm:prSet presAssocID="{7844496D-B767-424F-9D0E-560F2DCFBB3E}" presName="spaceRect" presStyleCnt="0"/>
      <dgm:spPr/>
    </dgm:pt>
    <dgm:pt modelId="{B92E02D0-34E8-431E-870A-9FE9E5787982}" type="pres">
      <dgm:prSet presAssocID="{7844496D-B767-424F-9D0E-560F2DCFBB3E}" presName="textRect" presStyleLbl="revTx" presStyleIdx="4" presStyleCnt="7">
        <dgm:presLayoutVars>
          <dgm:chMax val="1"/>
          <dgm:chPref val="1"/>
        </dgm:presLayoutVars>
      </dgm:prSet>
      <dgm:spPr/>
    </dgm:pt>
    <dgm:pt modelId="{542BA4BF-D070-4553-88B4-E2623BBC1180}" type="pres">
      <dgm:prSet presAssocID="{0812C1CA-F828-4ECA-AB3A-75ABCF812C61}" presName="sibTrans" presStyleCnt="0"/>
      <dgm:spPr/>
    </dgm:pt>
    <dgm:pt modelId="{1F2D7BBE-2B89-4FCF-B6F6-D9759803876A}" type="pres">
      <dgm:prSet presAssocID="{7E673DCE-E91A-4561-A525-B132057BD149}" presName="compNode" presStyleCnt="0"/>
      <dgm:spPr/>
    </dgm:pt>
    <dgm:pt modelId="{D3F941A7-AE73-41AB-9B82-7FF8F2CE14FD}" type="pres">
      <dgm:prSet presAssocID="{7E673DCE-E91A-4561-A525-B132057BD149}" presName="iconBgRect" presStyleLbl="bgShp" presStyleIdx="5" presStyleCnt="7"/>
      <dgm:spPr/>
    </dgm:pt>
    <dgm:pt modelId="{257DC9F4-5298-4849-8610-713A514FF569}" type="pres">
      <dgm:prSet presAssocID="{7E673DCE-E91A-4561-A525-B132057BD14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6BAE6FD0-112A-475A-9DDC-FFFB22F0F41F}" type="pres">
      <dgm:prSet presAssocID="{7E673DCE-E91A-4561-A525-B132057BD149}" presName="spaceRect" presStyleCnt="0"/>
      <dgm:spPr/>
    </dgm:pt>
    <dgm:pt modelId="{3FCD2E40-86CA-4493-B42D-A6A029D66224}" type="pres">
      <dgm:prSet presAssocID="{7E673DCE-E91A-4561-A525-B132057BD149}" presName="textRect" presStyleLbl="revTx" presStyleIdx="5" presStyleCnt="7">
        <dgm:presLayoutVars>
          <dgm:chMax val="1"/>
          <dgm:chPref val="1"/>
        </dgm:presLayoutVars>
      </dgm:prSet>
      <dgm:spPr/>
    </dgm:pt>
    <dgm:pt modelId="{E5EDE8BB-46F4-4B01-97C4-CABFC6A75445}" type="pres">
      <dgm:prSet presAssocID="{2BB62E44-53E4-40A6-A19E-739F2F512983}" presName="sibTrans" presStyleCnt="0"/>
      <dgm:spPr/>
    </dgm:pt>
    <dgm:pt modelId="{9696495C-A753-4996-A196-961ED144E29D}" type="pres">
      <dgm:prSet presAssocID="{898D72BA-BB01-4CD6-BB57-91ABAA007161}" presName="compNode" presStyleCnt="0"/>
      <dgm:spPr/>
    </dgm:pt>
    <dgm:pt modelId="{6D00EAF7-C49A-46C0-825D-D4E0750E572C}" type="pres">
      <dgm:prSet presAssocID="{898D72BA-BB01-4CD6-BB57-91ABAA007161}" presName="iconBgRect" presStyleLbl="bgShp" presStyleIdx="6" presStyleCnt="7"/>
      <dgm:spPr/>
    </dgm:pt>
    <dgm:pt modelId="{5568E439-28C9-40CB-AAAA-80EE6ED7C473}" type="pres">
      <dgm:prSet presAssocID="{898D72BA-BB01-4CD6-BB57-91ABAA00716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est tubes"/>
        </a:ext>
      </dgm:extLst>
    </dgm:pt>
    <dgm:pt modelId="{302694BD-4F61-452F-9107-B63EEF5929AF}" type="pres">
      <dgm:prSet presAssocID="{898D72BA-BB01-4CD6-BB57-91ABAA007161}" presName="spaceRect" presStyleCnt="0"/>
      <dgm:spPr/>
    </dgm:pt>
    <dgm:pt modelId="{59023356-A086-4C1A-9F3F-BFFDC4093CCF}" type="pres">
      <dgm:prSet presAssocID="{898D72BA-BB01-4CD6-BB57-91ABAA007161}" presName="textRect" presStyleLbl="revTx" presStyleIdx="6" presStyleCnt="7">
        <dgm:presLayoutVars>
          <dgm:chMax val="1"/>
          <dgm:chPref val="1"/>
        </dgm:presLayoutVars>
      </dgm:prSet>
      <dgm:spPr/>
    </dgm:pt>
  </dgm:ptLst>
  <dgm:cxnLst>
    <dgm:cxn modelId="{B4D09403-773B-466F-9994-67DEA32F6F28}" type="presOf" srcId="{7844496D-B767-424F-9D0E-560F2DCFBB3E}" destId="{B92E02D0-34E8-431E-870A-9FE9E5787982}" srcOrd="0" destOrd="0" presId="urn:microsoft.com/office/officeart/2018/5/layout/IconCircleLabelList"/>
    <dgm:cxn modelId="{31B87A23-485E-4720-BB39-56C8FF329AD8}" srcId="{B4713A51-D83F-4EC0-93C6-151742992462}" destId="{2D2AA706-5567-46B6-A37E-CFC732F110CD}" srcOrd="3" destOrd="0" parTransId="{656F5CFD-28EE-460A-B3B6-153E204D812F}" sibTransId="{3F043D0D-55DB-4FD0-98A4-0CBCA1E64392}"/>
    <dgm:cxn modelId="{F316EC29-5F7E-404F-A31B-EBE9B618BE8C}" type="presOf" srcId="{489E8472-6834-48AF-86C7-DDCE663E4C63}" destId="{EEAAB74F-4B90-408F-BA26-CAF7CC5E5D56}" srcOrd="0" destOrd="0" presId="urn:microsoft.com/office/officeart/2018/5/layout/IconCircleLabelList"/>
    <dgm:cxn modelId="{19BABF5E-FA09-4874-BDE7-8DCEB20ACA72}" srcId="{B4713A51-D83F-4EC0-93C6-151742992462}" destId="{898D72BA-BB01-4CD6-BB57-91ABAA007161}" srcOrd="6" destOrd="0" parTransId="{14561B64-2193-46DB-8BC8-82E6D08E9B81}" sibTransId="{9E7F5C77-ECCF-4E7A-8CDB-CBA5D7CC8EF4}"/>
    <dgm:cxn modelId="{54766C44-F174-4104-938B-97A5147718AF}" srcId="{B4713A51-D83F-4EC0-93C6-151742992462}" destId="{D2EDC3B4-80DB-4CFB-A510-5043D97385BB}" srcOrd="2" destOrd="0" parTransId="{4242AE8D-7E5F-485A-8587-7AE874C653EA}" sibTransId="{7289365E-289B-41B0-92D3-735D4BCD8C3E}"/>
    <dgm:cxn modelId="{BD52D755-A1D7-44C6-BF4C-2A2B94E1C8F2}" srcId="{B4713A51-D83F-4EC0-93C6-151742992462}" destId="{489E8472-6834-48AF-86C7-DDCE663E4C63}" srcOrd="1" destOrd="0" parTransId="{A822DC0A-D0AD-45C2-8C95-87267F27CA2C}" sibTransId="{B9F6931F-68B8-465C-BE2F-DA8505607148}"/>
    <dgm:cxn modelId="{02473176-B92E-4837-BCD4-96E2B11F9DC8}" srcId="{B4713A51-D83F-4EC0-93C6-151742992462}" destId="{7E673DCE-E91A-4561-A525-B132057BD149}" srcOrd="5" destOrd="0" parTransId="{605A16A6-6542-4008-97A4-29763BE51BF8}" sibTransId="{2BB62E44-53E4-40A6-A19E-739F2F512983}"/>
    <dgm:cxn modelId="{73A8A35A-2ACF-4FE7-B8DB-BBCB5F85777B}" type="presOf" srcId="{2D2AA706-5567-46B6-A37E-CFC732F110CD}" destId="{40745BC5-BC2C-43D9-9800-83F77F814907}" srcOrd="0" destOrd="0" presId="urn:microsoft.com/office/officeart/2018/5/layout/IconCircleLabelList"/>
    <dgm:cxn modelId="{F97B1A83-1AE8-483A-AA78-E0251FDA4144}" type="presOf" srcId="{898D72BA-BB01-4CD6-BB57-91ABAA007161}" destId="{59023356-A086-4C1A-9F3F-BFFDC4093CCF}" srcOrd="0" destOrd="0" presId="urn:microsoft.com/office/officeart/2018/5/layout/IconCircleLabelList"/>
    <dgm:cxn modelId="{2A6C0CA7-78ED-4D86-BA8E-8CEF9E7E08C7}" type="presOf" srcId="{B4713A51-D83F-4EC0-93C6-151742992462}" destId="{B8107ED4-ED4E-44E2-9122-C2E5A7636CB8}" srcOrd="0" destOrd="0" presId="urn:microsoft.com/office/officeart/2018/5/layout/IconCircleLabelList"/>
    <dgm:cxn modelId="{70C327AC-B77E-4131-A46A-F9BB5C4EDB49}" type="presOf" srcId="{7E9B585C-1F24-4794-99F2-6130057AF44D}" destId="{F42B97CB-012D-47C5-A108-634F33C1C4AA}" srcOrd="0" destOrd="0" presId="urn:microsoft.com/office/officeart/2018/5/layout/IconCircleLabelList"/>
    <dgm:cxn modelId="{AD1F54C1-CD49-4E9F-9E5E-EDEB23E19E1B}" srcId="{B4713A51-D83F-4EC0-93C6-151742992462}" destId="{7E9B585C-1F24-4794-99F2-6130057AF44D}" srcOrd="0" destOrd="0" parTransId="{EB2150FC-BC08-478D-9A19-622BFD56BE7B}" sibTransId="{EE45A3B2-9E6D-48FD-A219-7BEE2CEC77AC}"/>
    <dgm:cxn modelId="{91D4BDD6-1924-4FF5-868F-F5E7045DC863}" type="presOf" srcId="{D2EDC3B4-80DB-4CFB-A510-5043D97385BB}" destId="{213F0EC8-740A-4A14-9C3F-12EF9F0F0B5B}" srcOrd="0" destOrd="0" presId="urn:microsoft.com/office/officeart/2018/5/layout/IconCircleLabelList"/>
    <dgm:cxn modelId="{4CC679DA-93BB-4499-A01A-F16941B76957}" type="presOf" srcId="{7E673DCE-E91A-4561-A525-B132057BD149}" destId="{3FCD2E40-86CA-4493-B42D-A6A029D66224}" srcOrd="0" destOrd="0" presId="urn:microsoft.com/office/officeart/2018/5/layout/IconCircleLabelList"/>
    <dgm:cxn modelId="{DE2269F9-1B6F-477A-8134-A06399F05AA2}" srcId="{B4713A51-D83F-4EC0-93C6-151742992462}" destId="{7844496D-B767-424F-9D0E-560F2DCFBB3E}" srcOrd="4" destOrd="0" parTransId="{3D435B7B-3F3F-4BF9-AD4E-880D1FEC6E57}" sibTransId="{0812C1CA-F828-4ECA-AB3A-75ABCF812C61}"/>
    <dgm:cxn modelId="{A24EEFBA-6C6C-4925-BDC0-8DD779E5E687}" type="presParOf" srcId="{B8107ED4-ED4E-44E2-9122-C2E5A7636CB8}" destId="{B285B16C-08C1-4B94-B869-A2A7E0A77F8C}" srcOrd="0" destOrd="0" presId="urn:microsoft.com/office/officeart/2018/5/layout/IconCircleLabelList"/>
    <dgm:cxn modelId="{77243868-1EB6-4071-BC0C-E7E897C45C92}" type="presParOf" srcId="{B285B16C-08C1-4B94-B869-A2A7E0A77F8C}" destId="{EC0BC5E3-4124-4830-93E8-2DF0924B7FBD}" srcOrd="0" destOrd="0" presId="urn:microsoft.com/office/officeart/2018/5/layout/IconCircleLabelList"/>
    <dgm:cxn modelId="{2E44DA81-103E-4F85-B337-B03B8EDFCD71}" type="presParOf" srcId="{B285B16C-08C1-4B94-B869-A2A7E0A77F8C}" destId="{96893F5A-BE21-4D4D-91F4-509F70D29DCD}" srcOrd="1" destOrd="0" presId="urn:microsoft.com/office/officeart/2018/5/layout/IconCircleLabelList"/>
    <dgm:cxn modelId="{9843A32B-5D38-4BCA-B986-E7BEB3AD66FF}" type="presParOf" srcId="{B285B16C-08C1-4B94-B869-A2A7E0A77F8C}" destId="{908220BD-9A8C-4EC4-B7AD-6A2BB8BF21FA}" srcOrd="2" destOrd="0" presId="urn:microsoft.com/office/officeart/2018/5/layout/IconCircleLabelList"/>
    <dgm:cxn modelId="{D14FE056-5895-45B4-A4FB-ADB046862768}" type="presParOf" srcId="{B285B16C-08C1-4B94-B869-A2A7E0A77F8C}" destId="{F42B97CB-012D-47C5-A108-634F33C1C4AA}" srcOrd="3" destOrd="0" presId="urn:microsoft.com/office/officeart/2018/5/layout/IconCircleLabelList"/>
    <dgm:cxn modelId="{71EE5884-8706-4221-9949-3B7BE3D0E325}" type="presParOf" srcId="{B8107ED4-ED4E-44E2-9122-C2E5A7636CB8}" destId="{09925D65-6B07-47C3-AC5A-9083E8B92DB7}" srcOrd="1" destOrd="0" presId="urn:microsoft.com/office/officeart/2018/5/layout/IconCircleLabelList"/>
    <dgm:cxn modelId="{6755E59F-CABA-4949-BC7A-E812108F0360}" type="presParOf" srcId="{B8107ED4-ED4E-44E2-9122-C2E5A7636CB8}" destId="{6DBC740F-BBFB-4ED6-A1DD-CEA40271C9E5}" srcOrd="2" destOrd="0" presId="urn:microsoft.com/office/officeart/2018/5/layout/IconCircleLabelList"/>
    <dgm:cxn modelId="{858641C3-098B-4241-AF10-B93A7D22D5D0}" type="presParOf" srcId="{6DBC740F-BBFB-4ED6-A1DD-CEA40271C9E5}" destId="{CF4D44DA-9374-4933-A55A-B9F9F0F4DA13}" srcOrd="0" destOrd="0" presId="urn:microsoft.com/office/officeart/2018/5/layout/IconCircleLabelList"/>
    <dgm:cxn modelId="{0C653060-B2B8-4708-8028-D88CAF016CB1}" type="presParOf" srcId="{6DBC740F-BBFB-4ED6-A1DD-CEA40271C9E5}" destId="{D07EBBF5-368C-4D2D-A5F9-9C308081CF91}" srcOrd="1" destOrd="0" presId="urn:microsoft.com/office/officeart/2018/5/layout/IconCircleLabelList"/>
    <dgm:cxn modelId="{77252DD7-0941-454F-9438-E12E3EA07C84}" type="presParOf" srcId="{6DBC740F-BBFB-4ED6-A1DD-CEA40271C9E5}" destId="{DC7BB132-0EE7-4A8E-8A7B-4D00F0B34BBB}" srcOrd="2" destOrd="0" presId="urn:microsoft.com/office/officeart/2018/5/layout/IconCircleLabelList"/>
    <dgm:cxn modelId="{8EC63E5F-AEF3-432A-9D95-7E656C758661}" type="presParOf" srcId="{6DBC740F-BBFB-4ED6-A1DD-CEA40271C9E5}" destId="{EEAAB74F-4B90-408F-BA26-CAF7CC5E5D56}" srcOrd="3" destOrd="0" presId="urn:microsoft.com/office/officeart/2018/5/layout/IconCircleLabelList"/>
    <dgm:cxn modelId="{3E7172AA-21AF-4587-A6B4-49CA23F02E59}" type="presParOf" srcId="{B8107ED4-ED4E-44E2-9122-C2E5A7636CB8}" destId="{876BDE1A-E427-453E-B8AA-4839C7B697F6}" srcOrd="3" destOrd="0" presId="urn:microsoft.com/office/officeart/2018/5/layout/IconCircleLabelList"/>
    <dgm:cxn modelId="{E65F935D-AB86-4488-B9E0-C05278D95288}" type="presParOf" srcId="{B8107ED4-ED4E-44E2-9122-C2E5A7636CB8}" destId="{7E6F7AA1-E36F-4220-A39C-A48BD99E8C06}" srcOrd="4" destOrd="0" presId="urn:microsoft.com/office/officeart/2018/5/layout/IconCircleLabelList"/>
    <dgm:cxn modelId="{FA7F972F-3365-4374-808A-C4713F31FFF4}" type="presParOf" srcId="{7E6F7AA1-E36F-4220-A39C-A48BD99E8C06}" destId="{2481596E-C4CD-4D0C-B6D1-B4FD240C85CD}" srcOrd="0" destOrd="0" presId="urn:microsoft.com/office/officeart/2018/5/layout/IconCircleLabelList"/>
    <dgm:cxn modelId="{86840583-4A78-4F73-8F81-6A380E17768C}" type="presParOf" srcId="{7E6F7AA1-E36F-4220-A39C-A48BD99E8C06}" destId="{360BA256-241F-4C58-B842-94B37E2181FC}" srcOrd="1" destOrd="0" presId="urn:microsoft.com/office/officeart/2018/5/layout/IconCircleLabelList"/>
    <dgm:cxn modelId="{27415D54-775B-4F10-A767-24EE01D16DEA}" type="presParOf" srcId="{7E6F7AA1-E36F-4220-A39C-A48BD99E8C06}" destId="{2ABC0046-E692-4D0D-8F54-61906872A9E1}" srcOrd="2" destOrd="0" presId="urn:microsoft.com/office/officeart/2018/5/layout/IconCircleLabelList"/>
    <dgm:cxn modelId="{FDD0A2F3-FDBE-421D-9F9B-FBD336E0ED85}" type="presParOf" srcId="{7E6F7AA1-E36F-4220-A39C-A48BD99E8C06}" destId="{213F0EC8-740A-4A14-9C3F-12EF9F0F0B5B}" srcOrd="3" destOrd="0" presId="urn:microsoft.com/office/officeart/2018/5/layout/IconCircleLabelList"/>
    <dgm:cxn modelId="{24CE6135-CD98-441E-82AB-3A3FB420298F}" type="presParOf" srcId="{B8107ED4-ED4E-44E2-9122-C2E5A7636CB8}" destId="{E41A8D9B-4425-4943-9C07-3D55F88DED69}" srcOrd="5" destOrd="0" presId="urn:microsoft.com/office/officeart/2018/5/layout/IconCircleLabelList"/>
    <dgm:cxn modelId="{66ED9FFD-B045-4E6B-9E8C-44A9A68C8B40}" type="presParOf" srcId="{B8107ED4-ED4E-44E2-9122-C2E5A7636CB8}" destId="{A9E17A58-1F6F-4E94-9F1E-4D91D1CA7A83}" srcOrd="6" destOrd="0" presId="urn:microsoft.com/office/officeart/2018/5/layout/IconCircleLabelList"/>
    <dgm:cxn modelId="{AA24CA62-E669-4395-A241-835974CFD67D}" type="presParOf" srcId="{A9E17A58-1F6F-4E94-9F1E-4D91D1CA7A83}" destId="{810F6FE2-7243-4B08-8726-8020FDB96DC0}" srcOrd="0" destOrd="0" presId="urn:microsoft.com/office/officeart/2018/5/layout/IconCircleLabelList"/>
    <dgm:cxn modelId="{D7412D0C-F047-442D-B64B-5A384AFB16DE}" type="presParOf" srcId="{A9E17A58-1F6F-4E94-9F1E-4D91D1CA7A83}" destId="{A57E38D3-EBA8-4B9D-9C88-AA906CAA5A9C}" srcOrd="1" destOrd="0" presId="urn:microsoft.com/office/officeart/2018/5/layout/IconCircleLabelList"/>
    <dgm:cxn modelId="{FE678039-C85B-4F4F-B197-CDC576095864}" type="presParOf" srcId="{A9E17A58-1F6F-4E94-9F1E-4D91D1CA7A83}" destId="{0B640387-F907-4D1F-AE68-D35F3F84FE04}" srcOrd="2" destOrd="0" presId="urn:microsoft.com/office/officeart/2018/5/layout/IconCircleLabelList"/>
    <dgm:cxn modelId="{6D6C3322-E7D0-4F52-92F3-7058D0EA6FAC}" type="presParOf" srcId="{A9E17A58-1F6F-4E94-9F1E-4D91D1CA7A83}" destId="{40745BC5-BC2C-43D9-9800-83F77F814907}" srcOrd="3" destOrd="0" presId="urn:microsoft.com/office/officeart/2018/5/layout/IconCircleLabelList"/>
    <dgm:cxn modelId="{571B66D5-75FF-442E-B597-C0AE93D41BE0}" type="presParOf" srcId="{B8107ED4-ED4E-44E2-9122-C2E5A7636CB8}" destId="{F100EA26-3EBF-46EC-B437-0F8223B294C6}" srcOrd="7" destOrd="0" presId="urn:microsoft.com/office/officeart/2018/5/layout/IconCircleLabelList"/>
    <dgm:cxn modelId="{2D5ADF97-9435-4E7A-B6A3-12507695C6EB}" type="presParOf" srcId="{B8107ED4-ED4E-44E2-9122-C2E5A7636CB8}" destId="{43D1ABBB-D461-4DD8-AC73-D23F220678CE}" srcOrd="8" destOrd="0" presId="urn:microsoft.com/office/officeart/2018/5/layout/IconCircleLabelList"/>
    <dgm:cxn modelId="{4DBCD836-96A2-4916-818A-71FC5D2DC209}" type="presParOf" srcId="{43D1ABBB-D461-4DD8-AC73-D23F220678CE}" destId="{DA00C0D4-EA48-487A-AE12-2E281A68395B}" srcOrd="0" destOrd="0" presId="urn:microsoft.com/office/officeart/2018/5/layout/IconCircleLabelList"/>
    <dgm:cxn modelId="{9CE0E6F7-DF1C-4209-929F-7F4184D1165E}" type="presParOf" srcId="{43D1ABBB-D461-4DD8-AC73-D23F220678CE}" destId="{992122AE-6D80-4EFA-A2AD-BAFFB01CC485}" srcOrd="1" destOrd="0" presId="urn:microsoft.com/office/officeart/2018/5/layout/IconCircleLabelList"/>
    <dgm:cxn modelId="{4E6E6750-BC87-412B-B530-9D10D6F96412}" type="presParOf" srcId="{43D1ABBB-D461-4DD8-AC73-D23F220678CE}" destId="{45285C1D-ED26-4A1E-896B-0B658A2450A9}" srcOrd="2" destOrd="0" presId="urn:microsoft.com/office/officeart/2018/5/layout/IconCircleLabelList"/>
    <dgm:cxn modelId="{A9619CA6-C25B-4BD7-8E39-7A6E7F62E291}" type="presParOf" srcId="{43D1ABBB-D461-4DD8-AC73-D23F220678CE}" destId="{B92E02D0-34E8-431E-870A-9FE9E5787982}" srcOrd="3" destOrd="0" presId="urn:microsoft.com/office/officeart/2018/5/layout/IconCircleLabelList"/>
    <dgm:cxn modelId="{7CA4BA56-0CEA-4A8D-9657-F59488EC1C32}" type="presParOf" srcId="{B8107ED4-ED4E-44E2-9122-C2E5A7636CB8}" destId="{542BA4BF-D070-4553-88B4-E2623BBC1180}" srcOrd="9" destOrd="0" presId="urn:microsoft.com/office/officeart/2018/5/layout/IconCircleLabelList"/>
    <dgm:cxn modelId="{A65ECA24-65EF-4ECF-9C61-0D18C9E97CD9}" type="presParOf" srcId="{B8107ED4-ED4E-44E2-9122-C2E5A7636CB8}" destId="{1F2D7BBE-2B89-4FCF-B6F6-D9759803876A}" srcOrd="10" destOrd="0" presId="urn:microsoft.com/office/officeart/2018/5/layout/IconCircleLabelList"/>
    <dgm:cxn modelId="{26470264-B89F-41AE-AA90-7F83B8D51F01}" type="presParOf" srcId="{1F2D7BBE-2B89-4FCF-B6F6-D9759803876A}" destId="{D3F941A7-AE73-41AB-9B82-7FF8F2CE14FD}" srcOrd="0" destOrd="0" presId="urn:microsoft.com/office/officeart/2018/5/layout/IconCircleLabelList"/>
    <dgm:cxn modelId="{FE9B5A2B-F6DF-4EB3-AE0C-CE00CA18B93E}" type="presParOf" srcId="{1F2D7BBE-2B89-4FCF-B6F6-D9759803876A}" destId="{257DC9F4-5298-4849-8610-713A514FF569}" srcOrd="1" destOrd="0" presId="urn:microsoft.com/office/officeart/2018/5/layout/IconCircleLabelList"/>
    <dgm:cxn modelId="{2659D7CD-7855-4E29-B6DD-F7429FD337C6}" type="presParOf" srcId="{1F2D7BBE-2B89-4FCF-B6F6-D9759803876A}" destId="{6BAE6FD0-112A-475A-9DDC-FFFB22F0F41F}" srcOrd="2" destOrd="0" presId="urn:microsoft.com/office/officeart/2018/5/layout/IconCircleLabelList"/>
    <dgm:cxn modelId="{80A0BDED-1EF1-4743-A5E5-C0AEEC42A7C9}" type="presParOf" srcId="{1F2D7BBE-2B89-4FCF-B6F6-D9759803876A}" destId="{3FCD2E40-86CA-4493-B42D-A6A029D66224}" srcOrd="3" destOrd="0" presId="urn:microsoft.com/office/officeart/2018/5/layout/IconCircleLabelList"/>
    <dgm:cxn modelId="{D274D8B9-4D3F-4171-8306-B49F51C149B7}" type="presParOf" srcId="{B8107ED4-ED4E-44E2-9122-C2E5A7636CB8}" destId="{E5EDE8BB-46F4-4B01-97C4-CABFC6A75445}" srcOrd="11" destOrd="0" presId="urn:microsoft.com/office/officeart/2018/5/layout/IconCircleLabelList"/>
    <dgm:cxn modelId="{EFD56624-2A41-4F22-BD7D-2754FE75B31F}" type="presParOf" srcId="{B8107ED4-ED4E-44E2-9122-C2E5A7636CB8}" destId="{9696495C-A753-4996-A196-961ED144E29D}" srcOrd="12" destOrd="0" presId="urn:microsoft.com/office/officeart/2018/5/layout/IconCircleLabelList"/>
    <dgm:cxn modelId="{5AE5E86D-19F3-4314-B4FC-C62B5A3DF55F}" type="presParOf" srcId="{9696495C-A753-4996-A196-961ED144E29D}" destId="{6D00EAF7-C49A-46C0-825D-D4E0750E572C}" srcOrd="0" destOrd="0" presId="urn:microsoft.com/office/officeart/2018/5/layout/IconCircleLabelList"/>
    <dgm:cxn modelId="{0D25F6B9-1AD5-4348-A53B-3FEFBA1538BD}" type="presParOf" srcId="{9696495C-A753-4996-A196-961ED144E29D}" destId="{5568E439-28C9-40CB-AAAA-80EE6ED7C473}" srcOrd="1" destOrd="0" presId="urn:microsoft.com/office/officeart/2018/5/layout/IconCircleLabelList"/>
    <dgm:cxn modelId="{AE835DA0-B03E-4B29-AE1D-D254B5E1EE21}" type="presParOf" srcId="{9696495C-A753-4996-A196-961ED144E29D}" destId="{302694BD-4F61-452F-9107-B63EEF5929AF}" srcOrd="2" destOrd="0" presId="urn:microsoft.com/office/officeart/2018/5/layout/IconCircleLabelList"/>
    <dgm:cxn modelId="{49E71DD5-81AF-41CB-A64F-6857119538E6}" type="presParOf" srcId="{9696495C-A753-4996-A196-961ED144E29D}" destId="{59023356-A086-4C1A-9F3F-BFFDC4093CC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BC5E3-4124-4830-93E8-2DF0924B7FBD}">
      <dsp:nvSpPr>
        <dsp:cNvPr id="0" name=""/>
        <dsp:cNvSpPr/>
      </dsp:nvSpPr>
      <dsp:spPr>
        <a:xfrm>
          <a:off x="242801" y="815381"/>
          <a:ext cx="759164" cy="7591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93F5A-BE21-4D4D-91F4-509F70D29DCD}">
      <dsp:nvSpPr>
        <dsp:cNvPr id="0" name=""/>
        <dsp:cNvSpPr/>
      </dsp:nvSpPr>
      <dsp:spPr>
        <a:xfrm>
          <a:off x="404590" y="977170"/>
          <a:ext cx="435585" cy="43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2B97CB-012D-47C5-A108-634F33C1C4AA}">
      <dsp:nvSpPr>
        <dsp:cNvPr id="0" name=""/>
        <dsp:cNvSpPr/>
      </dsp:nvSpPr>
      <dsp:spPr>
        <a:xfrm>
          <a:off x="117"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Objective</a:t>
          </a:r>
        </a:p>
      </dsp:txBody>
      <dsp:txXfrm>
        <a:off x="117" y="1811006"/>
        <a:ext cx="1244531" cy="497812"/>
      </dsp:txXfrm>
    </dsp:sp>
    <dsp:sp modelId="{CF4D44DA-9374-4933-A55A-B9F9F0F4DA13}">
      <dsp:nvSpPr>
        <dsp:cNvPr id="0" name=""/>
        <dsp:cNvSpPr/>
      </dsp:nvSpPr>
      <dsp:spPr>
        <a:xfrm>
          <a:off x="1705125" y="815381"/>
          <a:ext cx="759164" cy="7591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EBBF5-368C-4D2D-A5F9-9C308081CF91}">
      <dsp:nvSpPr>
        <dsp:cNvPr id="0" name=""/>
        <dsp:cNvSpPr/>
      </dsp:nvSpPr>
      <dsp:spPr>
        <a:xfrm>
          <a:off x="1866914" y="977170"/>
          <a:ext cx="435585" cy="43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AAB74F-4B90-408F-BA26-CAF7CC5E5D56}">
      <dsp:nvSpPr>
        <dsp:cNvPr id="0" name=""/>
        <dsp:cNvSpPr/>
      </dsp:nvSpPr>
      <dsp:spPr>
        <a:xfrm>
          <a:off x="1462441"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Data Explanation</a:t>
          </a:r>
        </a:p>
      </dsp:txBody>
      <dsp:txXfrm>
        <a:off x="1462441" y="1811006"/>
        <a:ext cx="1244531" cy="497812"/>
      </dsp:txXfrm>
    </dsp:sp>
    <dsp:sp modelId="{2481596E-C4CD-4D0C-B6D1-B4FD240C85CD}">
      <dsp:nvSpPr>
        <dsp:cNvPr id="0" name=""/>
        <dsp:cNvSpPr/>
      </dsp:nvSpPr>
      <dsp:spPr>
        <a:xfrm>
          <a:off x="3167449" y="815381"/>
          <a:ext cx="759164" cy="7591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BA256-241F-4C58-B842-94B37E2181FC}">
      <dsp:nvSpPr>
        <dsp:cNvPr id="0" name=""/>
        <dsp:cNvSpPr/>
      </dsp:nvSpPr>
      <dsp:spPr>
        <a:xfrm>
          <a:off x="3329238" y="977170"/>
          <a:ext cx="435585" cy="43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3F0EC8-740A-4A14-9C3F-12EF9F0F0B5B}">
      <dsp:nvSpPr>
        <dsp:cNvPr id="0" name=""/>
        <dsp:cNvSpPr/>
      </dsp:nvSpPr>
      <dsp:spPr>
        <a:xfrm>
          <a:off x="2924766"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Data Preprocessing</a:t>
          </a:r>
        </a:p>
      </dsp:txBody>
      <dsp:txXfrm>
        <a:off x="2924766" y="1811006"/>
        <a:ext cx="1244531" cy="497812"/>
      </dsp:txXfrm>
    </dsp:sp>
    <dsp:sp modelId="{810F6FE2-7243-4B08-8726-8020FDB96DC0}">
      <dsp:nvSpPr>
        <dsp:cNvPr id="0" name=""/>
        <dsp:cNvSpPr/>
      </dsp:nvSpPr>
      <dsp:spPr>
        <a:xfrm>
          <a:off x="4629773" y="815381"/>
          <a:ext cx="759164" cy="75916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E38D3-EBA8-4B9D-9C88-AA906CAA5A9C}">
      <dsp:nvSpPr>
        <dsp:cNvPr id="0" name=""/>
        <dsp:cNvSpPr/>
      </dsp:nvSpPr>
      <dsp:spPr>
        <a:xfrm>
          <a:off x="4791563" y="977170"/>
          <a:ext cx="435585" cy="4355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745BC5-BC2C-43D9-9800-83F77F814907}">
      <dsp:nvSpPr>
        <dsp:cNvPr id="0" name=""/>
        <dsp:cNvSpPr/>
      </dsp:nvSpPr>
      <dsp:spPr>
        <a:xfrm>
          <a:off x="4387090"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Hypothesis Testing</a:t>
          </a:r>
        </a:p>
      </dsp:txBody>
      <dsp:txXfrm>
        <a:off x="4387090" y="1811006"/>
        <a:ext cx="1244531" cy="497812"/>
      </dsp:txXfrm>
    </dsp:sp>
    <dsp:sp modelId="{DA00C0D4-EA48-487A-AE12-2E281A68395B}">
      <dsp:nvSpPr>
        <dsp:cNvPr id="0" name=""/>
        <dsp:cNvSpPr/>
      </dsp:nvSpPr>
      <dsp:spPr>
        <a:xfrm>
          <a:off x="6092098" y="815381"/>
          <a:ext cx="759164" cy="75916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122AE-6D80-4EFA-A2AD-BAFFB01CC485}">
      <dsp:nvSpPr>
        <dsp:cNvPr id="0" name=""/>
        <dsp:cNvSpPr/>
      </dsp:nvSpPr>
      <dsp:spPr>
        <a:xfrm>
          <a:off x="6253887" y="977170"/>
          <a:ext cx="435585" cy="4355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2E02D0-34E8-431E-870A-9FE9E5787982}">
      <dsp:nvSpPr>
        <dsp:cNvPr id="0" name=""/>
        <dsp:cNvSpPr/>
      </dsp:nvSpPr>
      <dsp:spPr>
        <a:xfrm>
          <a:off x="5849414"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Classification Models</a:t>
          </a:r>
        </a:p>
      </dsp:txBody>
      <dsp:txXfrm>
        <a:off x="5849414" y="1811006"/>
        <a:ext cx="1244531" cy="497812"/>
      </dsp:txXfrm>
    </dsp:sp>
    <dsp:sp modelId="{D3F941A7-AE73-41AB-9B82-7FF8F2CE14FD}">
      <dsp:nvSpPr>
        <dsp:cNvPr id="0" name=""/>
        <dsp:cNvSpPr/>
      </dsp:nvSpPr>
      <dsp:spPr>
        <a:xfrm>
          <a:off x="7554422" y="815381"/>
          <a:ext cx="759164" cy="7591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DC9F4-5298-4849-8610-713A514FF569}">
      <dsp:nvSpPr>
        <dsp:cNvPr id="0" name=""/>
        <dsp:cNvSpPr/>
      </dsp:nvSpPr>
      <dsp:spPr>
        <a:xfrm>
          <a:off x="7716211" y="977170"/>
          <a:ext cx="435585" cy="4355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CD2E40-86CA-4493-B42D-A6A029D66224}">
      <dsp:nvSpPr>
        <dsp:cNvPr id="0" name=""/>
        <dsp:cNvSpPr/>
      </dsp:nvSpPr>
      <dsp:spPr>
        <a:xfrm>
          <a:off x="7311738"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Evaluation and Validation</a:t>
          </a:r>
        </a:p>
      </dsp:txBody>
      <dsp:txXfrm>
        <a:off x="7311738" y="1811006"/>
        <a:ext cx="1244531" cy="497812"/>
      </dsp:txXfrm>
    </dsp:sp>
    <dsp:sp modelId="{6D00EAF7-C49A-46C0-825D-D4E0750E572C}">
      <dsp:nvSpPr>
        <dsp:cNvPr id="0" name=""/>
        <dsp:cNvSpPr/>
      </dsp:nvSpPr>
      <dsp:spPr>
        <a:xfrm>
          <a:off x="9016746" y="815381"/>
          <a:ext cx="759164" cy="7591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8E439-28C9-40CB-AAAA-80EE6ED7C473}">
      <dsp:nvSpPr>
        <dsp:cNvPr id="0" name=""/>
        <dsp:cNvSpPr/>
      </dsp:nvSpPr>
      <dsp:spPr>
        <a:xfrm>
          <a:off x="9178535" y="977170"/>
          <a:ext cx="435585" cy="43558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023356-A086-4C1A-9F3F-BFFDC4093CCF}">
      <dsp:nvSpPr>
        <dsp:cNvPr id="0" name=""/>
        <dsp:cNvSpPr/>
      </dsp:nvSpPr>
      <dsp:spPr>
        <a:xfrm>
          <a:off x="8774063" y="1811006"/>
          <a:ext cx="1244531" cy="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Conclusion</a:t>
          </a:r>
        </a:p>
      </dsp:txBody>
      <dsp:txXfrm>
        <a:off x="8774063" y="1811006"/>
        <a:ext cx="1244531" cy="4978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415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944790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something.</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213110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something.</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35609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04343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043066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add hypothesis conclusions and </a:t>
            </a:r>
            <a:r>
              <a:rPr lang="en-US"/>
              <a:t>final conclusion.</a:t>
            </a: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2538699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add hypothesis conclusions and </a:t>
            </a:r>
            <a:r>
              <a:rPr lang="en-US"/>
              <a:t>final conclusion.</a:t>
            </a: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267500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54690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1707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15910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1572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Analytical customer relationship management (CRM)</a:t>
            </a:r>
          </a:p>
          <a:p>
            <a:pPr marL="171450" indent="-171450">
              <a:buFont typeface="Arial" panose="020B0604020202020204" pitchFamily="34" charset="0"/>
              <a:buChar char="•"/>
            </a:pPr>
            <a:r>
              <a:rPr lang="en-US" dirty="0"/>
              <a:t>Child protection</a:t>
            </a:r>
          </a:p>
          <a:p>
            <a:pPr marL="171450" indent="-171450">
              <a:buFont typeface="Arial" panose="020B0604020202020204" pitchFamily="34" charset="0"/>
              <a:buChar char="•"/>
            </a:pPr>
            <a:r>
              <a:rPr lang="en-US" dirty="0"/>
              <a:t>Clinical decision support systems</a:t>
            </a:r>
          </a:p>
          <a:p>
            <a:pPr marL="171450" indent="-171450">
              <a:buFont typeface="Arial" panose="020B0604020202020204" pitchFamily="34" charset="0"/>
              <a:buChar char="•"/>
            </a:pPr>
            <a:r>
              <a:rPr lang="en-US" dirty="0"/>
              <a:t>Collection analytics</a:t>
            </a:r>
          </a:p>
          <a:p>
            <a:pPr marL="171450" indent="-171450">
              <a:buFont typeface="Arial" panose="020B0604020202020204" pitchFamily="34" charset="0"/>
              <a:buChar char="•"/>
            </a:pPr>
            <a:r>
              <a:rPr lang="en-US" dirty="0"/>
              <a:t>Cross-sell</a:t>
            </a:r>
          </a:p>
          <a:p>
            <a:pPr marL="171450" indent="-171450">
              <a:buFont typeface="Arial" panose="020B0604020202020204" pitchFamily="34" charset="0"/>
              <a:buChar char="•"/>
            </a:pPr>
            <a:r>
              <a:rPr lang="en-US" dirty="0"/>
              <a:t>Customer retention</a:t>
            </a:r>
          </a:p>
          <a:p>
            <a:pPr marL="171450" indent="-171450">
              <a:buFont typeface="Arial" panose="020B0604020202020204" pitchFamily="34" charset="0"/>
              <a:buChar char="•"/>
            </a:pPr>
            <a:r>
              <a:rPr lang="en-US" dirty="0"/>
              <a:t>Direct marketing</a:t>
            </a:r>
          </a:p>
          <a:p>
            <a:pPr marL="171450" indent="-171450">
              <a:buFont typeface="Arial" panose="020B0604020202020204" pitchFamily="34" charset="0"/>
              <a:buChar char="•"/>
            </a:pPr>
            <a:r>
              <a:rPr lang="en-US" dirty="0"/>
              <a:t>Fraud detection</a:t>
            </a:r>
          </a:p>
          <a:p>
            <a:pPr marL="171450" indent="-171450">
              <a:buFont typeface="Arial" panose="020B0604020202020204" pitchFamily="34" charset="0"/>
              <a:buChar char="•"/>
            </a:pPr>
            <a:r>
              <a:rPr lang="en-US" dirty="0"/>
              <a:t>Portfolio, product or economy-level prediction</a:t>
            </a:r>
          </a:p>
          <a:p>
            <a:pPr marL="171450" indent="-171450">
              <a:buFont typeface="Arial" panose="020B0604020202020204" pitchFamily="34" charset="0"/>
              <a:buChar char="•"/>
            </a:pPr>
            <a:r>
              <a:rPr lang="en-US" dirty="0"/>
              <a:t>Project risk management</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0377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Analytical customer relationship management (CRM)</a:t>
            </a:r>
          </a:p>
          <a:p>
            <a:pPr marL="171450" indent="-171450">
              <a:buFont typeface="Arial" panose="020B0604020202020204" pitchFamily="34" charset="0"/>
              <a:buChar char="•"/>
            </a:pPr>
            <a:r>
              <a:rPr lang="en-US" dirty="0"/>
              <a:t>Child protection</a:t>
            </a:r>
          </a:p>
          <a:p>
            <a:pPr marL="171450" indent="-171450">
              <a:buFont typeface="Arial" panose="020B0604020202020204" pitchFamily="34" charset="0"/>
              <a:buChar char="•"/>
            </a:pPr>
            <a:r>
              <a:rPr lang="en-US" dirty="0"/>
              <a:t>Clinical decision support systems</a:t>
            </a:r>
          </a:p>
          <a:p>
            <a:pPr marL="171450" indent="-171450">
              <a:buFont typeface="Arial" panose="020B0604020202020204" pitchFamily="34" charset="0"/>
              <a:buChar char="•"/>
            </a:pPr>
            <a:r>
              <a:rPr lang="en-US" dirty="0"/>
              <a:t>Collection analytics</a:t>
            </a:r>
          </a:p>
          <a:p>
            <a:pPr marL="171450" indent="-171450">
              <a:buFont typeface="Arial" panose="020B0604020202020204" pitchFamily="34" charset="0"/>
              <a:buChar char="•"/>
            </a:pPr>
            <a:r>
              <a:rPr lang="en-US" dirty="0"/>
              <a:t>Cross-sell</a:t>
            </a:r>
          </a:p>
          <a:p>
            <a:pPr marL="171450" indent="-171450">
              <a:buFont typeface="Arial" panose="020B0604020202020204" pitchFamily="34" charset="0"/>
              <a:buChar char="•"/>
            </a:pPr>
            <a:r>
              <a:rPr lang="en-US" dirty="0"/>
              <a:t>Customer retention</a:t>
            </a:r>
          </a:p>
          <a:p>
            <a:pPr marL="171450" indent="-171450">
              <a:buFont typeface="Arial" panose="020B0604020202020204" pitchFamily="34" charset="0"/>
              <a:buChar char="•"/>
            </a:pPr>
            <a:r>
              <a:rPr lang="en-US" dirty="0"/>
              <a:t>Direct marketing</a:t>
            </a:r>
          </a:p>
          <a:p>
            <a:pPr marL="171450" indent="-171450">
              <a:buFont typeface="Arial" panose="020B0604020202020204" pitchFamily="34" charset="0"/>
              <a:buChar char="•"/>
            </a:pPr>
            <a:r>
              <a:rPr lang="en-US" dirty="0"/>
              <a:t>Fraud detection</a:t>
            </a:r>
          </a:p>
          <a:p>
            <a:pPr marL="171450" indent="-171450">
              <a:buFont typeface="Arial" panose="020B0604020202020204" pitchFamily="34" charset="0"/>
              <a:buChar char="•"/>
            </a:pPr>
            <a:r>
              <a:rPr lang="en-US" dirty="0"/>
              <a:t>Portfolio, product or economy-level prediction</a:t>
            </a:r>
          </a:p>
          <a:p>
            <a:pPr marL="171450" indent="-171450">
              <a:buFont typeface="Arial" panose="020B0604020202020204" pitchFamily="34" charset="0"/>
              <a:buChar char="•"/>
            </a:pPr>
            <a:r>
              <a:rPr lang="en-US" dirty="0"/>
              <a:t>Project risk management</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322731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Predictive models</a:t>
            </a:r>
          </a:p>
          <a:p>
            <a:pPr marL="171450" indent="-171450">
              <a:buFont typeface="Arial" panose="020B0604020202020204" pitchFamily="34" charset="0"/>
              <a:buChar char="•"/>
            </a:pPr>
            <a:r>
              <a:rPr lang="en-US" dirty="0"/>
              <a:t>Descriptive models</a:t>
            </a:r>
          </a:p>
          <a:p>
            <a:pPr marL="171450" indent="-171450">
              <a:buFont typeface="Arial" panose="020B0604020202020204" pitchFamily="34" charset="0"/>
              <a:buChar char="•"/>
            </a:pPr>
            <a:r>
              <a:rPr lang="en-US" dirty="0"/>
              <a:t>Decision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873806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something.</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12947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55455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62268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6920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99155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79258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1924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947526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56451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11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9375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33310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5EDF9-3D79-45DA-8367-2F63551C4C7D}"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6353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5EDF9-3D79-45DA-8367-2F63551C4C7D}"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7898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5EDF9-3D79-45DA-8367-2F63551C4C7D}"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00211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9899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56201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9642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55EDF9-3D79-45DA-8367-2F63551C4C7D}" type="datetimeFigureOut">
              <a:rPr lang="en-US" smtClean="0"/>
              <a:t>11/28/2018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35213781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41" name="Rectangle 40">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5155120" y="492443"/>
            <a:ext cx="6047022" cy="3235495"/>
          </a:xfrm>
        </p:spPr>
        <p:txBody>
          <a:bodyPr vert="horz" lIns="91440" tIns="45720" rIns="91440" bIns="45720" rtlCol="0" anchor="ctr">
            <a:normAutofit/>
          </a:bodyPr>
          <a:lstStyle/>
          <a:p>
            <a:pPr algn="l"/>
            <a:r>
              <a:rPr lang="en-US" sz="5400" b="1">
                <a:solidFill>
                  <a:schemeClr val="accent4">
                    <a:lumMod val="50000"/>
                  </a:schemeClr>
                </a:solidFill>
                <a:latin typeface="Bahnschrift SemiBold" panose="020B0502040204020203" pitchFamily="34" charset="0"/>
              </a:rPr>
              <a:t>Black Friday Sales   </a:t>
            </a:r>
            <a:br>
              <a:rPr lang="en-US" sz="5400" b="1">
                <a:solidFill>
                  <a:schemeClr val="accent4">
                    <a:lumMod val="50000"/>
                  </a:schemeClr>
                </a:solidFill>
                <a:latin typeface="Bahnschrift SemiBold" panose="020B0502040204020203" pitchFamily="34" charset="0"/>
              </a:rPr>
            </a:br>
            <a:r>
              <a:rPr lang="en-US" sz="5400" b="1">
                <a:solidFill>
                  <a:schemeClr val="accent4">
                    <a:lumMod val="50000"/>
                  </a:schemeClr>
                </a:solidFill>
                <a:latin typeface="Bahnschrift SemiBold" panose="020B0502040204020203" pitchFamily="34" charset="0"/>
              </a:rPr>
              <a:t>            Prediction</a:t>
            </a:r>
            <a:endParaRPr lang="en-US" sz="5400" b="1" dirty="0">
              <a:solidFill>
                <a:schemeClr val="accent4">
                  <a:lumMod val="50000"/>
                </a:schemeClr>
              </a:solidFill>
              <a:latin typeface="Bahnschrift SemiBold" panose="020B0502040204020203" pitchFamily="34" charset="0"/>
            </a:endParaRPr>
          </a:p>
        </p:txBody>
      </p:sp>
      <p:grpSp>
        <p:nvGrpSpPr>
          <p:cNvPr id="45" name="Group 44">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6"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type="subTitle" idx="1"/>
          </p:nvPr>
        </p:nvSpPr>
        <p:spPr>
          <a:xfrm>
            <a:off x="390944" y="2074985"/>
            <a:ext cx="3744894" cy="2696552"/>
          </a:xfrm>
        </p:spPr>
        <p:txBody>
          <a:bodyPr vert="horz" lIns="91440" tIns="45720" rIns="91440" bIns="45720" rtlCol="0" anchor="ctr">
            <a:normAutofit/>
          </a:bodyPr>
          <a:lstStyle/>
          <a:p>
            <a:pPr algn="l"/>
            <a:r>
              <a:rPr lang="en-US" sz="2800" b="1" dirty="0">
                <a:latin typeface="+mj-lt"/>
                <a:cs typeface="Arial" panose="020B0604020202020204" pitchFamily="34" charset="0"/>
              </a:rPr>
              <a:t>GROUP 215:</a:t>
            </a:r>
          </a:p>
          <a:p>
            <a:pPr algn="l">
              <a:buFont typeface="Arial"/>
              <a:buChar char="•"/>
            </a:pPr>
            <a:r>
              <a:rPr lang="en-US" sz="2000" dirty="0"/>
              <a:t>Pooja </a:t>
            </a:r>
            <a:r>
              <a:rPr lang="en-US" sz="2000" dirty="0" err="1"/>
              <a:t>Choudhari</a:t>
            </a:r>
            <a:endParaRPr lang="en-US" sz="2000" dirty="0"/>
          </a:p>
          <a:p>
            <a:pPr algn="l">
              <a:buFont typeface="Arial"/>
              <a:buChar char="•"/>
            </a:pPr>
            <a:r>
              <a:rPr lang="en-US" sz="2000" dirty="0"/>
              <a:t>Siddhi Kulkarni</a:t>
            </a:r>
          </a:p>
          <a:p>
            <a:pPr algn="l">
              <a:buFont typeface="Arial"/>
              <a:buChar char="•"/>
            </a:pPr>
            <a:r>
              <a:rPr lang="en-US" sz="2000" dirty="0" err="1"/>
              <a:t>Sagar</a:t>
            </a:r>
            <a:r>
              <a:rPr lang="en-US" sz="2000" dirty="0"/>
              <a:t> </a:t>
            </a:r>
            <a:r>
              <a:rPr lang="en-US" sz="2000" dirty="0" err="1"/>
              <a:t>Ippili</a:t>
            </a:r>
            <a:endParaRPr lang="en-US" sz="2000" dirty="0"/>
          </a:p>
        </p:txBody>
      </p:sp>
      <p:pic>
        <p:nvPicPr>
          <p:cNvPr id="5" name="Picture 4">
            <a:extLst>
              <a:ext uri="{FF2B5EF4-FFF2-40B4-BE49-F238E27FC236}">
                <a16:creationId xmlns:a16="http://schemas.microsoft.com/office/drawing/2014/main" id="{3FAA44F2-C7FE-4C1C-AED7-5D64B795F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859" y="3727938"/>
            <a:ext cx="5995242" cy="1644773"/>
          </a:xfrm>
          <a:prstGeom prst="rect">
            <a:avLst/>
          </a:prstGeom>
        </p:spPr>
      </p:pic>
    </p:spTree>
    <p:extLst>
      <p:ext uri="{BB962C8B-B14F-4D97-AF65-F5344CB8AC3E}">
        <p14:creationId xmlns:p14="http://schemas.microsoft.com/office/powerpoint/2010/main" val="362714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2566579" cy="5538019"/>
          </a:xfrm>
        </p:spPr>
        <p:txBody>
          <a:bodyPr vert="horz" lIns="91440" tIns="45720" rIns="91440" bIns="45720" rtlCol="0" anchor="ctr">
            <a:normAutofit/>
          </a:bodyPr>
          <a:lstStyle/>
          <a:p>
            <a:r>
              <a:rPr lang="en-US" sz="3700" b="1"/>
              <a:t>Hypothesis 2</a:t>
            </a:r>
          </a:p>
        </p:txBody>
      </p:sp>
      <p:sp>
        <p:nvSpPr>
          <p:cNvPr id="3" name="Content Placeholder 2"/>
          <p:cNvSpPr>
            <a:spLocks noGrp="1"/>
          </p:cNvSpPr>
          <p:nvPr>
            <p:ph sz="half" idx="1"/>
          </p:nvPr>
        </p:nvSpPr>
        <p:spPr>
          <a:xfrm>
            <a:off x="4714927" y="612057"/>
            <a:ext cx="7152608" cy="3753466"/>
          </a:xfrm>
        </p:spPr>
        <p:txBody>
          <a:bodyPr vert="horz" lIns="91440" tIns="45720" rIns="91440" bIns="45720" rtlCol="0" anchor="ctr">
            <a:normAutofit/>
          </a:bodyPr>
          <a:lstStyle/>
          <a:p>
            <a:r>
              <a:rPr lang="en-US" dirty="0"/>
              <a:t>We think that customers will purchase different amount of products from Product_Category_1 and Product_Category_2.</a:t>
            </a:r>
          </a:p>
          <a:p>
            <a:r>
              <a:rPr lang="en-US" b="1" dirty="0"/>
              <a:t>Null Hypothesis (H0)</a:t>
            </a:r>
            <a:r>
              <a:rPr lang="en-US" dirty="0"/>
              <a:t>: Customers will purchase same amount of products from both  Product_Category_1 and Product_Category_2.</a:t>
            </a:r>
          </a:p>
          <a:p>
            <a:r>
              <a:rPr lang="en-US" b="1" dirty="0"/>
              <a:t>Alternative Hypothesis (Ha):</a:t>
            </a:r>
            <a:r>
              <a:rPr lang="en-US" dirty="0"/>
              <a:t> Customers will purchase different amount of products from both  Product_Category_1 and Product_Category_2.</a:t>
            </a:r>
          </a:p>
          <a:p>
            <a:r>
              <a:rPr lang="en-US" dirty="0"/>
              <a:t>From the Z-test performed, we can see that the </a:t>
            </a:r>
            <a:r>
              <a:rPr lang="en-US" b="1" dirty="0"/>
              <a:t>p-value &lt; α</a:t>
            </a:r>
            <a:r>
              <a:rPr lang="en-US" dirty="0"/>
              <a:t>, with 95% C.I. Hence, we reject null hypothesis and conclude that customers will purchase different amount of products from both  Product_Category_1 and Product_Category_2.</a:t>
            </a:r>
            <a:endParaRPr lang="en-US" b="1" dirty="0"/>
          </a:p>
        </p:txBody>
      </p:sp>
      <p:pic>
        <p:nvPicPr>
          <p:cNvPr id="16" name="Content Placeholder 15">
            <a:extLst>
              <a:ext uri="{FF2B5EF4-FFF2-40B4-BE49-F238E27FC236}">
                <a16:creationId xmlns:a16="http://schemas.microsoft.com/office/drawing/2014/main" id="{5272F8C6-DF20-49BD-937E-7476611B2E57}"/>
              </a:ext>
            </a:extLst>
          </p:cNvPr>
          <p:cNvPicPr>
            <a:picLocks noGrp="1" noChangeAspect="1"/>
          </p:cNvPicPr>
          <p:nvPr>
            <p:ph sz="half" idx="2"/>
          </p:nvPr>
        </p:nvPicPr>
        <p:blipFill>
          <a:blip r:embed="rId3"/>
          <a:stretch>
            <a:fillRect/>
          </a:stretch>
        </p:blipFill>
        <p:spPr>
          <a:xfrm>
            <a:off x="4714926" y="4365523"/>
            <a:ext cx="7152609" cy="2205757"/>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033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38365" y="2896426"/>
            <a:ext cx="8574622" cy="1065148"/>
          </a:xfrm>
        </p:spPr>
        <p:txBody>
          <a:bodyPr>
            <a:normAutofit/>
          </a:bodyPr>
          <a:lstStyle/>
          <a:p>
            <a:pPr algn="ctr"/>
            <a:r>
              <a:rPr lang="en-US" b="1" dirty="0"/>
              <a:t>Classification Models</a:t>
            </a:r>
          </a:p>
        </p:txBody>
      </p:sp>
    </p:spTree>
    <p:extLst>
      <p:ext uri="{BB962C8B-B14F-4D97-AF65-F5344CB8AC3E}">
        <p14:creationId xmlns:p14="http://schemas.microsoft.com/office/powerpoint/2010/main" val="104409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1533693" y="426749"/>
            <a:ext cx="10018713" cy="1050010"/>
          </a:xfrm>
        </p:spPr>
        <p:txBody>
          <a:bodyPr>
            <a:normAutofit/>
          </a:bodyPr>
          <a:lstStyle/>
          <a:p>
            <a:r>
              <a:rPr lang="en-US" b="1" dirty="0"/>
              <a:t>Classification Models</a:t>
            </a:r>
          </a:p>
        </p:txBody>
      </p: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1533693" y="1352775"/>
            <a:ext cx="10265046" cy="4833491"/>
          </a:xfrm>
        </p:spPr>
        <p:txBody>
          <a:bodyPr>
            <a:normAutofit/>
          </a:bodyPr>
          <a:lstStyle/>
          <a:p>
            <a:r>
              <a:rPr lang="en-US" dirty="0"/>
              <a:t>We are now, going to build the below mentioned classification models to predict the </a:t>
            </a:r>
            <a:r>
              <a:rPr lang="en-US" b="1" dirty="0"/>
              <a:t>Purchase</a:t>
            </a:r>
            <a:r>
              <a:rPr lang="en-US" dirty="0"/>
              <a:t>, which is our dependent variable.</a:t>
            </a:r>
          </a:p>
          <a:p>
            <a:pPr lvl="1"/>
            <a:r>
              <a:rPr lang="en-US" dirty="0"/>
              <a:t>Naïve-Bayes Classification</a:t>
            </a:r>
          </a:p>
          <a:p>
            <a:pPr lvl="1"/>
            <a:r>
              <a:rPr lang="en-US" dirty="0"/>
              <a:t>KNN Classification</a:t>
            </a:r>
          </a:p>
          <a:p>
            <a:pPr lvl="1"/>
            <a:r>
              <a:rPr lang="en-US" dirty="0"/>
              <a:t>Logistic Regression</a:t>
            </a:r>
          </a:p>
        </p:txBody>
      </p:sp>
    </p:spTree>
    <p:extLst>
      <p:ext uri="{BB962C8B-B14F-4D97-AF65-F5344CB8AC3E}">
        <p14:creationId xmlns:p14="http://schemas.microsoft.com/office/powerpoint/2010/main" val="405771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1" name="Group 20">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84312" y="685800"/>
            <a:ext cx="4278928" cy="1752599"/>
          </a:xfrm>
        </p:spPr>
        <p:txBody>
          <a:bodyPr vert="horz" lIns="91440" tIns="45720" rIns="91440" bIns="45720" rtlCol="0" anchor="ctr">
            <a:normAutofit fontScale="90000"/>
          </a:bodyPr>
          <a:lstStyle/>
          <a:p>
            <a:r>
              <a:rPr lang="en-US" b="1" dirty="0"/>
              <a:t>Naïve-Bayes Classification: Data Split</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84310" y="2666999"/>
            <a:ext cx="4278929" cy="3124201"/>
          </a:xfrm>
        </p:spPr>
        <p:txBody>
          <a:bodyPr vert="horz" lIns="91440" tIns="45720" rIns="91440" bIns="45720" rtlCol="0" anchor="ctr">
            <a:normAutofit/>
          </a:bodyPr>
          <a:lstStyle/>
          <a:p>
            <a:r>
              <a:rPr lang="en-US" sz="2000" dirty="0"/>
              <a:t>Dataset being very large (approx. 500 thousand records), we will split data into train data and test data for hold-out evaluation.</a:t>
            </a:r>
          </a:p>
          <a:p>
            <a:endParaRPr lang="en-US" sz="2000" dirty="0"/>
          </a:p>
        </p:txBody>
      </p:sp>
      <p:sp>
        <p:nvSpPr>
          <p:cNvPr id="29"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211DA89-853E-42BC-99B4-AC504418B9A3}"/>
              </a:ext>
            </a:extLst>
          </p:cNvPr>
          <p:cNvPicPr/>
          <p:nvPr/>
        </p:nvPicPr>
        <p:blipFill rotWithShape="1">
          <a:blip r:embed="rId3"/>
          <a:srcRect l="1125" r="12558" b="-6"/>
          <a:stretch/>
        </p:blipFill>
        <p:spPr>
          <a:xfrm>
            <a:off x="6246055" y="844062"/>
            <a:ext cx="5134708" cy="4947137"/>
          </a:xfrm>
          <a:prstGeom prst="rect">
            <a:avLst/>
          </a:prstGeom>
        </p:spPr>
      </p:pic>
    </p:spTree>
    <p:extLst>
      <p:ext uri="{BB962C8B-B14F-4D97-AF65-F5344CB8AC3E}">
        <p14:creationId xmlns:p14="http://schemas.microsoft.com/office/powerpoint/2010/main" val="137805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8"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9"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484311" y="460714"/>
            <a:ext cx="4535755" cy="1752599"/>
          </a:xfrm>
        </p:spPr>
        <p:txBody>
          <a:bodyPr>
            <a:normAutofit/>
          </a:bodyPr>
          <a:lstStyle/>
          <a:p>
            <a:pPr>
              <a:lnSpc>
                <a:spcPct val="90000"/>
              </a:lnSpc>
            </a:pPr>
            <a:r>
              <a:rPr lang="en-US" sz="3600" b="1" dirty="0"/>
              <a:t>Naïve Bayes Classification:  Model Building</a:t>
            </a:r>
          </a:p>
        </p:txBody>
      </p:sp>
      <p:sp>
        <p:nvSpPr>
          <p:cNvPr id="3" name="Content Placeholder 2"/>
          <p:cNvSpPr>
            <a:spLocks noGrp="1"/>
          </p:cNvSpPr>
          <p:nvPr>
            <p:ph idx="1"/>
          </p:nvPr>
        </p:nvSpPr>
        <p:spPr>
          <a:xfrm>
            <a:off x="1484310" y="2666999"/>
            <a:ext cx="4278929" cy="1977689"/>
          </a:xfrm>
        </p:spPr>
        <p:txBody>
          <a:bodyPr>
            <a:normAutofit/>
          </a:bodyPr>
          <a:lstStyle/>
          <a:p>
            <a:r>
              <a:rPr lang="en-US" sz="2000" dirty="0"/>
              <a:t>Built Naïve-Bayes model on train data and predictions on test data.</a:t>
            </a:r>
          </a:p>
          <a:p>
            <a:r>
              <a:rPr lang="en-US" sz="2000" dirty="0"/>
              <a:t>We can see that the accuracy of prediction with Naïve Bayes model is </a:t>
            </a:r>
            <a:r>
              <a:rPr lang="en-US" sz="2000" b="1" dirty="0"/>
              <a:t>0.7089057 ~ 70.89%</a:t>
            </a:r>
          </a:p>
        </p:txBody>
      </p:sp>
      <p:sp>
        <p:nvSpPr>
          <p:cNvPr id="43"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a:extLst>
              <a:ext uri="{FF2B5EF4-FFF2-40B4-BE49-F238E27FC236}">
                <a16:creationId xmlns:a16="http://schemas.microsoft.com/office/drawing/2014/main" id="{A4486741-504E-4D9A-BDD1-F1CA3C6E93BE}"/>
              </a:ext>
            </a:extLst>
          </p:cNvPr>
          <p:cNvPicPr/>
          <p:nvPr/>
        </p:nvPicPr>
        <p:blipFill>
          <a:blip r:embed="rId4"/>
          <a:stretch>
            <a:fillRect/>
          </a:stretch>
        </p:blipFill>
        <p:spPr>
          <a:xfrm>
            <a:off x="6344529" y="1730326"/>
            <a:ext cx="4834032" cy="3334043"/>
          </a:xfrm>
          <a:prstGeom prst="rect">
            <a:avLst/>
          </a:prstGeom>
        </p:spPr>
      </p:pic>
    </p:spTree>
    <p:extLst>
      <p:ext uri="{BB962C8B-B14F-4D97-AF65-F5344CB8AC3E}">
        <p14:creationId xmlns:p14="http://schemas.microsoft.com/office/powerpoint/2010/main" val="230335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92" name="Group 91">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3"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4"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5"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6"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7"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8"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84312" y="685800"/>
            <a:ext cx="4278928" cy="1752599"/>
          </a:xfrm>
        </p:spPr>
        <p:txBody>
          <a:bodyPr vert="horz" lIns="91440" tIns="45720" rIns="91440" bIns="45720" rtlCol="0" anchor="ctr">
            <a:normAutofit/>
          </a:bodyPr>
          <a:lstStyle/>
          <a:p>
            <a:pPr>
              <a:lnSpc>
                <a:spcPct val="90000"/>
              </a:lnSpc>
            </a:pPr>
            <a:r>
              <a:rPr lang="en-US" sz="3600" b="1" dirty="0"/>
              <a:t>KNN Classification: Data Split</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84310" y="2666999"/>
            <a:ext cx="4278929" cy="3124201"/>
          </a:xfrm>
        </p:spPr>
        <p:txBody>
          <a:bodyPr vert="horz" lIns="91440" tIns="45720" rIns="91440" bIns="45720" rtlCol="0" anchor="ctr">
            <a:normAutofit/>
          </a:bodyPr>
          <a:lstStyle/>
          <a:p>
            <a:r>
              <a:rPr lang="en-US" sz="2000" dirty="0"/>
              <a:t>Dataset being very large (approx. 500 thousand records), we will split data into train data and test data for hold-out evaluation.</a:t>
            </a:r>
          </a:p>
          <a:p>
            <a:endParaRPr lang="en-US" sz="2000" dirty="0"/>
          </a:p>
        </p:txBody>
      </p:sp>
      <p:sp>
        <p:nvSpPr>
          <p:cNvPr id="100"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43D6DB-A457-4DA8-97C3-9D6D6FDDE7D7}"/>
              </a:ext>
            </a:extLst>
          </p:cNvPr>
          <p:cNvPicPr>
            <a:picLocks noChangeAspect="1"/>
          </p:cNvPicPr>
          <p:nvPr/>
        </p:nvPicPr>
        <p:blipFill rotWithShape="1">
          <a:blip r:embed="rId3"/>
          <a:srcRect l="2356" r="5434"/>
          <a:stretch/>
        </p:blipFill>
        <p:spPr>
          <a:xfrm>
            <a:off x="6434407" y="1011765"/>
            <a:ext cx="4744154" cy="4546708"/>
          </a:xfrm>
          <a:prstGeom prst="rect">
            <a:avLst/>
          </a:prstGeom>
        </p:spPr>
      </p:pic>
    </p:spTree>
    <p:extLst>
      <p:ext uri="{BB962C8B-B14F-4D97-AF65-F5344CB8AC3E}">
        <p14:creationId xmlns:p14="http://schemas.microsoft.com/office/powerpoint/2010/main" val="14426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2566579" cy="5538019"/>
          </a:xfrm>
        </p:spPr>
        <p:txBody>
          <a:bodyPr>
            <a:normAutofit/>
          </a:bodyPr>
          <a:lstStyle/>
          <a:p>
            <a:r>
              <a:rPr lang="en-US" sz="3100" b="1"/>
              <a:t>KNN Classification:  Model Building</a:t>
            </a:r>
          </a:p>
        </p:txBody>
      </p:sp>
      <p:sp>
        <p:nvSpPr>
          <p:cNvPr id="3" name="Content Placeholder 2"/>
          <p:cNvSpPr>
            <a:spLocks noGrp="1"/>
          </p:cNvSpPr>
          <p:nvPr>
            <p:ph idx="1"/>
          </p:nvPr>
        </p:nvSpPr>
        <p:spPr>
          <a:xfrm>
            <a:off x="4714927" y="612057"/>
            <a:ext cx="7152608" cy="3061041"/>
          </a:xfrm>
        </p:spPr>
        <p:txBody>
          <a:bodyPr>
            <a:normAutofit/>
          </a:bodyPr>
          <a:lstStyle/>
          <a:p>
            <a:pPr>
              <a:lnSpc>
                <a:spcPct val="90000"/>
              </a:lnSpc>
            </a:pPr>
            <a:r>
              <a:rPr lang="en-US" dirty="0"/>
              <a:t>Built different KNN Classification models at K=1,5,15 on train data and predictions on test data.</a:t>
            </a:r>
          </a:p>
          <a:p>
            <a:pPr>
              <a:lnSpc>
                <a:spcPct val="90000"/>
              </a:lnSpc>
            </a:pPr>
            <a:r>
              <a:rPr lang="en-US" dirty="0"/>
              <a:t>Finally, we can conclude that the KNN model at k=1 is the best with accuracy </a:t>
            </a:r>
            <a:r>
              <a:rPr lang="en-US" b="1" dirty="0"/>
              <a:t>0.9862159 ~ 98.62%</a:t>
            </a:r>
          </a:p>
        </p:txBody>
      </p:sp>
      <p:pic>
        <p:nvPicPr>
          <p:cNvPr id="13" name="Picture 12" descr="A screenshot of a cell phone&#10;&#10;Description generated with very high confidence">
            <a:extLst>
              <a:ext uri="{FF2B5EF4-FFF2-40B4-BE49-F238E27FC236}">
                <a16:creationId xmlns:a16="http://schemas.microsoft.com/office/drawing/2014/main" id="{5F051B1E-ED7B-48E8-A6F8-F6E9BDF2E7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14927" y="3883575"/>
            <a:ext cx="6899556" cy="2340244"/>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792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7"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8"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9"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0"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1"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22"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84311" y="1081548"/>
            <a:ext cx="3497038" cy="1504335"/>
          </a:xfrm>
        </p:spPr>
        <p:txBody>
          <a:bodyPr vert="horz" lIns="91440" tIns="45720" rIns="91440" bIns="45720" rtlCol="0" anchor="ctr">
            <a:noAutofit/>
          </a:bodyPr>
          <a:lstStyle/>
          <a:p>
            <a:r>
              <a:rPr lang="en-US" b="1" dirty="0"/>
              <a:t>Logistic Regression: Data Split</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84311" y="3429000"/>
            <a:ext cx="3333496" cy="2362200"/>
          </a:xfrm>
        </p:spPr>
        <p:txBody>
          <a:bodyPr vert="horz" lIns="91440" tIns="45720" rIns="91440" bIns="45720" rtlCol="0" anchor="t">
            <a:normAutofit/>
          </a:bodyPr>
          <a:lstStyle/>
          <a:p>
            <a:r>
              <a:rPr lang="en-US" sz="2000" dirty="0"/>
              <a:t>Dataset being very large (approx. 500 thousand records), we will split data into train data and test data for hold-out evaluation.</a:t>
            </a:r>
          </a:p>
          <a:p>
            <a:endParaRPr lang="en-US" sz="2000" dirty="0"/>
          </a:p>
        </p:txBody>
      </p:sp>
      <p:pic>
        <p:nvPicPr>
          <p:cNvPr id="20" name="Picture 19" descr="A close up of a map&#10;&#10;Description generated with high confidence">
            <a:extLst>
              <a:ext uri="{FF2B5EF4-FFF2-40B4-BE49-F238E27FC236}">
                <a16:creationId xmlns:a16="http://schemas.microsoft.com/office/drawing/2014/main" id="{23C700CE-750D-4174-A946-93C8C0FED84E}"/>
              </a:ext>
            </a:extLst>
          </p:cNvPr>
          <p:cNvPicPr/>
          <p:nvPr/>
        </p:nvPicPr>
        <p:blipFill>
          <a:blip r:embed="rId3"/>
          <a:stretch>
            <a:fillRect/>
          </a:stretch>
        </p:blipFill>
        <p:spPr>
          <a:xfrm>
            <a:off x="5292500" y="685799"/>
            <a:ext cx="6180055" cy="5053050"/>
          </a:xfrm>
          <a:prstGeom prst="roundRect">
            <a:avLst>
              <a:gd name="adj" fmla="val 4380"/>
            </a:avLst>
          </a:prstGeom>
          <a:solidFill>
            <a:srgbClr val="FFFFFF">
              <a:shade val="85000"/>
            </a:srgb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07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5"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6"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7"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8"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9"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0"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484312" y="685800"/>
            <a:ext cx="4278928" cy="1752599"/>
          </a:xfrm>
        </p:spPr>
        <p:txBody>
          <a:bodyPr>
            <a:normAutofit/>
          </a:bodyPr>
          <a:lstStyle/>
          <a:p>
            <a:pPr>
              <a:lnSpc>
                <a:spcPct val="90000"/>
              </a:lnSpc>
            </a:pPr>
            <a:r>
              <a:rPr lang="en-US" b="1"/>
              <a:t>Logistic Regression:  Model Building</a:t>
            </a:r>
            <a:endParaRPr lang="en-US" b="1" dirty="0"/>
          </a:p>
        </p:txBody>
      </p:sp>
      <p:sp>
        <p:nvSpPr>
          <p:cNvPr id="3" name="Content Placeholder 2"/>
          <p:cNvSpPr>
            <a:spLocks noGrp="1"/>
          </p:cNvSpPr>
          <p:nvPr>
            <p:ph idx="1"/>
          </p:nvPr>
        </p:nvSpPr>
        <p:spPr>
          <a:xfrm>
            <a:off x="1484310" y="2666999"/>
            <a:ext cx="4278929" cy="3124201"/>
          </a:xfrm>
        </p:spPr>
        <p:txBody>
          <a:bodyPr>
            <a:normAutofit/>
          </a:bodyPr>
          <a:lstStyle/>
          <a:p>
            <a:r>
              <a:rPr lang="en-US" sz="2000"/>
              <a:t>Built Logistic Regression full model on train data.</a:t>
            </a:r>
          </a:p>
          <a:p>
            <a:r>
              <a:rPr lang="en-US" sz="2000"/>
              <a:t>We can see that the AIC of full model is </a:t>
            </a:r>
            <a:r>
              <a:rPr lang="en-US" sz="2000" b="1"/>
              <a:t>AIC:529337</a:t>
            </a:r>
            <a:endParaRPr lang="en-US" sz="2000" b="1" dirty="0"/>
          </a:p>
        </p:txBody>
      </p:sp>
      <p:sp>
        <p:nvSpPr>
          <p:cNvPr id="72"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03C1EE-708F-4430-BFFC-75C39DF6BADB}"/>
              </a:ext>
            </a:extLst>
          </p:cNvPr>
          <p:cNvPicPr>
            <a:picLocks noChangeAspect="1"/>
          </p:cNvPicPr>
          <p:nvPr/>
        </p:nvPicPr>
        <p:blipFill rotWithShape="1">
          <a:blip r:embed="rId4"/>
          <a:srcRect l="1657" r="-2" b="-2"/>
          <a:stretch/>
        </p:blipFill>
        <p:spPr>
          <a:xfrm>
            <a:off x="6111660" y="609211"/>
            <a:ext cx="5407022" cy="5271683"/>
          </a:xfrm>
          <a:prstGeom prst="rect">
            <a:avLst/>
          </a:prstGeom>
        </p:spPr>
      </p:pic>
    </p:spTree>
    <p:extLst>
      <p:ext uri="{BB962C8B-B14F-4D97-AF65-F5344CB8AC3E}">
        <p14:creationId xmlns:p14="http://schemas.microsoft.com/office/powerpoint/2010/main" val="356862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7191" y="24620"/>
            <a:ext cx="10018713" cy="1016001"/>
          </a:xfrm>
        </p:spPr>
        <p:txBody>
          <a:bodyPr>
            <a:normAutofit/>
          </a:bodyPr>
          <a:lstStyle/>
          <a:p>
            <a:r>
              <a:rPr lang="en-US" b="1" dirty="0"/>
              <a:t>Logistic Regression: Model Building (contd.)</a:t>
            </a:r>
          </a:p>
        </p:txBody>
      </p:sp>
      <p:sp>
        <p:nvSpPr>
          <p:cNvPr id="5" name="Text Placeholder 4">
            <a:extLst>
              <a:ext uri="{FF2B5EF4-FFF2-40B4-BE49-F238E27FC236}">
                <a16:creationId xmlns:a16="http://schemas.microsoft.com/office/drawing/2014/main" id="{E6626D0B-7D5C-45A4-A7F6-73DABB57B9B1}"/>
              </a:ext>
            </a:extLst>
          </p:cNvPr>
          <p:cNvSpPr>
            <a:spLocks noGrp="1"/>
          </p:cNvSpPr>
          <p:nvPr>
            <p:ph type="body" idx="1"/>
          </p:nvPr>
        </p:nvSpPr>
        <p:spPr>
          <a:xfrm>
            <a:off x="1667191" y="978658"/>
            <a:ext cx="4607188" cy="448767"/>
          </a:xfrm>
        </p:spPr>
        <p:txBody>
          <a:bodyPr/>
          <a:lstStyle/>
          <a:p>
            <a:pPr algn="ctr"/>
            <a:r>
              <a:rPr lang="en-US" sz="2400" b="1" dirty="0"/>
              <a:t>Model with Stepwise Forward</a:t>
            </a:r>
          </a:p>
        </p:txBody>
      </p:sp>
      <p:sp>
        <p:nvSpPr>
          <p:cNvPr id="3" name="Content Placeholder 2">
            <a:extLst>
              <a:ext uri="{FF2B5EF4-FFF2-40B4-BE49-F238E27FC236}">
                <a16:creationId xmlns:a16="http://schemas.microsoft.com/office/drawing/2014/main" id="{C4AA0FEE-B7F6-4FE7-AD4F-EA1EA27D0B86}"/>
              </a:ext>
            </a:extLst>
          </p:cNvPr>
          <p:cNvSpPr>
            <a:spLocks noGrp="1"/>
          </p:cNvSpPr>
          <p:nvPr>
            <p:ph sz="half" idx="2"/>
          </p:nvPr>
        </p:nvSpPr>
        <p:spPr>
          <a:xfrm>
            <a:off x="1484311" y="1554920"/>
            <a:ext cx="4895056" cy="4236279"/>
          </a:xfrm>
        </p:spPr>
        <p:txBody>
          <a:bodyPr>
            <a:normAutofit/>
          </a:bodyPr>
          <a:lstStyle/>
          <a:p>
            <a:pPr lvl="0"/>
            <a:r>
              <a:rPr lang="en-US" sz="1700" dirty="0"/>
              <a:t>Built a base model with </a:t>
            </a:r>
            <a:r>
              <a:rPr lang="en-US" sz="1700" b="1" dirty="0"/>
              <a:t>Gender</a:t>
            </a:r>
            <a:r>
              <a:rPr lang="en-US" sz="1700" dirty="0"/>
              <a:t>, followed by stepwise forward model resulted </a:t>
            </a:r>
            <a:r>
              <a:rPr lang="en-US" sz="1700" b="1" dirty="0"/>
              <a:t>AIC: 529337</a:t>
            </a:r>
            <a:r>
              <a:rPr lang="en-US" sz="1700" dirty="0"/>
              <a:t>.</a:t>
            </a:r>
          </a:p>
          <a:p>
            <a:pPr>
              <a:lnSpc>
                <a:spcPct val="90000"/>
              </a:lnSpc>
            </a:pPr>
            <a:endParaRPr lang="en-US" sz="1700" dirty="0"/>
          </a:p>
        </p:txBody>
      </p:sp>
      <p:sp>
        <p:nvSpPr>
          <p:cNvPr id="6" name="Text Placeholder 5">
            <a:extLst>
              <a:ext uri="{FF2B5EF4-FFF2-40B4-BE49-F238E27FC236}">
                <a16:creationId xmlns:a16="http://schemas.microsoft.com/office/drawing/2014/main" id="{D03E1632-CCAC-411B-A139-28C6353A2462}"/>
              </a:ext>
            </a:extLst>
          </p:cNvPr>
          <p:cNvSpPr>
            <a:spLocks noGrp="1"/>
          </p:cNvSpPr>
          <p:nvPr>
            <p:ph type="body" sz="quarter" idx="3"/>
          </p:nvPr>
        </p:nvSpPr>
        <p:spPr>
          <a:xfrm>
            <a:off x="6744226" y="978658"/>
            <a:ext cx="4941678" cy="448767"/>
          </a:xfrm>
        </p:spPr>
        <p:txBody>
          <a:bodyPr/>
          <a:lstStyle/>
          <a:p>
            <a:pPr algn="ctr"/>
            <a:r>
              <a:rPr lang="en-US" sz="2600" b="1" dirty="0"/>
              <a:t>Model with Stepwise Backward</a:t>
            </a:r>
          </a:p>
        </p:txBody>
      </p:sp>
      <p:sp>
        <p:nvSpPr>
          <p:cNvPr id="7" name="Content Placeholder 6">
            <a:extLst>
              <a:ext uri="{FF2B5EF4-FFF2-40B4-BE49-F238E27FC236}">
                <a16:creationId xmlns:a16="http://schemas.microsoft.com/office/drawing/2014/main" id="{B814C344-A7F3-4491-85A7-3732B058D676}"/>
              </a:ext>
            </a:extLst>
          </p:cNvPr>
          <p:cNvSpPr>
            <a:spLocks noGrp="1"/>
          </p:cNvSpPr>
          <p:nvPr>
            <p:ph sz="quarter" idx="4"/>
          </p:nvPr>
        </p:nvSpPr>
        <p:spPr>
          <a:xfrm>
            <a:off x="6676546" y="1554919"/>
            <a:ext cx="5515453" cy="5194393"/>
          </a:xfrm>
        </p:spPr>
        <p:txBody>
          <a:bodyPr>
            <a:normAutofit/>
          </a:bodyPr>
          <a:lstStyle/>
          <a:p>
            <a:r>
              <a:rPr lang="en-US" sz="1700" dirty="0"/>
              <a:t>Built stepwise backward model using the full model ‘</a:t>
            </a:r>
            <a:r>
              <a:rPr lang="en-US" sz="1700" b="1" dirty="0" err="1"/>
              <a:t>model_lg_full</a:t>
            </a:r>
            <a:r>
              <a:rPr lang="en-US" sz="1700" dirty="0"/>
              <a:t>’, resulted </a:t>
            </a:r>
            <a:r>
              <a:rPr lang="en-US" sz="1700" b="1" dirty="0"/>
              <a:t>AIC: 529337</a:t>
            </a:r>
            <a:endParaRPr lang="en-US" sz="1700" dirty="0"/>
          </a:p>
          <a:p>
            <a:endParaRPr lang="en-US" dirty="0"/>
          </a:p>
        </p:txBody>
      </p:sp>
      <p:pic>
        <p:nvPicPr>
          <p:cNvPr id="4" name="Picture 3">
            <a:extLst>
              <a:ext uri="{FF2B5EF4-FFF2-40B4-BE49-F238E27FC236}">
                <a16:creationId xmlns:a16="http://schemas.microsoft.com/office/drawing/2014/main" id="{6120249B-D641-47E2-ADAC-1955112C86B4}"/>
              </a:ext>
            </a:extLst>
          </p:cNvPr>
          <p:cNvPicPr>
            <a:picLocks noChangeAspect="1"/>
          </p:cNvPicPr>
          <p:nvPr/>
        </p:nvPicPr>
        <p:blipFill>
          <a:blip r:embed="rId4"/>
          <a:stretch>
            <a:fillRect/>
          </a:stretch>
        </p:blipFill>
        <p:spPr>
          <a:xfrm>
            <a:off x="1667191" y="2188378"/>
            <a:ext cx="4712176" cy="4560935"/>
          </a:xfrm>
          <a:prstGeom prst="rect">
            <a:avLst/>
          </a:prstGeom>
        </p:spPr>
      </p:pic>
      <p:pic>
        <p:nvPicPr>
          <p:cNvPr id="14" name="Picture 13">
            <a:extLst>
              <a:ext uri="{FF2B5EF4-FFF2-40B4-BE49-F238E27FC236}">
                <a16:creationId xmlns:a16="http://schemas.microsoft.com/office/drawing/2014/main" id="{A4125FA8-0B91-48CE-B2B7-6403A7B03A43}"/>
              </a:ext>
            </a:extLst>
          </p:cNvPr>
          <p:cNvPicPr>
            <a:picLocks noChangeAspect="1"/>
          </p:cNvPicPr>
          <p:nvPr/>
        </p:nvPicPr>
        <p:blipFill>
          <a:blip r:embed="rId5"/>
          <a:stretch>
            <a:fillRect/>
          </a:stretch>
        </p:blipFill>
        <p:spPr>
          <a:xfrm>
            <a:off x="7051730" y="2188378"/>
            <a:ext cx="4943958" cy="4560935"/>
          </a:xfrm>
          <a:prstGeom prst="rect">
            <a:avLst/>
          </a:prstGeom>
        </p:spPr>
      </p:pic>
    </p:spTree>
    <p:extLst>
      <p:ext uri="{BB962C8B-B14F-4D97-AF65-F5344CB8AC3E}">
        <p14:creationId xmlns:p14="http://schemas.microsoft.com/office/powerpoint/2010/main" val="336039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p:txBody>
          <a:bodyPr>
            <a:normAutofit/>
          </a:bodyPr>
          <a:lstStyle/>
          <a:p>
            <a:r>
              <a:rPr lang="en-US" sz="5400" b="1" dirty="0"/>
              <a:t>Contents</a:t>
            </a:r>
          </a:p>
        </p:txBody>
      </p:sp>
      <p:graphicFrame>
        <p:nvGraphicFramePr>
          <p:cNvPr id="23" name="Content Placeholder 2">
            <a:extLst>
              <a:ext uri="{FF2B5EF4-FFF2-40B4-BE49-F238E27FC236}">
                <a16:creationId xmlns:a16="http://schemas.microsoft.com/office/drawing/2014/main" id="{24E29515-D698-4E05-859E-67958B8512C3}"/>
              </a:ext>
            </a:extLst>
          </p:cNvPr>
          <p:cNvGraphicFramePr>
            <a:graphicFrameLocks noGrp="1"/>
          </p:cNvGraphicFramePr>
          <p:nvPr>
            <p:ph idx="1"/>
            <p:extLst>
              <p:ext uri="{D42A27DB-BD31-4B8C-83A1-F6EECF244321}">
                <p14:modId xmlns:p14="http://schemas.microsoft.com/office/powerpoint/2010/main" val="1603795971"/>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373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1533693" y="302765"/>
            <a:ext cx="10018713" cy="1050010"/>
          </a:xfrm>
        </p:spPr>
        <p:txBody>
          <a:bodyPr>
            <a:normAutofit/>
          </a:bodyPr>
          <a:lstStyle/>
          <a:p>
            <a:r>
              <a:rPr lang="en-US" b="1" dirty="0"/>
              <a:t>Logistic Regression: Best Model</a:t>
            </a:r>
          </a:p>
        </p:txBody>
      </p: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1287361" y="1824580"/>
            <a:ext cx="4106049" cy="4173264"/>
          </a:xfrm>
        </p:spPr>
        <p:txBody>
          <a:bodyPr>
            <a:normAutofit/>
          </a:bodyPr>
          <a:lstStyle/>
          <a:p>
            <a:r>
              <a:rPr lang="en-US" sz="2000" dirty="0"/>
              <a:t>Built Logistic Regression full, stepwise forward and backward models on train data.</a:t>
            </a:r>
          </a:p>
          <a:p>
            <a:r>
              <a:rPr lang="en-US" sz="2000" dirty="0"/>
              <a:t>We can see that the AIC of all the three models is same, </a:t>
            </a:r>
            <a:r>
              <a:rPr lang="en-US" sz="2000" dirty="0" err="1"/>
              <a:t>i.e</a:t>
            </a:r>
            <a:r>
              <a:rPr lang="en-US" sz="2000" dirty="0"/>
              <a:t> </a:t>
            </a:r>
            <a:r>
              <a:rPr lang="en-US" sz="2000" b="1" dirty="0"/>
              <a:t>AIC:529337</a:t>
            </a:r>
          </a:p>
          <a:p>
            <a:r>
              <a:rPr lang="en-US" sz="2000" dirty="0"/>
              <a:t>Finally, we consider the full model on train data and make predictions on the test data to find the accuracy, which resulted </a:t>
            </a:r>
            <a:r>
              <a:rPr lang="en-US" sz="2000" b="1" dirty="0"/>
              <a:t>0.7606567 ~ 76.06%</a:t>
            </a:r>
            <a:endParaRPr lang="en-US" sz="2000" dirty="0"/>
          </a:p>
          <a:p>
            <a:endParaRPr lang="en-US" sz="2000" dirty="0"/>
          </a:p>
        </p:txBody>
      </p:sp>
      <p:graphicFrame>
        <p:nvGraphicFramePr>
          <p:cNvPr id="4" name="Table 3">
            <a:extLst>
              <a:ext uri="{FF2B5EF4-FFF2-40B4-BE49-F238E27FC236}">
                <a16:creationId xmlns:a16="http://schemas.microsoft.com/office/drawing/2014/main" id="{600EE842-9A33-40BD-98AE-B55C54753A66}"/>
              </a:ext>
            </a:extLst>
          </p:cNvPr>
          <p:cNvGraphicFramePr>
            <a:graphicFrameLocks noGrp="1"/>
          </p:cNvGraphicFramePr>
          <p:nvPr>
            <p:extLst>
              <p:ext uri="{D42A27DB-BD31-4B8C-83A1-F6EECF244321}">
                <p14:modId xmlns:p14="http://schemas.microsoft.com/office/powerpoint/2010/main" val="914464684"/>
              </p:ext>
            </p:extLst>
          </p:nvPr>
        </p:nvGraphicFramePr>
        <p:xfrm>
          <a:off x="6543049" y="1824580"/>
          <a:ext cx="5114442" cy="1604420"/>
        </p:xfrm>
        <a:graphic>
          <a:graphicData uri="http://schemas.openxmlformats.org/drawingml/2006/table">
            <a:tbl>
              <a:tblPr firstRow="1" bandRow="1">
                <a:tableStyleId>{5C22544A-7EE6-4342-B048-85BDC9FD1C3A}</a:tableStyleId>
              </a:tblPr>
              <a:tblGrid>
                <a:gridCol w="2557221">
                  <a:extLst>
                    <a:ext uri="{9D8B030D-6E8A-4147-A177-3AD203B41FA5}">
                      <a16:colId xmlns:a16="http://schemas.microsoft.com/office/drawing/2014/main" val="2002061194"/>
                    </a:ext>
                  </a:extLst>
                </a:gridCol>
                <a:gridCol w="2557221">
                  <a:extLst>
                    <a:ext uri="{9D8B030D-6E8A-4147-A177-3AD203B41FA5}">
                      <a16:colId xmlns:a16="http://schemas.microsoft.com/office/drawing/2014/main" val="699891581"/>
                    </a:ext>
                  </a:extLst>
                </a:gridCol>
              </a:tblGrid>
              <a:tr h="401105">
                <a:tc>
                  <a:txBody>
                    <a:bodyPr/>
                    <a:lstStyle/>
                    <a:p>
                      <a:pPr algn="ctr"/>
                      <a:r>
                        <a:rPr lang="en-US" b="1" dirty="0"/>
                        <a:t>Model</a:t>
                      </a:r>
                    </a:p>
                  </a:txBody>
                  <a:tcPr/>
                </a:tc>
                <a:tc>
                  <a:txBody>
                    <a:bodyPr/>
                    <a:lstStyle/>
                    <a:p>
                      <a:pPr algn="ctr"/>
                      <a:r>
                        <a:rPr lang="en-US" b="1" dirty="0"/>
                        <a:t>AIC</a:t>
                      </a:r>
                    </a:p>
                  </a:txBody>
                  <a:tcPr/>
                </a:tc>
                <a:extLst>
                  <a:ext uri="{0D108BD9-81ED-4DB2-BD59-A6C34878D82A}">
                    <a16:rowId xmlns:a16="http://schemas.microsoft.com/office/drawing/2014/main" val="3072732230"/>
                  </a:ext>
                </a:extLst>
              </a:tr>
              <a:tr h="401105">
                <a:tc>
                  <a:txBody>
                    <a:bodyPr/>
                    <a:lstStyle/>
                    <a:p>
                      <a:pPr algn="ctr"/>
                      <a:r>
                        <a:rPr lang="en-US" b="1" dirty="0"/>
                        <a:t>Full LG</a:t>
                      </a:r>
                    </a:p>
                  </a:txBody>
                  <a:tcPr/>
                </a:tc>
                <a:tc>
                  <a:txBody>
                    <a:bodyPr/>
                    <a:lstStyle/>
                    <a:p>
                      <a:pPr algn="ctr"/>
                      <a:r>
                        <a:rPr lang="en-US" b="1" dirty="0"/>
                        <a:t>529337</a:t>
                      </a:r>
                    </a:p>
                  </a:txBody>
                  <a:tcPr/>
                </a:tc>
                <a:extLst>
                  <a:ext uri="{0D108BD9-81ED-4DB2-BD59-A6C34878D82A}">
                    <a16:rowId xmlns:a16="http://schemas.microsoft.com/office/drawing/2014/main" val="1073463304"/>
                  </a:ext>
                </a:extLst>
              </a:tr>
              <a:tr h="401105">
                <a:tc>
                  <a:txBody>
                    <a:bodyPr/>
                    <a:lstStyle/>
                    <a:p>
                      <a:pPr algn="ctr"/>
                      <a:r>
                        <a:rPr lang="en-US" b="1" dirty="0"/>
                        <a:t>Stepwise Forward LG</a:t>
                      </a:r>
                    </a:p>
                  </a:txBody>
                  <a:tcPr/>
                </a:tc>
                <a:tc>
                  <a:txBody>
                    <a:bodyPr/>
                    <a:lstStyle/>
                    <a:p>
                      <a:pPr algn="ctr"/>
                      <a:r>
                        <a:rPr lang="en-US" b="1" dirty="0"/>
                        <a:t>529337</a:t>
                      </a:r>
                    </a:p>
                  </a:txBody>
                  <a:tcPr/>
                </a:tc>
                <a:extLst>
                  <a:ext uri="{0D108BD9-81ED-4DB2-BD59-A6C34878D82A}">
                    <a16:rowId xmlns:a16="http://schemas.microsoft.com/office/drawing/2014/main" val="1124280635"/>
                  </a:ext>
                </a:extLst>
              </a:tr>
              <a:tr h="401105">
                <a:tc>
                  <a:txBody>
                    <a:bodyPr/>
                    <a:lstStyle/>
                    <a:p>
                      <a:pPr algn="ctr"/>
                      <a:r>
                        <a:rPr lang="en-US" b="1" dirty="0"/>
                        <a:t>Stepwise Backward LG</a:t>
                      </a:r>
                    </a:p>
                  </a:txBody>
                  <a:tcPr/>
                </a:tc>
                <a:tc>
                  <a:txBody>
                    <a:bodyPr/>
                    <a:lstStyle/>
                    <a:p>
                      <a:pPr algn="ctr"/>
                      <a:r>
                        <a:rPr lang="en-US" b="1" dirty="0"/>
                        <a:t>529337</a:t>
                      </a:r>
                    </a:p>
                  </a:txBody>
                  <a:tcPr/>
                </a:tc>
                <a:extLst>
                  <a:ext uri="{0D108BD9-81ED-4DB2-BD59-A6C34878D82A}">
                    <a16:rowId xmlns:a16="http://schemas.microsoft.com/office/drawing/2014/main" val="2563440425"/>
                  </a:ext>
                </a:extLst>
              </a:tr>
            </a:tbl>
          </a:graphicData>
        </a:graphic>
      </p:graphicFrame>
      <p:pic>
        <p:nvPicPr>
          <p:cNvPr id="5" name="Picture 4">
            <a:extLst>
              <a:ext uri="{FF2B5EF4-FFF2-40B4-BE49-F238E27FC236}">
                <a16:creationId xmlns:a16="http://schemas.microsoft.com/office/drawing/2014/main" id="{997248D7-DB07-467F-BA33-EFE33C8EB217}"/>
              </a:ext>
            </a:extLst>
          </p:cNvPr>
          <p:cNvPicPr>
            <a:picLocks noChangeAspect="1"/>
          </p:cNvPicPr>
          <p:nvPr/>
        </p:nvPicPr>
        <p:blipFill>
          <a:blip r:embed="rId3"/>
          <a:stretch>
            <a:fillRect/>
          </a:stretch>
        </p:blipFill>
        <p:spPr>
          <a:xfrm>
            <a:off x="6543048" y="3900805"/>
            <a:ext cx="5114441" cy="1050010"/>
          </a:xfrm>
          <a:prstGeom prst="rect">
            <a:avLst/>
          </a:prstGeom>
        </p:spPr>
      </p:pic>
    </p:spTree>
    <p:extLst>
      <p:ext uri="{BB962C8B-B14F-4D97-AF65-F5344CB8AC3E}">
        <p14:creationId xmlns:p14="http://schemas.microsoft.com/office/powerpoint/2010/main" val="2355820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38365" y="2896426"/>
            <a:ext cx="8574622" cy="1065148"/>
          </a:xfrm>
        </p:spPr>
        <p:txBody>
          <a:bodyPr>
            <a:normAutofit fontScale="90000"/>
          </a:bodyPr>
          <a:lstStyle/>
          <a:p>
            <a:pPr algn="ctr"/>
            <a:r>
              <a:rPr lang="en-US" b="1" dirty="0"/>
              <a:t>Evaluation and Validation</a:t>
            </a:r>
          </a:p>
        </p:txBody>
      </p:sp>
    </p:spTree>
    <p:extLst>
      <p:ext uri="{BB962C8B-B14F-4D97-AF65-F5344CB8AC3E}">
        <p14:creationId xmlns:p14="http://schemas.microsoft.com/office/powerpoint/2010/main" val="358303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1533693" y="364757"/>
            <a:ext cx="10018713" cy="1050010"/>
          </a:xfrm>
        </p:spPr>
        <p:txBody>
          <a:bodyPr>
            <a:normAutofit/>
          </a:bodyPr>
          <a:lstStyle/>
          <a:p>
            <a:r>
              <a:rPr lang="en-US" b="1" dirty="0"/>
              <a:t>Evaluate Best Classification Model</a:t>
            </a:r>
          </a:p>
        </p:txBody>
      </p: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1287361" y="1824579"/>
            <a:ext cx="4648490" cy="3677319"/>
          </a:xfrm>
        </p:spPr>
        <p:txBody>
          <a:bodyPr>
            <a:normAutofit/>
          </a:bodyPr>
          <a:lstStyle/>
          <a:p>
            <a:r>
              <a:rPr lang="en-US" sz="2000" dirty="0"/>
              <a:t>We build three different classification models to predict the black Friday sale purchase amount.</a:t>
            </a:r>
          </a:p>
          <a:p>
            <a:r>
              <a:rPr lang="en-US" sz="2000" dirty="0"/>
              <a:t>Accuracies of all the three models are as shown in the table.</a:t>
            </a:r>
            <a:endParaRPr lang="en-US" sz="2000" b="1" dirty="0"/>
          </a:p>
          <a:p>
            <a:r>
              <a:rPr lang="en-US" sz="2000" dirty="0"/>
              <a:t>Finally, we consider the </a:t>
            </a:r>
            <a:r>
              <a:rPr lang="en-US" sz="2000" b="1" dirty="0"/>
              <a:t>KNN Classification</a:t>
            </a:r>
            <a:r>
              <a:rPr lang="en-US" sz="2000" dirty="0"/>
              <a:t> model the best, which make predictions with the highest accuracy, </a:t>
            </a:r>
            <a:r>
              <a:rPr lang="en-US" sz="2000" dirty="0" err="1"/>
              <a:t>i.e</a:t>
            </a:r>
            <a:r>
              <a:rPr lang="en-US" sz="2000" dirty="0"/>
              <a:t> </a:t>
            </a:r>
            <a:r>
              <a:rPr lang="en-US" sz="2000" b="1" dirty="0"/>
              <a:t>0.9862159 ~ 98.62%</a:t>
            </a:r>
            <a:endParaRPr lang="en-US" sz="2000" dirty="0"/>
          </a:p>
        </p:txBody>
      </p:sp>
      <p:graphicFrame>
        <p:nvGraphicFramePr>
          <p:cNvPr id="4" name="Table 3">
            <a:extLst>
              <a:ext uri="{FF2B5EF4-FFF2-40B4-BE49-F238E27FC236}">
                <a16:creationId xmlns:a16="http://schemas.microsoft.com/office/drawing/2014/main" id="{600EE842-9A33-40BD-98AE-B55C54753A66}"/>
              </a:ext>
            </a:extLst>
          </p:cNvPr>
          <p:cNvGraphicFramePr>
            <a:graphicFrameLocks noGrp="1"/>
          </p:cNvGraphicFramePr>
          <p:nvPr>
            <p:extLst>
              <p:ext uri="{D42A27DB-BD31-4B8C-83A1-F6EECF244321}">
                <p14:modId xmlns:p14="http://schemas.microsoft.com/office/powerpoint/2010/main" val="1653379240"/>
              </p:ext>
            </p:extLst>
          </p:nvPr>
        </p:nvGraphicFramePr>
        <p:xfrm>
          <a:off x="6369802" y="2256762"/>
          <a:ext cx="5393412" cy="2609705"/>
        </p:xfrm>
        <a:graphic>
          <a:graphicData uri="http://schemas.openxmlformats.org/drawingml/2006/table">
            <a:tbl>
              <a:tblPr firstRow="1" bandRow="1">
                <a:tableStyleId>{5C22544A-7EE6-4342-B048-85BDC9FD1C3A}</a:tableStyleId>
              </a:tblPr>
              <a:tblGrid>
                <a:gridCol w="3332137">
                  <a:extLst>
                    <a:ext uri="{9D8B030D-6E8A-4147-A177-3AD203B41FA5}">
                      <a16:colId xmlns:a16="http://schemas.microsoft.com/office/drawing/2014/main" val="2002061194"/>
                    </a:ext>
                  </a:extLst>
                </a:gridCol>
                <a:gridCol w="2061275">
                  <a:extLst>
                    <a:ext uri="{9D8B030D-6E8A-4147-A177-3AD203B41FA5}">
                      <a16:colId xmlns:a16="http://schemas.microsoft.com/office/drawing/2014/main" val="699891581"/>
                    </a:ext>
                  </a:extLst>
                </a:gridCol>
              </a:tblGrid>
              <a:tr h="442688">
                <a:tc>
                  <a:txBody>
                    <a:bodyPr/>
                    <a:lstStyle/>
                    <a:p>
                      <a:pPr algn="ctr"/>
                      <a:r>
                        <a:rPr lang="en-US" b="1" dirty="0"/>
                        <a:t>Model</a:t>
                      </a:r>
                    </a:p>
                  </a:txBody>
                  <a:tcPr/>
                </a:tc>
                <a:tc>
                  <a:txBody>
                    <a:bodyPr/>
                    <a:lstStyle/>
                    <a:p>
                      <a:pPr algn="ctr"/>
                      <a:r>
                        <a:rPr lang="en-US" b="1" dirty="0"/>
                        <a:t>AIC (%)</a:t>
                      </a:r>
                    </a:p>
                  </a:txBody>
                  <a:tcPr/>
                </a:tc>
                <a:extLst>
                  <a:ext uri="{0D108BD9-81ED-4DB2-BD59-A6C34878D82A}">
                    <a16:rowId xmlns:a16="http://schemas.microsoft.com/office/drawing/2014/main" val="3072732230"/>
                  </a:ext>
                </a:extLst>
              </a:tr>
              <a:tr h="722339">
                <a:tc>
                  <a:txBody>
                    <a:bodyPr/>
                    <a:lstStyle/>
                    <a:p>
                      <a:pPr algn="ctr"/>
                      <a:r>
                        <a:rPr lang="en-US" b="1" dirty="0"/>
                        <a:t>Naïve-Bayes Classification</a:t>
                      </a:r>
                    </a:p>
                  </a:txBody>
                  <a:tcPr/>
                </a:tc>
                <a:tc>
                  <a:txBody>
                    <a:bodyPr/>
                    <a:lstStyle/>
                    <a:p>
                      <a:pPr algn="ctr"/>
                      <a:r>
                        <a:rPr lang="en-US" b="1" dirty="0"/>
                        <a:t>70.89</a:t>
                      </a:r>
                    </a:p>
                  </a:txBody>
                  <a:tcPr/>
                </a:tc>
                <a:extLst>
                  <a:ext uri="{0D108BD9-81ED-4DB2-BD59-A6C34878D82A}">
                    <a16:rowId xmlns:a16="http://schemas.microsoft.com/office/drawing/2014/main" val="1073463304"/>
                  </a:ext>
                </a:extLst>
              </a:tr>
              <a:tr h="722339">
                <a:tc>
                  <a:txBody>
                    <a:bodyPr/>
                    <a:lstStyle/>
                    <a:p>
                      <a:pPr algn="ctr"/>
                      <a:r>
                        <a:rPr lang="en-US" b="1" dirty="0"/>
                        <a:t>KNN Classification (K=1)</a:t>
                      </a:r>
                    </a:p>
                  </a:txBody>
                  <a:tcPr>
                    <a:solidFill>
                      <a:srgbClr val="FFFF00"/>
                    </a:solidFill>
                  </a:tcPr>
                </a:tc>
                <a:tc>
                  <a:txBody>
                    <a:bodyPr/>
                    <a:lstStyle/>
                    <a:p>
                      <a:pPr algn="ctr"/>
                      <a:r>
                        <a:rPr lang="en-US" b="1" dirty="0"/>
                        <a:t>98.62</a:t>
                      </a:r>
                    </a:p>
                  </a:txBody>
                  <a:tcPr>
                    <a:solidFill>
                      <a:srgbClr val="FFFF00"/>
                    </a:solidFill>
                  </a:tcPr>
                </a:tc>
                <a:extLst>
                  <a:ext uri="{0D108BD9-81ED-4DB2-BD59-A6C34878D82A}">
                    <a16:rowId xmlns:a16="http://schemas.microsoft.com/office/drawing/2014/main" val="1124280635"/>
                  </a:ext>
                </a:extLst>
              </a:tr>
              <a:tr h="722339">
                <a:tc>
                  <a:txBody>
                    <a:bodyPr/>
                    <a:lstStyle/>
                    <a:p>
                      <a:pPr algn="ctr"/>
                      <a:r>
                        <a:rPr lang="en-US" b="1" dirty="0"/>
                        <a:t>Logistic Regression</a:t>
                      </a:r>
                    </a:p>
                  </a:txBody>
                  <a:tcPr/>
                </a:tc>
                <a:tc>
                  <a:txBody>
                    <a:bodyPr/>
                    <a:lstStyle/>
                    <a:p>
                      <a:pPr algn="ctr"/>
                      <a:r>
                        <a:rPr lang="en-US" b="1" dirty="0"/>
                        <a:t>76.06</a:t>
                      </a:r>
                    </a:p>
                  </a:txBody>
                  <a:tcPr/>
                </a:tc>
                <a:extLst>
                  <a:ext uri="{0D108BD9-81ED-4DB2-BD59-A6C34878D82A}">
                    <a16:rowId xmlns:a16="http://schemas.microsoft.com/office/drawing/2014/main" val="2563440425"/>
                  </a:ext>
                </a:extLst>
              </a:tr>
            </a:tbl>
          </a:graphicData>
        </a:graphic>
      </p:graphicFrame>
    </p:spTree>
    <p:extLst>
      <p:ext uri="{BB962C8B-B14F-4D97-AF65-F5344CB8AC3E}">
        <p14:creationId xmlns:p14="http://schemas.microsoft.com/office/powerpoint/2010/main" val="38744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E070-0E9A-4CEF-BDE1-07BE68C174D1}"/>
              </a:ext>
            </a:extLst>
          </p:cNvPr>
          <p:cNvSpPr>
            <a:spLocks noGrp="1"/>
          </p:cNvSpPr>
          <p:nvPr>
            <p:ph type="title"/>
          </p:nvPr>
        </p:nvSpPr>
        <p:spPr>
          <a:xfrm>
            <a:off x="1484311" y="391332"/>
            <a:ext cx="4611689" cy="1700939"/>
          </a:xfrm>
        </p:spPr>
        <p:txBody>
          <a:bodyPr>
            <a:normAutofit/>
          </a:bodyPr>
          <a:lstStyle/>
          <a:p>
            <a:r>
              <a:rPr lang="en-US" b="1" dirty="0"/>
              <a:t>Validation of Best Model</a:t>
            </a:r>
            <a:endParaRPr lang="en-US" dirty="0"/>
          </a:p>
        </p:txBody>
      </p:sp>
      <p:sp>
        <p:nvSpPr>
          <p:cNvPr id="3" name="Subtitle 2">
            <a:extLst>
              <a:ext uri="{FF2B5EF4-FFF2-40B4-BE49-F238E27FC236}">
                <a16:creationId xmlns:a16="http://schemas.microsoft.com/office/drawing/2014/main" id="{D03D1F67-2528-4476-8DBC-A73106390955}"/>
              </a:ext>
            </a:extLst>
          </p:cNvPr>
          <p:cNvSpPr>
            <a:spLocks noGrp="1"/>
          </p:cNvSpPr>
          <p:nvPr>
            <p:ph idx="1"/>
          </p:nvPr>
        </p:nvSpPr>
        <p:spPr>
          <a:xfrm>
            <a:off x="1286360" y="2092271"/>
            <a:ext cx="4990454" cy="3698929"/>
          </a:xfrm>
        </p:spPr>
        <p:txBody>
          <a:bodyPr>
            <a:normAutofit/>
          </a:bodyPr>
          <a:lstStyle/>
          <a:p>
            <a:pPr marL="342900" indent="-342900">
              <a:buFont typeface="Arial" panose="020B0604020202020204" pitchFamily="34" charset="0"/>
              <a:buChar char="•"/>
            </a:pPr>
            <a:r>
              <a:rPr lang="en-US" sz="2000" dirty="0"/>
              <a:t>We chose KNN Classification model as the best model among the built models.</a:t>
            </a:r>
          </a:p>
          <a:p>
            <a:pPr marL="342900" indent="-342900">
              <a:buFont typeface="Arial" panose="020B0604020202020204" pitchFamily="34" charset="0"/>
              <a:buChar char="•"/>
            </a:pPr>
            <a:r>
              <a:rPr lang="en-US" sz="2000" dirty="0"/>
              <a:t>We further validated this model using the Area Under the Curve  value.</a:t>
            </a:r>
          </a:p>
          <a:p>
            <a:pPr marL="342900" indent="-342900">
              <a:buFont typeface="Arial" panose="020B0604020202020204" pitchFamily="34" charset="0"/>
              <a:buChar char="•"/>
            </a:pPr>
            <a:r>
              <a:rPr lang="en-US" sz="2000" dirty="0"/>
              <a:t>Here, the </a:t>
            </a:r>
            <a:r>
              <a:rPr lang="en-US" sz="2000" b="1" dirty="0"/>
              <a:t>AUC</a:t>
            </a:r>
            <a:r>
              <a:rPr lang="en-US" sz="2000" dirty="0"/>
              <a:t> = </a:t>
            </a:r>
            <a:r>
              <a:rPr lang="en-US" sz="2000" b="1" dirty="0"/>
              <a:t>0.9715</a:t>
            </a:r>
            <a:r>
              <a:rPr lang="en-US" sz="2000" dirty="0"/>
              <a:t>, which is very near to 1. </a:t>
            </a:r>
          </a:p>
          <a:p>
            <a:pPr marL="342900" indent="-342900">
              <a:buFont typeface="Arial" panose="020B0604020202020204" pitchFamily="34" charset="0"/>
              <a:buChar char="•"/>
            </a:pPr>
            <a:r>
              <a:rPr lang="en-US" sz="2000" dirty="0"/>
              <a:t>Hence, we can say that the KNN Classification model is best model chosen.</a:t>
            </a:r>
          </a:p>
          <a:p>
            <a:pPr marL="342900" indent="-342900">
              <a:buFont typeface="Arial" panose="020B0604020202020204" pitchFamily="34" charset="0"/>
              <a:buChar char="•"/>
            </a:pPr>
            <a:endParaRPr lang="en-US" sz="2000" dirty="0"/>
          </a:p>
        </p:txBody>
      </p:sp>
      <p:pic>
        <p:nvPicPr>
          <p:cNvPr id="9" name="Picture 8" descr="A screenshot of a social media post&#10;&#10;Description automatically generated">
            <a:extLst>
              <a:ext uri="{FF2B5EF4-FFF2-40B4-BE49-F238E27FC236}">
                <a16:creationId xmlns:a16="http://schemas.microsoft.com/office/drawing/2014/main" id="{0BDECA4A-DF92-4D8C-AD5B-18EC6619A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280" y="614287"/>
            <a:ext cx="5159821" cy="374087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5" name="Picture 4" descr="AUC">
            <a:extLst>
              <a:ext uri="{FF2B5EF4-FFF2-40B4-BE49-F238E27FC236}">
                <a16:creationId xmlns:a16="http://schemas.microsoft.com/office/drawing/2014/main" id="{C964E47C-7416-4AD3-BCBD-011787D63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0280" y="4578113"/>
            <a:ext cx="5159821" cy="2197955"/>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7486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E070-0E9A-4CEF-BDE1-07BE68C174D1}"/>
              </a:ext>
            </a:extLst>
          </p:cNvPr>
          <p:cNvSpPr>
            <a:spLocks noGrp="1"/>
          </p:cNvSpPr>
          <p:nvPr>
            <p:ph type="title"/>
          </p:nvPr>
        </p:nvSpPr>
        <p:spPr>
          <a:xfrm>
            <a:off x="1760705" y="170478"/>
            <a:ext cx="9742318" cy="724546"/>
          </a:xfrm>
        </p:spPr>
        <p:txBody>
          <a:bodyPr>
            <a:normAutofit/>
          </a:bodyPr>
          <a:lstStyle/>
          <a:p>
            <a:r>
              <a:rPr lang="en-US" b="1" dirty="0"/>
              <a:t>Results and Conclusion</a:t>
            </a:r>
            <a:endParaRPr lang="en-US" dirty="0"/>
          </a:p>
        </p:txBody>
      </p:sp>
      <p:sp>
        <p:nvSpPr>
          <p:cNvPr id="4" name="Content Placeholder 3">
            <a:extLst>
              <a:ext uri="{FF2B5EF4-FFF2-40B4-BE49-F238E27FC236}">
                <a16:creationId xmlns:a16="http://schemas.microsoft.com/office/drawing/2014/main" id="{C3380D8F-8B18-4114-8D25-EDE38F2A8115}"/>
              </a:ext>
            </a:extLst>
          </p:cNvPr>
          <p:cNvSpPr>
            <a:spLocks noGrp="1"/>
          </p:cNvSpPr>
          <p:nvPr>
            <p:ph idx="1"/>
          </p:nvPr>
        </p:nvSpPr>
        <p:spPr>
          <a:xfrm>
            <a:off x="1627322" y="945397"/>
            <a:ext cx="10275376" cy="5439905"/>
          </a:xfrm>
        </p:spPr>
        <p:txBody>
          <a:bodyPr>
            <a:normAutofit fontScale="92500" lnSpcReduction="20000"/>
          </a:bodyPr>
          <a:lstStyle/>
          <a:p>
            <a:r>
              <a:rPr lang="en-US" dirty="0"/>
              <a:t>The ulterior motive of this project is to help the retailers to predict the customer’s purchase (higher or lower) on a Black Friday sale, that would help in predicting which gender of a person would buy more and which category of products are high in demand.</a:t>
            </a:r>
          </a:p>
          <a:p>
            <a:r>
              <a:rPr lang="en-US" dirty="0"/>
              <a:t>The following hypothesis were proven:</a:t>
            </a:r>
          </a:p>
          <a:p>
            <a:pPr lvl="1"/>
            <a:r>
              <a:rPr lang="en-US" dirty="0"/>
              <a:t>Female customers purchase more than 5 in quantity from products under ‘Product_Category_1’.</a:t>
            </a:r>
          </a:p>
          <a:p>
            <a:pPr lvl="1"/>
            <a:r>
              <a:rPr lang="en-US" dirty="0"/>
              <a:t>Customers will purchase different amount of products from both  Product_Category_1 and Product_Category_2.</a:t>
            </a:r>
          </a:p>
          <a:p>
            <a:r>
              <a:rPr lang="en-US" dirty="0"/>
              <a:t>We have build multiple classification models to predict the Purchase, (which is our dependent variable) on the training data and found that KNN Classification model is predicting with the highest accuracy of 0.9862159 ~ 98.62%, using Hold-Out evaluation.</a:t>
            </a:r>
          </a:p>
          <a:p>
            <a:r>
              <a:rPr lang="en-US" dirty="0"/>
              <a:t>Hence, for a given data that includes gender, city category, stay in current city, product categories, our model with predict the possibility for that particular customer to make higher purchase is 98.62% accurate.</a:t>
            </a:r>
          </a:p>
        </p:txBody>
      </p:sp>
    </p:spTree>
    <p:extLst>
      <p:ext uri="{BB962C8B-B14F-4D97-AF65-F5344CB8AC3E}">
        <p14:creationId xmlns:p14="http://schemas.microsoft.com/office/powerpoint/2010/main" val="2833896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5"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14">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6">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1692885-AD72-4275-9608-781FB8C6A4F2}"/>
              </a:ext>
            </a:extLst>
          </p:cNvPr>
          <p:cNvSpPr>
            <a:spLocks noGrp="1"/>
          </p:cNvSpPr>
          <p:nvPr>
            <p:ph type="title"/>
          </p:nvPr>
        </p:nvSpPr>
        <p:spPr>
          <a:xfrm>
            <a:off x="792482" y="821265"/>
            <a:ext cx="6979918" cy="5222117"/>
          </a:xfrm>
        </p:spPr>
        <p:txBody>
          <a:bodyPr vert="horz" lIns="91440" tIns="45720" rIns="91440" bIns="45720" rtlCol="0" anchor="ctr">
            <a:normAutofit/>
          </a:bodyPr>
          <a:lstStyle/>
          <a:p>
            <a:r>
              <a:rPr lang="en-US" sz="6000" b="1" dirty="0"/>
              <a:t>Thank You..!!</a:t>
            </a:r>
          </a:p>
        </p:txBody>
      </p:sp>
      <p:cxnSp>
        <p:nvCxnSpPr>
          <p:cNvPr id="19" name="Straight Connector 18">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36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1533693" y="302765"/>
            <a:ext cx="10018713" cy="1050010"/>
          </a:xfrm>
        </p:spPr>
        <p:txBody>
          <a:bodyPr>
            <a:normAutofit/>
          </a:bodyPr>
          <a:lstStyle/>
          <a:p>
            <a:r>
              <a:rPr lang="en-US" b="1" dirty="0"/>
              <a:t>Objective And Motivation</a:t>
            </a:r>
          </a:p>
        </p:txBody>
      </p: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1287361" y="1815744"/>
            <a:ext cx="10511378" cy="4370522"/>
          </a:xfrm>
        </p:spPr>
        <p:txBody>
          <a:bodyPr>
            <a:normAutofit fontScale="92500"/>
          </a:bodyPr>
          <a:lstStyle/>
          <a:p>
            <a:r>
              <a:rPr lang="en-US" dirty="0"/>
              <a:t>Black Friday deals are the most happening events every year in US. Black Friday sales accounts to the highest revenue comparing to a regular day sale of retailers. </a:t>
            </a:r>
          </a:p>
          <a:p>
            <a:r>
              <a:rPr lang="en-US" dirty="0"/>
              <a:t>This event leading to major revenue turnarounds, left us with many questions like amount of purchases by a consumer, kind of products majority of the consumers are interested in. </a:t>
            </a:r>
          </a:p>
          <a:p>
            <a:r>
              <a:rPr lang="en-US" dirty="0"/>
              <a:t>Answers to these questions would help us in detecting the purchase pattern and analyzing the consumer purchase behavior.</a:t>
            </a:r>
          </a:p>
          <a:p>
            <a:r>
              <a:rPr lang="en-US" dirty="0"/>
              <a:t> This can in return award the retailers with predictions for making important business decisions like what category of products are to be increased in the inventory and creative deals to attract more customers along with not losing the old ones.</a:t>
            </a:r>
          </a:p>
          <a:p>
            <a:endParaRPr lang="en-US" dirty="0"/>
          </a:p>
        </p:txBody>
      </p:sp>
    </p:spTree>
    <p:extLst>
      <p:ext uri="{BB962C8B-B14F-4D97-AF65-F5344CB8AC3E}">
        <p14:creationId xmlns:p14="http://schemas.microsoft.com/office/powerpoint/2010/main" val="63609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267339" y="685800"/>
            <a:ext cx="3137568" cy="5538019"/>
          </a:xfrm>
        </p:spPr>
        <p:txBody>
          <a:bodyPr vert="horz" lIns="91440" tIns="45720" rIns="91440" bIns="45720" rtlCol="0" anchor="ctr">
            <a:normAutofit/>
          </a:bodyPr>
          <a:lstStyle/>
          <a:p>
            <a:r>
              <a:rPr lang="en-US" sz="4400" b="1" dirty="0"/>
              <a:t>Data Explanation</a:t>
            </a:r>
          </a:p>
        </p:txBody>
      </p:sp>
      <p:sp>
        <p:nvSpPr>
          <p:cNvPr id="4" name="Content Placeholder 3">
            <a:extLst>
              <a:ext uri="{FF2B5EF4-FFF2-40B4-BE49-F238E27FC236}">
                <a16:creationId xmlns:a16="http://schemas.microsoft.com/office/drawing/2014/main" id="{DCABEEC3-DA05-4D12-8F91-41CEF8BF18B1}"/>
              </a:ext>
            </a:extLst>
          </p:cNvPr>
          <p:cNvSpPr>
            <a:spLocks noGrp="1"/>
          </p:cNvSpPr>
          <p:nvPr>
            <p:ph sz="half" idx="1"/>
          </p:nvPr>
        </p:nvSpPr>
        <p:spPr>
          <a:xfrm>
            <a:off x="4888578" y="81366"/>
            <a:ext cx="7152608" cy="2826466"/>
          </a:xfrm>
        </p:spPr>
        <p:txBody>
          <a:bodyPr vert="horz" lIns="91440" tIns="45720" rIns="91440" bIns="45720" rtlCol="0" anchor="ctr">
            <a:normAutofit/>
          </a:bodyPr>
          <a:lstStyle/>
          <a:p>
            <a:pPr marL="0" indent="0">
              <a:lnSpc>
                <a:spcPct val="90000"/>
              </a:lnSpc>
              <a:buNone/>
            </a:pPr>
            <a:r>
              <a:rPr lang="en-US" sz="1500" dirty="0"/>
              <a:t>The dataset downloaded from Kaggle consists of different columns as,</a:t>
            </a:r>
          </a:p>
          <a:p>
            <a:pPr lvl="0">
              <a:lnSpc>
                <a:spcPct val="90000"/>
              </a:lnSpc>
            </a:pPr>
            <a:r>
              <a:rPr lang="en-US" sz="1500" b="1" dirty="0"/>
              <a:t>Age</a:t>
            </a:r>
            <a:r>
              <a:rPr lang="en-US" sz="1500" b="1" u="sng" dirty="0"/>
              <a:t>:</a:t>
            </a:r>
            <a:r>
              <a:rPr lang="en-US" sz="1500" dirty="0"/>
              <a:t> Categorical variable having different age groups as value, example ‘0-17’.</a:t>
            </a:r>
          </a:p>
          <a:p>
            <a:pPr lvl="0">
              <a:lnSpc>
                <a:spcPct val="90000"/>
              </a:lnSpc>
            </a:pPr>
            <a:r>
              <a:rPr lang="en-US" sz="1500" b="1" dirty="0"/>
              <a:t>Gender</a:t>
            </a:r>
            <a:r>
              <a:rPr lang="en-US" sz="1500" dirty="0"/>
              <a:t>: Categorical variable having ‘M’ for Male and ‘F’ for Female as values.</a:t>
            </a:r>
          </a:p>
          <a:p>
            <a:pPr lvl="0">
              <a:lnSpc>
                <a:spcPct val="90000"/>
              </a:lnSpc>
            </a:pPr>
            <a:r>
              <a:rPr lang="en-US" sz="1500" b="1" dirty="0" err="1"/>
              <a:t>Stay_In_Current_City_Years</a:t>
            </a:r>
            <a:r>
              <a:rPr lang="en-US" sz="1500" b="1" u="sng" dirty="0"/>
              <a:t>:</a:t>
            </a:r>
            <a:r>
              <a:rPr lang="en-US" sz="1500" dirty="0"/>
              <a:t> Numerical variable with number of years that particular has been staying.</a:t>
            </a:r>
          </a:p>
          <a:p>
            <a:pPr lvl="0">
              <a:lnSpc>
                <a:spcPct val="90000"/>
              </a:lnSpc>
            </a:pPr>
            <a:r>
              <a:rPr lang="en-US" sz="1500" b="1" dirty="0" err="1"/>
              <a:t>Marital_Status</a:t>
            </a:r>
            <a:r>
              <a:rPr lang="en-US" sz="1500" b="1" u="sng" dirty="0"/>
              <a:t>:</a:t>
            </a:r>
            <a:r>
              <a:rPr lang="en-US" sz="1500" dirty="0"/>
              <a:t> Categorical variable having ‘1’ for married and ‘0’ for unmarried.</a:t>
            </a:r>
          </a:p>
          <a:p>
            <a:pPr lvl="0">
              <a:lnSpc>
                <a:spcPct val="90000"/>
              </a:lnSpc>
            </a:pPr>
            <a:r>
              <a:rPr lang="en-US" sz="1500" b="1" dirty="0"/>
              <a:t>Purchase</a:t>
            </a:r>
            <a:r>
              <a:rPr lang="en-US" sz="1500" b="1" u="sng" dirty="0"/>
              <a:t>:</a:t>
            </a:r>
            <a:r>
              <a:rPr lang="en-US" sz="1500" dirty="0"/>
              <a:t> Numerical variable specifying the amount of purchase made.</a:t>
            </a:r>
          </a:p>
        </p:txBody>
      </p:sp>
      <p:pic>
        <p:nvPicPr>
          <p:cNvPr id="6" name="Content Placeholder 5">
            <a:extLst>
              <a:ext uri="{FF2B5EF4-FFF2-40B4-BE49-F238E27FC236}">
                <a16:creationId xmlns:a16="http://schemas.microsoft.com/office/drawing/2014/main" id="{0F50B103-CAC2-4392-A8E9-4339CC3C1144}"/>
              </a:ext>
            </a:extLst>
          </p:cNvPr>
          <p:cNvPicPr>
            <a:picLocks noGrp="1" noChangeAspect="1"/>
          </p:cNvPicPr>
          <p:nvPr>
            <p:ph sz="half" idx="2"/>
          </p:nvPr>
        </p:nvPicPr>
        <p:blipFill>
          <a:blip r:embed="rId4"/>
          <a:stretch>
            <a:fillRect/>
          </a:stretch>
        </p:blipFill>
        <p:spPr>
          <a:xfrm>
            <a:off x="4702597" y="3028746"/>
            <a:ext cx="7152609" cy="293810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960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53863" y="2896426"/>
            <a:ext cx="8574622" cy="1065148"/>
          </a:xfrm>
        </p:spPr>
        <p:txBody>
          <a:bodyPr>
            <a:normAutofit/>
          </a:bodyPr>
          <a:lstStyle/>
          <a:p>
            <a:pPr algn="ctr"/>
            <a:r>
              <a:rPr lang="en-US" b="1" dirty="0"/>
              <a:t>Data Preprocessing</a:t>
            </a:r>
          </a:p>
        </p:txBody>
      </p:sp>
    </p:spTree>
    <p:extLst>
      <p:ext uri="{BB962C8B-B14F-4D97-AF65-F5344CB8AC3E}">
        <p14:creationId xmlns:p14="http://schemas.microsoft.com/office/powerpoint/2010/main" val="33175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7530" y="28916"/>
            <a:ext cx="9840180" cy="1256037"/>
          </a:xfrm>
        </p:spPr>
        <p:txBody>
          <a:bodyPr>
            <a:normAutofit fontScale="90000"/>
          </a:bodyPr>
          <a:lstStyle/>
          <a:p>
            <a:r>
              <a:rPr lang="en-US" b="1" dirty="0"/>
              <a:t>Data Preprocessing: Replacing missing values and Conversion of Dependent variable</a:t>
            </a:r>
          </a:p>
        </p:txBody>
      </p:sp>
      <p:sp>
        <p:nvSpPr>
          <p:cNvPr id="3" name="Content Placeholder 2">
            <a:extLst>
              <a:ext uri="{FF2B5EF4-FFF2-40B4-BE49-F238E27FC236}">
                <a16:creationId xmlns:a16="http://schemas.microsoft.com/office/drawing/2014/main" id="{C4AA0FEE-B7F6-4FE7-AD4F-EA1EA27D0B86}"/>
              </a:ext>
            </a:extLst>
          </p:cNvPr>
          <p:cNvSpPr>
            <a:spLocks noGrp="1"/>
          </p:cNvSpPr>
          <p:nvPr>
            <p:ph idx="1"/>
          </p:nvPr>
        </p:nvSpPr>
        <p:spPr>
          <a:xfrm>
            <a:off x="1308296" y="1534331"/>
            <a:ext cx="5247488" cy="4716417"/>
          </a:xfrm>
        </p:spPr>
        <p:txBody>
          <a:bodyPr>
            <a:normAutofit/>
          </a:bodyPr>
          <a:lstStyle/>
          <a:p>
            <a:pPr>
              <a:lnSpc>
                <a:spcPct val="90000"/>
              </a:lnSpc>
            </a:pPr>
            <a:r>
              <a:rPr lang="en-US" sz="1800" dirty="0"/>
              <a:t>Dataset considered has missing values (NA) which needed to be replaced with mean values of the same</a:t>
            </a:r>
          </a:p>
          <a:p>
            <a:pPr lvl="1">
              <a:lnSpc>
                <a:spcPct val="90000"/>
              </a:lnSpc>
            </a:pPr>
            <a:r>
              <a:rPr lang="en-US" sz="1800" b="1" dirty="0"/>
              <a:t>Product_Category_2:</a:t>
            </a:r>
            <a:r>
              <a:rPr lang="en-US" sz="1800" dirty="0"/>
              <a:t> Replacing the missing values with mean value of the column, </a:t>
            </a:r>
            <a:r>
              <a:rPr lang="en-US" sz="1800" dirty="0" err="1"/>
              <a:t>i.e</a:t>
            </a:r>
            <a:r>
              <a:rPr lang="en-US" sz="1800" dirty="0"/>
              <a:t> </a:t>
            </a:r>
            <a:r>
              <a:rPr lang="en-US" sz="1800" b="1" dirty="0"/>
              <a:t>9.84</a:t>
            </a:r>
            <a:r>
              <a:rPr lang="en-US" sz="1800" dirty="0"/>
              <a:t>.</a:t>
            </a:r>
          </a:p>
          <a:p>
            <a:pPr lvl="1">
              <a:lnSpc>
                <a:spcPct val="90000"/>
              </a:lnSpc>
            </a:pPr>
            <a:r>
              <a:rPr lang="en-US" sz="1800" b="1" dirty="0"/>
              <a:t>Product_Category_3:</a:t>
            </a:r>
            <a:r>
              <a:rPr lang="en-US" sz="1800" dirty="0"/>
              <a:t> Replacing the missing values with mean value of the column, </a:t>
            </a:r>
            <a:r>
              <a:rPr lang="en-US" sz="1800" dirty="0" err="1"/>
              <a:t>i.e</a:t>
            </a:r>
            <a:r>
              <a:rPr lang="en-US" sz="1800" dirty="0"/>
              <a:t> </a:t>
            </a:r>
            <a:r>
              <a:rPr lang="en-US" sz="1800" b="1" dirty="0"/>
              <a:t>12.7</a:t>
            </a:r>
            <a:r>
              <a:rPr lang="en-US" sz="1800" dirty="0"/>
              <a:t>.</a:t>
            </a:r>
          </a:p>
          <a:p>
            <a:pPr>
              <a:lnSpc>
                <a:spcPct val="90000"/>
              </a:lnSpc>
            </a:pPr>
            <a:r>
              <a:rPr lang="en-US" sz="1800" dirty="0"/>
              <a:t>Transform the dependent variable, ‘</a:t>
            </a:r>
            <a:r>
              <a:rPr lang="en-US" sz="1800" b="1" dirty="0"/>
              <a:t>Purchase</a:t>
            </a:r>
            <a:r>
              <a:rPr lang="en-US" sz="1800" dirty="0"/>
              <a:t>’ into a dummy variable which has two values, </a:t>
            </a:r>
            <a:r>
              <a:rPr lang="en-US" sz="1800" dirty="0" err="1"/>
              <a:t>i.e</a:t>
            </a:r>
            <a:r>
              <a:rPr lang="en-US" sz="1800" dirty="0"/>
              <a:t>              </a:t>
            </a:r>
            <a:r>
              <a:rPr lang="en-US" sz="1800" b="1" dirty="0"/>
              <a:t>1</a:t>
            </a:r>
            <a:r>
              <a:rPr lang="en-US" sz="1800" dirty="0"/>
              <a:t> and </a:t>
            </a:r>
            <a:r>
              <a:rPr lang="en-US" sz="1800" b="1" dirty="0"/>
              <a:t>0</a:t>
            </a:r>
            <a:r>
              <a:rPr lang="en-US" sz="1800" dirty="0"/>
              <a:t>. </a:t>
            </a:r>
          </a:p>
          <a:p>
            <a:pPr>
              <a:lnSpc>
                <a:spcPct val="90000"/>
              </a:lnSpc>
            </a:pPr>
            <a:endParaRPr lang="en-US" sz="1700" dirty="0"/>
          </a:p>
        </p:txBody>
      </p:sp>
      <p:pic>
        <p:nvPicPr>
          <p:cNvPr id="11" name="Picture 10">
            <a:extLst>
              <a:ext uri="{FF2B5EF4-FFF2-40B4-BE49-F238E27FC236}">
                <a16:creationId xmlns:a16="http://schemas.microsoft.com/office/drawing/2014/main" id="{6C939270-F9E2-467D-A43F-E7179E02719A}"/>
              </a:ext>
            </a:extLst>
          </p:cNvPr>
          <p:cNvPicPr/>
          <p:nvPr/>
        </p:nvPicPr>
        <p:blipFill>
          <a:blip r:embed="rId4"/>
          <a:stretch>
            <a:fillRect/>
          </a:stretch>
        </p:blipFill>
        <p:spPr>
          <a:xfrm>
            <a:off x="7123603" y="1486427"/>
            <a:ext cx="4697314" cy="1625987"/>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1967C0A0-F21A-4CB3-9D4D-3F9D71F6700F}"/>
              </a:ext>
            </a:extLst>
          </p:cNvPr>
          <p:cNvPicPr/>
          <p:nvPr/>
        </p:nvPicPr>
        <p:blipFill>
          <a:blip r:embed="rId5"/>
          <a:stretch>
            <a:fillRect/>
          </a:stretch>
        </p:blipFill>
        <p:spPr>
          <a:xfrm>
            <a:off x="7123603" y="3300417"/>
            <a:ext cx="4697314" cy="146471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18E28009-A327-47EC-BD4A-649DD71319DF}"/>
              </a:ext>
            </a:extLst>
          </p:cNvPr>
          <p:cNvPicPr/>
          <p:nvPr/>
        </p:nvPicPr>
        <p:blipFill>
          <a:blip r:embed="rId6"/>
          <a:stretch>
            <a:fillRect/>
          </a:stretch>
        </p:blipFill>
        <p:spPr>
          <a:xfrm>
            <a:off x="7067468" y="4890805"/>
            <a:ext cx="4811150" cy="1576919"/>
          </a:xfrm>
          <a:prstGeom prst="rect">
            <a:avLst/>
          </a:prstGeom>
        </p:spPr>
      </p:pic>
    </p:spTree>
    <p:extLst>
      <p:ext uri="{BB962C8B-B14F-4D97-AF65-F5344CB8AC3E}">
        <p14:creationId xmlns:p14="http://schemas.microsoft.com/office/powerpoint/2010/main" val="125911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7191" y="24620"/>
            <a:ext cx="10018713" cy="1016001"/>
          </a:xfrm>
        </p:spPr>
        <p:txBody>
          <a:bodyPr>
            <a:normAutofit/>
          </a:bodyPr>
          <a:lstStyle/>
          <a:p>
            <a:r>
              <a:rPr lang="en-US" b="1" dirty="0"/>
              <a:t>Data Preprocessing for Classification Models</a:t>
            </a:r>
          </a:p>
        </p:txBody>
      </p:sp>
      <p:sp>
        <p:nvSpPr>
          <p:cNvPr id="5" name="Text Placeholder 4">
            <a:extLst>
              <a:ext uri="{FF2B5EF4-FFF2-40B4-BE49-F238E27FC236}">
                <a16:creationId xmlns:a16="http://schemas.microsoft.com/office/drawing/2014/main" id="{E6626D0B-7D5C-45A4-A7F6-73DABB57B9B1}"/>
              </a:ext>
            </a:extLst>
          </p:cNvPr>
          <p:cNvSpPr>
            <a:spLocks noGrp="1"/>
          </p:cNvSpPr>
          <p:nvPr>
            <p:ph type="body" idx="1"/>
          </p:nvPr>
        </p:nvSpPr>
        <p:spPr>
          <a:xfrm>
            <a:off x="1667191" y="978658"/>
            <a:ext cx="4607188" cy="448767"/>
          </a:xfrm>
        </p:spPr>
        <p:txBody>
          <a:bodyPr/>
          <a:lstStyle/>
          <a:p>
            <a:pPr algn="ctr"/>
            <a:r>
              <a:rPr lang="en-US" sz="2400" b="1" dirty="0"/>
              <a:t>Naïve-Bayes Classification</a:t>
            </a:r>
          </a:p>
        </p:txBody>
      </p:sp>
      <p:sp>
        <p:nvSpPr>
          <p:cNvPr id="3" name="Content Placeholder 2">
            <a:extLst>
              <a:ext uri="{FF2B5EF4-FFF2-40B4-BE49-F238E27FC236}">
                <a16:creationId xmlns:a16="http://schemas.microsoft.com/office/drawing/2014/main" id="{C4AA0FEE-B7F6-4FE7-AD4F-EA1EA27D0B86}"/>
              </a:ext>
            </a:extLst>
          </p:cNvPr>
          <p:cNvSpPr>
            <a:spLocks noGrp="1"/>
          </p:cNvSpPr>
          <p:nvPr>
            <p:ph sz="half" idx="2"/>
          </p:nvPr>
        </p:nvSpPr>
        <p:spPr>
          <a:xfrm>
            <a:off x="1484311" y="1554920"/>
            <a:ext cx="4895056" cy="4236279"/>
          </a:xfrm>
        </p:spPr>
        <p:txBody>
          <a:bodyPr>
            <a:normAutofit/>
          </a:bodyPr>
          <a:lstStyle/>
          <a:p>
            <a:pPr lvl="0"/>
            <a:r>
              <a:rPr lang="en-US" sz="1700" dirty="0"/>
              <a:t>Create groups for all the numeric variables using the ‘cut()’ function for building Naïve-Bayes Classification Model.</a:t>
            </a:r>
          </a:p>
          <a:p>
            <a:pPr>
              <a:lnSpc>
                <a:spcPct val="90000"/>
              </a:lnSpc>
            </a:pPr>
            <a:endParaRPr lang="en-US" sz="1700" dirty="0"/>
          </a:p>
        </p:txBody>
      </p:sp>
      <p:sp>
        <p:nvSpPr>
          <p:cNvPr id="6" name="Text Placeholder 5">
            <a:extLst>
              <a:ext uri="{FF2B5EF4-FFF2-40B4-BE49-F238E27FC236}">
                <a16:creationId xmlns:a16="http://schemas.microsoft.com/office/drawing/2014/main" id="{D03E1632-CCAC-411B-A139-28C6353A2462}"/>
              </a:ext>
            </a:extLst>
          </p:cNvPr>
          <p:cNvSpPr>
            <a:spLocks noGrp="1"/>
          </p:cNvSpPr>
          <p:nvPr>
            <p:ph type="body" sz="quarter" idx="3"/>
          </p:nvPr>
        </p:nvSpPr>
        <p:spPr>
          <a:xfrm>
            <a:off x="6744226" y="978658"/>
            <a:ext cx="4622537" cy="448767"/>
          </a:xfrm>
        </p:spPr>
        <p:txBody>
          <a:bodyPr/>
          <a:lstStyle/>
          <a:p>
            <a:pPr algn="ctr"/>
            <a:r>
              <a:rPr lang="en-US" sz="2600" b="1" dirty="0"/>
              <a:t>KNN Classification</a:t>
            </a:r>
          </a:p>
        </p:txBody>
      </p:sp>
      <p:sp>
        <p:nvSpPr>
          <p:cNvPr id="7" name="Content Placeholder 6">
            <a:extLst>
              <a:ext uri="{FF2B5EF4-FFF2-40B4-BE49-F238E27FC236}">
                <a16:creationId xmlns:a16="http://schemas.microsoft.com/office/drawing/2014/main" id="{B814C344-A7F3-4491-85A7-3732B058D676}"/>
              </a:ext>
            </a:extLst>
          </p:cNvPr>
          <p:cNvSpPr>
            <a:spLocks noGrp="1"/>
          </p:cNvSpPr>
          <p:nvPr>
            <p:ph sz="quarter" idx="4"/>
          </p:nvPr>
        </p:nvSpPr>
        <p:spPr>
          <a:xfrm>
            <a:off x="6676546" y="1554920"/>
            <a:ext cx="5515453" cy="4680094"/>
          </a:xfrm>
        </p:spPr>
        <p:txBody>
          <a:bodyPr>
            <a:normAutofit/>
          </a:bodyPr>
          <a:lstStyle/>
          <a:p>
            <a:r>
              <a:rPr lang="en-US" sz="1700" dirty="0"/>
              <a:t>Create dummy variables for all the categorical variables for building KNN Classification Model.</a:t>
            </a:r>
          </a:p>
          <a:p>
            <a:endParaRPr lang="en-US" dirty="0"/>
          </a:p>
        </p:txBody>
      </p:sp>
      <p:pic>
        <p:nvPicPr>
          <p:cNvPr id="12" name="Picture 11">
            <a:extLst>
              <a:ext uri="{FF2B5EF4-FFF2-40B4-BE49-F238E27FC236}">
                <a16:creationId xmlns:a16="http://schemas.microsoft.com/office/drawing/2014/main" id="{DE257CBB-747A-4EE8-AED3-EAE9AC06E04C}"/>
              </a:ext>
            </a:extLst>
          </p:cNvPr>
          <p:cNvPicPr/>
          <p:nvPr/>
        </p:nvPicPr>
        <p:blipFill>
          <a:blip r:embed="rId4"/>
          <a:stretch>
            <a:fillRect/>
          </a:stretch>
        </p:blipFill>
        <p:spPr>
          <a:xfrm>
            <a:off x="1446797" y="2460814"/>
            <a:ext cx="4873369" cy="1016000"/>
          </a:xfrm>
          <a:prstGeom prst="rect">
            <a:avLst/>
          </a:prstGeom>
        </p:spPr>
      </p:pic>
      <p:pic>
        <p:nvPicPr>
          <p:cNvPr id="13" name="Picture 12">
            <a:extLst>
              <a:ext uri="{FF2B5EF4-FFF2-40B4-BE49-F238E27FC236}">
                <a16:creationId xmlns:a16="http://schemas.microsoft.com/office/drawing/2014/main" id="{85F34906-FAB7-43C7-B970-C9B508D2EFBD}"/>
              </a:ext>
            </a:extLst>
          </p:cNvPr>
          <p:cNvPicPr/>
          <p:nvPr/>
        </p:nvPicPr>
        <p:blipFill>
          <a:blip r:embed="rId5"/>
          <a:stretch>
            <a:fillRect/>
          </a:stretch>
        </p:blipFill>
        <p:spPr>
          <a:xfrm>
            <a:off x="1426281" y="3683822"/>
            <a:ext cx="4895056" cy="1187450"/>
          </a:xfrm>
          <a:prstGeom prst="rect">
            <a:avLst/>
          </a:prstGeom>
        </p:spPr>
      </p:pic>
      <p:pic>
        <p:nvPicPr>
          <p:cNvPr id="15" name="Picture 14">
            <a:extLst>
              <a:ext uri="{FF2B5EF4-FFF2-40B4-BE49-F238E27FC236}">
                <a16:creationId xmlns:a16="http://schemas.microsoft.com/office/drawing/2014/main" id="{57484878-25BF-4A0F-BD43-41C39298707A}"/>
              </a:ext>
            </a:extLst>
          </p:cNvPr>
          <p:cNvPicPr/>
          <p:nvPr/>
        </p:nvPicPr>
        <p:blipFill>
          <a:blip r:embed="rId6"/>
          <a:stretch>
            <a:fillRect/>
          </a:stretch>
        </p:blipFill>
        <p:spPr>
          <a:xfrm>
            <a:off x="1446798" y="5019420"/>
            <a:ext cx="4873368" cy="1187451"/>
          </a:xfrm>
          <a:prstGeom prst="rect">
            <a:avLst/>
          </a:prstGeom>
        </p:spPr>
      </p:pic>
      <p:pic>
        <p:nvPicPr>
          <p:cNvPr id="8" name="Picture 7">
            <a:extLst>
              <a:ext uri="{FF2B5EF4-FFF2-40B4-BE49-F238E27FC236}">
                <a16:creationId xmlns:a16="http://schemas.microsoft.com/office/drawing/2014/main" id="{B0E11080-3048-4140-9224-C741FF99AE81}"/>
              </a:ext>
            </a:extLst>
          </p:cNvPr>
          <p:cNvPicPr>
            <a:picLocks noChangeAspect="1"/>
          </p:cNvPicPr>
          <p:nvPr/>
        </p:nvPicPr>
        <p:blipFill>
          <a:blip r:embed="rId7"/>
          <a:stretch>
            <a:fillRect/>
          </a:stretch>
        </p:blipFill>
        <p:spPr>
          <a:xfrm>
            <a:off x="6676546" y="2460815"/>
            <a:ext cx="5365399" cy="1743136"/>
          </a:xfrm>
          <a:prstGeom prst="rect">
            <a:avLst/>
          </a:prstGeom>
        </p:spPr>
      </p:pic>
      <p:pic>
        <p:nvPicPr>
          <p:cNvPr id="9" name="Picture 8">
            <a:extLst>
              <a:ext uri="{FF2B5EF4-FFF2-40B4-BE49-F238E27FC236}">
                <a16:creationId xmlns:a16="http://schemas.microsoft.com/office/drawing/2014/main" id="{283D6FAE-4749-4E59-94A5-A237A1DA9F12}"/>
              </a:ext>
            </a:extLst>
          </p:cNvPr>
          <p:cNvPicPr>
            <a:picLocks noChangeAspect="1"/>
          </p:cNvPicPr>
          <p:nvPr/>
        </p:nvPicPr>
        <p:blipFill>
          <a:blip r:embed="rId8"/>
          <a:stretch>
            <a:fillRect/>
          </a:stretch>
        </p:blipFill>
        <p:spPr>
          <a:xfrm>
            <a:off x="6677845" y="4463735"/>
            <a:ext cx="5365398" cy="1743136"/>
          </a:xfrm>
          <a:prstGeom prst="rect">
            <a:avLst/>
          </a:prstGeom>
        </p:spPr>
      </p:pic>
    </p:spTree>
    <p:extLst>
      <p:ext uri="{BB962C8B-B14F-4D97-AF65-F5344CB8AC3E}">
        <p14:creationId xmlns:p14="http://schemas.microsoft.com/office/powerpoint/2010/main" val="237735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3863" y="2896426"/>
            <a:ext cx="8574622" cy="1065148"/>
          </a:xfrm>
        </p:spPr>
        <p:txBody>
          <a:bodyPr>
            <a:normAutofit/>
          </a:bodyPr>
          <a:lstStyle/>
          <a:p>
            <a:pPr algn="ctr"/>
            <a:r>
              <a:rPr lang="en-US" b="1" dirty="0"/>
              <a:t>Hypothesis Testing</a:t>
            </a:r>
          </a:p>
        </p:txBody>
      </p:sp>
    </p:spTree>
    <p:extLst>
      <p:ext uri="{BB962C8B-B14F-4D97-AF65-F5344CB8AC3E}">
        <p14:creationId xmlns:p14="http://schemas.microsoft.com/office/powerpoint/2010/main" val="250605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695" y="307301"/>
            <a:ext cx="5747778" cy="1050010"/>
          </a:xfrm>
        </p:spPr>
        <p:txBody>
          <a:bodyPr vert="horz" lIns="91440" tIns="45720" rIns="91440" bIns="45720" rtlCol="0" anchor="ctr">
            <a:normAutofit/>
          </a:bodyPr>
          <a:lstStyle/>
          <a:p>
            <a:r>
              <a:rPr lang="en-US" b="1" dirty="0"/>
              <a:t>Hypothesis 1</a:t>
            </a:r>
          </a:p>
        </p:txBody>
      </p:sp>
      <p:sp>
        <p:nvSpPr>
          <p:cNvPr id="3" name="Content Placeholder 2"/>
          <p:cNvSpPr>
            <a:spLocks noGrp="1"/>
          </p:cNvSpPr>
          <p:nvPr>
            <p:ph sz="half" idx="1"/>
          </p:nvPr>
        </p:nvSpPr>
        <p:spPr>
          <a:xfrm>
            <a:off x="1379537" y="1451273"/>
            <a:ext cx="5973380" cy="3439452"/>
          </a:xfrm>
        </p:spPr>
        <p:txBody>
          <a:bodyPr vert="horz" lIns="91440" tIns="45720" rIns="91440" bIns="45720" rtlCol="0" anchor="ctr">
            <a:normAutofit/>
          </a:bodyPr>
          <a:lstStyle/>
          <a:p>
            <a:pPr>
              <a:lnSpc>
                <a:spcPct val="90000"/>
              </a:lnSpc>
            </a:pPr>
            <a:r>
              <a:rPr lang="en-US" sz="1500" dirty="0"/>
              <a:t>We think that female customers are more likely to purchase more in quantity from products under ‘Product_Category_1’.</a:t>
            </a:r>
          </a:p>
          <a:p>
            <a:pPr>
              <a:lnSpc>
                <a:spcPct val="90000"/>
              </a:lnSpc>
            </a:pPr>
            <a:r>
              <a:rPr lang="en-US" sz="1500" b="1" dirty="0"/>
              <a:t>Null Hypothesis (H0)</a:t>
            </a:r>
            <a:r>
              <a:rPr lang="en-US" sz="1500" dirty="0"/>
              <a:t>: Female customers purchase more than 5 in quantity from products under Product_Category_1.</a:t>
            </a:r>
          </a:p>
          <a:p>
            <a:pPr>
              <a:lnSpc>
                <a:spcPct val="90000"/>
              </a:lnSpc>
            </a:pPr>
            <a:r>
              <a:rPr lang="en-US" sz="1500" b="1" dirty="0"/>
              <a:t>Alternative Hypothesis (Ha):</a:t>
            </a:r>
            <a:r>
              <a:rPr lang="en-US" sz="1500" dirty="0"/>
              <a:t> Female customers purchase less than 5 in quantity from products under Product_Category_1.</a:t>
            </a:r>
          </a:p>
          <a:p>
            <a:pPr>
              <a:lnSpc>
                <a:spcPct val="90000"/>
              </a:lnSpc>
            </a:pPr>
            <a:r>
              <a:rPr lang="en-US" sz="1500" dirty="0"/>
              <a:t>From the Box-Plot, we can see that the Median(q2) is equal to both the genders.</a:t>
            </a:r>
          </a:p>
          <a:p>
            <a:pPr>
              <a:lnSpc>
                <a:spcPct val="90000"/>
              </a:lnSpc>
            </a:pPr>
            <a:r>
              <a:rPr lang="en-US" sz="1500" dirty="0"/>
              <a:t>From the Z-test performed, we can see that the </a:t>
            </a:r>
            <a:r>
              <a:rPr lang="en-US" sz="1500" b="1" dirty="0"/>
              <a:t>p-value &gt; α</a:t>
            </a:r>
            <a:r>
              <a:rPr lang="en-US" sz="1500" dirty="0"/>
              <a:t>, with 95% C.I. Hence, we accept null hypothesis and conclude that Female customers purchase more than 5 in quantity from products under ‘Product_Category_1’.</a:t>
            </a:r>
            <a:endParaRPr lang="en-US" sz="1500" b="1" dirty="0"/>
          </a:p>
        </p:txBody>
      </p:sp>
      <p:pic>
        <p:nvPicPr>
          <p:cNvPr id="43" name="Picture 42">
            <a:extLst>
              <a:ext uri="{FF2B5EF4-FFF2-40B4-BE49-F238E27FC236}">
                <a16:creationId xmlns:a16="http://schemas.microsoft.com/office/drawing/2014/main" id="{C24A3708-FC43-40D9-9D70-2A700877E1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52918" y="790413"/>
            <a:ext cx="4549780" cy="392107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55" name="Content Placeholder 54">
            <a:extLst>
              <a:ext uri="{FF2B5EF4-FFF2-40B4-BE49-F238E27FC236}">
                <a16:creationId xmlns:a16="http://schemas.microsoft.com/office/drawing/2014/main" id="{1D3222A5-B431-4FE7-B4D6-9D682B360874}"/>
              </a:ext>
            </a:extLst>
          </p:cNvPr>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2465243" y="4938350"/>
            <a:ext cx="9500460" cy="1619249"/>
          </a:xfrm>
          <a:prstGeom prst="rect">
            <a:avLst/>
          </a:prstGeom>
          <a:noFill/>
          <a:ln>
            <a:noFill/>
          </a:ln>
          <a:effectLst/>
        </p:spPr>
      </p:pic>
    </p:spTree>
    <p:extLst>
      <p:ext uri="{BB962C8B-B14F-4D97-AF65-F5344CB8AC3E}">
        <p14:creationId xmlns:p14="http://schemas.microsoft.com/office/powerpoint/2010/main" val="2580599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1530</Words>
  <Application>Microsoft Office PowerPoint</Application>
  <PresentationFormat>Widescreen</PresentationFormat>
  <Paragraphs>182</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 SemiBold</vt:lpstr>
      <vt:lpstr>Calibri</vt:lpstr>
      <vt:lpstr>Century Gothic</vt:lpstr>
      <vt:lpstr>Corbel</vt:lpstr>
      <vt:lpstr>Parallax</vt:lpstr>
      <vt:lpstr>Black Friday Sales                Prediction</vt:lpstr>
      <vt:lpstr>Contents</vt:lpstr>
      <vt:lpstr>Objective And Motivation</vt:lpstr>
      <vt:lpstr>Data Explanation</vt:lpstr>
      <vt:lpstr>Data Preprocessing</vt:lpstr>
      <vt:lpstr>Data Preprocessing: Replacing missing values and Conversion of Dependent variable</vt:lpstr>
      <vt:lpstr>Data Preprocessing for Classification Models</vt:lpstr>
      <vt:lpstr>Hypothesis Testing</vt:lpstr>
      <vt:lpstr>Hypothesis 1</vt:lpstr>
      <vt:lpstr>Hypothesis 2</vt:lpstr>
      <vt:lpstr>Classification Models</vt:lpstr>
      <vt:lpstr>Classification Models</vt:lpstr>
      <vt:lpstr>Naïve-Bayes Classification: Data Split</vt:lpstr>
      <vt:lpstr>Naïve Bayes Classification:  Model Building</vt:lpstr>
      <vt:lpstr>KNN Classification: Data Split</vt:lpstr>
      <vt:lpstr>KNN Classification:  Model Building</vt:lpstr>
      <vt:lpstr>Logistic Regression: Data Split</vt:lpstr>
      <vt:lpstr>Logistic Regression:  Model Building</vt:lpstr>
      <vt:lpstr>Logistic Regression: Model Building (contd.)</vt:lpstr>
      <vt:lpstr>Logistic Regression: Best Model</vt:lpstr>
      <vt:lpstr>Evaluation and Validation</vt:lpstr>
      <vt:lpstr>Evaluate Best Classification Model</vt:lpstr>
      <vt:lpstr>Validation of Best Model</vt:lpstr>
      <vt:lpstr>Results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Sagar Ippili</dc:creator>
  <cp:lastModifiedBy>Sagar Ippili</cp:lastModifiedBy>
  <cp:revision>16</cp:revision>
  <dcterms:created xsi:type="dcterms:W3CDTF">2018-11-29T00:44:54Z</dcterms:created>
  <dcterms:modified xsi:type="dcterms:W3CDTF">2018-11-29T04:11:22Z</dcterms:modified>
</cp:coreProperties>
</file>