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6"/>
  </p:notesMasterIdLst>
  <p:sldIdLst>
    <p:sldId id="267" r:id="rId5"/>
    <p:sldId id="268" r:id="rId6"/>
    <p:sldId id="257"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5311C9-F1CE-4A99-89E9-0AE6B7C767A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5AB7B20-1932-4067-8A83-2F5119099587}">
      <dgm:prSet/>
      <dgm:spPr>
        <a:solidFill>
          <a:schemeClr val="accent3"/>
        </a:solidFill>
      </dgm:spPr>
      <dgm:t>
        <a:bodyPr/>
        <a:lstStyle/>
        <a:p>
          <a:r>
            <a:rPr lang="en-US" b="1" i="0" baseline="0" dirty="0" err="1"/>
            <a:t>StateCode</a:t>
          </a:r>
          <a:r>
            <a:rPr lang="en-US" b="1" i="0" baseline="0" dirty="0"/>
            <a:t>:</a:t>
          </a:r>
          <a:r>
            <a:rPr lang="en-US" b="0" i="0" baseline="0" dirty="0"/>
            <a:t> Two-letter code representing each state (e.g., AK for Alaska).</a:t>
          </a:r>
          <a:endParaRPr lang="en-US" dirty="0"/>
        </a:p>
      </dgm:t>
    </dgm:pt>
    <dgm:pt modelId="{C116F832-3AD0-42CE-BAC8-B8B479C348C4}" type="parTrans" cxnId="{477941CC-45BC-4129-9491-F400A8DCBB46}">
      <dgm:prSet/>
      <dgm:spPr/>
      <dgm:t>
        <a:bodyPr/>
        <a:lstStyle/>
        <a:p>
          <a:endParaRPr lang="en-US"/>
        </a:p>
      </dgm:t>
    </dgm:pt>
    <dgm:pt modelId="{11907C1C-40A7-4058-B413-3B357C36063E}" type="sibTrans" cxnId="{477941CC-45BC-4129-9491-F400A8DCBB46}">
      <dgm:prSet/>
      <dgm:spPr/>
      <dgm:t>
        <a:bodyPr/>
        <a:lstStyle/>
        <a:p>
          <a:endParaRPr lang="en-US"/>
        </a:p>
      </dgm:t>
    </dgm:pt>
    <dgm:pt modelId="{1777BDA3-C7CC-4844-B1EF-A880C13B93D5}">
      <dgm:prSet/>
      <dgm:spPr>
        <a:solidFill>
          <a:schemeClr val="accent3"/>
        </a:solidFill>
      </dgm:spPr>
      <dgm:t>
        <a:bodyPr/>
        <a:lstStyle/>
        <a:p>
          <a:r>
            <a:rPr lang="en-US" b="1" i="0" baseline="0"/>
            <a:t>StateName:</a:t>
          </a:r>
          <a:r>
            <a:rPr lang="en-US" b="0" i="0" baseline="0"/>
            <a:t> Full state name.</a:t>
          </a:r>
          <a:endParaRPr lang="en-US"/>
        </a:p>
      </dgm:t>
    </dgm:pt>
    <dgm:pt modelId="{1BC224B2-B3BE-46D0-BA5E-5941BD43F076}" type="parTrans" cxnId="{48A3A351-47C1-43E9-AB65-C9D934B3CB06}">
      <dgm:prSet/>
      <dgm:spPr/>
      <dgm:t>
        <a:bodyPr/>
        <a:lstStyle/>
        <a:p>
          <a:endParaRPr lang="en-US"/>
        </a:p>
      </dgm:t>
    </dgm:pt>
    <dgm:pt modelId="{D9216AD8-9560-44A6-B16F-D87FB7243492}" type="sibTrans" cxnId="{48A3A351-47C1-43E9-AB65-C9D934B3CB06}">
      <dgm:prSet/>
      <dgm:spPr/>
      <dgm:t>
        <a:bodyPr/>
        <a:lstStyle/>
        <a:p>
          <a:endParaRPr lang="en-US"/>
        </a:p>
      </dgm:t>
    </dgm:pt>
    <dgm:pt modelId="{E7D6CE40-2A9C-4FED-AFDF-9226BD4BD798}">
      <dgm:prSet/>
      <dgm:spPr>
        <a:solidFill>
          <a:schemeClr val="accent3"/>
        </a:solidFill>
      </dgm:spPr>
      <dgm:t>
        <a:bodyPr/>
        <a:lstStyle/>
        <a:p>
          <a:r>
            <a:rPr lang="en-US" b="1" i="0" baseline="0"/>
            <a:t>CountyFips:</a:t>
          </a:r>
          <a:r>
            <a:rPr lang="en-US" b="0" i="0" baseline="0"/>
            <a:t> Unique numeric code identifying counties.</a:t>
          </a:r>
          <a:endParaRPr lang="en-US"/>
        </a:p>
      </dgm:t>
    </dgm:pt>
    <dgm:pt modelId="{E595AD57-1AFC-40BA-AB3D-AB1D4812F52C}" type="parTrans" cxnId="{BA2CEE81-A751-40D7-A3A3-A6C32CFC95DB}">
      <dgm:prSet/>
      <dgm:spPr/>
      <dgm:t>
        <a:bodyPr/>
        <a:lstStyle/>
        <a:p>
          <a:endParaRPr lang="en-US"/>
        </a:p>
      </dgm:t>
    </dgm:pt>
    <dgm:pt modelId="{14A45F75-C859-4AA9-87CD-774F3906AAA7}" type="sibTrans" cxnId="{BA2CEE81-A751-40D7-A3A3-A6C32CFC95DB}">
      <dgm:prSet/>
      <dgm:spPr/>
      <dgm:t>
        <a:bodyPr/>
        <a:lstStyle/>
        <a:p>
          <a:endParaRPr lang="en-US"/>
        </a:p>
      </dgm:t>
    </dgm:pt>
    <dgm:pt modelId="{09D3FA05-8ECF-4E94-A6C3-43E8E0433B7B}">
      <dgm:prSet/>
      <dgm:spPr>
        <a:solidFill>
          <a:schemeClr val="accent3"/>
        </a:solidFill>
      </dgm:spPr>
      <dgm:t>
        <a:bodyPr/>
        <a:lstStyle/>
        <a:p>
          <a:r>
            <a:rPr lang="en-US" b="1" i="0" baseline="0"/>
            <a:t>CountyName:</a:t>
          </a:r>
          <a:r>
            <a:rPr lang="en-US" b="0" i="0" baseline="0"/>
            <a:t> Name of the county (e.g., Alaska, Macon).</a:t>
          </a:r>
          <a:endParaRPr lang="en-US"/>
        </a:p>
      </dgm:t>
    </dgm:pt>
    <dgm:pt modelId="{88B34757-FE6E-4598-9864-315073E2A780}" type="parTrans" cxnId="{EFFDC56C-16DB-431C-A0F7-C101453E8021}">
      <dgm:prSet/>
      <dgm:spPr/>
      <dgm:t>
        <a:bodyPr/>
        <a:lstStyle/>
        <a:p>
          <a:endParaRPr lang="en-US"/>
        </a:p>
      </dgm:t>
    </dgm:pt>
    <dgm:pt modelId="{A0E1DB32-E7B7-4AB3-94F8-A90AD742B040}" type="sibTrans" cxnId="{EFFDC56C-16DB-431C-A0F7-C101453E8021}">
      <dgm:prSet/>
      <dgm:spPr/>
      <dgm:t>
        <a:bodyPr/>
        <a:lstStyle/>
        <a:p>
          <a:endParaRPr lang="en-US"/>
        </a:p>
      </dgm:t>
    </dgm:pt>
    <dgm:pt modelId="{53A40C63-D6BE-4D65-A4FF-612FBBFE33E7}">
      <dgm:prSet/>
      <dgm:spPr>
        <a:solidFill>
          <a:schemeClr val="accent3"/>
        </a:solidFill>
      </dgm:spPr>
      <dgm:t>
        <a:bodyPr/>
        <a:lstStyle/>
        <a:p>
          <a:r>
            <a:rPr lang="en-US" b="1" i="0" baseline="0"/>
            <a:t>CountyTotalVote:</a:t>
          </a:r>
          <a:r>
            <a:rPr lang="en-US" b="0" i="0" baseline="0"/>
            <a:t> Total votes cast in the county.</a:t>
          </a:r>
          <a:endParaRPr lang="en-US"/>
        </a:p>
      </dgm:t>
    </dgm:pt>
    <dgm:pt modelId="{9B211B60-6F73-48D0-A1B0-BD620DFD94E9}" type="parTrans" cxnId="{45CCFEF7-33A7-4389-9A13-715183FB9A10}">
      <dgm:prSet/>
      <dgm:spPr/>
      <dgm:t>
        <a:bodyPr/>
        <a:lstStyle/>
        <a:p>
          <a:endParaRPr lang="en-US"/>
        </a:p>
      </dgm:t>
    </dgm:pt>
    <dgm:pt modelId="{61060AFA-EE56-4B8E-80A6-B3569E97CD33}" type="sibTrans" cxnId="{45CCFEF7-33A7-4389-9A13-715183FB9A10}">
      <dgm:prSet/>
      <dgm:spPr/>
      <dgm:t>
        <a:bodyPr/>
        <a:lstStyle/>
        <a:p>
          <a:endParaRPr lang="en-US"/>
        </a:p>
      </dgm:t>
    </dgm:pt>
    <dgm:pt modelId="{F25844A9-4F52-45C5-941F-C2855BDEB8B7}">
      <dgm:prSet/>
      <dgm:spPr>
        <a:solidFill>
          <a:schemeClr val="accent3"/>
        </a:solidFill>
      </dgm:spPr>
      <dgm:t>
        <a:bodyPr/>
        <a:lstStyle/>
        <a:p>
          <a:r>
            <a:rPr lang="en-US" b="1" i="0" baseline="0"/>
            <a:t>Party:</a:t>
          </a:r>
          <a:r>
            <a:rPr lang="en-US" b="0" i="0" baseline="0"/>
            <a:t> Political party associated with the candidate (e.g., GOP).</a:t>
          </a:r>
          <a:endParaRPr lang="en-US"/>
        </a:p>
      </dgm:t>
    </dgm:pt>
    <dgm:pt modelId="{D8408169-F87B-491F-AC5A-30CBBB75A46B}" type="parTrans" cxnId="{A4070B6D-9A49-4458-A8D8-A294EDF290F4}">
      <dgm:prSet/>
      <dgm:spPr/>
      <dgm:t>
        <a:bodyPr/>
        <a:lstStyle/>
        <a:p>
          <a:endParaRPr lang="en-US"/>
        </a:p>
      </dgm:t>
    </dgm:pt>
    <dgm:pt modelId="{807C7933-852C-4823-A213-8AB8CBE88C6D}" type="sibTrans" cxnId="{A4070B6D-9A49-4458-A8D8-A294EDF290F4}">
      <dgm:prSet/>
      <dgm:spPr/>
      <dgm:t>
        <a:bodyPr/>
        <a:lstStyle/>
        <a:p>
          <a:endParaRPr lang="en-US"/>
        </a:p>
      </dgm:t>
    </dgm:pt>
    <dgm:pt modelId="{54CEA357-AFC3-4FB4-9223-D8545933C706}">
      <dgm:prSet/>
      <dgm:spPr>
        <a:solidFill>
          <a:schemeClr val="accent3"/>
        </a:solidFill>
      </dgm:spPr>
      <dgm:t>
        <a:bodyPr/>
        <a:lstStyle/>
        <a:p>
          <a:r>
            <a:rPr lang="en-US" b="1" i="0" baseline="0"/>
            <a:t>Candidate:</a:t>
          </a:r>
          <a:r>
            <a:rPr lang="en-US" b="0" i="0" baseline="0"/>
            <a:t> Candidate's name (e.g., Trump).</a:t>
          </a:r>
          <a:endParaRPr lang="en-US"/>
        </a:p>
      </dgm:t>
    </dgm:pt>
    <dgm:pt modelId="{CC4008A4-1E6E-4B68-BFD1-8DA2B5A3A5B7}" type="parTrans" cxnId="{F00D142C-C12B-4139-BE1E-820DB13A6108}">
      <dgm:prSet/>
      <dgm:spPr/>
      <dgm:t>
        <a:bodyPr/>
        <a:lstStyle/>
        <a:p>
          <a:endParaRPr lang="en-US"/>
        </a:p>
      </dgm:t>
    </dgm:pt>
    <dgm:pt modelId="{D063D69F-CB25-404A-BD15-4867CB50D14B}" type="sibTrans" cxnId="{F00D142C-C12B-4139-BE1E-820DB13A6108}">
      <dgm:prSet/>
      <dgm:spPr/>
      <dgm:t>
        <a:bodyPr/>
        <a:lstStyle/>
        <a:p>
          <a:endParaRPr lang="en-US"/>
        </a:p>
      </dgm:t>
    </dgm:pt>
    <dgm:pt modelId="{37433A19-01AF-4D50-A717-CFEA929358C5}">
      <dgm:prSet/>
      <dgm:spPr>
        <a:solidFill>
          <a:schemeClr val="accent3"/>
        </a:solidFill>
      </dgm:spPr>
      <dgm:t>
        <a:bodyPr/>
        <a:lstStyle/>
        <a:p>
          <a:r>
            <a:rPr lang="en-US" b="1" i="0" baseline="0"/>
            <a:t>VoteCount:</a:t>
          </a:r>
          <a:r>
            <a:rPr lang="en-US" b="0" i="0" baseline="0"/>
            <a:t> Total votes received by the candidate in the county.</a:t>
          </a:r>
          <a:endParaRPr lang="en-US"/>
        </a:p>
      </dgm:t>
    </dgm:pt>
    <dgm:pt modelId="{4564A921-2454-4F61-AA90-4FF614D019EA}" type="parTrans" cxnId="{67C3C98B-CD88-41D7-9FAD-4211D2B9E4FC}">
      <dgm:prSet/>
      <dgm:spPr/>
      <dgm:t>
        <a:bodyPr/>
        <a:lstStyle/>
        <a:p>
          <a:endParaRPr lang="en-US"/>
        </a:p>
      </dgm:t>
    </dgm:pt>
    <dgm:pt modelId="{1CB92913-CA00-42D6-A97D-EB11AB20B34A}" type="sibTrans" cxnId="{67C3C98B-CD88-41D7-9FAD-4211D2B9E4FC}">
      <dgm:prSet/>
      <dgm:spPr/>
      <dgm:t>
        <a:bodyPr/>
        <a:lstStyle/>
        <a:p>
          <a:endParaRPr lang="en-US"/>
        </a:p>
      </dgm:t>
    </dgm:pt>
    <dgm:pt modelId="{2FDFD67B-C622-471D-B4CA-9AC1E470F4BF}">
      <dgm:prSet/>
      <dgm:spPr/>
      <dgm:t>
        <a:bodyPr/>
        <a:lstStyle/>
        <a:p>
          <a:r>
            <a:rPr lang="en-US" b="0" i="0" baseline="0"/>
            <a:t>The dataset provides a granular view of election results by county.</a:t>
          </a:r>
          <a:endParaRPr lang="en-US"/>
        </a:p>
      </dgm:t>
    </dgm:pt>
    <dgm:pt modelId="{B089401F-6A9C-42A5-8E79-40B56F5144DF}" type="parTrans" cxnId="{2FFA6BCD-93FE-480B-84A3-3E9F02BA00E7}">
      <dgm:prSet/>
      <dgm:spPr/>
      <dgm:t>
        <a:bodyPr/>
        <a:lstStyle/>
        <a:p>
          <a:endParaRPr lang="en-US"/>
        </a:p>
      </dgm:t>
    </dgm:pt>
    <dgm:pt modelId="{5B72EF94-08BC-4DA8-9A32-9240C466563A}" type="sibTrans" cxnId="{2FFA6BCD-93FE-480B-84A3-3E9F02BA00E7}">
      <dgm:prSet/>
      <dgm:spPr/>
      <dgm:t>
        <a:bodyPr/>
        <a:lstStyle/>
        <a:p>
          <a:endParaRPr lang="en-US"/>
        </a:p>
      </dgm:t>
    </dgm:pt>
    <dgm:pt modelId="{3D029674-BE99-4A81-995C-A9A340F2C301}">
      <dgm:prSet/>
      <dgm:spPr/>
      <dgm:t>
        <a:bodyPr/>
        <a:lstStyle/>
        <a:p>
          <a:r>
            <a:rPr lang="en-US" b="0" i="0" baseline="0"/>
            <a:t>Enables analysis of voting patterns by state, party, and candidate.</a:t>
          </a:r>
          <a:endParaRPr lang="en-US"/>
        </a:p>
      </dgm:t>
    </dgm:pt>
    <dgm:pt modelId="{FE86A800-976D-4D2F-8510-5CF54415FB7B}" type="parTrans" cxnId="{6CC9F637-4C3D-4A5F-9B9C-3B10B7D32127}">
      <dgm:prSet/>
      <dgm:spPr/>
      <dgm:t>
        <a:bodyPr/>
        <a:lstStyle/>
        <a:p>
          <a:endParaRPr lang="en-US"/>
        </a:p>
      </dgm:t>
    </dgm:pt>
    <dgm:pt modelId="{2FB0BBC4-8420-4C9F-AF1C-6F456EF43F42}" type="sibTrans" cxnId="{6CC9F637-4C3D-4A5F-9B9C-3B10B7D32127}">
      <dgm:prSet/>
      <dgm:spPr/>
      <dgm:t>
        <a:bodyPr/>
        <a:lstStyle/>
        <a:p>
          <a:endParaRPr lang="en-US"/>
        </a:p>
      </dgm:t>
    </dgm:pt>
    <dgm:pt modelId="{B27A4A80-8CCD-416B-A6CE-115BC99294C2}" type="pres">
      <dgm:prSet presAssocID="{1E5311C9-F1CE-4A99-89E9-0AE6B7C767AB}" presName="diagram" presStyleCnt="0">
        <dgm:presLayoutVars>
          <dgm:dir/>
          <dgm:resizeHandles val="exact"/>
        </dgm:presLayoutVars>
      </dgm:prSet>
      <dgm:spPr/>
    </dgm:pt>
    <dgm:pt modelId="{7078ADDD-9F43-42A6-A0FC-E8426552F598}" type="pres">
      <dgm:prSet presAssocID="{45AB7B20-1932-4067-8A83-2F5119099587}" presName="node" presStyleLbl="node1" presStyleIdx="0" presStyleCnt="10">
        <dgm:presLayoutVars>
          <dgm:bulletEnabled val="1"/>
        </dgm:presLayoutVars>
      </dgm:prSet>
      <dgm:spPr/>
    </dgm:pt>
    <dgm:pt modelId="{CDA1F508-CDB6-480E-81BE-88F900CAC71B}" type="pres">
      <dgm:prSet presAssocID="{11907C1C-40A7-4058-B413-3B357C36063E}" presName="sibTrans" presStyleCnt="0"/>
      <dgm:spPr/>
    </dgm:pt>
    <dgm:pt modelId="{C3D069E2-FC62-4998-8ACD-EB3373157F20}" type="pres">
      <dgm:prSet presAssocID="{1777BDA3-C7CC-4844-B1EF-A880C13B93D5}" presName="node" presStyleLbl="node1" presStyleIdx="1" presStyleCnt="10">
        <dgm:presLayoutVars>
          <dgm:bulletEnabled val="1"/>
        </dgm:presLayoutVars>
      </dgm:prSet>
      <dgm:spPr/>
    </dgm:pt>
    <dgm:pt modelId="{793F58CC-5159-42AA-AC95-40D11F47CE03}" type="pres">
      <dgm:prSet presAssocID="{D9216AD8-9560-44A6-B16F-D87FB7243492}" presName="sibTrans" presStyleCnt="0"/>
      <dgm:spPr/>
    </dgm:pt>
    <dgm:pt modelId="{849FF071-3B94-4ECA-B16E-2886E94C7B87}" type="pres">
      <dgm:prSet presAssocID="{E7D6CE40-2A9C-4FED-AFDF-9226BD4BD798}" presName="node" presStyleLbl="node1" presStyleIdx="2" presStyleCnt="10">
        <dgm:presLayoutVars>
          <dgm:bulletEnabled val="1"/>
        </dgm:presLayoutVars>
      </dgm:prSet>
      <dgm:spPr/>
    </dgm:pt>
    <dgm:pt modelId="{24DF7C86-2297-4869-8DC8-01D638FB72FD}" type="pres">
      <dgm:prSet presAssocID="{14A45F75-C859-4AA9-87CD-774F3906AAA7}" presName="sibTrans" presStyleCnt="0"/>
      <dgm:spPr/>
    </dgm:pt>
    <dgm:pt modelId="{E645FEF1-6F32-4AE4-B5F0-D7A09E3FE897}" type="pres">
      <dgm:prSet presAssocID="{09D3FA05-8ECF-4E94-A6C3-43E8E0433B7B}" presName="node" presStyleLbl="node1" presStyleIdx="3" presStyleCnt="10">
        <dgm:presLayoutVars>
          <dgm:bulletEnabled val="1"/>
        </dgm:presLayoutVars>
      </dgm:prSet>
      <dgm:spPr/>
    </dgm:pt>
    <dgm:pt modelId="{964ABBEB-F0D2-433B-B4D4-443386C44113}" type="pres">
      <dgm:prSet presAssocID="{A0E1DB32-E7B7-4AB3-94F8-A90AD742B040}" presName="sibTrans" presStyleCnt="0"/>
      <dgm:spPr/>
    </dgm:pt>
    <dgm:pt modelId="{EC5D9E9F-9814-489A-BBB9-8D343E252A32}" type="pres">
      <dgm:prSet presAssocID="{53A40C63-D6BE-4D65-A4FF-612FBBFE33E7}" presName="node" presStyleLbl="node1" presStyleIdx="4" presStyleCnt="10">
        <dgm:presLayoutVars>
          <dgm:bulletEnabled val="1"/>
        </dgm:presLayoutVars>
      </dgm:prSet>
      <dgm:spPr/>
    </dgm:pt>
    <dgm:pt modelId="{F3ED4EAE-D478-4187-8B6C-743F31769E91}" type="pres">
      <dgm:prSet presAssocID="{61060AFA-EE56-4B8E-80A6-B3569E97CD33}" presName="sibTrans" presStyleCnt="0"/>
      <dgm:spPr/>
    </dgm:pt>
    <dgm:pt modelId="{8F2FB9B5-295D-40E5-A5B3-7027A7884316}" type="pres">
      <dgm:prSet presAssocID="{F25844A9-4F52-45C5-941F-C2855BDEB8B7}" presName="node" presStyleLbl="node1" presStyleIdx="5" presStyleCnt="10">
        <dgm:presLayoutVars>
          <dgm:bulletEnabled val="1"/>
        </dgm:presLayoutVars>
      </dgm:prSet>
      <dgm:spPr/>
    </dgm:pt>
    <dgm:pt modelId="{80F54BE8-BA25-453F-8A1A-36E5AA644657}" type="pres">
      <dgm:prSet presAssocID="{807C7933-852C-4823-A213-8AB8CBE88C6D}" presName="sibTrans" presStyleCnt="0"/>
      <dgm:spPr/>
    </dgm:pt>
    <dgm:pt modelId="{AF6BF1DF-84AA-4F14-9B69-CE3521726634}" type="pres">
      <dgm:prSet presAssocID="{54CEA357-AFC3-4FB4-9223-D8545933C706}" presName="node" presStyleLbl="node1" presStyleIdx="6" presStyleCnt="10">
        <dgm:presLayoutVars>
          <dgm:bulletEnabled val="1"/>
        </dgm:presLayoutVars>
      </dgm:prSet>
      <dgm:spPr/>
    </dgm:pt>
    <dgm:pt modelId="{644DD556-B02E-452E-9B2C-F3F014A91904}" type="pres">
      <dgm:prSet presAssocID="{D063D69F-CB25-404A-BD15-4867CB50D14B}" presName="sibTrans" presStyleCnt="0"/>
      <dgm:spPr/>
    </dgm:pt>
    <dgm:pt modelId="{ECCE7BFC-4F0C-4B5C-8CDA-C14C7A7BADDC}" type="pres">
      <dgm:prSet presAssocID="{37433A19-01AF-4D50-A717-CFEA929358C5}" presName="node" presStyleLbl="node1" presStyleIdx="7" presStyleCnt="10">
        <dgm:presLayoutVars>
          <dgm:bulletEnabled val="1"/>
        </dgm:presLayoutVars>
      </dgm:prSet>
      <dgm:spPr/>
    </dgm:pt>
    <dgm:pt modelId="{82538C61-C7DC-4451-81E6-95826CCC11E6}" type="pres">
      <dgm:prSet presAssocID="{1CB92913-CA00-42D6-A97D-EB11AB20B34A}" presName="sibTrans" presStyleCnt="0"/>
      <dgm:spPr/>
    </dgm:pt>
    <dgm:pt modelId="{F05D6A9B-D2D0-4AA2-A02E-C3685FB45803}" type="pres">
      <dgm:prSet presAssocID="{2FDFD67B-C622-471D-B4CA-9AC1E470F4BF}" presName="node" presStyleLbl="node1" presStyleIdx="8" presStyleCnt="10">
        <dgm:presLayoutVars>
          <dgm:bulletEnabled val="1"/>
        </dgm:presLayoutVars>
      </dgm:prSet>
      <dgm:spPr/>
    </dgm:pt>
    <dgm:pt modelId="{168FB115-1067-4FFD-8B8D-74E9136334BB}" type="pres">
      <dgm:prSet presAssocID="{5B72EF94-08BC-4DA8-9A32-9240C466563A}" presName="sibTrans" presStyleCnt="0"/>
      <dgm:spPr/>
    </dgm:pt>
    <dgm:pt modelId="{3FB6E4E1-FF97-4561-B421-5855C010413D}" type="pres">
      <dgm:prSet presAssocID="{3D029674-BE99-4A81-995C-A9A340F2C301}" presName="node" presStyleLbl="node1" presStyleIdx="9" presStyleCnt="10">
        <dgm:presLayoutVars>
          <dgm:bulletEnabled val="1"/>
        </dgm:presLayoutVars>
      </dgm:prSet>
      <dgm:spPr/>
    </dgm:pt>
  </dgm:ptLst>
  <dgm:cxnLst>
    <dgm:cxn modelId="{B5D6AC01-49FE-4504-AF8B-2767A8780151}" type="presOf" srcId="{45AB7B20-1932-4067-8A83-2F5119099587}" destId="{7078ADDD-9F43-42A6-A0FC-E8426552F598}" srcOrd="0" destOrd="0" presId="urn:microsoft.com/office/officeart/2005/8/layout/default"/>
    <dgm:cxn modelId="{2972D80B-16F2-41F4-82C4-E3B0701F9204}" type="presOf" srcId="{37433A19-01AF-4D50-A717-CFEA929358C5}" destId="{ECCE7BFC-4F0C-4B5C-8CDA-C14C7A7BADDC}" srcOrd="0" destOrd="0" presId="urn:microsoft.com/office/officeart/2005/8/layout/default"/>
    <dgm:cxn modelId="{2E176124-61FC-4E1F-9410-61158B3F524C}" type="presOf" srcId="{09D3FA05-8ECF-4E94-A6C3-43E8E0433B7B}" destId="{E645FEF1-6F32-4AE4-B5F0-D7A09E3FE897}" srcOrd="0" destOrd="0" presId="urn:microsoft.com/office/officeart/2005/8/layout/default"/>
    <dgm:cxn modelId="{F00D142C-C12B-4139-BE1E-820DB13A6108}" srcId="{1E5311C9-F1CE-4A99-89E9-0AE6B7C767AB}" destId="{54CEA357-AFC3-4FB4-9223-D8545933C706}" srcOrd="6" destOrd="0" parTransId="{CC4008A4-1E6E-4B68-BFD1-8DA2B5A3A5B7}" sibTransId="{D063D69F-CB25-404A-BD15-4867CB50D14B}"/>
    <dgm:cxn modelId="{6CC9F637-4C3D-4A5F-9B9C-3B10B7D32127}" srcId="{1E5311C9-F1CE-4A99-89E9-0AE6B7C767AB}" destId="{3D029674-BE99-4A81-995C-A9A340F2C301}" srcOrd="9" destOrd="0" parTransId="{FE86A800-976D-4D2F-8510-5CF54415FB7B}" sibTransId="{2FB0BBC4-8420-4C9F-AF1C-6F456EF43F42}"/>
    <dgm:cxn modelId="{FC39D767-A3DB-4EAA-8F31-D56890854C52}" type="presOf" srcId="{2FDFD67B-C622-471D-B4CA-9AC1E470F4BF}" destId="{F05D6A9B-D2D0-4AA2-A02E-C3685FB45803}" srcOrd="0" destOrd="0" presId="urn:microsoft.com/office/officeart/2005/8/layout/default"/>
    <dgm:cxn modelId="{29B3A668-B150-4C1E-BCBF-ADC81F4F55FB}" type="presOf" srcId="{1777BDA3-C7CC-4844-B1EF-A880C13B93D5}" destId="{C3D069E2-FC62-4998-8ACD-EB3373157F20}" srcOrd="0" destOrd="0" presId="urn:microsoft.com/office/officeart/2005/8/layout/default"/>
    <dgm:cxn modelId="{EFFDC56C-16DB-431C-A0F7-C101453E8021}" srcId="{1E5311C9-F1CE-4A99-89E9-0AE6B7C767AB}" destId="{09D3FA05-8ECF-4E94-A6C3-43E8E0433B7B}" srcOrd="3" destOrd="0" parTransId="{88B34757-FE6E-4598-9864-315073E2A780}" sibTransId="{A0E1DB32-E7B7-4AB3-94F8-A90AD742B040}"/>
    <dgm:cxn modelId="{A4070B6D-9A49-4458-A8D8-A294EDF290F4}" srcId="{1E5311C9-F1CE-4A99-89E9-0AE6B7C767AB}" destId="{F25844A9-4F52-45C5-941F-C2855BDEB8B7}" srcOrd="5" destOrd="0" parTransId="{D8408169-F87B-491F-AC5A-30CBBB75A46B}" sibTransId="{807C7933-852C-4823-A213-8AB8CBE88C6D}"/>
    <dgm:cxn modelId="{B5F92971-4056-430D-BE3F-B1596586AEE0}" type="presOf" srcId="{54CEA357-AFC3-4FB4-9223-D8545933C706}" destId="{AF6BF1DF-84AA-4F14-9B69-CE3521726634}" srcOrd="0" destOrd="0" presId="urn:microsoft.com/office/officeart/2005/8/layout/default"/>
    <dgm:cxn modelId="{48A3A351-47C1-43E9-AB65-C9D934B3CB06}" srcId="{1E5311C9-F1CE-4A99-89E9-0AE6B7C767AB}" destId="{1777BDA3-C7CC-4844-B1EF-A880C13B93D5}" srcOrd="1" destOrd="0" parTransId="{1BC224B2-B3BE-46D0-BA5E-5941BD43F076}" sibTransId="{D9216AD8-9560-44A6-B16F-D87FB7243492}"/>
    <dgm:cxn modelId="{BA2CEE81-A751-40D7-A3A3-A6C32CFC95DB}" srcId="{1E5311C9-F1CE-4A99-89E9-0AE6B7C767AB}" destId="{E7D6CE40-2A9C-4FED-AFDF-9226BD4BD798}" srcOrd="2" destOrd="0" parTransId="{E595AD57-1AFC-40BA-AB3D-AB1D4812F52C}" sibTransId="{14A45F75-C859-4AA9-87CD-774F3906AAA7}"/>
    <dgm:cxn modelId="{67C3C98B-CD88-41D7-9FAD-4211D2B9E4FC}" srcId="{1E5311C9-F1CE-4A99-89E9-0AE6B7C767AB}" destId="{37433A19-01AF-4D50-A717-CFEA929358C5}" srcOrd="7" destOrd="0" parTransId="{4564A921-2454-4F61-AA90-4FF614D019EA}" sibTransId="{1CB92913-CA00-42D6-A97D-EB11AB20B34A}"/>
    <dgm:cxn modelId="{BDD2C7BA-1BE6-42D5-9705-BB2048917DB0}" type="presOf" srcId="{E7D6CE40-2A9C-4FED-AFDF-9226BD4BD798}" destId="{849FF071-3B94-4ECA-B16E-2886E94C7B87}" srcOrd="0" destOrd="0" presId="urn:microsoft.com/office/officeart/2005/8/layout/default"/>
    <dgm:cxn modelId="{1F5E8DBB-B2D7-4C75-AF6C-7653374B2A89}" type="presOf" srcId="{1E5311C9-F1CE-4A99-89E9-0AE6B7C767AB}" destId="{B27A4A80-8CCD-416B-A6CE-115BC99294C2}" srcOrd="0" destOrd="0" presId="urn:microsoft.com/office/officeart/2005/8/layout/default"/>
    <dgm:cxn modelId="{B72C6DBC-9188-47D6-97C4-644E35F27222}" type="presOf" srcId="{3D029674-BE99-4A81-995C-A9A340F2C301}" destId="{3FB6E4E1-FF97-4561-B421-5855C010413D}" srcOrd="0" destOrd="0" presId="urn:microsoft.com/office/officeart/2005/8/layout/default"/>
    <dgm:cxn modelId="{477941CC-45BC-4129-9491-F400A8DCBB46}" srcId="{1E5311C9-F1CE-4A99-89E9-0AE6B7C767AB}" destId="{45AB7B20-1932-4067-8A83-2F5119099587}" srcOrd="0" destOrd="0" parTransId="{C116F832-3AD0-42CE-BAC8-B8B479C348C4}" sibTransId="{11907C1C-40A7-4058-B413-3B357C36063E}"/>
    <dgm:cxn modelId="{2FFA6BCD-93FE-480B-84A3-3E9F02BA00E7}" srcId="{1E5311C9-F1CE-4A99-89E9-0AE6B7C767AB}" destId="{2FDFD67B-C622-471D-B4CA-9AC1E470F4BF}" srcOrd="8" destOrd="0" parTransId="{B089401F-6A9C-42A5-8E79-40B56F5144DF}" sibTransId="{5B72EF94-08BC-4DA8-9A32-9240C466563A}"/>
    <dgm:cxn modelId="{DD78E3DC-6209-4158-9DC2-CB1B94C45163}" type="presOf" srcId="{F25844A9-4F52-45C5-941F-C2855BDEB8B7}" destId="{8F2FB9B5-295D-40E5-A5B3-7027A7884316}" srcOrd="0" destOrd="0" presId="urn:microsoft.com/office/officeart/2005/8/layout/default"/>
    <dgm:cxn modelId="{C0733ADE-2093-4778-878D-9157669E8F70}" type="presOf" srcId="{53A40C63-D6BE-4D65-A4FF-612FBBFE33E7}" destId="{EC5D9E9F-9814-489A-BBB9-8D343E252A32}" srcOrd="0" destOrd="0" presId="urn:microsoft.com/office/officeart/2005/8/layout/default"/>
    <dgm:cxn modelId="{45CCFEF7-33A7-4389-9A13-715183FB9A10}" srcId="{1E5311C9-F1CE-4A99-89E9-0AE6B7C767AB}" destId="{53A40C63-D6BE-4D65-A4FF-612FBBFE33E7}" srcOrd="4" destOrd="0" parTransId="{9B211B60-6F73-48D0-A1B0-BD620DFD94E9}" sibTransId="{61060AFA-EE56-4B8E-80A6-B3569E97CD33}"/>
    <dgm:cxn modelId="{114BA36A-D53A-4B90-BF54-F735006FA6FC}" type="presParOf" srcId="{B27A4A80-8CCD-416B-A6CE-115BC99294C2}" destId="{7078ADDD-9F43-42A6-A0FC-E8426552F598}" srcOrd="0" destOrd="0" presId="urn:microsoft.com/office/officeart/2005/8/layout/default"/>
    <dgm:cxn modelId="{311182DD-1E48-41D2-8FE3-0A1EC010273B}" type="presParOf" srcId="{B27A4A80-8CCD-416B-A6CE-115BC99294C2}" destId="{CDA1F508-CDB6-480E-81BE-88F900CAC71B}" srcOrd="1" destOrd="0" presId="urn:microsoft.com/office/officeart/2005/8/layout/default"/>
    <dgm:cxn modelId="{510859BA-099F-4CB8-8FA7-6E80F5D81F05}" type="presParOf" srcId="{B27A4A80-8CCD-416B-A6CE-115BC99294C2}" destId="{C3D069E2-FC62-4998-8ACD-EB3373157F20}" srcOrd="2" destOrd="0" presId="urn:microsoft.com/office/officeart/2005/8/layout/default"/>
    <dgm:cxn modelId="{0503801E-F668-45F9-97E0-ADDC134EFAF1}" type="presParOf" srcId="{B27A4A80-8CCD-416B-A6CE-115BC99294C2}" destId="{793F58CC-5159-42AA-AC95-40D11F47CE03}" srcOrd="3" destOrd="0" presId="urn:microsoft.com/office/officeart/2005/8/layout/default"/>
    <dgm:cxn modelId="{A5578E54-61DC-4007-A318-B8DA7E5A3B82}" type="presParOf" srcId="{B27A4A80-8CCD-416B-A6CE-115BC99294C2}" destId="{849FF071-3B94-4ECA-B16E-2886E94C7B87}" srcOrd="4" destOrd="0" presId="urn:microsoft.com/office/officeart/2005/8/layout/default"/>
    <dgm:cxn modelId="{E63B5F11-42C8-49D4-BB82-258D7E33589A}" type="presParOf" srcId="{B27A4A80-8CCD-416B-A6CE-115BC99294C2}" destId="{24DF7C86-2297-4869-8DC8-01D638FB72FD}" srcOrd="5" destOrd="0" presId="urn:microsoft.com/office/officeart/2005/8/layout/default"/>
    <dgm:cxn modelId="{55CCB412-07C9-43E0-8CE3-6D644193B61B}" type="presParOf" srcId="{B27A4A80-8CCD-416B-A6CE-115BC99294C2}" destId="{E645FEF1-6F32-4AE4-B5F0-D7A09E3FE897}" srcOrd="6" destOrd="0" presId="urn:microsoft.com/office/officeart/2005/8/layout/default"/>
    <dgm:cxn modelId="{B43E6308-D9FA-4797-B272-E57B21E0F8B2}" type="presParOf" srcId="{B27A4A80-8CCD-416B-A6CE-115BC99294C2}" destId="{964ABBEB-F0D2-433B-B4D4-443386C44113}" srcOrd="7" destOrd="0" presId="urn:microsoft.com/office/officeart/2005/8/layout/default"/>
    <dgm:cxn modelId="{5ED0858D-5779-467D-BC2A-ECF0B99FE995}" type="presParOf" srcId="{B27A4A80-8CCD-416B-A6CE-115BC99294C2}" destId="{EC5D9E9F-9814-489A-BBB9-8D343E252A32}" srcOrd="8" destOrd="0" presId="urn:microsoft.com/office/officeart/2005/8/layout/default"/>
    <dgm:cxn modelId="{E8236471-BDE8-4896-9B60-5DFC6DF4E71F}" type="presParOf" srcId="{B27A4A80-8CCD-416B-A6CE-115BC99294C2}" destId="{F3ED4EAE-D478-4187-8B6C-743F31769E91}" srcOrd="9" destOrd="0" presId="urn:microsoft.com/office/officeart/2005/8/layout/default"/>
    <dgm:cxn modelId="{F2807B3D-56A5-411D-AF17-B793F315351A}" type="presParOf" srcId="{B27A4A80-8CCD-416B-A6CE-115BC99294C2}" destId="{8F2FB9B5-295D-40E5-A5B3-7027A7884316}" srcOrd="10" destOrd="0" presId="urn:microsoft.com/office/officeart/2005/8/layout/default"/>
    <dgm:cxn modelId="{39023267-EDDE-4194-BA9E-AAF718CAD6B8}" type="presParOf" srcId="{B27A4A80-8CCD-416B-A6CE-115BC99294C2}" destId="{80F54BE8-BA25-453F-8A1A-36E5AA644657}" srcOrd="11" destOrd="0" presId="urn:microsoft.com/office/officeart/2005/8/layout/default"/>
    <dgm:cxn modelId="{7AFFB2AF-D096-43AF-BD8A-5CB23C0BF3BA}" type="presParOf" srcId="{B27A4A80-8CCD-416B-A6CE-115BC99294C2}" destId="{AF6BF1DF-84AA-4F14-9B69-CE3521726634}" srcOrd="12" destOrd="0" presId="urn:microsoft.com/office/officeart/2005/8/layout/default"/>
    <dgm:cxn modelId="{818E5BDF-A86C-4688-B91A-D245154593BB}" type="presParOf" srcId="{B27A4A80-8CCD-416B-A6CE-115BC99294C2}" destId="{644DD556-B02E-452E-9B2C-F3F014A91904}" srcOrd="13" destOrd="0" presId="urn:microsoft.com/office/officeart/2005/8/layout/default"/>
    <dgm:cxn modelId="{79EDE961-CDC6-4B15-9C18-1BDC8F0C3925}" type="presParOf" srcId="{B27A4A80-8CCD-416B-A6CE-115BC99294C2}" destId="{ECCE7BFC-4F0C-4B5C-8CDA-C14C7A7BADDC}" srcOrd="14" destOrd="0" presId="urn:microsoft.com/office/officeart/2005/8/layout/default"/>
    <dgm:cxn modelId="{CDE18D50-AFFB-495B-94DD-3CAF4E15A7E8}" type="presParOf" srcId="{B27A4A80-8CCD-416B-A6CE-115BC99294C2}" destId="{82538C61-C7DC-4451-81E6-95826CCC11E6}" srcOrd="15" destOrd="0" presId="urn:microsoft.com/office/officeart/2005/8/layout/default"/>
    <dgm:cxn modelId="{E23AF848-10B4-4EE0-A7AC-F50F2D484B69}" type="presParOf" srcId="{B27A4A80-8CCD-416B-A6CE-115BC99294C2}" destId="{F05D6A9B-D2D0-4AA2-A02E-C3685FB45803}" srcOrd="16" destOrd="0" presId="urn:microsoft.com/office/officeart/2005/8/layout/default"/>
    <dgm:cxn modelId="{06A3340D-04D2-4C44-9BB6-5D6A5A8595F9}" type="presParOf" srcId="{B27A4A80-8CCD-416B-A6CE-115BC99294C2}" destId="{168FB115-1067-4FFD-8B8D-74E9136334BB}" srcOrd="17" destOrd="0" presId="urn:microsoft.com/office/officeart/2005/8/layout/default"/>
    <dgm:cxn modelId="{17BBF3C5-35C5-459F-BFB4-78D623E17C34}" type="presParOf" srcId="{B27A4A80-8CCD-416B-A6CE-115BC99294C2}" destId="{3FB6E4E1-FF97-4561-B421-5855C010413D}"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8ADDD-9F43-42A6-A0FC-E8426552F598}">
      <dsp:nvSpPr>
        <dsp:cNvPr id="0" name=""/>
        <dsp:cNvSpPr/>
      </dsp:nvSpPr>
      <dsp:spPr>
        <a:xfrm>
          <a:off x="298523" y="625"/>
          <a:ext cx="2285374" cy="1371224"/>
        </a:xfrm>
        <a:prstGeom prst="rect">
          <a:avLst/>
        </a:prstGeom>
        <a:solidFill>
          <a:schemeClr val="accent3"/>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err="1"/>
            <a:t>StateCode</a:t>
          </a:r>
          <a:r>
            <a:rPr lang="en-US" sz="1800" b="1" i="0" kern="1200" baseline="0" dirty="0"/>
            <a:t>:</a:t>
          </a:r>
          <a:r>
            <a:rPr lang="en-US" sz="1800" b="0" i="0" kern="1200" baseline="0" dirty="0"/>
            <a:t> Two-letter code representing each state (e.g., AK for Alaska).</a:t>
          </a:r>
          <a:endParaRPr lang="en-US" sz="1800" kern="1200" dirty="0"/>
        </a:p>
      </dsp:txBody>
      <dsp:txXfrm>
        <a:off x="298523" y="625"/>
        <a:ext cx="2285374" cy="1371224"/>
      </dsp:txXfrm>
    </dsp:sp>
    <dsp:sp modelId="{C3D069E2-FC62-4998-8ACD-EB3373157F20}">
      <dsp:nvSpPr>
        <dsp:cNvPr id="0" name=""/>
        <dsp:cNvSpPr/>
      </dsp:nvSpPr>
      <dsp:spPr>
        <a:xfrm>
          <a:off x="2812436" y="625"/>
          <a:ext cx="2285374" cy="1371224"/>
        </a:xfrm>
        <a:prstGeom prst="rect">
          <a:avLst/>
        </a:prstGeom>
        <a:solidFill>
          <a:schemeClr val="accent3"/>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StateName:</a:t>
          </a:r>
          <a:r>
            <a:rPr lang="en-US" sz="1800" b="0" i="0" kern="1200" baseline="0"/>
            <a:t> Full state name.</a:t>
          </a:r>
          <a:endParaRPr lang="en-US" sz="1800" kern="1200"/>
        </a:p>
      </dsp:txBody>
      <dsp:txXfrm>
        <a:off x="2812436" y="625"/>
        <a:ext cx="2285374" cy="1371224"/>
      </dsp:txXfrm>
    </dsp:sp>
    <dsp:sp modelId="{849FF071-3B94-4ECA-B16E-2886E94C7B87}">
      <dsp:nvSpPr>
        <dsp:cNvPr id="0" name=""/>
        <dsp:cNvSpPr/>
      </dsp:nvSpPr>
      <dsp:spPr>
        <a:xfrm>
          <a:off x="5326348" y="625"/>
          <a:ext cx="2285374" cy="1371224"/>
        </a:xfrm>
        <a:prstGeom prst="rect">
          <a:avLst/>
        </a:prstGeom>
        <a:solidFill>
          <a:schemeClr val="accent3"/>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CountyFips:</a:t>
          </a:r>
          <a:r>
            <a:rPr lang="en-US" sz="1800" b="0" i="0" kern="1200" baseline="0"/>
            <a:t> Unique numeric code identifying counties.</a:t>
          </a:r>
          <a:endParaRPr lang="en-US" sz="1800" kern="1200"/>
        </a:p>
      </dsp:txBody>
      <dsp:txXfrm>
        <a:off x="5326348" y="625"/>
        <a:ext cx="2285374" cy="1371224"/>
      </dsp:txXfrm>
    </dsp:sp>
    <dsp:sp modelId="{E645FEF1-6F32-4AE4-B5F0-D7A09E3FE897}">
      <dsp:nvSpPr>
        <dsp:cNvPr id="0" name=""/>
        <dsp:cNvSpPr/>
      </dsp:nvSpPr>
      <dsp:spPr>
        <a:xfrm>
          <a:off x="7840261" y="625"/>
          <a:ext cx="2285374" cy="1371224"/>
        </a:xfrm>
        <a:prstGeom prst="rect">
          <a:avLst/>
        </a:prstGeom>
        <a:solidFill>
          <a:schemeClr val="accent3"/>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CountyName:</a:t>
          </a:r>
          <a:r>
            <a:rPr lang="en-US" sz="1800" b="0" i="0" kern="1200" baseline="0"/>
            <a:t> Name of the county (e.g., Alaska, Macon).</a:t>
          </a:r>
          <a:endParaRPr lang="en-US" sz="1800" kern="1200"/>
        </a:p>
      </dsp:txBody>
      <dsp:txXfrm>
        <a:off x="7840261" y="625"/>
        <a:ext cx="2285374" cy="1371224"/>
      </dsp:txXfrm>
    </dsp:sp>
    <dsp:sp modelId="{EC5D9E9F-9814-489A-BBB9-8D343E252A32}">
      <dsp:nvSpPr>
        <dsp:cNvPr id="0" name=""/>
        <dsp:cNvSpPr/>
      </dsp:nvSpPr>
      <dsp:spPr>
        <a:xfrm>
          <a:off x="298523" y="1600387"/>
          <a:ext cx="2285374" cy="1371224"/>
        </a:xfrm>
        <a:prstGeom prst="rect">
          <a:avLst/>
        </a:prstGeom>
        <a:solidFill>
          <a:schemeClr val="accent3"/>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CountyTotalVote:</a:t>
          </a:r>
          <a:r>
            <a:rPr lang="en-US" sz="1800" b="0" i="0" kern="1200" baseline="0"/>
            <a:t> Total votes cast in the county.</a:t>
          </a:r>
          <a:endParaRPr lang="en-US" sz="1800" kern="1200"/>
        </a:p>
      </dsp:txBody>
      <dsp:txXfrm>
        <a:off x="298523" y="1600387"/>
        <a:ext cx="2285374" cy="1371224"/>
      </dsp:txXfrm>
    </dsp:sp>
    <dsp:sp modelId="{8F2FB9B5-295D-40E5-A5B3-7027A7884316}">
      <dsp:nvSpPr>
        <dsp:cNvPr id="0" name=""/>
        <dsp:cNvSpPr/>
      </dsp:nvSpPr>
      <dsp:spPr>
        <a:xfrm>
          <a:off x="2812436" y="1600387"/>
          <a:ext cx="2285374" cy="1371224"/>
        </a:xfrm>
        <a:prstGeom prst="rect">
          <a:avLst/>
        </a:prstGeom>
        <a:solidFill>
          <a:schemeClr val="accent3"/>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Party:</a:t>
          </a:r>
          <a:r>
            <a:rPr lang="en-US" sz="1800" b="0" i="0" kern="1200" baseline="0"/>
            <a:t> Political party associated with the candidate (e.g., GOP).</a:t>
          </a:r>
          <a:endParaRPr lang="en-US" sz="1800" kern="1200"/>
        </a:p>
      </dsp:txBody>
      <dsp:txXfrm>
        <a:off x="2812436" y="1600387"/>
        <a:ext cx="2285374" cy="1371224"/>
      </dsp:txXfrm>
    </dsp:sp>
    <dsp:sp modelId="{AF6BF1DF-84AA-4F14-9B69-CE3521726634}">
      <dsp:nvSpPr>
        <dsp:cNvPr id="0" name=""/>
        <dsp:cNvSpPr/>
      </dsp:nvSpPr>
      <dsp:spPr>
        <a:xfrm>
          <a:off x="5326348" y="1600387"/>
          <a:ext cx="2285374" cy="1371224"/>
        </a:xfrm>
        <a:prstGeom prst="rect">
          <a:avLst/>
        </a:prstGeom>
        <a:solidFill>
          <a:schemeClr val="accent3"/>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Candidate:</a:t>
          </a:r>
          <a:r>
            <a:rPr lang="en-US" sz="1800" b="0" i="0" kern="1200" baseline="0"/>
            <a:t> Candidate's name (e.g., Trump).</a:t>
          </a:r>
          <a:endParaRPr lang="en-US" sz="1800" kern="1200"/>
        </a:p>
      </dsp:txBody>
      <dsp:txXfrm>
        <a:off x="5326348" y="1600387"/>
        <a:ext cx="2285374" cy="1371224"/>
      </dsp:txXfrm>
    </dsp:sp>
    <dsp:sp modelId="{ECCE7BFC-4F0C-4B5C-8CDA-C14C7A7BADDC}">
      <dsp:nvSpPr>
        <dsp:cNvPr id="0" name=""/>
        <dsp:cNvSpPr/>
      </dsp:nvSpPr>
      <dsp:spPr>
        <a:xfrm>
          <a:off x="7840261" y="1600387"/>
          <a:ext cx="2285374" cy="1371224"/>
        </a:xfrm>
        <a:prstGeom prst="rect">
          <a:avLst/>
        </a:prstGeom>
        <a:solidFill>
          <a:schemeClr val="accent3"/>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VoteCount:</a:t>
          </a:r>
          <a:r>
            <a:rPr lang="en-US" sz="1800" b="0" i="0" kern="1200" baseline="0"/>
            <a:t> Total votes received by the candidate in the county.</a:t>
          </a:r>
          <a:endParaRPr lang="en-US" sz="1800" kern="1200"/>
        </a:p>
      </dsp:txBody>
      <dsp:txXfrm>
        <a:off x="7840261" y="1600387"/>
        <a:ext cx="2285374" cy="1371224"/>
      </dsp:txXfrm>
    </dsp:sp>
    <dsp:sp modelId="{F05D6A9B-D2D0-4AA2-A02E-C3685FB45803}">
      <dsp:nvSpPr>
        <dsp:cNvPr id="0" name=""/>
        <dsp:cNvSpPr/>
      </dsp:nvSpPr>
      <dsp:spPr>
        <a:xfrm>
          <a:off x="2812436" y="3200149"/>
          <a:ext cx="2285374" cy="137122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The dataset provides a granular view of election results by county.</a:t>
          </a:r>
          <a:endParaRPr lang="en-US" sz="1800" kern="1200"/>
        </a:p>
      </dsp:txBody>
      <dsp:txXfrm>
        <a:off x="2812436" y="3200149"/>
        <a:ext cx="2285374" cy="1371224"/>
      </dsp:txXfrm>
    </dsp:sp>
    <dsp:sp modelId="{3FB6E4E1-FF97-4561-B421-5855C010413D}">
      <dsp:nvSpPr>
        <dsp:cNvPr id="0" name=""/>
        <dsp:cNvSpPr/>
      </dsp:nvSpPr>
      <dsp:spPr>
        <a:xfrm>
          <a:off x="5326348" y="3200149"/>
          <a:ext cx="2285374" cy="137122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Enables analysis of voting patterns by state, party, and candidate.</a:t>
          </a:r>
          <a:endParaRPr lang="en-US" sz="1800" kern="1200"/>
        </a:p>
      </dsp:txBody>
      <dsp:txXfrm>
        <a:off x="5326348" y="3200149"/>
        <a:ext cx="2285374" cy="13712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12/8/2024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12/8/2024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12/8/2024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12/8/2024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12/8/2024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pic>
        <p:nvPicPr>
          <p:cNvPr id="5" name="Picture 4">
            <a:extLst>
              <a:ext uri="{FF2B5EF4-FFF2-40B4-BE49-F238E27FC236}">
                <a16:creationId xmlns:a16="http://schemas.microsoft.com/office/drawing/2014/main" id="{5680D802-2A9C-ACC4-9F49-8E417D7CBAD1}"/>
              </a:ext>
            </a:extLst>
          </p:cNvPr>
          <p:cNvPicPr>
            <a:picLocks noChangeAspect="1"/>
          </p:cNvPicPr>
          <p:nvPr/>
        </p:nvPicPr>
        <p:blipFill>
          <a:blip r:embed="rId2">
            <a:grayscl/>
          </a:blip>
          <a:srcRect l="19" r="1" b="1"/>
          <a:stretch/>
        </p:blipFill>
        <p:spPr>
          <a:xfrm>
            <a:off x="20" y="10"/>
            <a:ext cx="12191980" cy="6859300"/>
          </a:xfrm>
          <a:prstGeom prst="rect">
            <a:avLst/>
          </a:prstGeom>
        </p:spPr>
      </p:pic>
      <p:sp>
        <p:nvSpPr>
          <p:cNvPr id="13" name="Rectangle 12">
            <a:extLst>
              <a:ext uri="{FF2B5EF4-FFF2-40B4-BE49-F238E27FC236}">
                <a16:creationId xmlns:a16="http://schemas.microsoft.com/office/drawing/2014/main" id="{334BA972-C640-4E2E-B1AC-162A1ABA4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AB4EBAB6-4362-4DD4-B97E-6707AFA5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7" name="Freeform 6">
            <a:extLst>
              <a:ext uri="{FF2B5EF4-FFF2-40B4-BE49-F238E27FC236}">
                <a16:creationId xmlns:a16="http://schemas.microsoft.com/office/drawing/2014/main" id="{2FA5E0A6-4D2A-405F-AA56-A8E597834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459469D2-71C0-4745-A662-9985F368FDA4}"/>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4500" cap="all" dirty="0"/>
              <a:t>Data Warehouse Design and ETL Implementation Using Informatica</a:t>
            </a:r>
          </a:p>
        </p:txBody>
      </p:sp>
      <p:sp>
        <p:nvSpPr>
          <p:cNvPr id="3" name="Content Placeholder 2">
            <a:extLst>
              <a:ext uri="{FF2B5EF4-FFF2-40B4-BE49-F238E27FC236}">
                <a16:creationId xmlns:a16="http://schemas.microsoft.com/office/drawing/2014/main" id="{762F713E-F207-D007-2132-FEF14634D0A4}"/>
              </a:ext>
            </a:extLst>
          </p:cNvPr>
          <p:cNvSpPr>
            <a:spLocks noGrp="1"/>
          </p:cNvSpPr>
          <p:nvPr>
            <p:ph idx="1"/>
          </p:nvPr>
        </p:nvSpPr>
        <p:spPr>
          <a:xfrm>
            <a:off x="2679906" y="3956279"/>
            <a:ext cx="6831673" cy="1086237"/>
          </a:xfrm>
        </p:spPr>
        <p:txBody>
          <a:bodyPr vert="horz" lIns="91440" tIns="45720" rIns="91440" bIns="45720" rtlCol="0">
            <a:normAutofit/>
          </a:bodyPr>
          <a:lstStyle/>
          <a:p>
            <a:pPr marL="0" indent="0" algn="ctr">
              <a:lnSpc>
                <a:spcPct val="112000"/>
              </a:lnSpc>
              <a:spcBef>
                <a:spcPts val="0"/>
              </a:spcBef>
              <a:spcAft>
                <a:spcPts val="600"/>
              </a:spcAft>
              <a:buNone/>
            </a:pPr>
            <a:r>
              <a:rPr lang="en-US" sz="2300" dirty="0">
                <a:solidFill>
                  <a:srgbClr val="191B0E"/>
                </a:solidFill>
              </a:rPr>
              <a:t>By Sagar Jamuar</a:t>
            </a:r>
          </a:p>
        </p:txBody>
      </p:sp>
    </p:spTree>
    <p:extLst>
      <p:ext uri="{BB962C8B-B14F-4D97-AF65-F5344CB8AC3E}">
        <p14:creationId xmlns:p14="http://schemas.microsoft.com/office/powerpoint/2010/main" val="285998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4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7DA24308-F377-4345-E5C6-609A790B4275}"/>
              </a:ext>
            </a:extLst>
          </p:cNvPr>
          <p:cNvPicPr>
            <a:picLocks noChangeAspect="1"/>
          </p:cNvPicPr>
          <p:nvPr/>
        </p:nvPicPr>
        <p:blipFill>
          <a:blip r:embed="rId2"/>
          <a:stretch>
            <a:fillRect/>
          </a:stretch>
        </p:blipFill>
        <p:spPr>
          <a:xfrm>
            <a:off x="783286" y="1463296"/>
            <a:ext cx="10625429" cy="3931409"/>
          </a:xfrm>
          <a:prstGeom prst="rect">
            <a:avLst/>
          </a:prstGeom>
        </p:spPr>
      </p:pic>
    </p:spTree>
    <p:extLst>
      <p:ext uri="{BB962C8B-B14F-4D97-AF65-F5344CB8AC3E}">
        <p14:creationId xmlns:p14="http://schemas.microsoft.com/office/powerpoint/2010/main" val="83004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5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orful squares with different colored squares&#10;&#10;Description automatically generated with medium confidence">
            <a:extLst>
              <a:ext uri="{FF2B5EF4-FFF2-40B4-BE49-F238E27FC236}">
                <a16:creationId xmlns:a16="http://schemas.microsoft.com/office/drawing/2014/main" id="{F4E4C44E-E652-E619-A40A-B362E21F293B}"/>
              </a:ext>
            </a:extLst>
          </p:cNvPr>
          <p:cNvPicPr>
            <a:picLocks noChangeAspect="1"/>
          </p:cNvPicPr>
          <p:nvPr/>
        </p:nvPicPr>
        <p:blipFill>
          <a:blip r:embed="rId2"/>
          <a:stretch>
            <a:fillRect/>
          </a:stretch>
        </p:blipFill>
        <p:spPr>
          <a:xfrm>
            <a:off x="783286" y="1689087"/>
            <a:ext cx="10625429" cy="3479827"/>
          </a:xfrm>
          <a:prstGeom prst="rect">
            <a:avLst/>
          </a:prstGeom>
        </p:spPr>
      </p:pic>
    </p:spTree>
    <p:extLst>
      <p:ext uri="{BB962C8B-B14F-4D97-AF65-F5344CB8AC3E}">
        <p14:creationId xmlns:p14="http://schemas.microsoft.com/office/powerpoint/2010/main" val="153770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65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30FE8727-341C-675D-8EF3-3C3D93B8DD3A}"/>
              </a:ext>
            </a:extLst>
          </p:cNvPr>
          <p:cNvPicPr>
            <a:picLocks noChangeAspect="1"/>
          </p:cNvPicPr>
          <p:nvPr/>
        </p:nvPicPr>
        <p:blipFill>
          <a:blip r:embed="rId2"/>
          <a:stretch>
            <a:fillRect/>
          </a:stretch>
        </p:blipFill>
        <p:spPr>
          <a:xfrm>
            <a:off x="783286" y="1396888"/>
            <a:ext cx="10625429" cy="4064225"/>
          </a:xfrm>
          <a:prstGeom prst="rect">
            <a:avLst/>
          </a:prstGeom>
        </p:spPr>
      </p:pic>
    </p:spTree>
    <p:extLst>
      <p:ext uri="{BB962C8B-B14F-4D97-AF65-F5344CB8AC3E}">
        <p14:creationId xmlns:p14="http://schemas.microsoft.com/office/powerpoint/2010/main" val="32013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8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mputer screen with many squares&#10;&#10;Description automatically generated">
            <a:extLst>
              <a:ext uri="{FF2B5EF4-FFF2-40B4-BE49-F238E27FC236}">
                <a16:creationId xmlns:a16="http://schemas.microsoft.com/office/drawing/2014/main" id="{460FF221-77C4-FF4F-6828-C2BFE82C8B8E}"/>
              </a:ext>
            </a:extLst>
          </p:cNvPr>
          <p:cNvPicPr>
            <a:picLocks noChangeAspect="1"/>
          </p:cNvPicPr>
          <p:nvPr/>
        </p:nvPicPr>
        <p:blipFill>
          <a:blip r:embed="rId2"/>
          <a:stretch>
            <a:fillRect/>
          </a:stretch>
        </p:blipFill>
        <p:spPr>
          <a:xfrm>
            <a:off x="783286" y="1596115"/>
            <a:ext cx="10625429" cy="3665771"/>
          </a:xfrm>
          <a:prstGeom prst="rect">
            <a:avLst/>
          </a:prstGeom>
        </p:spPr>
      </p:pic>
    </p:spTree>
    <p:extLst>
      <p:ext uri="{BB962C8B-B14F-4D97-AF65-F5344CB8AC3E}">
        <p14:creationId xmlns:p14="http://schemas.microsoft.com/office/powerpoint/2010/main" val="3911817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E81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e chart with numbers and a few lines&#10;&#10;Description automatically generated with medium confidence">
            <a:extLst>
              <a:ext uri="{FF2B5EF4-FFF2-40B4-BE49-F238E27FC236}">
                <a16:creationId xmlns:a16="http://schemas.microsoft.com/office/drawing/2014/main" id="{A303F7AC-4D38-60EB-76C2-7598FA4FB15B}"/>
              </a:ext>
            </a:extLst>
          </p:cNvPr>
          <p:cNvPicPr>
            <a:picLocks noChangeAspect="1"/>
          </p:cNvPicPr>
          <p:nvPr/>
        </p:nvPicPr>
        <p:blipFill>
          <a:blip r:embed="rId2"/>
          <a:stretch>
            <a:fillRect/>
          </a:stretch>
        </p:blipFill>
        <p:spPr>
          <a:xfrm>
            <a:off x="783286" y="1569551"/>
            <a:ext cx="10625429" cy="3718899"/>
          </a:xfrm>
          <a:prstGeom prst="rect">
            <a:avLst/>
          </a:prstGeom>
        </p:spPr>
      </p:pic>
    </p:spTree>
    <p:extLst>
      <p:ext uri="{BB962C8B-B14F-4D97-AF65-F5344CB8AC3E}">
        <p14:creationId xmlns:p14="http://schemas.microsoft.com/office/powerpoint/2010/main" val="95838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3E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806F8F-9D55-4424-825C-147E02337705}"/>
              </a:ext>
            </a:extLst>
          </p:cNvPr>
          <p:cNvPicPr>
            <a:picLocks noChangeAspect="1"/>
          </p:cNvPicPr>
          <p:nvPr/>
        </p:nvPicPr>
        <p:blipFill>
          <a:blip r:embed="rId2"/>
          <a:stretch>
            <a:fillRect/>
          </a:stretch>
        </p:blipFill>
        <p:spPr>
          <a:xfrm>
            <a:off x="783286" y="1821904"/>
            <a:ext cx="10625429" cy="3214192"/>
          </a:xfrm>
          <a:prstGeom prst="rect">
            <a:avLst/>
          </a:prstGeom>
        </p:spPr>
      </p:pic>
    </p:spTree>
    <p:extLst>
      <p:ext uri="{BB962C8B-B14F-4D97-AF65-F5344CB8AC3E}">
        <p14:creationId xmlns:p14="http://schemas.microsoft.com/office/powerpoint/2010/main" val="3692550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6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8C336D5-B4A8-E4EF-5B5E-5C687B58D514}"/>
              </a:ext>
            </a:extLst>
          </p:cNvPr>
          <p:cNvPicPr>
            <a:picLocks noChangeAspect="1"/>
          </p:cNvPicPr>
          <p:nvPr/>
        </p:nvPicPr>
        <p:blipFill>
          <a:blip r:embed="rId2"/>
          <a:stretch>
            <a:fillRect/>
          </a:stretch>
        </p:blipFill>
        <p:spPr>
          <a:xfrm>
            <a:off x="783286" y="1662523"/>
            <a:ext cx="10625429" cy="3532955"/>
          </a:xfrm>
          <a:prstGeom prst="rect">
            <a:avLst/>
          </a:prstGeom>
        </p:spPr>
      </p:pic>
    </p:spTree>
    <p:extLst>
      <p:ext uri="{BB962C8B-B14F-4D97-AF65-F5344CB8AC3E}">
        <p14:creationId xmlns:p14="http://schemas.microsoft.com/office/powerpoint/2010/main" val="131773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3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multiple colored bars&#10;&#10;Description automatically generated with medium confidence">
            <a:extLst>
              <a:ext uri="{FF2B5EF4-FFF2-40B4-BE49-F238E27FC236}">
                <a16:creationId xmlns:a16="http://schemas.microsoft.com/office/drawing/2014/main" id="{D3D7C3DA-68CE-9743-F736-9E8B3BE0BC10}"/>
              </a:ext>
            </a:extLst>
          </p:cNvPr>
          <p:cNvPicPr>
            <a:picLocks noChangeAspect="1"/>
          </p:cNvPicPr>
          <p:nvPr/>
        </p:nvPicPr>
        <p:blipFill>
          <a:blip r:embed="rId2"/>
          <a:stretch>
            <a:fillRect/>
          </a:stretch>
        </p:blipFill>
        <p:spPr>
          <a:xfrm>
            <a:off x="783286" y="1436733"/>
            <a:ext cx="10625429" cy="3984534"/>
          </a:xfrm>
          <a:prstGeom prst="rect">
            <a:avLst/>
          </a:prstGeom>
        </p:spPr>
      </p:pic>
    </p:spTree>
    <p:extLst>
      <p:ext uri="{BB962C8B-B14F-4D97-AF65-F5344CB8AC3E}">
        <p14:creationId xmlns:p14="http://schemas.microsoft.com/office/powerpoint/2010/main" val="19658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orange and yellow bars&#10;&#10;Description automatically generated">
            <a:extLst>
              <a:ext uri="{FF2B5EF4-FFF2-40B4-BE49-F238E27FC236}">
                <a16:creationId xmlns:a16="http://schemas.microsoft.com/office/drawing/2014/main" id="{6C8BACC1-C7E3-B5EA-CA79-F684C985CC7D}"/>
              </a:ext>
            </a:extLst>
          </p:cNvPr>
          <p:cNvPicPr>
            <a:picLocks noChangeAspect="1"/>
          </p:cNvPicPr>
          <p:nvPr/>
        </p:nvPicPr>
        <p:blipFill>
          <a:blip r:embed="rId2"/>
          <a:stretch>
            <a:fillRect/>
          </a:stretch>
        </p:blipFill>
        <p:spPr>
          <a:xfrm>
            <a:off x="783286" y="1396888"/>
            <a:ext cx="10625429" cy="4064225"/>
          </a:xfrm>
          <a:prstGeom prst="rect">
            <a:avLst/>
          </a:prstGeom>
        </p:spPr>
      </p:pic>
    </p:spTree>
    <p:extLst>
      <p:ext uri="{BB962C8B-B14F-4D97-AF65-F5344CB8AC3E}">
        <p14:creationId xmlns:p14="http://schemas.microsoft.com/office/powerpoint/2010/main" val="1479792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0557-2484-DAD8-DD30-85C533594780}"/>
              </a:ext>
            </a:extLst>
          </p:cNvPr>
          <p:cNvSpPr>
            <a:spLocks noGrp="1"/>
          </p:cNvSpPr>
          <p:nvPr>
            <p:ph type="title"/>
          </p:nvPr>
        </p:nvSpPr>
        <p:spPr/>
        <p:txBody>
          <a:bodyPr/>
          <a:lstStyle/>
          <a:p>
            <a:r>
              <a:rPr lang="en-US" dirty="0"/>
              <a:t>Key Insights derived</a:t>
            </a:r>
          </a:p>
        </p:txBody>
      </p:sp>
      <p:sp>
        <p:nvSpPr>
          <p:cNvPr id="3" name="Content Placeholder 2">
            <a:extLst>
              <a:ext uri="{FF2B5EF4-FFF2-40B4-BE49-F238E27FC236}">
                <a16:creationId xmlns:a16="http://schemas.microsoft.com/office/drawing/2014/main" id="{36E4E6ED-4CE1-B3C4-A96F-CCC3716F2FF9}"/>
              </a:ext>
            </a:extLst>
          </p:cNvPr>
          <p:cNvSpPr>
            <a:spLocks noGrp="1"/>
          </p:cNvSpPr>
          <p:nvPr>
            <p:ph sz="half" idx="1"/>
          </p:nvPr>
        </p:nvSpPr>
        <p:spPr>
          <a:xfrm>
            <a:off x="1371600" y="1869440"/>
            <a:ext cx="4447786" cy="3718559"/>
          </a:xfrm>
        </p:spPr>
        <p:txBody>
          <a:bodyPr>
            <a:normAutofit fontScale="92500" lnSpcReduction="20000"/>
          </a:bodyPr>
          <a:lstStyle/>
          <a:p>
            <a:r>
              <a:rPr lang="en-US" b="1" dirty="0"/>
              <a:t>Trump’s wider hold: </a:t>
            </a:r>
            <a:r>
              <a:rPr lang="en-US" dirty="0"/>
              <a:t>Even though Clinton won more votes in total, Trump won the greatest number of counties. This shows that Clinton needs to focus more widely rather than intense focus only on few specific counties, </a:t>
            </a:r>
          </a:p>
          <a:p>
            <a:endParaRPr lang="en-US" dirty="0"/>
          </a:p>
          <a:p>
            <a:endParaRPr lang="en-US" dirty="0"/>
          </a:p>
          <a:p>
            <a:r>
              <a:rPr lang="en-US" b="1" dirty="0"/>
              <a:t>Trump's focus on swing states yielded higher margins in critical states like Florida and Pennsylvania</a:t>
            </a:r>
            <a:r>
              <a:rPr lang="en-US" dirty="0"/>
              <a:t>: Democrats should increase campaign efforts in swing states, balancing between urban and suburban areas.</a:t>
            </a:r>
          </a:p>
          <a:p>
            <a:pPr marL="0" indent="0">
              <a:buNone/>
            </a:pPr>
            <a:endParaRPr lang="en-US" dirty="0"/>
          </a:p>
        </p:txBody>
      </p:sp>
      <p:sp>
        <p:nvSpPr>
          <p:cNvPr id="4" name="Content Placeholder 3">
            <a:extLst>
              <a:ext uri="{FF2B5EF4-FFF2-40B4-BE49-F238E27FC236}">
                <a16:creationId xmlns:a16="http://schemas.microsoft.com/office/drawing/2014/main" id="{F4B860EC-6444-B5C4-7413-38D3D4D9ED4D}"/>
              </a:ext>
            </a:extLst>
          </p:cNvPr>
          <p:cNvSpPr>
            <a:spLocks noGrp="1"/>
          </p:cNvSpPr>
          <p:nvPr>
            <p:ph sz="half" idx="2"/>
          </p:nvPr>
        </p:nvSpPr>
        <p:spPr>
          <a:xfrm>
            <a:off x="6525403" y="1869441"/>
            <a:ext cx="4447786" cy="3997960"/>
          </a:xfrm>
        </p:spPr>
        <p:txBody>
          <a:bodyPr>
            <a:normAutofit fontScale="92500" lnSpcReduction="20000"/>
          </a:bodyPr>
          <a:lstStyle/>
          <a:p>
            <a:r>
              <a:rPr lang="en-US" b="1" dirty="0"/>
              <a:t>Clinton won more urban counties, while Trump dominated rural counties</a:t>
            </a:r>
            <a:r>
              <a:rPr lang="en-US" dirty="0"/>
              <a:t>: This indicates that Democrats need to extend their reach into rural areas, as urban support alone is insufficient for securing electoral victories.</a:t>
            </a:r>
          </a:p>
          <a:p>
            <a:pPr marL="0" indent="0">
              <a:buNone/>
            </a:pPr>
            <a:endParaRPr lang="en-US" dirty="0"/>
          </a:p>
          <a:p>
            <a:r>
              <a:rPr lang="en-US" b="1" dirty="0"/>
              <a:t>Clinton's lead in states like California and New York didn't translate into Electoral College success</a:t>
            </a:r>
            <a:r>
              <a:rPr lang="en-US" dirty="0"/>
              <a:t>: To win future elections, Democrats must concentrate on battleground states rather than states they traditionally dominate.</a:t>
            </a:r>
          </a:p>
        </p:txBody>
      </p:sp>
    </p:spTree>
    <p:extLst>
      <p:ext uri="{BB962C8B-B14F-4D97-AF65-F5344CB8AC3E}">
        <p14:creationId xmlns:p14="http://schemas.microsoft.com/office/powerpoint/2010/main" val="122268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1031">
            <a:extLst>
              <a:ext uri="{FF2B5EF4-FFF2-40B4-BE49-F238E27FC236}">
                <a16:creationId xmlns:a16="http://schemas.microsoft.com/office/drawing/2014/main" id="{F8B556C4-7E49-4C36-845D-FC58F507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US Election Results: Don't believe early vote count trends, winner will be  declared only when... | Today News">
            <a:extLst>
              <a:ext uri="{FF2B5EF4-FFF2-40B4-BE49-F238E27FC236}">
                <a16:creationId xmlns:a16="http://schemas.microsoft.com/office/drawing/2014/main" id="{97B5777C-0B2D-EF95-192A-EAE03F864BA0}"/>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p:blipFill>
        <p:spPr bwMode="auto">
          <a:xfrm>
            <a:off x="0" y="-14067"/>
            <a:ext cx="11978640" cy="6737975"/>
          </a:xfrm>
          <a:prstGeom prst="rect">
            <a:avLst/>
          </a:prstGeom>
          <a:noFill/>
          <a:extLst>
            <a:ext uri="{909E8E84-426E-40DD-AFC4-6F175D3DCCD1}">
              <a14:hiddenFill xmlns:a14="http://schemas.microsoft.com/office/drawing/2010/main">
                <a:solidFill>
                  <a:srgbClr val="FFFFFF"/>
                </a:solidFill>
              </a14:hiddenFill>
            </a:ext>
          </a:extLst>
        </p:spPr>
      </p:pic>
      <p:sp>
        <p:nvSpPr>
          <p:cNvPr id="1036" name="Rectangle 1035">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BA7C3C77-6906-E3A4-A065-C65F1058F57E}"/>
              </a:ext>
            </a:extLst>
          </p:cNvPr>
          <p:cNvSpPr>
            <a:spLocks noGrp="1"/>
          </p:cNvSpPr>
          <p:nvPr>
            <p:ph type="title"/>
          </p:nvPr>
        </p:nvSpPr>
        <p:spPr>
          <a:xfrm>
            <a:off x="3218727" y="-214943"/>
            <a:ext cx="9601200" cy="1485900"/>
          </a:xfrm>
        </p:spPr>
        <p:txBody>
          <a:bodyPr anchor="ctr">
            <a:normAutofit/>
          </a:bodyPr>
          <a:lstStyle/>
          <a:p>
            <a:r>
              <a:rPr lang="en-US" sz="3300" dirty="0"/>
              <a:t>US ELECTION DATA 2016</a:t>
            </a:r>
          </a:p>
        </p:txBody>
      </p:sp>
      <p:graphicFrame>
        <p:nvGraphicFramePr>
          <p:cNvPr id="1041" name="Rectangle 1">
            <a:extLst>
              <a:ext uri="{FF2B5EF4-FFF2-40B4-BE49-F238E27FC236}">
                <a16:creationId xmlns:a16="http://schemas.microsoft.com/office/drawing/2014/main" id="{DC221C63-2EDD-8679-DAE1-B6462A35F5C3}"/>
              </a:ext>
            </a:extLst>
          </p:cNvPr>
          <p:cNvGraphicFramePr>
            <a:graphicFrameLocks noGrp="1"/>
          </p:cNvGraphicFramePr>
          <p:nvPr>
            <p:ph idx="1"/>
            <p:extLst>
              <p:ext uri="{D42A27DB-BD31-4B8C-83A1-F6EECF244321}">
                <p14:modId xmlns:p14="http://schemas.microsoft.com/office/powerpoint/2010/main" val="1524635602"/>
              </p:ext>
            </p:extLst>
          </p:nvPr>
        </p:nvGraphicFramePr>
        <p:xfrm>
          <a:off x="548640" y="1295400"/>
          <a:ext cx="1042416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23018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9CDF-D864-F836-7C67-63B97F90FE4E}"/>
              </a:ext>
            </a:extLst>
          </p:cNvPr>
          <p:cNvSpPr>
            <a:spLocks noGrp="1"/>
          </p:cNvSpPr>
          <p:nvPr>
            <p:ph type="title"/>
          </p:nvPr>
        </p:nvSpPr>
        <p:spPr/>
        <p:txBody>
          <a:bodyPr/>
          <a:lstStyle/>
          <a:p>
            <a:r>
              <a:rPr lang="en-US" dirty="0"/>
              <a:t>Key Insights derived</a:t>
            </a:r>
          </a:p>
        </p:txBody>
      </p:sp>
      <p:sp>
        <p:nvSpPr>
          <p:cNvPr id="3" name="Content Placeholder 2">
            <a:extLst>
              <a:ext uri="{FF2B5EF4-FFF2-40B4-BE49-F238E27FC236}">
                <a16:creationId xmlns:a16="http://schemas.microsoft.com/office/drawing/2014/main" id="{43FA2701-9375-D499-D260-FC0D3F14AD64}"/>
              </a:ext>
            </a:extLst>
          </p:cNvPr>
          <p:cNvSpPr>
            <a:spLocks noGrp="1"/>
          </p:cNvSpPr>
          <p:nvPr>
            <p:ph sz="half" idx="1"/>
          </p:nvPr>
        </p:nvSpPr>
        <p:spPr/>
        <p:txBody>
          <a:bodyPr/>
          <a:lstStyle/>
          <a:p>
            <a:r>
              <a:rPr lang="en-US" b="1" dirty="0"/>
              <a:t>Impact of Third Parties</a:t>
            </a:r>
            <a:r>
              <a:rPr lang="en-US" dirty="0"/>
              <a:t>: In states like Wisconsin, third-party candidates (e.g., Libertarian and Green Party) garnered a significant percentage of votes, possibly impacting Clinton's loss. Both major parties should address issues attracting third-party voters to capture this segment.</a:t>
            </a:r>
          </a:p>
        </p:txBody>
      </p:sp>
      <p:sp>
        <p:nvSpPr>
          <p:cNvPr id="4" name="Content Placeholder 3">
            <a:extLst>
              <a:ext uri="{FF2B5EF4-FFF2-40B4-BE49-F238E27FC236}">
                <a16:creationId xmlns:a16="http://schemas.microsoft.com/office/drawing/2014/main" id="{FC8F560E-D7ED-1350-60D1-D89E9A57F6FA}"/>
              </a:ext>
            </a:extLst>
          </p:cNvPr>
          <p:cNvSpPr>
            <a:spLocks noGrp="1"/>
          </p:cNvSpPr>
          <p:nvPr>
            <p:ph sz="half" idx="2"/>
          </p:nvPr>
        </p:nvSpPr>
        <p:spPr/>
        <p:txBody>
          <a:bodyPr/>
          <a:lstStyle/>
          <a:p>
            <a:r>
              <a:rPr lang="en-US" b="1" dirty="0"/>
              <a:t>Rust Belt States Shift</a:t>
            </a:r>
            <a:r>
              <a:rPr lang="en-US" dirty="0"/>
              <a:t>: Trump won key states like Michigan, Wisconsin, and Pennsylvania by small margins, flipping them from previous Democratic victories. Democrats need to focus on addressing local economic concerns, especially manufacturing and employment.</a:t>
            </a:r>
          </a:p>
        </p:txBody>
      </p:sp>
    </p:spTree>
    <p:extLst>
      <p:ext uri="{BB962C8B-B14F-4D97-AF65-F5344CB8AC3E}">
        <p14:creationId xmlns:p14="http://schemas.microsoft.com/office/powerpoint/2010/main" val="3687711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7270-72A6-EE32-FECF-4ED6290BD35B}"/>
              </a:ext>
            </a:extLst>
          </p:cNvPr>
          <p:cNvSpPr>
            <a:spLocks noGrp="1"/>
          </p:cNvSpPr>
          <p:nvPr>
            <p:ph type="title"/>
          </p:nvPr>
        </p:nvSpPr>
        <p:spPr/>
        <p:txBody>
          <a:bodyPr/>
          <a:lstStyle/>
          <a:p>
            <a:r>
              <a:rPr lang="en-US" dirty="0"/>
              <a:t>Key Insights derived</a:t>
            </a:r>
          </a:p>
        </p:txBody>
      </p:sp>
      <p:sp>
        <p:nvSpPr>
          <p:cNvPr id="3" name="Content Placeholder 2">
            <a:extLst>
              <a:ext uri="{FF2B5EF4-FFF2-40B4-BE49-F238E27FC236}">
                <a16:creationId xmlns:a16="http://schemas.microsoft.com/office/drawing/2014/main" id="{454D8F8F-1E0A-715F-D4C1-586C3A1F55E7}"/>
              </a:ext>
            </a:extLst>
          </p:cNvPr>
          <p:cNvSpPr>
            <a:spLocks noGrp="1"/>
          </p:cNvSpPr>
          <p:nvPr>
            <p:ph sz="half" idx="1"/>
          </p:nvPr>
        </p:nvSpPr>
        <p:spPr/>
        <p:txBody>
          <a:bodyPr>
            <a:normAutofit lnSpcReduction="10000"/>
          </a:bodyPr>
          <a:lstStyle/>
          <a:p>
            <a:r>
              <a:rPr lang="en-US" b="1" dirty="0"/>
              <a:t>Counties with higher voter margins for Trump often had fewer registered voters overall</a:t>
            </a:r>
            <a:r>
              <a:rPr lang="en-US" dirty="0"/>
              <a:t>: Clinton's campaign should invest in voter registration drives in low-turnout counties to increase the voter base.</a:t>
            </a:r>
          </a:p>
          <a:p>
            <a:r>
              <a:rPr lang="en-US" b="1" dirty="0"/>
              <a:t>Clinton underperformed in counties where third-party candidates had a higher vote share</a:t>
            </a:r>
            <a:r>
              <a:rPr lang="en-US" dirty="0"/>
              <a:t>: Strategies to win over third-party voters or undecideds could make a critical difference in close races.</a:t>
            </a:r>
          </a:p>
        </p:txBody>
      </p:sp>
      <p:sp>
        <p:nvSpPr>
          <p:cNvPr id="4" name="Content Placeholder 3">
            <a:extLst>
              <a:ext uri="{FF2B5EF4-FFF2-40B4-BE49-F238E27FC236}">
                <a16:creationId xmlns:a16="http://schemas.microsoft.com/office/drawing/2014/main" id="{3ACAFBC5-84C4-4F87-A486-7D196D583874}"/>
              </a:ext>
            </a:extLst>
          </p:cNvPr>
          <p:cNvSpPr>
            <a:spLocks noGrp="1"/>
          </p:cNvSpPr>
          <p:nvPr>
            <p:ph sz="half" idx="2"/>
          </p:nvPr>
        </p:nvSpPr>
        <p:spPr>
          <a:xfrm>
            <a:off x="6525403" y="2171699"/>
            <a:ext cx="4447786" cy="3695701"/>
          </a:xfrm>
        </p:spPr>
        <p:txBody>
          <a:bodyPr>
            <a:normAutofit lnSpcReduction="10000"/>
          </a:bodyPr>
          <a:lstStyle/>
          <a:p>
            <a:r>
              <a:rPr lang="en-US" b="1" dirty="0"/>
              <a:t>State-Level Action</a:t>
            </a:r>
            <a:r>
              <a:rPr lang="en-US" dirty="0"/>
              <a:t>: Focus campaigns in swing and emerging battleground states (e.g., Arizona, Georgia, and Wisconsin). </a:t>
            </a:r>
          </a:p>
          <a:p>
            <a:r>
              <a:rPr lang="en-US" b="1" dirty="0"/>
              <a:t>County-Level Action</a:t>
            </a:r>
            <a:r>
              <a:rPr lang="en-US" dirty="0"/>
              <a:t>: Prioritize outreach in high-vote and swing counties while boosting turnout in low-participation areas.</a:t>
            </a:r>
          </a:p>
          <a:p>
            <a:r>
              <a:rPr lang="en-US" b="1" dirty="0"/>
              <a:t>Third-Party Action: </a:t>
            </a:r>
            <a:r>
              <a:rPr lang="en-US" dirty="0"/>
              <a:t>Tailor policies to win over Libertarian and Green Party voters, especially in states with close margins.</a:t>
            </a:r>
            <a:endParaRPr lang="en-US" b="1" dirty="0"/>
          </a:p>
        </p:txBody>
      </p:sp>
    </p:spTree>
    <p:extLst>
      <p:ext uri="{BB962C8B-B14F-4D97-AF65-F5344CB8AC3E}">
        <p14:creationId xmlns:p14="http://schemas.microsoft.com/office/powerpoint/2010/main" val="73627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CE1D7CDA-1585-6B6F-B1E0-5433246C5A74}"/>
              </a:ext>
            </a:extLst>
          </p:cNvPr>
          <p:cNvPicPr>
            <a:picLocks noChangeAspect="1"/>
          </p:cNvPicPr>
          <p:nvPr/>
        </p:nvPicPr>
        <p:blipFill>
          <a:blip r:embed="rId2"/>
          <a:stretch>
            <a:fillRect/>
          </a:stretch>
        </p:blipFill>
        <p:spPr>
          <a:xfrm>
            <a:off x="367996" y="477520"/>
            <a:ext cx="7237779" cy="5608320"/>
          </a:xfrm>
          <a:prstGeom prst="rect">
            <a:avLst/>
          </a:prstGeom>
        </p:spPr>
      </p:pic>
      <p:sp>
        <p:nvSpPr>
          <p:cNvPr id="10" name="TextBox 9">
            <a:extLst>
              <a:ext uri="{FF2B5EF4-FFF2-40B4-BE49-F238E27FC236}">
                <a16:creationId xmlns:a16="http://schemas.microsoft.com/office/drawing/2014/main" id="{87F84F98-EA05-FCE2-9FDF-B3D88A3D479C}"/>
              </a:ext>
            </a:extLst>
          </p:cNvPr>
          <p:cNvSpPr txBox="1"/>
          <p:nvPr/>
        </p:nvSpPr>
        <p:spPr>
          <a:xfrm>
            <a:off x="8471423" y="2286000"/>
            <a:ext cx="3053039" cy="393192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4400" dirty="0">
                <a:solidFill>
                  <a:schemeClr val="tx2"/>
                </a:solidFill>
              </a:rPr>
              <a:t>Dimensions and facts</a:t>
            </a:r>
          </a:p>
        </p:txBody>
      </p:sp>
      <p:sp>
        <p:nvSpPr>
          <p:cNvPr id="20"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Tree>
    <p:extLst>
      <p:ext uri="{BB962C8B-B14F-4D97-AF65-F5344CB8AC3E}">
        <p14:creationId xmlns:p14="http://schemas.microsoft.com/office/powerpoint/2010/main" val="824417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4" name="Rectangle 13">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DF226-C5C6-7854-15DF-F876E1653F5F}"/>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3000" cap="all" dirty="0"/>
              <a:t>Data warehouse loading strategy – </a:t>
            </a:r>
            <a:br>
              <a:rPr lang="en-US" sz="3000" cap="all" dirty="0"/>
            </a:br>
            <a:r>
              <a:rPr lang="en-US" sz="3000" cap="all" dirty="0"/>
              <a:t>SCD1 (SLOWLY CHANGING DIMENSION)</a:t>
            </a:r>
          </a:p>
        </p:txBody>
      </p:sp>
      <p:pic>
        <p:nvPicPr>
          <p:cNvPr id="5" name="Content Placeholder 4" descr="A screenshot of a computer&#10;&#10;Description automatically generated">
            <a:extLst>
              <a:ext uri="{FF2B5EF4-FFF2-40B4-BE49-F238E27FC236}">
                <a16:creationId xmlns:a16="http://schemas.microsoft.com/office/drawing/2014/main" id="{94BC7139-5F96-4754-855F-30316D80C413}"/>
              </a:ext>
            </a:extLst>
          </p:cNvPr>
          <p:cNvPicPr>
            <a:picLocks noGrp="1" noChangeAspect="1"/>
          </p:cNvPicPr>
          <p:nvPr>
            <p:ph idx="1"/>
          </p:nvPr>
        </p:nvPicPr>
        <p:blipFill>
          <a:blip r:embed="rId2"/>
          <a:srcRect t="6490" b="32455"/>
          <a:stretch/>
        </p:blipFill>
        <p:spPr>
          <a:xfrm>
            <a:off x="20" y="10"/>
            <a:ext cx="12191980" cy="4187119"/>
          </a:xfrm>
          <a:prstGeom prst="rect">
            <a:avLst/>
          </a:prstGeom>
        </p:spPr>
      </p:pic>
      <p:sp>
        <p:nvSpPr>
          <p:cNvPr id="16" name="Freeform: Shape 15">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18" name="Freeform: Shape 17">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103461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A8A95567-9397-62CD-99DE-F165B47052D6}"/>
              </a:ext>
            </a:extLst>
          </p:cNvPr>
          <p:cNvPicPr>
            <a:picLocks noGrp="1" noChangeAspect="1"/>
          </p:cNvPicPr>
          <p:nvPr>
            <p:ph idx="1"/>
          </p:nvPr>
        </p:nvPicPr>
        <p:blipFill>
          <a:blip r:embed="rId2"/>
          <a:stretch>
            <a:fillRect/>
          </a:stretch>
        </p:blipFill>
        <p:spPr>
          <a:xfrm>
            <a:off x="239138" y="1158240"/>
            <a:ext cx="7505159" cy="4551680"/>
          </a:xfrm>
          <a:prstGeom prst="rect">
            <a:avLst/>
          </a:prstGeom>
        </p:spPr>
      </p:pic>
      <p:sp>
        <p:nvSpPr>
          <p:cNvPr id="6" name="TextBox 5">
            <a:extLst>
              <a:ext uri="{FF2B5EF4-FFF2-40B4-BE49-F238E27FC236}">
                <a16:creationId xmlns:a16="http://schemas.microsoft.com/office/drawing/2014/main" id="{DBAA6D67-3799-574E-1333-4301E3B011D4}"/>
              </a:ext>
            </a:extLst>
          </p:cNvPr>
          <p:cNvSpPr txBox="1"/>
          <p:nvPr/>
        </p:nvSpPr>
        <p:spPr>
          <a:xfrm>
            <a:off x="8471423" y="2286000"/>
            <a:ext cx="3053039" cy="393192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1600" cap="all" dirty="0">
                <a:solidFill>
                  <a:schemeClr val="tx2"/>
                </a:solidFill>
              </a:rPr>
              <a:t>Flask UI for different types of visualizations</a:t>
            </a:r>
            <a:endParaRPr lang="en-US" sz="1600" dirty="0">
              <a:solidFill>
                <a:schemeClr val="tx2"/>
              </a:solidFill>
            </a:endParaRPr>
          </a:p>
        </p:txBody>
      </p:sp>
      <p:sp>
        <p:nvSpPr>
          <p:cNvPr id="2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Tree>
    <p:extLst>
      <p:ext uri="{BB962C8B-B14F-4D97-AF65-F5344CB8AC3E}">
        <p14:creationId xmlns:p14="http://schemas.microsoft.com/office/powerpoint/2010/main" val="159636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the united states&#10;&#10;Description automatically generated">
            <a:extLst>
              <a:ext uri="{FF2B5EF4-FFF2-40B4-BE49-F238E27FC236}">
                <a16:creationId xmlns:a16="http://schemas.microsoft.com/office/drawing/2014/main" id="{EC1400CF-9F01-76AE-88F7-37831E7D3077}"/>
              </a:ext>
            </a:extLst>
          </p:cNvPr>
          <p:cNvPicPr>
            <a:picLocks noGrp="1" noChangeAspect="1"/>
          </p:cNvPicPr>
          <p:nvPr>
            <p:ph idx="1"/>
          </p:nvPr>
        </p:nvPicPr>
        <p:blipFill>
          <a:blip r:embed="rId2"/>
          <a:stretch>
            <a:fillRect/>
          </a:stretch>
        </p:blipFill>
        <p:spPr>
          <a:xfrm>
            <a:off x="783286" y="1582832"/>
            <a:ext cx="10625429" cy="3692336"/>
          </a:xfrm>
          <a:prstGeom prst="rect">
            <a:avLst/>
          </a:prstGeom>
        </p:spPr>
      </p:pic>
    </p:spTree>
    <p:extLst>
      <p:ext uri="{BB962C8B-B14F-4D97-AF65-F5344CB8AC3E}">
        <p14:creationId xmlns:p14="http://schemas.microsoft.com/office/powerpoint/2010/main" val="76912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3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map of the united states&#10;&#10;Description automatically generated">
            <a:extLst>
              <a:ext uri="{FF2B5EF4-FFF2-40B4-BE49-F238E27FC236}">
                <a16:creationId xmlns:a16="http://schemas.microsoft.com/office/drawing/2014/main" id="{7B1A4489-4AA5-92C2-8758-5C8CD7B6CDF5}"/>
              </a:ext>
            </a:extLst>
          </p:cNvPr>
          <p:cNvPicPr>
            <a:picLocks noChangeAspect="1"/>
          </p:cNvPicPr>
          <p:nvPr/>
        </p:nvPicPr>
        <p:blipFill>
          <a:blip r:embed="rId2"/>
          <a:stretch>
            <a:fillRect/>
          </a:stretch>
        </p:blipFill>
        <p:spPr>
          <a:xfrm>
            <a:off x="783286" y="1782059"/>
            <a:ext cx="10625429" cy="3293883"/>
          </a:xfrm>
          <a:prstGeom prst="rect">
            <a:avLst/>
          </a:prstGeom>
        </p:spPr>
      </p:pic>
    </p:spTree>
    <p:extLst>
      <p:ext uri="{BB962C8B-B14F-4D97-AF65-F5344CB8AC3E}">
        <p14:creationId xmlns:p14="http://schemas.microsoft.com/office/powerpoint/2010/main" val="238486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umber of people&#10;&#10;Description automatically generated">
            <a:extLst>
              <a:ext uri="{FF2B5EF4-FFF2-40B4-BE49-F238E27FC236}">
                <a16:creationId xmlns:a16="http://schemas.microsoft.com/office/drawing/2014/main" id="{B2EB20B2-94BD-BD0B-8A6C-361C4F0F6460}"/>
              </a:ext>
            </a:extLst>
          </p:cNvPr>
          <p:cNvPicPr>
            <a:picLocks noChangeAspect="1"/>
          </p:cNvPicPr>
          <p:nvPr/>
        </p:nvPicPr>
        <p:blipFill>
          <a:blip r:embed="rId2"/>
          <a:stretch>
            <a:fillRect/>
          </a:stretch>
        </p:blipFill>
        <p:spPr>
          <a:xfrm>
            <a:off x="1923142" y="800100"/>
            <a:ext cx="8345716" cy="5257801"/>
          </a:xfrm>
          <a:prstGeom prst="rect">
            <a:avLst/>
          </a:prstGeom>
        </p:spPr>
      </p:pic>
    </p:spTree>
    <p:extLst>
      <p:ext uri="{BB962C8B-B14F-4D97-AF65-F5344CB8AC3E}">
        <p14:creationId xmlns:p14="http://schemas.microsoft.com/office/powerpoint/2010/main" val="198772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45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ircle&#10;&#10;Description automatically generated">
            <a:extLst>
              <a:ext uri="{FF2B5EF4-FFF2-40B4-BE49-F238E27FC236}">
                <a16:creationId xmlns:a16="http://schemas.microsoft.com/office/drawing/2014/main" id="{03671CBE-CD00-4737-7BA0-9F786A01CB62}"/>
              </a:ext>
            </a:extLst>
          </p:cNvPr>
          <p:cNvPicPr>
            <a:picLocks noChangeAspect="1"/>
          </p:cNvPicPr>
          <p:nvPr/>
        </p:nvPicPr>
        <p:blipFill>
          <a:blip r:embed="rId2"/>
          <a:stretch>
            <a:fillRect/>
          </a:stretch>
        </p:blipFill>
        <p:spPr>
          <a:xfrm>
            <a:off x="783286" y="1290633"/>
            <a:ext cx="10625429" cy="4276734"/>
          </a:xfrm>
          <a:prstGeom prst="rect">
            <a:avLst/>
          </a:prstGeom>
        </p:spPr>
      </p:pic>
    </p:spTree>
    <p:extLst>
      <p:ext uri="{BB962C8B-B14F-4D97-AF65-F5344CB8AC3E}">
        <p14:creationId xmlns:p14="http://schemas.microsoft.com/office/powerpoint/2010/main" val="39118958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Crop design</Template>
  <TotalTime>202</TotalTime>
  <Words>517</Words>
  <Application>Microsoft Office PowerPoint</Application>
  <PresentationFormat>Widescreen</PresentationFormat>
  <Paragraphs>33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Franklin Gothic Book</vt:lpstr>
      <vt:lpstr>Crop</vt:lpstr>
      <vt:lpstr>Data Warehouse Design and ETL Implementation Using Informatica</vt:lpstr>
      <vt:lpstr>US ELECTION DATA 2016</vt:lpstr>
      <vt:lpstr>PowerPoint Presentation</vt:lpstr>
      <vt:lpstr>Data warehouse loading strategy –  SCD1 (SLOWLY CHANGING DIMENSION)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Insights derived</vt:lpstr>
      <vt:lpstr>Key Insights derived</vt:lpstr>
      <vt:lpstr>Key Insights derived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 jamuar</dc:creator>
  <cp:lastModifiedBy>sagar jamuar</cp:lastModifiedBy>
  <cp:revision>1</cp:revision>
  <dcterms:created xsi:type="dcterms:W3CDTF">2024-12-08T12:59:45Z</dcterms:created>
  <dcterms:modified xsi:type="dcterms:W3CDTF">2024-12-08T16:21:54Z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