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175200" cy="42062400"/>
  <p:notesSz cx="6858000" cy="9144000"/>
  <p:defaultTextStyle>
    <a:defPPr>
      <a:defRPr lang="en-US"/>
    </a:defPPr>
    <a:lvl1pPr marL="0" algn="l" defTabSz="206389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63892" algn="l" defTabSz="206389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27784" algn="l" defTabSz="206389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91677" algn="l" defTabSz="206389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55569" algn="l" defTabSz="206389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319461" algn="l" defTabSz="206389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83353" algn="l" defTabSz="206389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47246" algn="l" defTabSz="206389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511138" algn="l" defTabSz="206389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00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12480" y="7280"/>
      </p:cViewPr>
      <p:guideLst>
        <p:guide orient="horz" pos="13248"/>
        <p:guide pos="95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D91F9-D58A-7046-AF89-6329550CF38E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8688" y="685800"/>
            <a:ext cx="2460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82D78-C790-4A48-8F24-01D6692C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6389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63892" algn="l" defTabSz="206389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27784" algn="l" defTabSz="206389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91677" algn="l" defTabSz="206389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255569" algn="l" defTabSz="206389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319461" algn="l" defTabSz="206389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383353" algn="l" defTabSz="206389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447246" algn="l" defTabSz="206389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511138" algn="l" defTabSz="206389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82D78-C790-4A48-8F24-01D6692C1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13066610"/>
            <a:ext cx="25648920" cy="901615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0" y="23835360"/>
            <a:ext cx="21122640" cy="10749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63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27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91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55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19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83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4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511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5217" y="10330606"/>
            <a:ext cx="22406132" cy="22012656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6814" y="10330606"/>
            <a:ext cx="66715483" cy="2201265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8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3" y="27028990"/>
            <a:ext cx="25648920" cy="8354060"/>
          </a:xfrm>
        </p:spPr>
        <p:txBody>
          <a:bodyPr anchor="t"/>
          <a:lstStyle>
            <a:lvl1pPr algn="l">
              <a:defRPr sz="181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3" y="17827843"/>
            <a:ext cx="25648920" cy="9201147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63892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2778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9167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5556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31946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8335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47246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51113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6814" y="60192076"/>
            <a:ext cx="44560808" cy="170265093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40541" y="60192076"/>
            <a:ext cx="44560808" cy="170265093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684446"/>
            <a:ext cx="27157680" cy="70104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9415360"/>
            <a:ext cx="13332620" cy="3923874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63892" indent="0">
              <a:buNone/>
              <a:defRPr sz="9000" b="1"/>
            </a:lvl2pPr>
            <a:lvl3pPr marL="4127784" indent="0">
              <a:buNone/>
              <a:defRPr sz="8100" b="1"/>
            </a:lvl3pPr>
            <a:lvl4pPr marL="6191677" indent="0">
              <a:buNone/>
              <a:defRPr sz="7200" b="1"/>
            </a:lvl4pPr>
            <a:lvl5pPr marL="8255569" indent="0">
              <a:buNone/>
              <a:defRPr sz="7200" b="1"/>
            </a:lvl5pPr>
            <a:lvl6pPr marL="10319461" indent="0">
              <a:buNone/>
              <a:defRPr sz="7200" b="1"/>
            </a:lvl6pPr>
            <a:lvl7pPr marL="12383353" indent="0">
              <a:buNone/>
              <a:defRPr sz="7200" b="1"/>
            </a:lvl7pPr>
            <a:lvl8pPr marL="14447246" indent="0">
              <a:buNone/>
              <a:defRPr sz="7200" b="1"/>
            </a:lvl8pPr>
            <a:lvl9pPr marL="16511138" indent="0">
              <a:buNone/>
              <a:defRPr sz="7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" y="13339234"/>
            <a:ext cx="13332620" cy="24234566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4" y="9415360"/>
            <a:ext cx="13337858" cy="3923874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63892" indent="0">
              <a:buNone/>
              <a:defRPr sz="9000" b="1"/>
            </a:lvl2pPr>
            <a:lvl3pPr marL="4127784" indent="0">
              <a:buNone/>
              <a:defRPr sz="8100" b="1"/>
            </a:lvl3pPr>
            <a:lvl4pPr marL="6191677" indent="0">
              <a:buNone/>
              <a:defRPr sz="7200" b="1"/>
            </a:lvl4pPr>
            <a:lvl5pPr marL="8255569" indent="0">
              <a:buNone/>
              <a:defRPr sz="7200" b="1"/>
            </a:lvl5pPr>
            <a:lvl6pPr marL="10319461" indent="0">
              <a:buNone/>
              <a:defRPr sz="7200" b="1"/>
            </a:lvl6pPr>
            <a:lvl7pPr marL="12383353" indent="0">
              <a:buNone/>
              <a:defRPr sz="7200" b="1"/>
            </a:lvl7pPr>
            <a:lvl8pPr marL="14447246" indent="0">
              <a:buNone/>
              <a:defRPr sz="7200" b="1"/>
            </a:lvl8pPr>
            <a:lvl9pPr marL="16511138" indent="0">
              <a:buNone/>
              <a:defRPr sz="7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4" y="13339234"/>
            <a:ext cx="13337858" cy="24234566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2" y="1674707"/>
            <a:ext cx="9927433" cy="712724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5" y="1674710"/>
            <a:ext cx="16868775" cy="3589909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2" y="8801950"/>
            <a:ext cx="9927433" cy="28771853"/>
          </a:xfrm>
        </p:spPr>
        <p:txBody>
          <a:bodyPr/>
          <a:lstStyle>
            <a:lvl1pPr marL="0" indent="0">
              <a:buNone/>
              <a:defRPr sz="6300"/>
            </a:lvl1pPr>
            <a:lvl2pPr marL="2063892" indent="0">
              <a:buNone/>
              <a:defRPr sz="5400"/>
            </a:lvl2pPr>
            <a:lvl3pPr marL="4127784" indent="0">
              <a:buNone/>
              <a:defRPr sz="4500"/>
            </a:lvl3pPr>
            <a:lvl4pPr marL="6191677" indent="0">
              <a:buNone/>
              <a:defRPr sz="4100"/>
            </a:lvl4pPr>
            <a:lvl5pPr marL="8255569" indent="0">
              <a:buNone/>
              <a:defRPr sz="4100"/>
            </a:lvl5pPr>
            <a:lvl6pPr marL="10319461" indent="0">
              <a:buNone/>
              <a:defRPr sz="4100"/>
            </a:lvl6pPr>
            <a:lvl7pPr marL="12383353" indent="0">
              <a:buNone/>
              <a:defRPr sz="4100"/>
            </a:lvl7pPr>
            <a:lvl8pPr marL="14447246" indent="0">
              <a:buNone/>
              <a:defRPr sz="4100"/>
            </a:lvl8pPr>
            <a:lvl9pPr marL="16511138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0" y="29443680"/>
            <a:ext cx="18105120" cy="3475993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0" y="3758353"/>
            <a:ext cx="18105120" cy="25237440"/>
          </a:xfrm>
        </p:spPr>
        <p:txBody>
          <a:bodyPr/>
          <a:lstStyle>
            <a:lvl1pPr marL="0" indent="0">
              <a:buNone/>
              <a:defRPr sz="14400"/>
            </a:lvl1pPr>
            <a:lvl2pPr marL="2063892" indent="0">
              <a:buNone/>
              <a:defRPr sz="12600"/>
            </a:lvl2pPr>
            <a:lvl3pPr marL="4127784" indent="0">
              <a:buNone/>
              <a:defRPr sz="10800"/>
            </a:lvl3pPr>
            <a:lvl4pPr marL="6191677" indent="0">
              <a:buNone/>
              <a:defRPr sz="9000"/>
            </a:lvl4pPr>
            <a:lvl5pPr marL="8255569" indent="0">
              <a:buNone/>
              <a:defRPr sz="9000"/>
            </a:lvl5pPr>
            <a:lvl6pPr marL="10319461" indent="0">
              <a:buNone/>
              <a:defRPr sz="9000"/>
            </a:lvl6pPr>
            <a:lvl7pPr marL="12383353" indent="0">
              <a:buNone/>
              <a:defRPr sz="9000"/>
            </a:lvl7pPr>
            <a:lvl8pPr marL="14447246" indent="0">
              <a:buNone/>
              <a:defRPr sz="9000"/>
            </a:lvl8pPr>
            <a:lvl9pPr marL="16511138" indent="0">
              <a:buNone/>
              <a:defRPr sz="9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0" y="32919673"/>
            <a:ext cx="18105120" cy="4936487"/>
          </a:xfrm>
        </p:spPr>
        <p:txBody>
          <a:bodyPr/>
          <a:lstStyle>
            <a:lvl1pPr marL="0" indent="0">
              <a:buNone/>
              <a:defRPr sz="6300"/>
            </a:lvl1pPr>
            <a:lvl2pPr marL="2063892" indent="0">
              <a:buNone/>
              <a:defRPr sz="5400"/>
            </a:lvl2pPr>
            <a:lvl3pPr marL="4127784" indent="0">
              <a:buNone/>
              <a:defRPr sz="4500"/>
            </a:lvl3pPr>
            <a:lvl4pPr marL="6191677" indent="0">
              <a:buNone/>
              <a:defRPr sz="4100"/>
            </a:lvl4pPr>
            <a:lvl5pPr marL="8255569" indent="0">
              <a:buNone/>
              <a:defRPr sz="4100"/>
            </a:lvl5pPr>
            <a:lvl6pPr marL="10319461" indent="0">
              <a:buNone/>
              <a:defRPr sz="4100"/>
            </a:lvl6pPr>
            <a:lvl7pPr marL="12383353" indent="0">
              <a:buNone/>
              <a:defRPr sz="4100"/>
            </a:lvl7pPr>
            <a:lvl8pPr marL="14447246" indent="0">
              <a:buNone/>
              <a:defRPr sz="4100"/>
            </a:lvl8pPr>
            <a:lvl9pPr marL="16511138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684446"/>
            <a:ext cx="27157680" cy="7010400"/>
          </a:xfrm>
          <a:prstGeom prst="rect">
            <a:avLst/>
          </a:prstGeom>
        </p:spPr>
        <p:txBody>
          <a:bodyPr vert="horz" lIns="412778" tIns="206389" rIns="412778" bIns="206389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9814563"/>
            <a:ext cx="27157680" cy="27759240"/>
          </a:xfrm>
          <a:prstGeom prst="rect">
            <a:avLst/>
          </a:prstGeom>
        </p:spPr>
        <p:txBody>
          <a:bodyPr vert="horz" lIns="412778" tIns="206389" rIns="412778" bIns="206389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8985617"/>
            <a:ext cx="7040880" cy="2239433"/>
          </a:xfrm>
          <a:prstGeom prst="rect">
            <a:avLst/>
          </a:prstGeom>
        </p:spPr>
        <p:txBody>
          <a:bodyPr vert="horz" lIns="412778" tIns="206389" rIns="412778" bIns="206389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E37B-65C4-1741-8C7F-00685C1FA94C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9860" y="38985617"/>
            <a:ext cx="9555480" cy="2239433"/>
          </a:xfrm>
          <a:prstGeom prst="rect">
            <a:avLst/>
          </a:prstGeom>
        </p:spPr>
        <p:txBody>
          <a:bodyPr vert="horz" lIns="412778" tIns="206389" rIns="412778" bIns="206389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5560" y="38985617"/>
            <a:ext cx="7040880" cy="2239433"/>
          </a:xfrm>
          <a:prstGeom prst="rect">
            <a:avLst/>
          </a:prstGeom>
        </p:spPr>
        <p:txBody>
          <a:bodyPr vert="horz" lIns="412778" tIns="206389" rIns="412778" bIns="206389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1F0CA-FAE9-344B-9A31-FB9426D8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63892" rtl="0" eaLnBrk="1" latinLnBrk="0" hangingPunct="1">
        <a:spcBef>
          <a:spcPct val="0"/>
        </a:spcBef>
        <a:buNone/>
        <a:defRPr sz="1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7919" indent="-1547919" algn="l" defTabSz="2063892" rtl="0" eaLnBrk="1" latinLnBrk="0" hangingPunct="1">
        <a:spcBef>
          <a:spcPct val="20000"/>
        </a:spcBef>
        <a:buFont typeface="Arial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53825" indent="-1289933" algn="l" defTabSz="2063892" rtl="0" eaLnBrk="1" latinLnBrk="0" hangingPunct="1">
        <a:spcBef>
          <a:spcPct val="20000"/>
        </a:spcBef>
        <a:buFont typeface="Arial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59731" indent="-1031946" algn="l" defTabSz="2063892" rtl="0" eaLnBrk="1" latinLnBrk="0" hangingPunct="1">
        <a:spcBef>
          <a:spcPct val="20000"/>
        </a:spcBef>
        <a:buFont typeface="Arial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23623" indent="-1031946" algn="l" defTabSz="2063892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7515" indent="-1031946" algn="l" defTabSz="2063892" rtl="0" eaLnBrk="1" latinLnBrk="0" hangingPunct="1">
        <a:spcBef>
          <a:spcPct val="20000"/>
        </a:spcBef>
        <a:buFont typeface="Arial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51407" indent="-1031946" algn="l" defTabSz="2063892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415300" indent="-1031946" algn="l" defTabSz="2063892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79192" indent="-1031946" algn="l" defTabSz="2063892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543084" indent="-1031946" algn="l" defTabSz="2063892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6389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63892" algn="l" defTabSz="206389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27784" algn="l" defTabSz="206389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91677" algn="l" defTabSz="206389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55569" algn="l" defTabSz="206389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319461" algn="l" defTabSz="206389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83353" algn="l" defTabSz="206389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47246" algn="l" defTabSz="206389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511138" algn="l" defTabSz="206389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733743" y="3987624"/>
            <a:ext cx="17573500" cy="5405897"/>
          </a:xfrm>
          <a:prstGeom prst="roundRect">
            <a:avLst>
              <a:gd name="adj" fmla="val 7532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33743" y="10113121"/>
            <a:ext cx="17573500" cy="6850214"/>
          </a:xfrm>
          <a:prstGeom prst="roundRect">
            <a:avLst>
              <a:gd name="adj" fmla="val 7532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9430999" y="4152156"/>
            <a:ext cx="9946395" cy="5241366"/>
          </a:xfrm>
          <a:prstGeom prst="roundRect">
            <a:avLst>
              <a:gd name="adj" fmla="val 7532"/>
            </a:avLst>
          </a:prstGeom>
          <a:solidFill>
            <a:srgbClr val="FFFFFF"/>
          </a:solidFill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19430999" y="9944836"/>
            <a:ext cx="9946395" cy="18079495"/>
          </a:xfrm>
          <a:prstGeom prst="roundRect">
            <a:avLst>
              <a:gd name="adj" fmla="val 7532"/>
            </a:avLst>
          </a:prstGeom>
          <a:solidFill>
            <a:srgbClr val="FFFF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430999" y="28656807"/>
            <a:ext cx="9946395" cy="12410659"/>
          </a:xfrm>
          <a:prstGeom prst="roundRect">
            <a:avLst>
              <a:gd name="adj" fmla="val 7532"/>
            </a:avLst>
          </a:prstGeom>
          <a:solidFill>
            <a:srgbClr val="FFFF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33743" y="17765277"/>
            <a:ext cx="17573500" cy="10259054"/>
          </a:xfrm>
          <a:prstGeom prst="roundRect">
            <a:avLst>
              <a:gd name="adj" fmla="val 7532"/>
            </a:avLst>
          </a:prstGeom>
          <a:solidFill>
            <a:srgbClr val="FFFF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Vine_samp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56" y="5722277"/>
            <a:ext cx="6039241" cy="367124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342367" y="29766673"/>
            <a:ext cx="14799036" cy="10259054"/>
          </a:xfrm>
          <a:prstGeom prst="roundRect">
            <a:avLst>
              <a:gd name="adj" fmla="val 7532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9898830" y="11659393"/>
            <a:ext cx="9526568" cy="1061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Q: IS </a:t>
            </a:r>
            <a:r>
              <a:rPr lang="en-US" sz="3200" b="1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VINE </a:t>
            </a: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SIMILAR </a:t>
            </a:r>
            <a:r>
              <a:rPr lang="en-US" sz="3200" b="1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TO IMAGES OR TO VIDEOS</a:t>
            </a: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?</a:t>
            </a:r>
          </a:p>
          <a:p>
            <a:pPr marL="514350" indent="-514350">
              <a:buFont typeface="Arial"/>
              <a:buChar char="•"/>
            </a:pP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3 Datasets: Vine, Flickr, </a:t>
            </a:r>
            <a:r>
              <a:rPr lang="en-US" sz="3200" dirty="0" err="1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Youtube</a:t>
            </a:r>
            <a:endParaRPr lang="en-US" sz="3200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pPr marL="514350" indent="-514350">
              <a:buFont typeface="Arial"/>
              <a:buChar char="•"/>
            </a:pPr>
            <a:r>
              <a:rPr lang="en-US" sz="320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3 </a:t>
            </a:r>
            <a:r>
              <a:rPr lang="en-US" sz="320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Features: </a:t>
            </a: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Aesthetics, Objects, Sound</a:t>
            </a:r>
          </a:p>
          <a:p>
            <a:pPr marL="514350" indent="-514350">
              <a:buFont typeface="Arial"/>
              <a:buChar char="•"/>
            </a:pP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Aggregation of features for each dataset</a:t>
            </a:r>
          </a:p>
          <a:p>
            <a:pPr marL="514350" indent="-514350">
              <a:buFont typeface="Arial"/>
              <a:buChar char="•"/>
            </a:pP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KL Divergence to measure </a:t>
            </a: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Distance</a:t>
            </a:r>
          </a:p>
          <a:p>
            <a:endParaRPr lang="en-US" sz="3200" b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A</a:t>
            </a: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: MICRO VIDEOS ARE NOT IMAGE NOR VIDEOS!</a:t>
            </a:r>
            <a:endParaRPr lang="en-US" sz="3200" b="1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3200" b="1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endParaRPr lang="en-US" sz="2800" i="1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pPr lvl="1"/>
            <a:endParaRPr lang="en-US" sz="3200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pPr marL="514350" indent="-514350">
              <a:buFont typeface="Arial"/>
              <a:buChar char="•"/>
            </a:pPr>
            <a:endParaRPr lang="en-US" sz="3200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1705" y="213173"/>
            <a:ext cx="24631790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spc="300" dirty="0">
                <a:solidFill>
                  <a:srgbClr val="000000"/>
                </a:solidFill>
                <a:latin typeface="Osaka"/>
                <a:ea typeface="Osaka"/>
                <a:cs typeface="Osaka"/>
              </a:rPr>
              <a:t>Like at First Sight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43629" y="2228989"/>
            <a:ext cx="27687942" cy="0"/>
          </a:xfrm>
          <a:prstGeom prst="line">
            <a:avLst/>
          </a:prstGeom>
          <a:ln w="12700" cmpd="sng"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60136" y="2286332"/>
            <a:ext cx="25254928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Sagar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Joglekar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,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Nishanth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Sastry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, Miriam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Redi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9775" y="1321169"/>
            <a:ext cx="22895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Osaka"/>
                <a:ea typeface="Osaka"/>
                <a:cs typeface="Osaka"/>
              </a:rPr>
              <a:t>UNDERSTANDING USER ENGAGEMENT WITH THE WORLD OF MICRO-VIDEOS </a:t>
            </a:r>
            <a:endParaRPr lang="en-US" sz="4000" b="1" dirty="0">
              <a:latin typeface="Osaka"/>
              <a:ea typeface="Osaka"/>
              <a:cs typeface="Osak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9597" y="5930870"/>
            <a:ext cx="105760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Is micro-video a new form of </a:t>
            </a:r>
            <a:r>
              <a:rPr lang="en-US" sz="3600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e</a:t>
            </a:r>
            <a:r>
              <a:rPr lang="en-US" sz="36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xpression?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How do content-related features affect user engagement (popularity)?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How do micro-video features change over time?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43628" y="4410077"/>
            <a:ext cx="16894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300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A DEEP UNDERSTANDING OF USER ENGAGEMENT IN MICRO-VIDEOS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734181" y="4410077"/>
            <a:ext cx="5913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300" dirty="0" smtClean="0">
                <a:latin typeface="Osaka"/>
                <a:ea typeface="Osaka"/>
                <a:cs typeface="Osaka"/>
              </a:rPr>
              <a:t>DATASET COLLECTION</a:t>
            </a:r>
            <a:endParaRPr lang="en-US" sz="3600" dirty="0"/>
          </a:p>
        </p:txBody>
      </p:sp>
      <p:sp>
        <p:nvSpPr>
          <p:cNvPr id="40" name="Rectangle 39"/>
          <p:cNvSpPr/>
          <p:nvPr/>
        </p:nvSpPr>
        <p:spPr>
          <a:xfrm>
            <a:off x="24893746" y="5363643"/>
            <a:ext cx="45316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saka−等幅"/>
                <a:ea typeface="Osaka−等幅"/>
                <a:cs typeface="Osaka−等幅"/>
              </a:rPr>
              <a:t>POP-12K: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saka−等幅"/>
                <a:ea typeface="Osaka−等幅"/>
                <a:cs typeface="Osaka−等幅"/>
              </a:rPr>
              <a:t>12,000 popular Vines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saka−等幅"/>
              <a:ea typeface="Osaka−等幅"/>
              <a:cs typeface="Osaka−等幅"/>
            </a:endParaRPr>
          </a:p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UNPOP120K: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120K</a:t>
            </a: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Non-popular vines from all channels.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43629" y="11029617"/>
            <a:ext cx="1635857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To understand characteristics of micro-videos, we characterize them with:</a:t>
            </a:r>
          </a:p>
          <a:p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AESTHETIC FEATURES</a:t>
            </a:r>
          </a:p>
          <a:p>
            <a:pPr lvl="1"/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Contrast, Sharpness, Rule Of Thirds </a:t>
            </a:r>
            <a:r>
              <a:rPr lang="is-I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… [18 Features]</a:t>
            </a:r>
            <a:endParaRPr lang="en-US" sz="3200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SENTIMENT FEATURES</a:t>
            </a:r>
          </a:p>
          <a:p>
            <a:pPr lvl="1"/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Multilingual Visual Sentiment </a:t>
            </a:r>
            <a:r>
              <a:rPr lang="en-US" sz="3200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Detectors</a:t>
            </a:r>
          </a:p>
          <a:p>
            <a:r>
              <a:rPr lang="en-US" sz="3200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AUDIO FEATURES</a:t>
            </a:r>
          </a:p>
          <a:p>
            <a:pPr lvl="1"/>
            <a:r>
              <a:rPr lang="en-US" sz="3200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Related to </a:t>
            </a: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affect: </a:t>
            </a:r>
            <a:r>
              <a:rPr lang="en-US" sz="3200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Roughness, Mode, </a:t>
            </a: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Rhythmical </a:t>
            </a:r>
            <a:r>
              <a:rPr lang="is-I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… [6 Features]</a:t>
            </a:r>
            <a:endParaRPr lang="en-US" sz="3200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r>
              <a:rPr lang="en-US" sz="3200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FACE FEATURES</a:t>
            </a:r>
          </a:p>
          <a:p>
            <a:pPr lvl="1"/>
            <a:r>
              <a:rPr lang="en-US" sz="3200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Percentage of frames containing one or more faces</a:t>
            </a:r>
          </a:p>
          <a:p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SOCIAL FEATURES</a:t>
            </a:r>
          </a:p>
          <a:p>
            <a:r>
              <a:rPr lang="en-US" sz="3200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	</a:t>
            </a: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Number of followers and previous post of the video creator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43628" y="10383311"/>
            <a:ext cx="9399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300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MICRO VIDEO FEATURE DESCRIPTION</a:t>
            </a:r>
            <a:endParaRPr lang="en-US" sz="3600" b="1" spc="300" dirty="0">
              <a:solidFill>
                <a:srgbClr val="000000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898829" y="10418022"/>
            <a:ext cx="9216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300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VINE, A </a:t>
            </a:r>
            <a:r>
              <a:rPr lang="en-US" sz="3600" b="1" spc="300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NEW FORM OF EXPRESSION:</a:t>
            </a:r>
          </a:p>
          <a:p>
            <a:r>
              <a:rPr lang="en-US" sz="3600" b="1" spc="300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A Quantitative Analysis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43628" y="18055136"/>
            <a:ext cx="1837080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300" dirty="0" smtClean="0">
                <a:latin typeface="Osaka"/>
                <a:ea typeface="Osaka"/>
                <a:cs typeface="Osaka"/>
              </a:rPr>
              <a:t>PREDICTING USER ENGAGEMENT IN MICRO-VIDEOS</a:t>
            </a:r>
          </a:p>
          <a:p>
            <a:r>
              <a:rPr lang="en-US" sz="3600" b="1" spc="300" dirty="0" smtClean="0">
                <a:latin typeface="Osaka"/>
                <a:ea typeface="Osaka"/>
                <a:cs typeface="Osaka"/>
              </a:rPr>
              <a:t>A novel </a:t>
            </a:r>
            <a:r>
              <a:rPr lang="en-US" sz="3600" b="1" spc="300" dirty="0" smtClean="0">
                <a:latin typeface="Osaka"/>
                <a:ea typeface="Osaka"/>
                <a:cs typeface="Osaka"/>
              </a:rPr>
              <a:t>approach</a:t>
            </a:r>
          </a:p>
          <a:p>
            <a:endParaRPr lang="en-US" sz="2000" b="1" spc="300" dirty="0" smtClean="0">
              <a:latin typeface="Osaka"/>
              <a:ea typeface="Osaka"/>
              <a:cs typeface="Osaka"/>
            </a:endParaRPr>
          </a:p>
          <a:p>
            <a:r>
              <a:rPr lang="en-US" sz="3200" b="1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Q: </a:t>
            </a: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WHICH FEATURES AFFECT USER ENGAGEMENT?</a:t>
            </a:r>
            <a:endParaRPr lang="en-US" sz="3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Osaka"/>
              <a:ea typeface="Osaka"/>
              <a:cs typeface="Osaka"/>
            </a:endParaRPr>
          </a:p>
          <a:p>
            <a:pPr marL="514350" indent="-514350">
              <a:buFont typeface="Arial"/>
              <a:buChar char="•"/>
            </a:pP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User Engagement = Popularity: </a:t>
            </a: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number of loops on a micro-video </a:t>
            </a:r>
            <a:endParaRPr lang="en-US" sz="3200" b="1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pPr marL="514350" indent="-514350">
              <a:buFont typeface="Arial"/>
              <a:buChar char="•"/>
            </a:pP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Classifier: </a:t>
            </a: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Binary popularity prediction </a:t>
            </a:r>
            <a:endParaRPr lang="en-US" sz="3200" b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pPr marL="514350" indent="-514350">
              <a:buFont typeface="Arial"/>
              <a:buChar char="•"/>
            </a:pP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Variable Popularity Threshold </a:t>
            </a: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 for popularity annotation </a:t>
            </a:r>
            <a:r>
              <a:rPr lang="en-US" sz="3200" dirty="0" err="1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binarization</a:t>
            </a:r>
            <a:endParaRPr lang="en-US" sz="3200" b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pPr marL="514350" indent="-514350">
              <a:buFont typeface="Arial"/>
              <a:buChar char="•"/>
            </a:pP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Sensitivity Analysis </a:t>
            </a:r>
            <a:r>
              <a:rPr lang="en-US" sz="3200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by training a series of classifiers for different</a:t>
            </a: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 thresholds </a:t>
            </a:r>
            <a:endParaRPr lang="en-US" sz="3200" b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pPr marL="514350" indent="-514350">
              <a:buFont typeface="Arial"/>
              <a:buChar char="•"/>
            </a:pPr>
            <a:endParaRPr lang="en-US" sz="1800" b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r>
              <a:rPr lang="en-US" sz="36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A: CONTENT FEATURES MATTER FOR VERY POPULAR VIDEOS. FACES ENGAGE US.</a:t>
            </a:r>
            <a:endParaRPr 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Osaka"/>
              <a:ea typeface="Osaka"/>
              <a:cs typeface="Osaka"/>
            </a:endParaRPr>
          </a:p>
          <a:p>
            <a:endParaRPr lang="en-US" sz="3600" b="1" spc="300" dirty="0" smtClean="0">
              <a:latin typeface="Osaka"/>
              <a:ea typeface="Osaka"/>
              <a:cs typeface="Osaka"/>
            </a:endParaRPr>
          </a:p>
          <a:p>
            <a:r>
              <a:rPr lang="en-US" sz="3600" b="1" spc="300" dirty="0" smtClean="0">
                <a:latin typeface="Osaka"/>
                <a:ea typeface="Osaka"/>
                <a:cs typeface="Osaka"/>
              </a:rPr>
              <a:t> </a:t>
            </a:r>
            <a:endParaRPr lang="en-US" sz="3600" b="1" spc="300" dirty="0">
              <a:latin typeface="Osaka"/>
              <a:ea typeface="Osaka"/>
              <a:cs typeface="Osak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943046" y="17577279"/>
            <a:ext cx="8344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>
                <a:latin typeface="Osaka"/>
                <a:ea typeface="Osaka"/>
                <a:cs typeface="Osaka"/>
              </a:rPr>
              <a:t>Aggregated KL divergence across datasets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202573" y="2831356"/>
            <a:ext cx="4520027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King’s College London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02200" y="2831356"/>
            <a:ext cx="2919827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saka"/>
                <a:ea typeface="Osaka"/>
                <a:cs typeface="Osaka"/>
              </a:rPr>
              <a:t>Bell Labs UK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43628" y="5075946"/>
            <a:ext cx="17063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MICRO-VIDEOS: user-generated videos with maximum length of 6-15 seconds</a:t>
            </a:r>
          </a:p>
        </p:txBody>
      </p:sp>
      <p:pic>
        <p:nvPicPr>
          <p:cNvPr id="2" name="Picture 1" descr="UniquePostDown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33" y="5075946"/>
            <a:ext cx="5279313" cy="3662597"/>
          </a:xfrm>
          <a:prstGeom prst="rect">
            <a:avLst/>
          </a:prstGeom>
        </p:spPr>
      </p:pic>
      <p:pic>
        <p:nvPicPr>
          <p:cNvPr id="3" name="Picture 2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860" y="15673378"/>
            <a:ext cx="9022881" cy="2381816"/>
          </a:xfrm>
          <a:prstGeom prst="rect">
            <a:avLst/>
          </a:prstGeom>
        </p:spPr>
      </p:pic>
      <p:pic>
        <p:nvPicPr>
          <p:cNvPr id="6" name="Picture 5" descr="BalancedContentFeat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05" y="22965739"/>
            <a:ext cx="5835670" cy="4341941"/>
          </a:xfrm>
          <a:prstGeom prst="rect">
            <a:avLst/>
          </a:prstGeom>
        </p:spPr>
      </p:pic>
      <p:pic>
        <p:nvPicPr>
          <p:cNvPr id="9" name="Picture 8" descr="BalancedSocialVsCont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23" y="31865311"/>
            <a:ext cx="10521061" cy="7939986"/>
          </a:xfrm>
          <a:prstGeom prst="rect">
            <a:avLst/>
          </a:prstGeom>
        </p:spPr>
      </p:pic>
      <p:pic>
        <p:nvPicPr>
          <p:cNvPr id="10" name="Picture 9" descr="BalancedDatasetPerf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573" y="22979472"/>
            <a:ext cx="5684810" cy="4341941"/>
          </a:xfrm>
          <a:prstGeom prst="rect">
            <a:avLst/>
          </a:prstGeom>
        </p:spPr>
      </p:pic>
      <p:pic>
        <p:nvPicPr>
          <p:cNvPr id="36" name="Picture 35" descr="object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847" y="18999724"/>
            <a:ext cx="9504489" cy="4953313"/>
          </a:xfrm>
          <a:prstGeom prst="rect">
            <a:avLst/>
          </a:prstGeom>
        </p:spPr>
      </p:pic>
      <p:pic>
        <p:nvPicPr>
          <p:cNvPr id="37" name="Picture 36" descr="audi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061" y="24149911"/>
            <a:ext cx="9077674" cy="306795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898830" y="29266623"/>
            <a:ext cx="9482352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300" dirty="0" smtClean="0">
                <a:latin typeface="Osaka"/>
                <a:ea typeface="Osaka"/>
                <a:cs typeface="Osaka"/>
              </a:rPr>
              <a:t>MICRO-VIDEOS OVER TIME</a:t>
            </a:r>
            <a:endParaRPr lang="en-US" sz="3600" b="1" spc="300" dirty="0" smtClean="0">
              <a:latin typeface="Osaka"/>
              <a:ea typeface="Osaka"/>
              <a:cs typeface="Osaka"/>
            </a:endParaRPr>
          </a:p>
          <a:p>
            <a:r>
              <a:rPr lang="en-US" sz="3600" b="1" spc="300" dirty="0" smtClean="0">
                <a:latin typeface="Osaka"/>
                <a:ea typeface="Osaka"/>
                <a:cs typeface="Osaka"/>
              </a:rPr>
              <a:t>The Primacy of the First Seconds</a:t>
            </a:r>
            <a:endParaRPr lang="en-US" sz="4000" b="1" spc="300" dirty="0">
              <a:latin typeface="Osaka"/>
              <a:ea typeface="Osaka"/>
              <a:cs typeface="Osaka"/>
            </a:endParaRPr>
          </a:p>
          <a:p>
            <a:endParaRPr lang="en-US" sz="2400" b="1" spc="300" dirty="0">
              <a:latin typeface="Osaka"/>
              <a:ea typeface="Osaka"/>
              <a:cs typeface="Osaka"/>
            </a:endParaRPr>
          </a:p>
          <a:p>
            <a:r>
              <a:rPr lang="en-US" sz="3600" b="1" dirty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Q: </a:t>
            </a:r>
            <a:r>
              <a:rPr lang="en-US" sz="36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HOW DO FEATURES CHANGE OVER TIME IN 6-SECOND VIDEOS?</a:t>
            </a:r>
            <a:endParaRPr 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Osaka"/>
              <a:ea typeface="Osaka"/>
              <a:cs typeface="Osaka"/>
            </a:endParaRPr>
          </a:p>
          <a:p>
            <a:endParaRPr lang="en-US" sz="3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Osaka"/>
              <a:ea typeface="Osaka"/>
              <a:cs typeface="Osaka"/>
            </a:endParaRPr>
          </a:p>
          <a:p>
            <a:pPr marL="514350" indent="-514350">
              <a:buFont typeface="Arial"/>
              <a:buChar char="•"/>
            </a:pP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3 Features: Sentiment, Faces, Aesthetics</a:t>
            </a:r>
            <a:endParaRPr lang="en-US" sz="3200" b="1" dirty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pPr marL="514350" indent="-514350">
              <a:buFont typeface="Arial"/>
              <a:buChar char="•"/>
            </a:pP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3 Video Segments: 2-second </a:t>
            </a:r>
            <a:r>
              <a:rPr lang="en-US" sz="3200" b="1" i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thirds</a:t>
            </a:r>
            <a:endParaRPr lang="en-US" sz="3200" b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pPr marL="514350" indent="-514350">
              <a:buFont typeface="Arial"/>
              <a:buChar char="•"/>
            </a:pP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Compute feature values at each third</a:t>
            </a:r>
            <a:endParaRPr lang="en-US" sz="3200" b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pPr marL="514350" indent="-514350">
              <a:buFont typeface="Arial"/>
              <a:buChar char="•"/>
            </a:pPr>
            <a:r>
              <a:rPr lang="en-US" sz="32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For which third features have max value?</a:t>
            </a:r>
          </a:p>
          <a:p>
            <a:pPr marL="514350" indent="-514350">
              <a:buFont typeface="Arial"/>
              <a:buChar char="•"/>
            </a:pPr>
            <a:endParaRPr lang="en-US" sz="3200" b="1" dirty="0" smtClean="0">
              <a:solidFill>
                <a:srgbClr val="595959"/>
              </a:solidFill>
              <a:latin typeface="Osaka−等幅"/>
              <a:ea typeface="Osaka−等幅"/>
              <a:cs typeface="Osaka−等幅"/>
            </a:endParaRPr>
          </a:p>
          <a:p>
            <a:r>
              <a:rPr lang="en-US" sz="36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A: IMAGE QUALITY AND SENTIMENT DETERIORATE OVER TIME.</a:t>
            </a:r>
            <a:endParaRPr 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Osaka"/>
              <a:ea typeface="Osaka"/>
              <a:cs typeface="Osaka"/>
            </a:endParaRPr>
          </a:p>
          <a:p>
            <a:endParaRPr lang="en-US" sz="3600" b="1" spc="300" dirty="0" smtClean="0">
              <a:latin typeface="Osaka"/>
              <a:ea typeface="Osaka"/>
              <a:cs typeface="Osaka"/>
            </a:endParaRPr>
          </a:p>
          <a:p>
            <a:r>
              <a:rPr lang="en-US" sz="3600" b="1" spc="300" dirty="0" smtClean="0">
                <a:latin typeface="Osaka"/>
                <a:ea typeface="Osaka"/>
                <a:cs typeface="Osaka"/>
              </a:rPr>
              <a:t> </a:t>
            </a:r>
            <a:endParaRPr lang="en-US" sz="3600" b="1" spc="300" dirty="0">
              <a:latin typeface="Osaka"/>
              <a:ea typeface="Osaka"/>
              <a:cs typeface="Osaka"/>
            </a:endParaRPr>
          </a:p>
        </p:txBody>
      </p:sp>
      <p:pic>
        <p:nvPicPr>
          <p:cNvPr id="12" name="Picture 11" descr="ThirdsDistributio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858" y="36053602"/>
            <a:ext cx="7002816" cy="452782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714156" y="30065738"/>
            <a:ext cx="141732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pc="300" dirty="0" smtClean="0">
                <a:latin typeface="Osaka"/>
                <a:ea typeface="Osaka"/>
                <a:cs typeface="Osaka"/>
              </a:rPr>
              <a:t>INITIAL SECONDS PREDICT ENGAGEMENT!</a:t>
            </a:r>
            <a:endParaRPr lang="en-US" sz="3600" b="1" spc="300" dirty="0" smtClean="0">
              <a:latin typeface="Osaka"/>
              <a:ea typeface="Osaka"/>
              <a:cs typeface="Osaka"/>
            </a:endParaRPr>
          </a:p>
          <a:p>
            <a:pPr algn="ctr"/>
            <a:r>
              <a:rPr lang="en-US" sz="3600" b="1" dirty="0" smtClean="0">
                <a:solidFill>
                  <a:srgbClr val="595959"/>
                </a:solidFill>
                <a:latin typeface="Osaka−等幅"/>
                <a:ea typeface="Osaka−等幅"/>
                <a:cs typeface="Osaka−等幅"/>
              </a:rPr>
              <a:t>AN ENGAGEMENT PREDICTOR TRAINED ON FIRST VIDEO SECONDS IS AS ACCURATE AS A PREDICTOR TRAINED ON THE WHOLE VIDEO</a:t>
            </a:r>
            <a:endParaRPr 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Osaka"/>
              <a:ea typeface="Osaka"/>
              <a:cs typeface="Osaka"/>
            </a:endParaRPr>
          </a:p>
          <a:p>
            <a:pPr algn="ctr"/>
            <a:endParaRPr lang="en-US" sz="3600" b="1" spc="300" dirty="0" smtClean="0">
              <a:latin typeface="Osaka"/>
              <a:ea typeface="Osaka"/>
              <a:cs typeface="Osaka"/>
            </a:endParaRPr>
          </a:p>
          <a:p>
            <a:pPr algn="ctr"/>
            <a:r>
              <a:rPr lang="en-US" sz="3600" b="1" spc="300" dirty="0" smtClean="0">
                <a:latin typeface="Osaka"/>
                <a:ea typeface="Osaka"/>
                <a:cs typeface="Osaka"/>
              </a:rPr>
              <a:t> </a:t>
            </a:r>
            <a:endParaRPr lang="en-US" sz="3600" b="1" spc="300" dirty="0">
              <a:latin typeface="Osaka"/>
              <a:ea typeface="Osaka"/>
              <a:cs typeface="Osak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38634" y="28024331"/>
            <a:ext cx="0" cy="17423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3"/>
          </p:cNvCxnSpPr>
          <p:nvPr/>
        </p:nvCxnSpPr>
        <p:spPr>
          <a:xfrm flipH="1">
            <a:off x="17141403" y="34896200"/>
            <a:ext cx="228959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7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397</Words>
  <Application>Microsoft Macintosh PowerPoint</Application>
  <PresentationFormat>Custom</PresentationFormat>
  <Paragraphs>81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100</cp:revision>
  <dcterms:created xsi:type="dcterms:W3CDTF">2016-10-04T08:49:16Z</dcterms:created>
  <dcterms:modified xsi:type="dcterms:W3CDTF">2016-10-27T23:05:39Z</dcterms:modified>
</cp:coreProperties>
</file>