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0"/>
            <a:ext cx="741045" cy="6858000"/>
          </a:xfrm>
          <a:custGeom>
            <a:avLst/>
            <a:gdLst/>
            <a:ahLst/>
            <a:cxnLst/>
            <a:rect l="l" t="t" r="r" b="b"/>
            <a:pathLst>
              <a:path w="741045" h="6858000">
                <a:moveTo>
                  <a:pt x="740979" y="6857999"/>
                </a:moveTo>
                <a:lnTo>
                  <a:pt x="0" y="6857999"/>
                </a:lnTo>
                <a:lnTo>
                  <a:pt x="0" y="0"/>
                </a:lnTo>
                <a:lnTo>
                  <a:pt x="740979" y="0"/>
                </a:lnTo>
                <a:lnTo>
                  <a:pt x="740979" y="6857999"/>
                </a:lnTo>
                <a:close/>
              </a:path>
            </a:pathLst>
          </a:custGeom>
          <a:solidFill>
            <a:srgbClr val="000005"/>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206500" y="6209379"/>
            <a:ext cx="1422399" cy="359409"/>
          </a:xfrm>
          <a:prstGeom prst="rect">
            <a:avLst/>
          </a:prstGeom>
        </p:spPr>
      </p:pic>
      <p:sp>
        <p:nvSpPr>
          <p:cNvPr id="18" name="bg object 18"/>
          <p:cNvSpPr/>
          <p:nvPr/>
        </p:nvSpPr>
        <p:spPr>
          <a:xfrm>
            <a:off x="740567" y="0"/>
            <a:ext cx="11451590" cy="2466975"/>
          </a:xfrm>
          <a:custGeom>
            <a:avLst/>
            <a:gdLst/>
            <a:ahLst/>
            <a:cxnLst/>
            <a:rect l="l" t="t" r="r" b="b"/>
            <a:pathLst>
              <a:path w="11451590" h="2466975">
                <a:moveTo>
                  <a:pt x="11451431" y="2466974"/>
                </a:moveTo>
                <a:lnTo>
                  <a:pt x="0" y="2466974"/>
                </a:lnTo>
                <a:lnTo>
                  <a:pt x="0" y="0"/>
                </a:lnTo>
                <a:lnTo>
                  <a:pt x="11451431" y="0"/>
                </a:lnTo>
                <a:lnTo>
                  <a:pt x="11451431" y="2466974"/>
                </a:lnTo>
                <a:close/>
              </a:path>
            </a:pathLst>
          </a:custGeom>
          <a:solidFill>
            <a:srgbClr val="ECE7E4"/>
          </a:solidFill>
        </p:spPr>
        <p:txBody>
          <a:bodyPr wrap="square" lIns="0" tIns="0" rIns="0" bIns="0" rtlCol="0"/>
          <a:lstStyle/>
          <a:p>
            <a:endParaRPr/>
          </a:p>
        </p:txBody>
      </p:sp>
      <p:sp>
        <p:nvSpPr>
          <p:cNvPr id="2" name="Holder 2"/>
          <p:cNvSpPr>
            <a:spLocks noGrp="1"/>
          </p:cNvSpPr>
          <p:nvPr>
            <p:ph type="ctrTitle"/>
          </p:nvPr>
        </p:nvSpPr>
        <p:spPr>
          <a:xfrm>
            <a:off x="1149350" y="243992"/>
            <a:ext cx="9893300" cy="12903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50"/>
              </a:lnSpc>
            </a:pPr>
            <a:r>
              <a:rPr spc="-5" dirty="0"/>
              <a:t>Classification</a:t>
            </a:r>
            <a:r>
              <a:rPr dirty="0"/>
              <a:t>:</a:t>
            </a:r>
            <a:r>
              <a:rPr spc="-5" dirty="0"/>
              <a:t> 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Roboto"/>
                <a:cs typeface="Roboto"/>
              </a:defRPr>
            </a:lvl1pPr>
          </a:lstStyle>
          <a:p>
            <a:pPr marL="38100">
              <a:lnSpc>
                <a:spcPts val="168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000005"/>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50"/>
              </a:lnSpc>
            </a:pPr>
            <a:r>
              <a:rPr spc="-5" dirty="0"/>
              <a:t>Classification</a:t>
            </a:r>
            <a:r>
              <a:rPr dirty="0"/>
              <a:t>:</a:t>
            </a:r>
            <a:r>
              <a:rPr spc="-5" dirty="0"/>
              <a:t> 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Roboto"/>
                <a:cs typeface="Roboto"/>
              </a:defRPr>
            </a:lvl1pPr>
          </a:lstStyle>
          <a:p>
            <a:pPr marL="38100">
              <a:lnSpc>
                <a:spcPts val="168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000005"/>
                </a:solidFill>
                <a:latin typeface="Roboto"/>
                <a:cs typeface="Robo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50"/>
              </a:lnSpc>
            </a:pPr>
            <a:r>
              <a:rPr spc="-5" dirty="0"/>
              <a:t>Classification</a:t>
            </a:r>
            <a:r>
              <a:rPr dirty="0"/>
              <a:t>:</a:t>
            </a:r>
            <a:r>
              <a:rPr spc="-5" dirty="0"/>
              <a:t> 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7" name="Holder 7"/>
          <p:cNvSpPr>
            <a:spLocks noGrp="1"/>
          </p:cNvSpPr>
          <p:nvPr>
            <p:ph type="sldNum" sz="quarter" idx="7"/>
          </p:nvPr>
        </p:nvSpPr>
        <p:spPr/>
        <p:txBody>
          <a:bodyPr lIns="0" tIns="0" rIns="0" bIns="0"/>
          <a:lstStyle>
            <a:lvl1pPr>
              <a:defRPr sz="1400" b="0" i="0">
                <a:solidFill>
                  <a:schemeClr val="bg1"/>
                </a:solidFill>
                <a:latin typeface="Roboto"/>
                <a:cs typeface="Roboto"/>
              </a:defRPr>
            </a:lvl1pPr>
          </a:lstStyle>
          <a:p>
            <a:pPr marL="38100">
              <a:lnSpc>
                <a:spcPts val="168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0"/>
            <a:ext cx="741045" cy="6858000"/>
          </a:xfrm>
          <a:custGeom>
            <a:avLst/>
            <a:gdLst/>
            <a:ahLst/>
            <a:cxnLst/>
            <a:rect l="l" t="t" r="r" b="b"/>
            <a:pathLst>
              <a:path w="741045" h="6858000">
                <a:moveTo>
                  <a:pt x="740979" y="6857999"/>
                </a:moveTo>
                <a:lnTo>
                  <a:pt x="0" y="6857999"/>
                </a:lnTo>
                <a:lnTo>
                  <a:pt x="0" y="0"/>
                </a:lnTo>
                <a:lnTo>
                  <a:pt x="740979" y="0"/>
                </a:lnTo>
                <a:lnTo>
                  <a:pt x="740979" y="6857999"/>
                </a:lnTo>
                <a:close/>
              </a:path>
            </a:pathLst>
          </a:custGeom>
          <a:solidFill>
            <a:srgbClr val="000005"/>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206500" y="6209379"/>
            <a:ext cx="1422399" cy="359409"/>
          </a:xfrm>
          <a:prstGeom prst="rect">
            <a:avLst/>
          </a:prstGeom>
        </p:spPr>
      </p:pic>
      <p:sp>
        <p:nvSpPr>
          <p:cNvPr id="2" name="Holder 2"/>
          <p:cNvSpPr>
            <a:spLocks noGrp="1"/>
          </p:cNvSpPr>
          <p:nvPr>
            <p:ph type="title"/>
          </p:nvPr>
        </p:nvSpPr>
        <p:spPr/>
        <p:txBody>
          <a:bodyPr lIns="0" tIns="0" rIns="0" bIns="0"/>
          <a:lstStyle>
            <a:lvl1pPr>
              <a:defRPr sz="2400" b="0" i="0">
                <a:solidFill>
                  <a:srgbClr val="000005"/>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50"/>
              </a:lnSpc>
            </a:pPr>
            <a:r>
              <a:rPr spc="-5" dirty="0"/>
              <a:t>Classification</a:t>
            </a:r>
            <a:r>
              <a:rPr dirty="0"/>
              <a:t>:</a:t>
            </a:r>
            <a:r>
              <a:rPr spc="-5" dirty="0"/>
              <a:t> 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5" name="Holder 5"/>
          <p:cNvSpPr>
            <a:spLocks noGrp="1"/>
          </p:cNvSpPr>
          <p:nvPr>
            <p:ph type="sldNum" sz="quarter" idx="7"/>
          </p:nvPr>
        </p:nvSpPr>
        <p:spPr/>
        <p:txBody>
          <a:bodyPr lIns="0" tIns="0" rIns="0" bIns="0"/>
          <a:lstStyle>
            <a:lvl1pPr>
              <a:defRPr sz="1400" b="0" i="0">
                <a:solidFill>
                  <a:schemeClr val="bg1"/>
                </a:solidFill>
                <a:latin typeface="Roboto"/>
                <a:cs typeface="Roboto"/>
              </a:defRPr>
            </a:lvl1pPr>
          </a:lstStyle>
          <a:p>
            <a:pPr marL="38100">
              <a:lnSpc>
                <a:spcPts val="168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50"/>
              </a:lnSpc>
            </a:pPr>
            <a:r>
              <a:rPr spc="-5" dirty="0"/>
              <a:t>Classification</a:t>
            </a:r>
            <a:r>
              <a:rPr dirty="0"/>
              <a:t>:</a:t>
            </a:r>
            <a:r>
              <a:rPr spc="-5" dirty="0"/>
              <a:t> 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4" name="Holder 4"/>
          <p:cNvSpPr>
            <a:spLocks noGrp="1"/>
          </p:cNvSpPr>
          <p:nvPr>
            <p:ph type="sldNum" sz="quarter" idx="7"/>
          </p:nvPr>
        </p:nvSpPr>
        <p:spPr/>
        <p:txBody>
          <a:bodyPr lIns="0" tIns="0" rIns="0" bIns="0"/>
          <a:lstStyle>
            <a:lvl1pPr>
              <a:defRPr sz="1400" b="0" i="0">
                <a:solidFill>
                  <a:schemeClr val="bg1"/>
                </a:solidFill>
                <a:latin typeface="Roboto"/>
                <a:cs typeface="Roboto"/>
              </a:defRPr>
            </a:lvl1pPr>
          </a:lstStyle>
          <a:p>
            <a:pPr marL="38100">
              <a:lnSpc>
                <a:spcPts val="168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0"/>
            <a:ext cx="741045" cy="6858000"/>
          </a:xfrm>
          <a:custGeom>
            <a:avLst/>
            <a:gdLst/>
            <a:ahLst/>
            <a:cxnLst/>
            <a:rect l="l" t="t" r="r" b="b"/>
            <a:pathLst>
              <a:path w="741045" h="6858000">
                <a:moveTo>
                  <a:pt x="740979" y="6857999"/>
                </a:moveTo>
                <a:lnTo>
                  <a:pt x="0" y="6857999"/>
                </a:lnTo>
                <a:lnTo>
                  <a:pt x="0" y="0"/>
                </a:lnTo>
                <a:lnTo>
                  <a:pt x="740979" y="0"/>
                </a:lnTo>
                <a:lnTo>
                  <a:pt x="740979" y="6857999"/>
                </a:lnTo>
                <a:close/>
              </a:path>
            </a:pathLst>
          </a:custGeom>
          <a:solidFill>
            <a:srgbClr val="000005"/>
          </a:solidFill>
        </p:spPr>
        <p:txBody>
          <a:bodyPr wrap="square" lIns="0" tIns="0" rIns="0" bIns="0" rtlCol="0"/>
          <a:lstStyle/>
          <a:p>
            <a:endParaRPr/>
          </a:p>
        </p:txBody>
      </p:sp>
      <p:sp>
        <p:nvSpPr>
          <p:cNvPr id="2" name="Holder 2"/>
          <p:cNvSpPr>
            <a:spLocks noGrp="1"/>
          </p:cNvSpPr>
          <p:nvPr>
            <p:ph type="title"/>
          </p:nvPr>
        </p:nvSpPr>
        <p:spPr>
          <a:xfrm>
            <a:off x="927100" y="428483"/>
            <a:ext cx="10337800" cy="1115060"/>
          </a:xfrm>
          <a:prstGeom prst="rect">
            <a:avLst/>
          </a:prstGeom>
        </p:spPr>
        <p:txBody>
          <a:bodyPr wrap="square" lIns="0" tIns="0" rIns="0" bIns="0">
            <a:spAutoFit/>
          </a:bodyPr>
          <a:lstStyle>
            <a:lvl1pPr>
              <a:defRPr sz="2400" b="0" i="0">
                <a:solidFill>
                  <a:srgbClr val="000005"/>
                </a:solidFill>
                <a:latin typeface="Roboto"/>
                <a:cs typeface="Roboto"/>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401407" y="6664598"/>
            <a:ext cx="1388745" cy="152400"/>
          </a:xfrm>
          <a:prstGeom prst="rect">
            <a:avLst/>
          </a:prstGeom>
        </p:spPr>
        <p:txBody>
          <a:bodyPr wrap="square" lIns="0" tIns="0" rIns="0" bIns="0">
            <a:spAutoFit/>
          </a:bodyPr>
          <a:lstStyle>
            <a:lvl1pPr>
              <a:defRPr sz="1000" b="0" i="0">
                <a:solidFill>
                  <a:schemeClr val="tx1"/>
                </a:solidFill>
                <a:latin typeface="Calibri"/>
                <a:cs typeface="Calibri"/>
              </a:defRPr>
            </a:lvl1pPr>
          </a:lstStyle>
          <a:p>
            <a:pPr marL="12700">
              <a:lnSpc>
                <a:spcPts val="1050"/>
              </a:lnSpc>
            </a:pPr>
            <a:r>
              <a:rPr spc="-5" dirty="0"/>
              <a:t>Classification</a:t>
            </a:r>
            <a:r>
              <a:rPr dirty="0"/>
              <a:t>:</a:t>
            </a:r>
            <a:r>
              <a:rPr spc="-5" dirty="0"/>
              <a:t> Confidential</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2/3/2023</a:t>
            </a:fld>
            <a:endParaRPr lang="en-US"/>
          </a:p>
        </p:txBody>
      </p:sp>
      <p:sp>
        <p:nvSpPr>
          <p:cNvPr id="6" name="Holder 6"/>
          <p:cNvSpPr>
            <a:spLocks noGrp="1"/>
          </p:cNvSpPr>
          <p:nvPr>
            <p:ph type="sldNum" sz="quarter" idx="7"/>
          </p:nvPr>
        </p:nvSpPr>
        <p:spPr>
          <a:xfrm>
            <a:off x="217716" y="6270795"/>
            <a:ext cx="276225" cy="234315"/>
          </a:xfrm>
          <a:prstGeom prst="rect">
            <a:avLst/>
          </a:prstGeom>
        </p:spPr>
        <p:txBody>
          <a:bodyPr wrap="square" lIns="0" tIns="0" rIns="0" bIns="0">
            <a:spAutoFit/>
          </a:bodyPr>
          <a:lstStyle>
            <a:lvl1pPr>
              <a:defRPr sz="1400" b="0" i="0">
                <a:solidFill>
                  <a:schemeClr val="bg1"/>
                </a:solidFill>
                <a:latin typeface="Roboto"/>
                <a:cs typeface="Roboto"/>
              </a:defRPr>
            </a:lvl1pPr>
          </a:lstStyle>
          <a:p>
            <a:pPr marL="38100">
              <a:lnSpc>
                <a:spcPts val="168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5708" y="6283495"/>
            <a:ext cx="100330" cy="208915"/>
          </a:xfrm>
          <a:prstGeom prst="rect">
            <a:avLst/>
          </a:prstGeom>
        </p:spPr>
        <p:txBody>
          <a:bodyPr vert="horz" wrap="square" lIns="0" tIns="0" rIns="0" bIns="0" rtlCol="0">
            <a:spAutoFit/>
          </a:bodyPr>
          <a:lstStyle/>
          <a:p>
            <a:pPr>
              <a:lnSpc>
                <a:spcPts val="1580"/>
              </a:lnSpc>
            </a:pPr>
            <a:r>
              <a:rPr sz="1400" spc="-5" dirty="0">
                <a:solidFill>
                  <a:srgbClr val="FFFFFF"/>
                </a:solidFill>
                <a:latin typeface="Roboto"/>
                <a:cs typeface="Roboto"/>
              </a:rPr>
              <a:t>1</a:t>
            </a:r>
            <a:endParaRPr sz="1400">
              <a:latin typeface="Roboto"/>
              <a:cs typeface="Roboto"/>
            </a:endParaRPr>
          </a:p>
        </p:txBody>
      </p:sp>
      <p:pic>
        <p:nvPicPr>
          <p:cNvPr id="3" name="object 3"/>
          <p:cNvPicPr/>
          <p:nvPr/>
        </p:nvPicPr>
        <p:blipFill>
          <a:blip r:embed="rId2" cstate="print"/>
          <a:stretch>
            <a:fillRect/>
          </a:stretch>
        </p:blipFill>
        <p:spPr>
          <a:xfrm>
            <a:off x="1206500" y="6209379"/>
            <a:ext cx="1422399" cy="359409"/>
          </a:xfrm>
          <a:prstGeom prst="rect">
            <a:avLst/>
          </a:prstGeom>
        </p:spPr>
      </p:pic>
      <p:sp>
        <p:nvSpPr>
          <p:cNvPr id="4" name="object 4"/>
          <p:cNvSpPr txBox="1"/>
          <p:nvPr/>
        </p:nvSpPr>
        <p:spPr>
          <a:xfrm>
            <a:off x="5401407" y="6632848"/>
            <a:ext cx="1388745"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Calibri"/>
                <a:cs typeface="Calibri"/>
              </a:rPr>
              <a:t>Classification</a:t>
            </a:r>
            <a:r>
              <a:rPr sz="1000" dirty="0">
                <a:latin typeface="Calibri"/>
                <a:cs typeface="Calibri"/>
              </a:rPr>
              <a:t>:</a:t>
            </a:r>
            <a:r>
              <a:rPr sz="1000" spc="-5" dirty="0">
                <a:latin typeface="Calibri"/>
                <a:cs typeface="Calibri"/>
              </a:rPr>
              <a:t> Confidential</a:t>
            </a:r>
            <a:endParaRPr sz="1000">
              <a:latin typeface="Calibri"/>
              <a:cs typeface="Calibri"/>
            </a:endParaRPr>
          </a:p>
        </p:txBody>
      </p:sp>
      <p:sp>
        <p:nvSpPr>
          <p:cNvPr id="5" name="object 5"/>
          <p:cNvSpPr/>
          <p:nvPr/>
        </p:nvSpPr>
        <p:spPr>
          <a:xfrm>
            <a:off x="169681" y="6202836"/>
            <a:ext cx="377190" cy="377190"/>
          </a:xfrm>
          <a:custGeom>
            <a:avLst/>
            <a:gdLst/>
            <a:ahLst/>
            <a:cxnLst/>
            <a:rect l="l" t="t" r="r" b="b"/>
            <a:pathLst>
              <a:path w="377190" h="377190">
                <a:moveTo>
                  <a:pt x="377071" y="377072"/>
                </a:moveTo>
                <a:lnTo>
                  <a:pt x="0" y="377072"/>
                </a:lnTo>
                <a:lnTo>
                  <a:pt x="0" y="0"/>
                </a:lnTo>
                <a:lnTo>
                  <a:pt x="377071" y="0"/>
                </a:lnTo>
                <a:lnTo>
                  <a:pt x="377071" y="377072"/>
                </a:lnTo>
                <a:close/>
              </a:path>
            </a:pathLst>
          </a:custGeom>
          <a:solidFill>
            <a:srgbClr val="000006"/>
          </a:solidFill>
        </p:spPr>
        <p:txBody>
          <a:bodyPr wrap="square" lIns="0" tIns="0" rIns="0" bIns="0" rtlCol="0"/>
          <a:lstStyle/>
          <a:p>
            <a:endParaRPr/>
          </a:p>
        </p:txBody>
      </p:sp>
      <p:pic>
        <p:nvPicPr>
          <p:cNvPr id="6" name="object 6"/>
          <p:cNvPicPr/>
          <p:nvPr/>
        </p:nvPicPr>
        <p:blipFill>
          <a:blip r:embed="rId3" cstate="print"/>
          <a:stretch>
            <a:fillRect/>
          </a:stretch>
        </p:blipFill>
        <p:spPr>
          <a:xfrm>
            <a:off x="7580399" y="0"/>
            <a:ext cx="4611599" cy="6857999"/>
          </a:xfrm>
          <a:prstGeom prst="rect">
            <a:avLst/>
          </a:prstGeom>
        </p:spPr>
      </p:pic>
      <p:sp>
        <p:nvSpPr>
          <p:cNvPr id="7" name="object 7"/>
          <p:cNvSpPr txBox="1"/>
          <p:nvPr/>
        </p:nvSpPr>
        <p:spPr>
          <a:xfrm>
            <a:off x="1200152" y="3451003"/>
            <a:ext cx="3535045" cy="436880"/>
          </a:xfrm>
          <a:prstGeom prst="rect">
            <a:avLst/>
          </a:prstGeom>
        </p:spPr>
        <p:txBody>
          <a:bodyPr vert="horz" wrap="square" lIns="0" tIns="12700" rIns="0" bIns="0" rtlCol="0">
            <a:spAutoFit/>
          </a:bodyPr>
          <a:lstStyle/>
          <a:p>
            <a:pPr marL="12700">
              <a:lnSpc>
                <a:spcPct val="100000"/>
              </a:lnSpc>
              <a:spcBef>
                <a:spcPts val="100"/>
              </a:spcBef>
            </a:pPr>
            <a:r>
              <a:rPr sz="2700" spc="-5" dirty="0">
                <a:solidFill>
                  <a:srgbClr val="000005"/>
                </a:solidFill>
                <a:latin typeface="Roboto Lt"/>
                <a:cs typeface="Roboto Lt"/>
              </a:rPr>
              <a:t>Category</a:t>
            </a:r>
            <a:r>
              <a:rPr sz="2700" spc="-30" dirty="0">
                <a:solidFill>
                  <a:srgbClr val="000005"/>
                </a:solidFill>
                <a:latin typeface="Roboto Lt"/>
                <a:cs typeface="Roboto Lt"/>
              </a:rPr>
              <a:t> </a:t>
            </a:r>
            <a:r>
              <a:rPr sz="2700" spc="-10" dirty="0">
                <a:solidFill>
                  <a:srgbClr val="000005"/>
                </a:solidFill>
                <a:latin typeface="Roboto Lt"/>
                <a:cs typeface="Roboto Lt"/>
              </a:rPr>
              <a:t>review:</a:t>
            </a:r>
            <a:r>
              <a:rPr sz="2700" spc="-25" dirty="0">
                <a:solidFill>
                  <a:srgbClr val="000005"/>
                </a:solidFill>
                <a:latin typeface="Roboto Lt"/>
                <a:cs typeface="Roboto Lt"/>
              </a:rPr>
              <a:t> </a:t>
            </a:r>
            <a:r>
              <a:rPr sz="2700" spc="-10" dirty="0">
                <a:solidFill>
                  <a:srgbClr val="000005"/>
                </a:solidFill>
                <a:latin typeface="Roboto Lt"/>
                <a:cs typeface="Roboto Lt"/>
              </a:rPr>
              <a:t>Chips</a:t>
            </a:r>
            <a:endParaRPr sz="2700">
              <a:latin typeface="Roboto Lt"/>
              <a:cs typeface="Roboto Lt"/>
            </a:endParaRPr>
          </a:p>
        </p:txBody>
      </p:sp>
      <p:sp>
        <p:nvSpPr>
          <p:cNvPr id="8" name="object 8"/>
          <p:cNvSpPr txBox="1"/>
          <p:nvPr/>
        </p:nvSpPr>
        <p:spPr>
          <a:xfrm>
            <a:off x="1200150" y="4142961"/>
            <a:ext cx="1548765"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000005"/>
                </a:solidFill>
                <a:latin typeface="Roboto Lt"/>
                <a:cs typeface="Roboto Lt"/>
              </a:rPr>
              <a:t>Retail </a:t>
            </a:r>
            <a:r>
              <a:rPr sz="1800" spc="-50" dirty="0">
                <a:solidFill>
                  <a:srgbClr val="000005"/>
                </a:solidFill>
                <a:latin typeface="Roboto Lt"/>
                <a:cs typeface="Roboto Lt"/>
              </a:rPr>
              <a:t>Analytics</a:t>
            </a:r>
            <a:endParaRPr sz="1800">
              <a:latin typeface="Roboto Lt"/>
              <a:cs typeface="Roboto Lt"/>
            </a:endParaRPr>
          </a:p>
        </p:txBody>
      </p:sp>
      <p:sp>
        <p:nvSpPr>
          <p:cNvPr id="9" name="object 9"/>
          <p:cNvSpPr txBox="1"/>
          <p:nvPr/>
        </p:nvSpPr>
        <p:spPr>
          <a:xfrm>
            <a:off x="1200150" y="659003"/>
            <a:ext cx="61277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000005"/>
                </a:solidFill>
                <a:latin typeface="Roboto Lt"/>
                <a:cs typeface="Roboto Lt"/>
              </a:rPr>
              <a:t>Jun</a:t>
            </a:r>
            <a:r>
              <a:rPr sz="1000" spc="-5" dirty="0">
                <a:solidFill>
                  <a:srgbClr val="000005"/>
                </a:solidFill>
                <a:latin typeface="Roboto Lt"/>
                <a:cs typeface="Roboto Lt"/>
              </a:rPr>
              <a:t>e 2020</a:t>
            </a:r>
            <a:endParaRPr sz="1000">
              <a:latin typeface="Roboto Lt"/>
              <a:cs typeface="Roboto 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4275" y="428484"/>
            <a:ext cx="10295890" cy="1127873"/>
          </a:xfrm>
          <a:prstGeom prst="rect">
            <a:avLst/>
          </a:prstGeom>
        </p:spPr>
        <p:txBody>
          <a:bodyPr vert="horz" wrap="square" lIns="0" tIns="27940" rIns="0" bIns="0" rtlCol="0">
            <a:spAutoFit/>
          </a:bodyPr>
          <a:lstStyle/>
          <a:p>
            <a:pPr marL="12700" marR="5080">
              <a:lnSpc>
                <a:spcPts val="2850"/>
              </a:lnSpc>
              <a:spcBef>
                <a:spcPts val="220"/>
              </a:spcBef>
            </a:pPr>
            <a:r>
              <a:rPr lang="en-US" spc="-40" dirty="0"/>
              <a:t>Customers visited Trial Stores 77 and 86 significantly more frequently than Control Stores over the Trial period, demonstrating the success of the </a:t>
            </a:r>
            <a:r>
              <a:rPr lang="en-US" spc="-40" dirty="0" err="1"/>
              <a:t>trial.However</a:t>
            </a:r>
            <a:r>
              <a:rPr lang="en-US" spc="-40" dirty="0"/>
              <a:t>, the increase of 88 clients at the trial store is negligible.</a:t>
            </a:r>
            <a:endParaRPr spc="-30" dirty="0"/>
          </a:p>
        </p:txBody>
      </p:sp>
      <p:pic>
        <p:nvPicPr>
          <p:cNvPr id="3" name="object 3"/>
          <p:cNvPicPr/>
          <p:nvPr/>
        </p:nvPicPr>
        <p:blipFill>
          <a:blip r:embed="rId2" cstate="print"/>
          <a:stretch>
            <a:fillRect/>
          </a:stretch>
        </p:blipFill>
        <p:spPr>
          <a:xfrm>
            <a:off x="964662" y="2192483"/>
            <a:ext cx="10972799" cy="3667124"/>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80"/>
              </a:lnSpc>
            </a:pPr>
            <a:fld id="{81D60167-4931-47E6-BA6A-407CBD079E47}" type="slidenum">
              <a:rPr spc="-5" dirty="0"/>
              <a:t>10</a:t>
            </a:fld>
            <a:endParaRPr spc="-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50"/>
              </a:lnSpc>
            </a:pPr>
            <a:r>
              <a:rPr spc="-5" dirty="0"/>
              <a:t>Classification</a:t>
            </a:r>
            <a:r>
              <a:rPr dirty="0"/>
              <a:t>:</a:t>
            </a:r>
            <a:r>
              <a:rPr spc="-5" dirty="0"/>
              <a:t> Confidential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5816" y="6283495"/>
            <a:ext cx="200025" cy="208915"/>
          </a:xfrm>
          <a:prstGeom prst="rect">
            <a:avLst/>
          </a:prstGeom>
        </p:spPr>
        <p:txBody>
          <a:bodyPr vert="horz" wrap="square" lIns="0" tIns="0" rIns="0" bIns="0" rtlCol="0">
            <a:spAutoFit/>
          </a:bodyPr>
          <a:lstStyle/>
          <a:p>
            <a:pPr>
              <a:lnSpc>
                <a:spcPts val="1580"/>
              </a:lnSpc>
            </a:pPr>
            <a:r>
              <a:rPr sz="1400" spc="-10" dirty="0">
                <a:solidFill>
                  <a:srgbClr val="FFFFFF"/>
                </a:solidFill>
                <a:latin typeface="Roboto"/>
                <a:cs typeface="Roboto"/>
              </a:rPr>
              <a:t>11</a:t>
            </a:r>
            <a:endParaRPr sz="1400">
              <a:latin typeface="Roboto"/>
              <a:cs typeface="Roboto"/>
            </a:endParaRPr>
          </a:p>
        </p:txBody>
      </p:sp>
      <p:pic>
        <p:nvPicPr>
          <p:cNvPr id="3" name="object 3"/>
          <p:cNvPicPr/>
          <p:nvPr/>
        </p:nvPicPr>
        <p:blipFill>
          <a:blip r:embed="rId2" cstate="print"/>
          <a:stretch>
            <a:fillRect/>
          </a:stretch>
        </p:blipFill>
        <p:spPr>
          <a:xfrm>
            <a:off x="1206500" y="6209379"/>
            <a:ext cx="1422399" cy="359409"/>
          </a:xfrm>
          <a:prstGeom prst="rect">
            <a:avLst/>
          </a:prstGeom>
        </p:spPr>
      </p:pic>
      <p:sp>
        <p:nvSpPr>
          <p:cNvPr id="4" name="object 4"/>
          <p:cNvSpPr/>
          <p:nvPr/>
        </p:nvSpPr>
        <p:spPr>
          <a:xfrm>
            <a:off x="177800" y="6223000"/>
            <a:ext cx="336550" cy="300355"/>
          </a:xfrm>
          <a:custGeom>
            <a:avLst/>
            <a:gdLst/>
            <a:ahLst/>
            <a:cxnLst/>
            <a:rect l="l" t="t" r="r" b="b"/>
            <a:pathLst>
              <a:path w="336550" h="300354">
                <a:moveTo>
                  <a:pt x="336549" y="299969"/>
                </a:moveTo>
                <a:lnTo>
                  <a:pt x="0" y="299969"/>
                </a:lnTo>
                <a:lnTo>
                  <a:pt x="0" y="0"/>
                </a:lnTo>
                <a:lnTo>
                  <a:pt x="336549" y="0"/>
                </a:lnTo>
                <a:lnTo>
                  <a:pt x="336549" y="299969"/>
                </a:lnTo>
                <a:close/>
              </a:path>
            </a:pathLst>
          </a:custGeom>
          <a:solidFill>
            <a:srgbClr val="000006"/>
          </a:solidFill>
        </p:spPr>
        <p:txBody>
          <a:bodyPr wrap="square" lIns="0" tIns="0" rIns="0" bIns="0" rtlCol="0"/>
          <a:lstStyle/>
          <a:p>
            <a:endParaRPr/>
          </a:p>
        </p:txBody>
      </p:sp>
      <p:sp>
        <p:nvSpPr>
          <p:cNvPr id="5" name="object 5"/>
          <p:cNvSpPr txBox="1"/>
          <p:nvPr/>
        </p:nvSpPr>
        <p:spPr>
          <a:xfrm>
            <a:off x="3618960" y="4790689"/>
            <a:ext cx="7981950" cy="1549400"/>
          </a:xfrm>
          <a:prstGeom prst="rect">
            <a:avLst/>
          </a:prstGeom>
        </p:spPr>
        <p:txBody>
          <a:bodyPr vert="horz" wrap="square" lIns="0" tIns="12700" rIns="0" bIns="0" rtlCol="0">
            <a:spAutoFit/>
          </a:bodyPr>
          <a:lstStyle/>
          <a:p>
            <a:pPr marL="12700" marR="5080" algn="just">
              <a:lnSpc>
                <a:spcPct val="100000"/>
              </a:lnSpc>
              <a:spcBef>
                <a:spcPts val="100"/>
              </a:spcBef>
            </a:pPr>
            <a:r>
              <a:rPr sz="1000" spc="-10" dirty="0">
                <a:solidFill>
                  <a:srgbClr val="736C67"/>
                </a:solidFill>
                <a:latin typeface="Roboto Lt"/>
                <a:cs typeface="Roboto Lt"/>
              </a:rPr>
              <a:t>Disclaimer:</a:t>
            </a:r>
            <a:r>
              <a:rPr sz="1000" spc="210" dirty="0">
                <a:solidFill>
                  <a:srgbClr val="736C67"/>
                </a:solidFill>
                <a:latin typeface="Roboto Lt"/>
                <a:cs typeface="Roboto Lt"/>
              </a:rPr>
              <a:t> </a:t>
            </a:r>
            <a:r>
              <a:rPr sz="1000" spc="-10" dirty="0">
                <a:solidFill>
                  <a:srgbClr val="736C67"/>
                </a:solidFill>
                <a:latin typeface="Roboto Lt"/>
                <a:cs typeface="Roboto Lt"/>
              </a:rPr>
              <a:t>This</a:t>
            </a:r>
            <a:r>
              <a:rPr sz="1000" spc="215" dirty="0">
                <a:solidFill>
                  <a:srgbClr val="736C67"/>
                </a:solidFill>
                <a:latin typeface="Roboto Lt"/>
                <a:cs typeface="Roboto Lt"/>
              </a:rPr>
              <a:t> </a:t>
            </a:r>
            <a:r>
              <a:rPr sz="1000" spc="-10" dirty="0">
                <a:solidFill>
                  <a:srgbClr val="736C67"/>
                </a:solidFill>
                <a:latin typeface="Roboto Lt"/>
                <a:cs typeface="Roboto Lt"/>
              </a:rPr>
              <a:t>document</a:t>
            </a:r>
            <a:r>
              <a:rPr sz="1000" spc="215" dirty="0">
                <a:solidFill>
                  <a:srgbClr val="736C67"/>
                </a:solidFill>
                <a:latin typeface="Roboto Lt"/>
                <a:cs typeface="Roboto Lt"/>
              </a:rPr>
              <a:t> </a:t>
            </a:r>
            <a:r>
              <a:rPr sz="1000" spc="-10" dirty="0">
                <a:solidFill>
                  <a:srgbClr val="736C67"/>
                </a:solidFill>
                <a:latin typeface="Roboto Lt"/>
                <a:cs typeface="Roboto Lt"/>
              </a:rPr>
              <a:t>comprises,</a:t>
            </a:r>
            <a:r>
              <a:rPr sz="1000" spc="215" dirty="0">
                <a:solidFill>
                  <a:srgbClr val="736C67"/>
                </a:solidFill>
                <a:latin typeface="Roboto Lt"/>
                <a:cs typeface="Roboto Lt"/>
              </a:rPr>
              <a:t> </a:t>
            </a:r>
            <a:r>
              <a:rPr sz="1000" spc="-10" dirty="0">
                <a:solidFill>
                  <a:srgbClr val="736C67"/>
                </a:solidFill>
                <a:latin typeface="Roboto Lt"/>
                <a:cs typeface="Roboto Lt"/>
              </a:rPr>
              <a:t>and</a:t>
            </a:r>
            <a:r>
              <a:rPr sz="1000" spc="215" dirty="0">
                <a:solidFill>
                  <a:srgbClr val="736C67"/>
                </a:solidFill>
                <a:latin typeface="Roboto Lt"/>
                <a:cs typeface="Roboto Lt"/>
              </a:rPr>
              <a:t> </a:t>
            </a:r>
            <a:r>
              <a:rPr sz="1000" spc="-10" dirty="0">
                <a:solidFill>
                  <a:srgbClr val="736C67"/>
                </a:solidFill>
                <a:latin typeface="Roboto Lt"/>
                <a:cs typeface="Roboto Lt"/>
              </a:rPr>
              <a:t>is</a:t>
            </a:r>
            <a:r>
              <a:rPr sz="1000" spc="215" dirty="0">
                <a:solidFill>
                  <a:srgbClr val="736C67"/>
                </a:solidFill>
                <a:latin typeface="Roboto Lt"/>
                <a:cs typeface="Roboto Lt"/>
              </a:rPr>
              <a:t> </a:t>
            </a:r>
            <a:r>
              <a:rPr sz="1000" spc="-10" dirty="0">
                <a:solidFill>
                  <a:srgbClr val="736C67"/>
                </a:solidFill>
                <a:latin typeface="Roboto Lt"/>
                <a:cs typeface="Roboto Lt"/>
              </a:rPr>
              <a:t>the</a:t>
            </a:r>
            <a:r>
              <a:rPr sz="1000" spc="215" dirty="0">
                <a:solidFill>
                  <a:srgbClr val="736C67"/>
                </a:solidFill>
                <a:latin typeface="Roboto Lt"/>
                <a:cs typeface="Roboto Lt"/>
              </a:rPr>
              <a:t> </a:t>
            </a:r>
            <a:r>
              <a:rPr sz="1000" spc="-10" dirty="0">
                <a:solidFill>
                  <a:srgbClr val="736C67"/>
                </a:solidFill>
                <a:latin typeface="Roboto Lt"/>
                <a:cs typeface="Roboto Lt"/>
              </a:rPr>
              <a:t>subject</a:t>
            </a:r>
            <a:r>
              <a:rPr sz="1000" spc="215" dirty="0">
                <a:solidFill>
                  <a:srgbClr val="736C67"/>
                </a:solidFill>
                <a:latin typeface="Roboto Lt"/>
                <a:cs typeface="Roboto Lt"/>
              </a:rPr>
              <a:t> </a:t>
            </a:r>
            <a:r>
              <a:rPr sz="1000" dirty="0">
                <a:solidFill>
                  <a:srgbClr val="736C67"/>
                </a:solidFill>
                <a:latin typeface="Roboto Lt"/>
                <a:cs typeface="Roboto Lt"/>
              </a:rPr>
              <a:t>of</a:t>
            </a:r>
            <a:r>
              <a:rPr sz="1000" spc="215" dirty="0">
                <a:solidFill>
                  <a:srgbClr val="736C67"/>
                </a:solidFill>
                <a:latin typeface="Roboto Lt"/>
                <a:cs typeface="Roboto Lt"/>
              </a:rPr>
              <a:t> </a:t>
            </a:r>
            <a:r>
              <a:rPr sz="1000" spc="-10" dirty="0">
                <a:solidFill>
                  <a:srgbClr val="736C67"/>
                </a:solidFill>
                <a:latin typeface="Roboto Lt"/>
                <a:cs typeface="Roboto Lt"/>
              </a:rPr>
              <a:t>intellectual</a:t>
            </a:r>
            <a:r>
              <a:rPr sz="1000" spc="215" dirty="0">
                <a:solidFill>
                  <a:srgbClr val="736C67"/>
                </a:solidFill>
                <a:latin typeface="Roboto Lt"/>
                <a:cs typeface="Roboto Lt"/>
              </a:rPr>
              <a:t> </a:t>
            </a:r>
            <a:r>
              <a:rPr sz="1000" spc="-5" dirty="0">
                <a:solidFill>
                  <a:srgbClr val="736C67"/>
                </a:solidFill>
                <a:latin typeface="Roboto Lt"/>
                <a:cs typeface="Roboto Lt"/>
              </a:rPr>
              <a:t>property</a:t>
            </a:r>
            <a:r>
              <a:rPr sz="1000" spc="215" dirty="0">
                <a:solidFill>
                  <a:srgbClr val="736C67"/>
                </a:solidFill>
                <a:latin typeface="Roboto Lt"/>
                <a:cs typeface="Roboto Lt"/>
              </a:rPr>
              <a:t> </a:t>
            </a:r>
            <a:r>
              <a:rPr sz="1000" spc="-10" dirty="0">
                <a:solidFill>
                  <a:srgbClr val="736C67"/>
                </a:solidFill>
                <a:latin typeface="Roboto Lt"/>
                <a:cs typeface="Roboto Lt"/>
              </a:rPr>
              <a:t>(including</a:t>
            </a:r>
            <a:r>
              <a:rPr sz="1000" spc="215" dirty="0">
                <a:solidFill>
                  <a:srgbClr val="736C67"/>
                </a:solidFill>
                <a:latin typeface="Roboto Lt"/>
                <a:cs typeface="Roboto Lt"/>
              </a:rPr>
              <a:t> </a:t>
            </a:r>
            <a:r>
              <a:rPr sz="1000" spc="-10" dirty="0">
                <a:solidFill>
                  <a:srgbClr val="736C67"/>
                </a:solidFill>
                <a:latin typeface="Roboto Lt"/>
                <a:cs typeface="Roboto Lt"/>
              </a:rPr>
              <a:t>copyright)</a:t>
            </a:r>
            <a:r>
              <a:rPr sz="1000" spc="215" dirty="0">
                <a:solidFill>
                  <a:srgbClr val="736C67"/>
                </a:solidFill>
                <a:latin typeface="Roboto Lt"/>
                <a:cs typeface="Roboto Lt"/>
              </a:rPr>
              <a:t> </a:t>
            </a:r>
            <a:r>
              <a:rPr sz="1000" spc="-10" dirty="0">
                <a:solidFill>
                  <a:srgbClr val="736C67"/>
                </a:solidFill>
                <a:latin typeface="Roboto Lt"/>
                <a:cs typeface="Roboto Lt"/>
              </a:rPr>
              <a:t>and</a:t>
            </a:r>
            <a:r>
              <a:rPr sz="1000" spc="215" dirty="0">
                <a:solidFill>
                  <a:srgbClr val="736C67"/>
                </a:solidFill>
                <a:latin typeface="Roboto Lt"/>
                <a:cs typeface="Roboto Lt"/>
              </a:rPr>
              <a:t> </a:t>
            </a:r>
            <a:r>
              <a:rPr sz="1000" spc="-10" dirty="0">
                <a:solidFill>
                  <a:srgbClr val="736C67"/>
                </a:solidFill>
                <a:latin typeface="Roboto Lt"/>
                <a:cs typeface="Roboto Lt"/>
              </a:rPr>
              <a:t>conﬁdentiality</a:t>
            </a:r>
            <a:r>
              <a:rPr sz="1000" spc="215" dirty="0">
                <a:solidFill>
                  <a:srgbClr val="736C67"/>
                </a:solidFill>
                <a:latin typeface="Roboto Lt"/>
                <a:cs typeface="Roboto Lt"/>
              </a:rPr>
              <a:t> </a:t>
            </a:r>
            <a:r>
              <a:rPr sz="1000" spc="-10" dirty="0">
                <a:solidFill>
                  <a:srgbClr val="736C67"/>
                </a:solidFill>
                <a:latin typeface="Roboto Lt"/>
                <a:cs typeface="Roboto Lt"/>
              </a:rPr>
              <a:t>rights</a:t>
            </a:r>
            <a:r>
              <a:rPr sz="1000" spc="210" dirty="0">
                <a:solidFill>
                  <a:srgbClr val="736C67"/>
                </a:solidFill>
                <a:latin typeface="Roboto Lt"/>
                <a:cs typeface="Roboto Lt"/>
              </a:rPr>
              <a:t> </a:t>
            </a:r>
            <a:r>
              <a:rPr sz="1000" dirty="0">
                <a:solidFill>
                  <a:srgbClr val="736C67"/>
                </a:solidFill>
                <a:latin typeface="Roboto Lt"/>
                <a:cs typeface="Roboto Lt"/>
              </a:rPr>
              <a:t>of</a:t>
            </a:r>
            <a:r>
              <a:rPr sz="1000" spc="215" dirty="0">
                <a:solidFill>
                  <a:srgbClr val="736C67"/>
                </a:solidFill>
                <a:latin typeface="Roboto Lt"/>
                <a:cs typeface="Roboto Lt"/>
              </a:rPr>
              <a:t> </a:t>
            </a:r>
            <a:r>
              <a:rPr sz="1000" spc="-5" dirty="0">
                <a:solidFill>
                  <a:srgbClr val="736C67"/>
                </a:solidFill>
                <a:latin typeface="Roboto Lt"/>
                <a:cs typeface="Roboto Lt"/>
              </a:rPr>
              <a:t>one </a:t>
            </a:r>
            <a:r>
              <a:rPr sz="1000" spc="-235" dirty="0">
                <a:solidFill>
                  <a:srgbClr val="736C67"/>
                </a:solidFill>
                <a:latin typeface="Roboto Lt"/>
                <a:cs typeface="Roboto Lt"/>
              </a:rPr>
              <a:t> </a:t>
            </a:r>
            <a:r>
              <a:rPr sz="1000" spc="-310" dirty="0">
                <a:solidFill>
                  <a:srgbClr val="736C67"/>
                </a:solidFill>
                <a:latin typeface="Roboto Lt"/>
                <a:cs typeface="Roboto Lt"/>
              </a:rPr>
              <a:t>or</a:t>
            </a:r>
            <a:r>
              <a:rPr sz="1000" dirty="0">
                <a:solidFill>
                  <a:srgbClr val="736C67"/>
                </a:solidFill>
                <a:latin typeface="Roboto Lt"/>
                <a:cs typeface="Roboto Lt"/>
              </a:rPr>
              <a:t> </a:t>
            </a:r>
            <a:r>
              <a:rPr sz="1000" spc="-10" dirty="0">
                <a:solidFill>
                  <a:srgbClr val="736C67"/>
                </a:solidFill>
                <a:latin typeface="Roboto Lt"/>
                <a:cs typeface="Roboto Lt"/>
              </a:rPr>
              <a:t>multiple owners, including The Quantium Group Pty Limited and its aﬃliates </a:t>
            </a:r>
            <a:r>
              <a:rPr sz="1000" spc="-5" dirty="0">
                <a:solidFill>
                  <a:srgbClr val="736C67"/>
                </a:solidFill>
                <a:latin typeface="Roboto Lt"/>
                <a:cs typeface="Roboto Lt"/>
              </a:rPr>
              <a:t>(Quantium) </a:t>
            </a:r>
            <a:r>
              <a:rPr sz="1000" spc="-10" dirty="0">
                <a:solidFill>
                  <a:srgbClr val="736C67"/>
                </a:solidFill>
                <a:latin typeface="Roboto Lt"/>
                <a:cs typeface="Roboto Lt"/>
              </a:rPr>
              <a:t>and where applicable, its </a:t>
            </a:r>
            <a:r>
              <a:rPr sz="1000" spc="-20" dirty="0">
                <a:solidFill>
                  <a:srgbClr val="736C67"/>
                </a:solidFill>
                <a:latin typeface="Roboto Lt"/>
                <a:cs typeface="Roboto Lt"/>
              </a:rPr>
              <a:t>third-party </a:t>
            </a:r>
            <a:r>
              <a:rPr sz="1000" spc="-10" dirty="0">
                <a:solidFill>
                  <a:srgbClr val="736C67"/>
                </a:solidFill>
                <a:latin typeface="Roboto Lt"/>
                <a:cs typeface="Roboto Lt"/>
              </a:rPr>
              <a:t>data owners </a:t>
            </a:r>
            <a:r>
              <a:rPr sz="1000" spc="-5" dirty="0">
                <a:solidFill>
                  <a:srgbClr val="736C67"/>
                </a:solidFill>
                <a:latin typeface="Roboto Lt"/>
                <a:cs typeface="Roboto Lt"/>
              </a:rPr>
              <a:t> (Data</a:t>
            </a:r>
            <a:r>
              <a:rPr sz="1000" dirty="0">
                <a:solidFill>
                  <a:srgbClr val="736C67"/>
                </a:solidFill>
                <a:latin typeface="Roboto Lt"/>
                <a:cs typeface="Roboto Lt"/>
              </a:rPr>
              <a:t> </a:t>
            </a:r>
            <a:r>
              <a:rPr sz="1000" spc="-10" dirty="0">
                <a:solidFill>
                  <a:srgbClr val="736C67"/>
                </a:solidFill>
                <a:latin typeface="Roboto Lt"/>
                <a:cs typeface="Roboto Lt"/>
              </a:rPr>
              <a:t>Providers),</a:t>
            </a:r>
            <a:r>
              <a:rPr sz="1000" spc="155" dirty="0">
                <a:solidFill>
                  <a:srgbClr val="736C67"/>
                </a:solidFill>
                <a:latin typeface="Roboto Lt"/>
                <a:cs typeface="Roboto Lt"/>
              </a:rPr>
              <a:t> </a:t>
            </a:r>
            <a:r>
              <a:rPr sz="1000" spc="-10" dirty="0">
                <a:solidFill>
                  <a:srgbClr val="736C67"/>
                </a:solidFill>
                <a:latin typeface="Roboto Lt"/>
                <a:cs typeface="Roboto Lt"/>
              </a:rPr>
              <a:t>together</a:t>
            </a:r>
            <a:r>
              <a:rPr sz="1000" spc="160" dirty="0">
                <a:solidFill>
                  <a:srgbClr val="736C67"/>
                </a:solidFill>
                <a:latin typeface="Roboto Lt"/>
                <a:cs typeface="Roboto Lt"/>
              </a:rPr>
              <a:t> </a:t>
            </a:r>
            <a:r>
              <a:rPr sz="1000" spc="-5" dirty="0">
                <a:solidFill>
                  <a:srgbClr val="736C67"/>
                </a:solidFill>
                <a:latin typeface="Roboto Lt"/>
                <a:cs typeface="Roboto Lt"/>
              </a:rPr>
              <a:t>(IP</a:t>
            </a:r>
            <a:r>
              <a:rPr sz="1000" spc="155" dirty="0">
                <a:solidFill>
                  <a:srgbClr val="736C67"/>
                </a:solidFill>
                <a:latin typeface="Roboto Lt"/>
                <a:cs typeface="Roboto Lt"/>
              </a:rPr>
              <a:t> </a:t>
            </a:r>
            <a:r>
              <a:rPr sz="1000" spc="-5" dirty="0">
                <a:solidFill>
                  <a:srgbClr val="736C67"/>
                </a:solidFill>
                <a:latin typeface="Roboto Lt"/>
                <a:cs typeface="Roboto Lt"/>
              </a:rPr>
              <a:t>Owners).</a:t>
            </a:r>
            <a:r>
              <a:rPr sz="1000" spc="130" dirty="0">
                <a:solidFill>
                  <a:srgbClr val="736C67"/>
                </a:solidFill>
                <a:latin typeface="Roboto Lt"/>
                <a:cs typeface="Roboto Lt"/>
              </a:rPr>
              <a:t> </a:t>
            </a:r>
            <a:r>
              <a:rPr sz="1000" spc="-10" dirty="0">
                <a:solidFill>
                  <a:srgbClr val="736C67"/>
                </a:solidFill>
                <a:latin typeface="Roboto Lt"/>
                <a:cs typeface="Roboto Lt"/>
              </a:rPr>
              <a:t>The</a:t>
            </a:r>
            <a:r>
              <a:rPr sz="1000" spc="155" dirty="0">
                <a:solidFill>
                  <a:srgbClr val="736C67"/>
                </a:solidFill>
                <a:latin typeface="Roboto Lt"/>
                <a:cs typeface="Roboto Lt"/>
              </a:rPr>
              <a:t> </a:t>
            </a:r>
            <a:r>
              <a:rPr sz="1000" spc="-10" dirty="0">
                <a:solidFill>
                  <a:srgbClr val="736C67"/>
                </a:solidFill>
                <a:latin typeface="Roboto Lt"/>
                <a:cs typeface="Roboto Lt"/>
              </a:rPr>
              <a:t>information</a:t>
            </a:r>
            <a:r>
              <a:rPr sz="1000" spc="160" dirty="0">
                <a:solidFill>
                  <a:srgbClr val="736C67"/>
                </a:solidFill>
                <a:latin typeface="Roboto Lt"/>
                <a:cs typeface="Roboto Lt"/>
              </a:rPr>
              <a:t> </a:t>
            </a:r>
            <a:r>
              <a:rPr sz="1000" spc="-10" dirty="0">
                <a:solidFill>
                  <a:srgbClr val="736C67"/>
                </a:solidFill>
                <a:latin typeface="Roboto Lt"/>
                <a:cs typeface="Roboto Lt"/>
              </a:rPr>
              <a:t>contained</a:t>
            </a:r>
            <a:r>
              <a:rPr sz="1000" spc="160" dirty="0">
                <a:solidFill>
                  <a:srgbClr val="736C67"/>
                </a:solidFill>
                <a:latin typeface="Roboto Lt"/>
                <a:cs typeface="Roboto Lt"/>
              </a:rPr>
              <a:t> </a:t>
            </a:r>
            <a:r>
              <a:rPr sz="1000" spc="-10" dirty="0">
                <a:solidFill>
                  <a:srgbClr val="736C67"/>
                </a:solidFill>
                <a:latin typeface="Roboto Lt"/>
                <a:cs typeface="Roboto Lt"/>
              </a:rPr>
              <a:t>in</a:t>
            </a:r>
            <a:r>
              <a:rPr sz="1000" spc="160" dirty="0">
                <a:solidFill>
                  <a:srgbClr val="736C67"/>
                </a:solidFill>
                <a:latin typeface="Roboto Lt"/>
                <a:cs typeface="Roboto Lt"/>
              </a:rPr>
              <a:t> </a:t>
            </a:r>
            <a:r>
              <a:rPr sz="1000" spc="-10" dirty="0">
                <a:solidFill>
                  <a:srgbClr val="736C67"/>
                </a:solidFill>
                <a:latin typeface="Roboto Lt"/>
                <a:cs typeface="Roboto Lt"/>
              </a:rPr>
              <a:t>this</a:t>
            </a:r>
            <a:r>
              <a:rPr sz="1000" spc="160" dirty="0">
                <a:solidFill>
                  <a:srgbClr val="736C67"/>
                </a:solidFill>
                <a:latin typeface="Roboto Lt"/>
                <a:cs typeface="Roboto Lt"/>
              </a:rPr>
              <a:t> </a:t>
            </a:r>
            <a:r>
              <a:rPr sz="1000" spc="-10" dirty="0">
                <a:solidFill>
                  <a:srgbClr val="736C67"/>
                </a:solidFill>
                <a:latin typeface="Roboto Lt"/>
                <a:cs typeface="Roboto Lt"/>
              </a:rPr>
              <a:t>document</a:t>
            </a:r>
            <a:r>
              <a:rPr sz="1000" spc="155" dirty="0">
                <a:solidFill>
                  <a:srgbClr val="736C67"/>
                </a:solidFill>
                <a:latin typeface="Roboto Lt"/>
                <a:cs typeface="Roboto Lt"/>
              </a:rPr>
              <a:t> </a:t>
            </a:r>
            <a:r>
              <a:rPr sz="1000" spc="-15" dirty="0">
                <a:solidFill>
                  <a:srgbClr val="736C67"/>
                </a:solidFill>
                <a:latin typeface="Roboto Lt"/>
                <a:cs typeface="Roboto Lt"/>
              </a:rPr>
              <a:t>may</a:t>
            </a:r>
            <a:r>
              <a:rPr sz="1000" spc="160" dirty="0">
                <a:solidFill>
                  <a:srgbClr val="736C67"/>
                </a:solidFill>
                <a:latin typeface="Roboto Lt"/>
                <a:cs typeface="Roboto Lt"/>
              </a:rPr>
              <a:t> </a:t>
            </a:r>
            <a:r>
              <a:rPr sz="1000" spc="-15" dirty="0">
                <a:solidFill>
                  <a:srgbClr val="736C67"/>
                </a:solidFill>
                <a:latin typeface="Roboto Lt"/>
                <a:cs typeface="Roboto Lt"/>
              </a:rPr>
              <a:t>have</a:t>
            </a:r>
            <a:r>
              <a:rPr sz="1000" spc="160" dirty="0">
                <a:solidFill>
                  <a:srgbClr val="736C67"/>
                </a:solidFill>
                <a:latin typeface="Roboto Lt"/>
                <a:cs typeface="Roboto Lt"/>
              </a:rPr>
              <a:t> </a:t>
            </a:r>
            <a:r>
              <a:rPr sz="1000" spc="-10" dirty="0">
                <a:solidFill>
                  <a:srgbClr val="736C67"/>
                </a:solidFill>
                <a:latin typeface="Roboto Lt"/>
                <a:cs typeface="Roboto Lt"/>
              </a:rPr>
              <a:t>been</a:t>
            </a:r>
            <a:r>
              <a:rPr sz="1000" spc="160" dirty="0">
                <a:solidFill>
                  <a:srgbClr val="736C67"/>
                </a:solidFill>
                <a:latin typeface="Roboto Lt"/>
                <a:cs typeface="Roboto Lt"/>
              </a:rPr>
              <a:t> </a:t>
            </a:r>
            <a:r>
              <a:rPr sz="1000" spc="-10" dirty="0">
                <a:solidFill>
                  <a:srgbClr val="736C67"/>
                </a:solidFill>
                <a:latin typeface="Roboto Lt"/>
                <a:cs typeface="Roboto Lt"/>
              </a:rPr>
              <a:t>prepared</a:t>
            </a:r>
            <a:r>
              <a:rPr sz="1000" spc="160" dirty="0">
                <a:solidFill>
                  <a:srgbClr val="736C67"/>
                </a:solidFill>
                <a:latin typeface="Roboto Lt"/>
                <a:cs typeface="Roboto Lt"/>
              </a:rPr>
              <a:t> </a:t>
            </a:r>
            <a:r>
              <a:rPr sz="1000" spc="-10" dirty="0">
                <a:solidFill>
                  <a:srgbClr val="736C67"/>
                </a:solidFill>
                <a:latin typeface="Roboto Lt"/>
                <a:cs typeface="Roboto Lt"/>
              </a:rPr>
              <a:t>using</a:t>
            </a:r>
            <a:r>
              <a:rPr sz="1000" spc="155" dirty="0">
                <a:solidFill>
                  <a:srgbClr val="736C67"/>
                </a:solidFill>
                <a:latin typeface="Roboto Lt"/>
                <a:cs typeface="Roboto Lt"/>
              </a:rPr>
              <a:t> </a:t>
            </a:r>
            <a:r>
              <a:rPr sz="1000" spc="-15" dirty="0">
                <a:solidFill>
                  <a:srgbClr val="736C67"/>
                </a:solidFill>
                <a:latin typeface="Roboto Lt"/>
                <a:cs typeface="Roboto Lt"/>
              </a:rPr>
              <a:t>raw</a:t>
            </a:r>
            <a:r>
              <a:rPr sz="1000" spc="160" dirty="0">
                <a:solidFill>
                  <a:srgbClr val="736C67"/>
                </a:solidFill>
                <a:latin typeface="Roboto Lt"/>
                <a:cs typeface="Roboto Lt"/>
              </a:rPr>
              <a:t> </a:t>
            </a:r>
            <a:r>
              <a:rPr sz="1000" spc="-10" dirty="0">
                <a:solidFill>
                  <a:srgbClr val="736C67"/>
                </a:solidFill>
                <a:latin typeface="Roboto Lt"/>
                <a:cs typeface="Roboto Lt"/>
              </a:rPr>
              <a:t>data</a:t>
            </a:r>
            <a:r>
              <a:rPr sz="1000" spc="160" dirty="0">
                <a:solidFill>
                  <a:srgbClr val="736C67"/>
                </a:solidFill>
                <a:latin typeface="Roboto Lt"/>
                <a:cs typeface="Roboto Lt"/>
              </a:rPr>
              <a:t> </a:t>
            </a:r>
            <a:r>
              <a:rPr sz="1000" spc="-10" dirty="0">
                <a:solidFill>
                  <a:srgbClr val="736C67"/>
                </a:solidFill>
                <a:latin typeface="Roboto Lt"/>
                <a:cs typeface="Roboto Lt"/>
              </a:rPr>
              <a:t>owned</a:t>
            </a:r>
            <a:r>
              <a:rPr sz="1000" spc="160" dirty="0">
                <a:solidFill>
                  <a:srgbClr val="736C67"/>
                </a:solidFill>
                <a:latin typeface="Roboto Lt"/>
                <a:cs typeface="Roboto Lt"/>
              </a:rPr>
              <a:t> </a:t>
            </a:r>
            <a:r>
              <a:rPr sz="1000" spc="-15" dirty="0">
                <a:solidFill>
                  <a:srgbClr val="736C67"/>
                </a:solidFill>
                <a:latin typeface="Roboto Lt"/>
                <a:cs typeface="Roboto Lt"/>
              </a:rPr>
              <a:t>by </a:t>
            </a:r>
            <a:r>
              <a:rPr sz="1000" spc="-10" dirty="0">
                <a:solidFill>
                  <a:srgbClr val="736C67"/>
                </a:solidFill>
                <a:latin typeface="Roboto Lt"/>
                <a:cs typeface="Roboto Lt"/>
              </a:rPr>
              <a:t> the</a:t>
            </a:r>
            <a:r>
              <a:rPr sz="1000" spc="-5" dirty="0">
                <a:solidFill>
                  <a:srgbClr val="736C67"/>
                </a:solidFill>
                <a:latin typeface="Roboto Lt"/>
                <a:cs typeface="Roboto Lt"/>
              </a:rPr>
              <a:t> </a:t>
            </a:r>
            <a:r>
              <a:rPr sz="1000" spc="-15" dirty="0">
                <a:solidFill>
                  <a:srgbClr val="736C67"/>
                </a:solidFill>
                <a:latin typeface="Roboto Lt"/>
                <a:cs typeface="Roboto Lt"/>
              </a:rPr>
              <a:t>Data </a:t>
            </a:r>
            <a:r>
              <a:rPr sz="1000" spc="-10" dirty="0">
                <a:solidFill>
                  <a:srgbClr val="736C67"/>
                </a:solidFill>
                <a:latin typeface="Roboto Lt"/>
                <a:cs typeface="Roboto Lt"/>
              </a:rPr>
              <a:t>Providers. The</a:t>
            </a:r>
            <a:r>
              <a:rPr sz="1000" spc="-5" dirty="0">
                <a:solidFill>
                  <a:srgbClr val="736C67"/>
                </a:solidFill>
                <a:latin typeface="Roboto Lt"/>
                <a:cs typeface="Roboto Lt"/>
              </a:rPr>
              <a:t> </a:t>
            </a:r>
            <a:r>
              <a:rPr sz="1000" spc="-10" dirty="0">
                <a:solidFill>
                  <a:srgbClr val="736C67"/>
                </a:solidFill>
                <a:latin typeface="Roboto Lt"/>
                <a:cs typeface="Roboto Lt"/>
              </a:rPr>
              <a:t>Data</a:t>
            </a:r>
            <a:r>
              <a:rPr sz="1000" spc="-5" dirty="0">
                <a:solidFill>
                  <a:srgbClr val="736C67"/>
                </a:solidFill>
                <a:latin typeface="Roboto Lt"/>
                <a:cs typeface="Roboto Lt"/>
              </a:rPr>
              <a:t> </a:t>
            </a:r>
            <a:r>
              <a:rPr sz="1000" spc="-10" dirty="0">
                <a:solidFill>
                  <a:srgbClr val="736C67"/>
                </a:solidFill>
                <a:latin typeface="Roboto Lt"/>
                <a:cs typeface="Roboto Lt"/>
              </a:rPr>
              <a:t>Providers</a:t>
            </a:r>
            <a:r>
              <a:rPr sz="1000" spc="-5" dirty="0">
                <a:solidFill>
                  <a:srgbClr val="736C67"/>
                </a:solidFill>
                <a:latin typeface="Roboto Lt"/>
                <a:cs typeface="Roboto Lt"/>
              </a:rPr>
              <a:t> </a:t>
            </a:r>
            <a:r>
              <a:rPr sz="1000" spc="-15" dirty="0">
                <a:solidFill>
                  <a:srgbClr val="736C67"/>
                </a:solidFill>
                <a:latin typeface="Roboto Lt"/>
                <a:cs typeface="Roboto Lt"/>
              </a:rPr>
              <a:t>have</a:t>
            </a:r>
            <a:r>
              <a:rPr sz="1000" spc="-10" dirty="0">
                <a:solidFill>
                  <a:srgbClr val="736C67"/>
                </a:solidFill>
                <a:latin typeface="Roboto Lt"/>
                <a:cs typeface="Roboto Lt"/>
              </a:rPr>
              <a:t> </a:t>
            </a:r>
            <a:r>
              <a:rPr sz="1000" spc="-5" dirty="0">
                <a:solidFill>
                  <a:srgbClr val="736C67"/>
                </a:solidFill>
                <a:latin typeface="Roboto Lt"/>
                <a:cs typeface="Roboto Lt"/>
              </a:rPr>
              <a:t>not </a:t>
            </a:r>
            <a:r>
              <a:rPr sz="1000" spc="-10" dirty="0">
                <a:solidFill>
                  <a:srgbClr val="736C67"/>
                </a:solidFill>
                <a:latin typeface="Roboto Lt"/>
                <a:cs typeface="Roboto Lt"/>
              </a:rPr>
              <a:t>been</a:t>
            </a:r>
            <a:r>
              <a:rPr sz="1000" spc="-5" dirty="0">
                <a:solidFill>
                  <a:srgbClr val="736C67"/>
                </a:solidFill>
                <a:latin typeface="Roboto Lt"/>
                <a:cs typeface="Roboto Lt"/>
              </a:rPr>
              <a:t> </a:t>
            </a:r>
            <a:r>
              <a:rPr sz="1000" spc="-10" dirty="0">
                <a:solidFill>
                  <a:srgbClr val="736C67"/>
                </a:solidFill>
                <a:latin typeface="Roboto Lt"/>
                <a:cs typeface="Roboto Lt"/>
              </a:rPr>
              <a:t>involved</a:t>
            </a:r>
            <a:r>
              <a:rPr sz="1000" spc="-5" dirty="0">
                <a:solidFill>
                  <a:srgbClr val="736C67"/>
                </a:solidFill>
                <a:latin typeface="Roboto Lt"/>
                <a:cs typeface="Roboto Lt"/>
              </a:rPr>
              <a:t> </a:t>
            </a:r>
            <a:r>
              <a:rPr sz="1000" spc="-10" dirty="0">
                <a:solidFill>
                  <a:srgbClr val="736C67"/>
                </a:solidFill>
                <a:latin typeface="Roboto Lt"/>
                <a:cs typeface="Roboto Lt"/>
              </a:rPr>
              <a:t>in</a:t>
            </a:r>
            <a:r>
              <a:rPr sz="1000" spc="-5" dirty="0">
                <a:solidFill>
                  <a:srgbClr val="736C67"/>
                </a:solidFill>
                <a:latin typeface="Roboto Lt"/>
                <a:cs typeface="Roboto Lt"/>
              </a:rPr>
              <a:t> </a:t>
            </a:r>
            <a:r>
              <a:rPr sz="1000" spc="-10" dirty="0">
                <a:solidFill>
                  <a:srgbClr val="736C67"/>
                </a:solidFill>
                <a:latin typeface="Roboto Lt"/>
                <a:cs typeface="Roboto Lt"/>
              </a:rPr>
              <a:t>the</a:t>
            </a:r>
            <a:r>
              <a:rPr sz="1000" spc="-5" dirty="0">
                <a:solidFill>
                  <a:srgbClr val="736C67"/>
                </a:solidFill>
                <a:latin typeface="Roboto Lt"/>
                <a:cs typeface="Roboto Lt"/>
              </a:rPr>
              <a:t> </a:t>
            </a:r>
            <a:r>
              <a:rPr sz="1000" spc="-10" dirty="0">
                <a:solidFill>
                  <a:srgbClr val="736C67"/>
                </a:solidFill>
                <a:latin typeface="Roboto Lt"/>
                <a:cs typeface="Roboto Lt"/>
              </a:rPr>
              <a:t>analysis</a:t>
            </a:r>
            <a:r>
              <a:rPr sz="1000" spc="-5" dirty="0">
                <a:solidFill>
                  <a:srgbClr val="736C67"/>
                </a:solidFill>
                <a:latin typeface="Roboto Lt"/>
                <a:cs typeface="Roboto Lt"/>
              </a:rPr>
              <a:t> </a:t>
            </a:r>
            <a:r>
              <a:rPr sz="1000" dirty="0">
                <a:solidFill>
                  <a:srgbClr val="736C67"/>
                </a:solidFill>
                <a:latin typeface="Roboto Lt"/>
                <a:cs typeface="Roboto Lt"/>
              </a:rPr>
              <a:t>of </a:t>
            </a:r>
            <a:r>
              <a:rPr sz="1000" spc="-10" dirty="0">
                <a:solidFill>
                  <a:srgbClr val="736C67"/>
                </a:solidFill>
                <a:latin typeface="Roboto Lt"/>
                <a:cs typeface="Roboto Lt"/>
              </a:rPr>
              <a:t>the</a:t>
            </a:r>
            <a:r>
              <a:rPr sz="1000" spc="-5" dirty="0">
                <a:solidFill>
                  <a:srgbClr val="736C67"/>
                </a:solidFill>
                <a:latin typeface="Roboto Lt"/>
                <a:cs typeface="Roboto Lt"/>
              </a:rPr>
              <a:t> </a:t>
            </a:r>
            <a:r>
              <a:rPr sz="1000" spc="-15" dirty="0">
                <a:solidFill>
                  <a:srgbClr val="736C67"/>
                </a:solidFill>
                <a:latin typeface="Roboto Lt"/>
                <a:cs typeface="Roboto Lt"/>
              </a:rPr>
              <a:t>raw</a:t>
            </a:r>
            <a:r>
              <a:rPr sz="1000" spc="-10" dirty="0">
                <a:solidFill>
                  <a:srgbClr val="736C67"/>
                </a:solidFill>
                <a:latin typeface="Roboto Lt"/>
                <a:cs typeface="Roboto Lt"/>
              </a:rPr>
              <a:t> data,</a:t>
            </a:r>
            <a:r>
              <a:rPr sz="1000" spc="225" dirty="0">
                <a:solidFill>
                  <a:srgbClr val="736C67"/>
                </a:solidFill>
                <a:latin typeface="Roboto Lt"/>
                <a:cs typeface="Roboto Lt"/>
              </a:rPr>
              <a:t> </a:t>
            </a:r>
            <a:r>
              <a:rPr sz="1000" spc="-10" dirty="0">
                <a:solidFill>
                  <a:srgbClr val="736C67"/>
                </a:solidFill>
                <a:latin typeface="Roboto Lt"/>
                <a:cs typeface="Roboto Lt"/>
              </a:rPr>
              <a:t>the</a:t>
            </a:r>
            <a:r>
              <a:rPr sz="1000" spc="229" dirty="0">
                <a:solidFill>
                  <a:srgbClr val="736C67"/>
                </a:solidFill>
                <a:latin typeface="Roboto Lt"/>
                <a:cs typeface="Roboto Lt"/>
              </a:rPr>
              <a:t> </a:t>
            </a:r>
            <a:r>
              <a:rPr sz="1000" spc="-10" dirty="0">
                <a:solidFill>
                  <a:srgbClr val="736C67"/>
                </a:solidFill>
                <a:latin typeface="Roboto Lt"/>
                <a:cs typeface="Roboto Lt"/>
              </a:rPr>
              <a:t>preparation</a:t>
            </a:r>
            <a:r>
              <a:rPr sz="1000" spc="229" dirty="0">
                <a:solidFill>
                  <a:srgbClr val="736C67"/>
                </a:solidFill>
                <a:latin typeface="Roboto Lt"/>
                <a:cs typeface="Roboto Lt"/>
              </a:rPr>
              <a:t> </a:t>
            </a:r>
            <a:r>
              <a:rPr sz="1000" dirty="0">
                <a:solidFill>
                  <a:srgbClr val="736C67"/>
                </a:solidFill>
                <a:latin typeface="Roboto Lt"/>
                <a:cs typeface="Roboto Lt"/>
              </a:rPr>
              <a:t>of, </a:t>
            </a:r>
            <a:r>
              <a:rPr sz="1000" spc="-5" dirty="0">
                <a:solidFill>
                  <a:srgbClr val="736C67"/>
                </a:solidFill>
                <a:latin typeface="Roboto Lt"/>
                <a:cs typeface="Roboto Lt"/>
              </a:rPr>
              <a:t>or </a:t>
            </a:r>
            <a:r>
              <a:rPr sz="1000" spc="-10" dirty="0">
                <a:solidFill>
                  <a:srgbClr val="736C67"/>
                </a:solidFill>
                <a:latin typeface="Roboto Lt"/>
                <a:cs typeface="Roboto Lt"/>
              </a:rPr>
              <a:t>the</a:t>
            </a:r>
            <a:r>
              <a:rPr sz="1000" spc="229" dirty="0">
                <a:solidFill>
                  <a:srgbClr val="736C67"/>
                </a:solidFill>
                <a:latin typeface="Roboto Lt"/>
                <a:cs typeface="Roboto Lt"/>
              </a:rPr>
              <a:t> </a:t>
            </a:r>
            <a:r>
              <a:rPr sz="1000" spc="-10" dirty="0">
                <a:solidFill>
                  <a:srgbClr val="736C67"/>
                </a:solidFill>
                <a:latin typeface="Roboto Lt"/>
                <a:cs typeface="Roboto Lt"/>
              </a:rPr>
              <a:t>information </a:t>
            </a:r>
            <a:r>
              <a:rPr sz="1000" spc="-5" dirty="0">
                <a:solidFill>
                  <a:srgbClr val="736C67"/>
                </a:solidFill>
                <a:latin typeface="Roboto Lt"/>
                <a:cs typeface="Roboto Lt"/>
              </a:rPr>
              <a:t> </a:t>
            </a:r>
            <a:r>
              <a:rPr sz="1000" spc="-10" dirty="0">
                <a:solidFill>
                  <a:srgbClr val="736C67"/>
                </a:solidFill>
                <a:latin typeface="Roboto Lt"/>
                <a:cs typeface="Roboto Lt"/>
              </a:rPr>
              <a:t>contained</a:t>
            </a:r>
            <a:r>
              <a:rPr sz="1000" spc="114" dirty="0">
                <a:solidFill>
                  <a:srgbClr val="736C67"/>
                </a:solidFill>
                <a:latin typeface="Roboto Lt"/>
                <a:cs typeface="Roboto Lt"/>
              </a:rPr>
              <a:t> </a:t>
            </a:r>
            <a:r>
              <a:rPr sz="1000" spc="-10" dirty="0">
                <a:solidFill>
                  <a:srgbClr val="736C67"/>
                </a:solidFill>
                <a:latin typeface="Roboto Lt"/>
                <a:cs typeface="Roboto Lt"/>
              </a:rPr>
              <a:t>in</a:t>
            </a:r>
            <a:r>
              <a:rPr sz="1000" spc="120" dirty="0">
                <a:solidFill>
                  <a:srgbClr val="736C67"/>
                </a:solidFill>
                <a:latin typeface="Roboto Lt"/>
                <a:cs typeface="Roboto Lt"/>
              </a:rPr>
              <a:t> </a:t>
            </a:r>
            <a:r>
              <a:rPr sz="1000" spc="-10" dirty="0">
                <a:solidFill>
                  <a:srgbClr val="736C67"/>
                </a:solidFill>
                <a:latin typeface="Roboto Lt"/>
                <a:cs typeface="Roboto Lt"/>
              </a:rPr>
              <a:t>the</a:t>
            </a:r>
            <a:r>
              <a:rPr sz="1000" dirty="0">
                <a:solidFill>
                  <a:srgbClr val="736C67"/>
                </a:solidFill>
                <a:latin typeface="Roboto Lt"/>
                <a:cs typeface="Roboto Lt"/>
              </a:rPr>
              <a:t> </a:t>
            </a:r>
            <a:r>
              <a:rPr sz="1000" spc="-10" dirty="0">
                <a:solidFill>
                  <a:srgbClr val="736C67"/>
                </a:solidFill>
                <a:latin typeface="Roboto Lt"/>
                <a:cs typeface="Roboto Lt"/>
              </a:rPr>
              <a:t>document.</a:t>
            </a:r>
            <a:r>
              <a:rPr sz="1000" spc="40" dirty="0">
                <a:solidFill>
                  <a:srgbClr val="736C67"/>
                </a:solidFill>
                <a:latin typeface="Roboto Lt"/>
                <a:cs typeface="Roboto Lt"/>
              </a:rPr>
              <a:t> </a:t>
            </a:r>
            <a:r>
              <a:rPr sz="1000" spc="-10" dirty="0">
                <a:solidFill>
                  <a:srgbClr val="736C67"/>
                </a:solidFill>
                <a:latin typeface="Roboto Lt"/>
                <a:cs typeface="Roboto Lt"/>
              </a:rPr>
              <a:t>The</a:t>
            </a:r>
            <a:r>
              <a:rPr sz="1000" spc="55" dirty="0">
                <a:solidFill>
                  <a:srgbClr val="736C67"/>
                </a:solidFill>
                <a:latin typeface="Roboto Lt"/>
                <a:cs typeface="Roboto Lt"/>
              </a:rPr>
              <a:t> </a:t>
            </a:r>
            <a:r>
              <a:rPr sz="1000" spc="-10" dirty="0">
                <a:solidFill>
                  <a:srgbClr val="736C67"/>
                </a:solidFill>
                <a:latin typeface="Roboto Lt"/>
                <a:cs typeface="Roboto Lt"/>
              </a:rPr>
              <a:t>IP</a:t>
            </a:r>
            <a:r>
              <a:rPr sz="1000" spc="60" dirty="0">
                <a:solidFill>
                  <a:srgbClr val="736C67"/>
                </a:solidFill>
                <a:latin typeface="Roboto Lt"/>
                <a:cs typeface="Roboto Lt"/>
              </a:rPr>
              <a:t> </a:t>
            </a:r>
            <a:r>
              <a:rPr sz="1000" spc="-10" dirty="0">
                <a:solidFill>
                  <a:srgbClr val="736C67"/>
                </a:solidFill>
                <a:latin typeface="Roboto Lt"/>
                <a:cs typeface="Roboto Lt"/>
              </a:rPr>
              <a:t>Owners</a:t>
            </a:r>
            <a:r>
              <a:rPr sz="1000" spc="50" dirty="0">
                <a:solidFill>
                  <a:srgbClr val="736C67"/>
                </a:solidFill>
                <a:latin typeface="Roboto Lt"/>
                <a:cs typeface="Roboto Lt"/>
              </a:rPr>
              <a:t> </a:t>
            </a:r>
            <a:r>
              <a:rPr sz="1000" spc="-5" dirty="0">
                <a:solidFill>
                  <a:srgbClr val="736C67"/>
                </a:solidFill>
                <a:latin typeface="Roboto Lt"/>
                <a:cs typeface="Roboto Lt"/>
              </a:rPr>
              <a:t>do</a:t>
            </a:r>
            <a:r>
              <a:rPr sz="1000" spc="55" dirty="0">
                <a:solidFill>
                  <a:srgbClr val="736C67"/>
                </a:solidFill>
                <a:latin typeface="Roboto Lt"/>
                <a:cs typeface="Roboto Lt"/>
              </a:rPr>
              <a:t> </a:t>
            </a:r>
            <a:r>
              <a:rPr sz="1000" spc="-5" dirty="0">
                <a:solidFill>
                  <a:srgbClr val="736C67"/>
                </a:solidFill>
                <a:latin typeface="Roboto Lt"/>
                <a:cs typeface="Roboto Lt"/>
              </a:rPr>
              <a:t>not</a:t>
            </a:r>
            <a:r>
              <a:rPr sz="1000" spc="55" dirty="0">
                <a:solidFill>
                  <a:srgbClr val="736C67"/>
                </a:solidFill>
                <a:latin typeface="Roboto Lt"/>
                <a:cs typeface="Roboto Lt"/>
              </a:rPr>
              <a:t> </a:t>
            </a:r>
            <a:r>
              <a:rPr sz="1000" spc="-10" dirty="0">
                <a:solidFill>
                  <a:srgbClr val="736C67"/>
                </a:solidFill>
                <a:latin typeface="Roboto Lt"/>
                <a:cs typeface="Roboto Lt"/>
              </a:rPr>
              <a:t>make</a:t>
            </a:r>
            <a:r>
              <a:rPr sz="1000" spc="55" dirty="0">
                <a:solidFill>
                  <a:srgbClr val="736C67"/>
                </a:solidFill>
                <a:latin typeface="Roboto Lt"/>
                <a:cs typeface="Roboto Lt"/>
              </a:rPr>
              <a:t> </a:t>
            </a:r>
            <a:r>
              <a:rPr sz="1000" spc="-15" dirty="0">
                <a:solidFill>
                  <a:srgbClr val="736C67"/>
                </a:solidFill>
                <a:latin typeface="Roboto Lt"/>
                <a:cs typeface="Roboto Lt"/>
              </a:rPr>
              <a:t>any</a:t>
            </a:r>
            <a:r>
              <a:rPr sz="1000" spc="50" dirty="0">
                <a:solidFill>
                  <a:srgbClr val="736C67"/>
                </a:solidFill>
                <a:latin typeface="Roboto Lt"/>
                <a:cs typeface="Roboto Lt"/>
              </a:rPr>
              <a:t> </a:t>
            </a:r>
            <a:r>
              <a:rPr sz="1000" spc="-10" dirty="0">
                <a:solidFill>
                  <a:srgbClr val="736C67"/>
                </a:solidFill>
                <a:latin typeface="Roboto Lt"/>
                <a:cs typeface="Roboto Lt"/>
              </a:rPr>
              <a:t>representation</a:t>
            </a:r>
            <a:r>
              <a:rPr sz="1000" spc="55" dirty="0">
                <a:solidFill>
                  <a:srgbClr val="736C67"/>
                </a:solidFill>
                <a:latin typeface="Roboto Lt"/>
                <a:cs typeface="Roboto Lt"/>
              </a:rPr>
              <a:t> </a:t>
            </a:r>
            <a:r>
              <a:rPr sz="1000" spc="-10" dirty="0">
                <a:solidFill>
                  <a:srgbClr val="736C67"/>
                </a:solidFill>
                <a:latin typeface="Roboto Lt"/>
                <a:cs typeface="Roboto Lt"/>
              </a:rPr>
              <a:t>(express</a:t>
            </a:r>
            <a:r>
              <a:rPr sz="1000" spc="50" dirty="0">
                <a:solidFill>
                  <a:srgbClr val="736C67"/>
                </a:solidFill>
                <a:latin typeface="Roboto Lt"/>
                <a:cs typeface="Roboto Lt"/>
              </a:rPr>
              <a:t> </a:t>
            </a:r>
            <a:r>
              <a:rPr sz="1000" spc="-5" dirty="0">
                <a:solidFill>
                  <a:srgbClr val="736C67"/>
                </a:solidFill>
                <a:latin typeface="Roboto Lt"/>
                <a:cs typeface="Roboto Lt"/>
              </a:rPr>
              <a:t>or</a:t>
            </a:r>
            <a:r>
              <a:rPr sz="1000" spc="60" dirty="0">
                <a:solidFill>
                  <a:srgbClr val="736C67"/>
                </a:solidFill>
                <a:latin typeface="Roboto Lt"/>
                <a:cs typeface="Roboto Lt"/>
              </a:rPr>
              <a:t> </a:t>
            </a:r>
            <a:r>
              <a:rPr sz="1000" spc="-5" dirty="0">
                <a:solidFill>
                  <a:srgbClr val="736C67"/>
                </a:solidFill>
                <a:latin typeface="Roboto Lt"/>
                <a:cs typeface="Roboto Lt"/>
              </a:rPr>
              <a:t>implied),</a:t>
            </a:r>
            <a:r>
              <a:rPr sz="1000" spc="60" dirty="0">
                <a:solidFill>
                  <a:srgbClr val="736C67"/>
                </a:solidFill>
                <a:latin typeface="Roboto Lt"/>
                <a:cs typeface="Roboto Lt"/>
              </a:rPr>
              <a:t> </a:t>
            </a:r>
            <a:r>
              <a:rPr sz="1000" spc="-10" dirty="0">
                <a:solidFill>
                  <a:srgbClr val="736C67"/>
                </a:solidFill>
                <a:latin typeface="Roboto Lt"/>
                <a:cs typeface="Roboto Lt"/>
              </a:rPr>
              <a:t>nor</a:t>
            </a:r>
            <a:r>
              <a:rPr sz="1000" spc="55" dirty="0">
                <a:solidFill>
                  <a:srgbClr val="736C67"/>
                </a:solidFill>
                <a:latin typeface="Roboto Lt"/>
                <a:cs typeface="Roboto Lt"/>
              </a:rPr>
              <a:t> </a:t>
            </a:r>
            <a:r>
              <a:rPr sz="1000" spc="-10" dirty="0">
                <a:solidFill>
                  <a:srgbClr val="736C67"/>
                </a:solidFill>
                <a:latin typeface="Roboto Lt"/>
                <a:cs typeface="Roboto Lt"/>
              </a:rPr>
              <a:t>give</a:t>
            </a:r>
            <a:r>
              <a:rPr sz="1000" spc="55" dirty="0">
                <a:solidFill>
                  <a:srgbClr val="736C67"/>
                </a:solidFill>
                <a:latin typeface="Roboto Lt"/>
                <a:cs typeface="Roboto Lt"/>
              </a:rPr>
              <a:t> </a:t>
            </a:r>
            <a:r>
              <a:rPr sz="1000" spc="-15" dirty="0">
                <a:solidFill>
                  <a:srgbClr val="736C67"/>
                </a:solidFill>
                <a:latin typeface="Roboto Lt"/>
                <a:cs typeface="Roboto Lt"/>
              </a:rPr>
              <a:t>any</a:t>
            </a:r>
            <a:r>
              <a:rPr sz="1000" spc="50" dirty="0">
                <a:solidFill>
                  <a:srgbClr val="736C67"/>
                </a:solidFill>
                <a:latin typeface="Roboto Lt"/>
                <a:cs typeface="Roboto Lt"/>
              </a:rPr>
              <a:t> </a:t>
            </a:r>
            <a:r>
              <a:rPr sz="1000" spc="-10" dirty="0">
                <a:solidFill>
                  <a:srgbClr val="736C67"/>
                </a:solidFill>
                <a:latin typeface="Roboto Lt"/>
                <a:cs typeface="Roboto Lt"/>
              </a:rPr>
              <a:t>guarantee</a:t>
            </a:r>
            <a:r>
              <a:rPr sz="1000" spc="55" dirty="0">
                <a:solidFill>
                  <a:srgbClr val="736C67"/>
                </a:solidFill>
                <a:latin typeface="Roboto Lt"/>
                <a:cs typeface="Roboto Lt"/>
              </a:rPr>
              <a:t> </a:t>
            </a:r>
            <a:r>
              <a:rPr sz="1000" spc="-5" dirty="0">
                <a:solidFill>
                  <a:srgbClr val="736C67"/>
                </a:solidFill>
                <a:latin typeface="Roboto Lt"/>
                <a:cs typeface="Roboto Lt"/>
              </a:rPr>
              <a:t>or</a:t>
            </a:r>
            <a:r>
              <a:rPr sz="1000" spc="55" dirty="0">
                <a:solidFill>
                  <a:srgbClr val="736C67"/>
                </a:solidFill>
                <a:latin typeface="Roboto Lt"/>
                <a:cs typeface="Roboto Lt"/>
              </a:rPr>
              <a:t> </a:t>
            </a:r>
            <a:r>
              <a:rPr sz="1000" spc="-15" dirty="0">
                <a:solidFill>
                  <a:srgbClr val="736C67"/>
                </a:solidFill>
                <a:latin typeface="Roboto Lt"/>
                <a:cs typeface="Roboto Lt"/>
              </a:rPr>
              <a:t>warranty</a:t>
            </a:r>
            <a:r>
              <a:rPr sz="1000" spc="55" dirty="0">
                <a:solidFill>
                  <a:srgbClr val="736C67"/>
                </a:solidFill>
                <a:latin typeface="Roboto Lt"/>
                <a:cs typeface="Roboto Lt"/>
              </a:rPr>
              <a:t> </a:t>
            </a:r>
            <a:r>
              <a:rPr sz="1000" spc="-10" dirty="0">
                <a:solidFill>
                  <a:srgbClr val="736C67"/>
                </a:solidFill>
                <a:latin typeface="Roboto Lt"/>
                <a:cs typeface="Roboto Lt"/>
              </a:rPr>
              <a:t>in </a:t>
            </a:r>
            <a:r>
              <a:rPr sz="1000" spc="-5" dirty="0">
                <a:solidFill>
                  <a:srgbClr val="736C67"/>
                </a:solidFill>
                <a:latin typeface="Roboto Lt"/>
                <a:cs typeface="Roboto Lt"/>
              </a:rPr>
              <a:t> </a:t>
            </a:r>
            <a:r>
              <a:rPr sz="1000" spc="-10" dirty="0">
                <a:solidFill>
                  <a:srgbClr val="736C67"/>
                </a:solidFill>
                <a:latin typeface="Roboto Lt"/>
                <a:cs typeface="Roboto Lt"/>
              </a:rPr>
              <a:t>relation</a:t>
            </a:r>
            <a:r>
              <a:rPr sz="1000" spc="50" dirty="0">
                <a:solidFill>
                  <a:srgbClr val="736C67"/>
                </a:solidFill>
                <a:latin typeface="Roboto Lt"/>
                <a:cs typeface="Roboto Lt"/>
              </a:rPr>
              <a:t> </a:t>
            </a:r>
            <a:r>
              <a:rPr sz="1000" spc="-5" dirty="0">
                <a:solidFill>
                  <a:srgbClr val="736C67"/>
                </a:solidFill>
                <a:latin typeface="Roboto Lt"/>
                <a:cs typeface="Roboto Lt"/>
              </a:rPr>
              <a:t>to</a:t>
            </a:r>
            <a:r>
              <a:rPr sz="1000" spc="60" dirty="0">
                <a:solidFill>
                  <a:srgbClr val="736C67"/>
                </a:solidFill>
                <a:latin typeface="Roboto Lt"/>
                <a:cs typeface="Roboto Lt"/>
              </a:rPr>
              <a:t> </a:t>
            </a:r>
            <a:r>
              <a:rPr sz="1000" spc="-10" dirty="0">
                <a:solidFill>
                  <a:srgbClr val="736C67"/>
                </a:solidFill>
                <a:latin typeface="Roboto Lt"/>
                <a:cs typeface="Roboto Lt"/>
              </a:rPr>
              <a:t>the</a:t>
            </a:r>
            <a:r>
              <a:rPr sz="1000" spc="60" dirty="0">
                <a:solidFill>
                  <a:srgbClr val="736C67"/>
                </a:solidFill>
                <a:latin typeface="Roboto Lt"/>
                <a:cs typeface="Roboto Lt"/>
              </a:rPr>
              <a:t> </a:t>
            </a:r>
            <a:r>
              <a:rPr sz="1000" spc="-15" dirty="0">
                <a:solidFill>
                  <a:srgbClr val="736C67"/>
                </a:solidFill>
                <a:latin typeface="Roboto Lt"/>
                <a:cs typeface="Roboto Lt"/>
              </a:rPr>
              <a:t>accuracy,</a:t>
            </a:r>
            <a:r>
              <a:rPr sz="1000" spc="5" dirty="0">
                <a:solidFill>
                  <a:srgbClr val="736C67"/>
                </a:solidFill>
                <a:latin typeface="Roboto Lt"/>
                <a:cs typeface="Roboto Lt"/>
              </a:rPr>
              <a:t> </a:t>
            </a:r>
            <a:r>
              <a:rPr sz="1000" spc="-10" dirty="0">
                <a:solidFill>
                  <a:srgbClr val="736C67"/>
                </a:solidFill>
                <a:latin typeface="Roboto Lt"/>
                <a:cs typeface="Roboto Lt"/>
              </a:rPr>
              <a:t>completeness</a:t>
            </a:r>
            <a:r>
              <a:rPr sz="1000" spc="50" dirty="0">
                <a:solidFill>
                  <a:srgbClr val="736C67"/>
                </a:solidFill>
                <a:latin typeface="Roboto Lt"/>
                <a:cs typeface="Roboto Lt"/>
              </a:rPr>
              <a:t> </a:t>
            </a:r>
            <a:r>
              <a:rPr sz="1000" spc="-5" dirty="0">
                <a:solidFill>
                  <a:srgbClr val="736C67"/>
                </a:solidFill>
                <a:latin typeface="Roboto Lt"/>
                <a:cs typeface="Roboto Lt"/>
              </a:rPr>
              <a:t>or</a:t>
            </a:r>
            <a:r>
              <a:rPr sz="1000" spc="50" dirty="0">
                <a:solidFill>
                  <a:srgbClr val="736C67"/>
                </a:solidFill>
                <a:latin typeface="Roboto Lt"/>
                <a:cs typeface="Roboto Lt"/>
              </a:rPr>
              <a:t> </a:t>
            </a:r>
            <a:r>
              <a:rPr sz="1000" spc="-10" dirty="0">
                <a:solidFill>
                  <a:srgbClr val="736C67"/>
                </a:solidFill>
                <a:latin typeface="Roboto Lt"/>
                <a:cs typeface="Roboto Lt"/>
              </a:rPr>
              <a:t>appropriateness</a:t>
            </a:r>
            <a:r>
              <a:rPr sz="1000" spc="50" dirty="0">
                <a:solidFill>
                  <a:srgbClr val="736C67"/>
                </a:solidFill>
                <a:latin typeface="Roboto Lt"/>
                <a:cs typeface="Roboto Lt"/>
              </a:rPr>
              <a:t> </a:t>
            </a:r>
            <a:r>
              <a:rPr sz="1000" dirty="0">
                <a:solidFill>
                  <a:srgbClr val="736C67"/>
                </a:solidFill>
                <a:latin typeface="Roboto Lt"/>
                <a:cs typeface="Roboto Lt"/>
              </a:rPr>
              <a:t>of</a:t>
            </a:r>
            <a:r>
              <a:rPr sz="1000" spc="45" dirty="0">
                <a:solidFill>
                  <a:srgbClr val="736C67"/>
                </a:solidFill>
                <a:latin typeface="Roboto Lt"/>
                <a:cs typeface="Roboto Lt"/>
              </a:rPr>
              <a:t> </a:t>
            </a:r>
            <a:r>
              <a:rPr sz="1000" spc="-10" dirty="0">
                <a:solidFill>
                  <a:srgbClr val="736C67"/>
                </a:solidFill>
                <a:latin typeface="Roboto Lt"/>
                <a:cs typeface="Roboto Lt"/>
              </a:rPr>
              <a:t>the</a:t>
            </a:r>
            <a:r>
              <a:rPr sz="1000" spc="50" dirty="0">
                <a:solidFill>
                  <a:srgbClr val="736C67"/>
                </a:solidFill>
                <a:latin typeface="Roboto Lt"/>
                <a:cs typeface="Roboto Lt"/>
              </a:rPr>
              <a:t> </a:t>
            </a:r>
            <a:r>
              <a:rPr sz="1000" spc="-15" dirty="0">
                <a:solidFill>
                  <a:srgbClr val="736C67"/>
                </a:solidFill>
                <a:latin typeface="Roboto Lt"/>
                <a:cs typeface="Roboto Lt"/>
              </a:rPr>
              <a:t>raw</a:t>
            </a:r>
            <a:r>
              <a:rPr sz="1000" spc="50" dirty="0">
                <a:solidFill>
                  <a:srgbClr val="736C67"/>
                </a:solidFill>
                <a:latin typeface="Roboto Lt"/>
                <a:cs typeface="Roboto Lt"/>
              </a:rPr>
              <a:t> </a:t>
            </a:r>
            <a:r>
              <a:rPr sz="1000" spc="-10" dirty="0">
                <a:solidFill>
                  <a:srgbClr val="736C67"/>
                </a:solidFill>
                <a:latin typeface="Roboto Lt"/>
                <a:cs typeface="Roboto Lt"/>
              </a:rPr>
              <a:t>data,</a:t>
            </a:r>
            <a:r>
              <a:rPr sz="1000" spc="50" dirty="0">
                <a:solidFill>
                  <a:srgbClr val="736C67"/>
                </a:solidFill>
                <a:latin typeface="Roboto Lt"/>
                <a:cs typeface="Roboto Lt"/>
              </a:rPr>
              <a:t> </a:t>
            </a:r>
            <a:r>
              <a:rPr sz="1000" spc="-10" dirty="0">
                <a:solidFill>
                  <a:srgbClr val="736C67"/>
                </a:solidFill>
                <a:latin typeface="Roboto Lt"/>
                <a:cs typeface="Roboto Lt"/>
              </a:rPr>
              <a:t>nor</a:t>
            </a:r>
            <a:r>
              <a:rPr sz="1000" spc="45" dirty="0">
                <a:solidFill>
                  <a:srgbClr val="736C67"/>
                </a:solidFill>
                <a:latin typeface="Roboto Lt"/>
                <a:cs typeface="Roboto Lt"/>
              </a:rPr>
              <a:t> </a:t>
            </a:r>
            <a:r>
              <a:rPr sz="1000" spc="-10" dirty="0">
                <a:solidFill>
                  <a:srgbClr val="736C67"/>
                </a:solidFill>
                <a:latin typeface="Roboto Lt"/>
                <a:cs typeface="Roboto Lt"/>
              </a:rPr>
              <a:t>the</a:t>
            </a:r>
            <a:r>
              <a:rPr sz="1000" spc="50" dirty="0">
                <a:solidFill>
                  <a:srgbClr val="736C67"/>
                </a:solidFill>
                <a:latin typeface="Roboto Lt"/>
                <a:cs typeface="Roboto Lt"/>
              </a:rPr>
              <a:t> </a:t>
            </a:r>
            <a:r>
              <a:rPr sz="1000" spc="-10" dirty="0">
                <a:solidFill>
                  <a:srgbClr val="736C67"/>
                </a:solidFill>
                <a:latin typeface="Roboto Lt"/>
                <a:cs typeface="Roboto Lt"/>
              </a:rPr>
              <a:t>analysis</a:t>
            </a:r>
            <a:r>
              <a:rPr sz="1000" spc="50" dirty="0">
                <a:solidFill>
                  <a:srgbClr val="736C67"/>
                </a:solidFill>
                <a:latin typeface="Roboto Lt"/>
                <a:cs typeface="Roboto Lt"/>
              </a:rPr>
              <a:t> </a:t>
            </a:r>
            <a:r>
              <a:rPr sz="1000" spc="-10" dirty="0">
                <a:solidFill>
                  <a:srgbClr val="736C67"/>
                </a:solidFill>
                <a:latin typeface="Roboto Lt"/>
                <a:cs typeface="Roboto Lt"/>
              </a:rPr>
              <a:t>contained</a:t>
            </a:r>
            <a:r>
              <a:rPr sz="1000" spc="50" dirty="0">
                <a:solidFill>
                  <a:srgbClr val="736C67"/>
                </a:solidFill>
                <a:latin typeface="Roboto Lt"/>
                <a:cs typeface="Roboto Lt"/>
              </a:rPr>
              <a:t> </a:t>
            </a:r>
            <a:r>
              <a:rPr sz="1000" spc="-10" dirty="0">
                <a:solidFill>
                  <a:srgbClr val="736C67"/>
                </a:solidFill>
                <a:latin typeface="Roboto Lt"/>
                <a:cs typeface="Roboto Lt"/>
              </a:rPr>
              <a:t>in</a:t>
            </a:r>
            <a:r>
              <a:rPr sz="1000" spc="45" dirty="0">
                <a:solidFill>
                  <a:srgbClr val="736C67"/>
                </a:solidFill>
                <a:latin typeface="Roboto Lt"/>
                <a:cs typeface="Roboto Lt"/>
              </a:rPr>
              <a:t> </a:t>
            </a:r>
            <a:r>
              <a:rPr sz="1000" spc="-10" dirty="0">
                <a:solidFill>
                  <a:srgbClr val="736C67"/>
                </a:solidFill>
                <a:latin typeface="Roboto Lt"/>
                <a:cs typeface="Roboto Lt"/>
              </a:rPr>
              <a:t>this</a:t>
            </a:r>
            <a:r>
              <a:rPr sz="1000" spc="50" dirty="0">
                <a:solidFill>
                  <a:srgbClr val="736C67"/>
                </a:solidFill>
                <a:latin typeface="Roboto Lt"/>
                <a:cs typeface="Roboto Lt"/>
              </a:rPr>
              <a:t> </a:t>
            </a:r>
            <a:r>
              <a:rPr sz="1000" spc="-10" dirty="0">
                <a:solidFill>
                  <a:srgbClr val="736C67"/>
                </a:solidFill>
                <a:latin typeface="Roboto Lt"/>
                <a:cs typeface="Roboto Lt"/>
              </a:rPr>
              <a:t>document.</a:t>
            </a:r>
            <a:r>
              <a:rPr sz="1000" spc="50" dirty="0">
                <a:solidFill>
                  <a:srgbClr val="736C67"/>
                </a:solidFill>
                <a:latin typeface="Roboto Lt"/>
                <a:cs typeface="Roboto Lt"/>
              </a:rPr>
              <a:t> </a:t>
            </a:r>
            <a:r>
              <a:rPr sz="1000" spc="-5" dirty="0">
                <a:solidFill>
                  <a:srgbClr val="736C67"/>
                </a:solidFill>
                <a:latin typeface="Roboto Lt"/>
                <a:cs typeface="Roboto Lt"/>
              </a:rPr>
              <a:t>None</a:t>
            </a:r>
            <a:r>
              <a:rPr sz="1000" spc="45" dirty="0">
                <a:solidFill>
                  <a:srgbClr val="736C67"/>
                </a:solidFill>
                <a:latin typeface="Roboto Lt"/>
                <a:cs typeface="Roboto Lt"/>
              </a:rPr>
              <a:t> </a:t>
            </a:r>
            <a:r>
              <a:rPr sz="1000" dirty="0">
                <a:solidFill>
                  <a:srgbClr val="736C67"/>
                </a:solidFill>
                <a:latin typeface="Roboto Lt"/>
                <a:cs typeface="Roboto Lt"/>
              </a:rPr>
              <a:t>of</a:t>
            </a:r>
            <a:r>
              <a:rPr sz="1000" spc="45" dirty="0">
                <a:solidFill>
                  <a:srgbClr val="736C67"/>
                </a:solidFill>
                <a:latin typeface="Roboto Lt"/>
                <a:cs typeface="Roboto Lt"/>
              </a:rPr>
              <a:t> </a:t>
            </a:r>
            <a:r>
              <a:rPr sz="1000" spc="-10" dirty="0">
                <a:solidFill>
                  <a:srgbClr val="736C67"/>
                </a:solidFill>
                <a:latin typeface="Roboto Lt"/>
                <a:cs typeface="Roboto Lt"/>
              </a:rPr>
              <a:t>the</a:t>
            </a:r>
            <a:r>
              <a:rPr sz="1000" spc="50" dirty="0">
                <a:solidFill>
                  <a:srgbClr val="736C67"/>
                </a:solidFill>
                <a:latin typeface="Roboto Lt"/>
                <a:cs typeface="Roboto Lt"/>
              </a:rPr>
              <a:t> </a:t>
            </a:r>
            <a:r>
              <a:rPr sz="1000" spc="-10" dirty="0">
                <a:solidFill>
                  <a:srgbClr val="736C67"/>
                </a:solidFill>
                <a:latin typeface="Roboto Lt"/>
                <a:cs typeface="Roboto Lt"/>
              </a:rPr>
              <a:t>IP </a:t>
            </a:r>
            <a:r>
              <a:rPr sz="1000" spc="-5" dirty="0">
                <a:solidFill>
                  <a:srgbClr val="736C67"/>
                </a:solidFill>
                <a:latin typeface="Roboto Lt"/>
                <a:cs typeface="Roboto Lt"/>
              </a:rPr>
              <a:t> </a:t>
            </a:r>
            <a:r>
              <a:rPr sz="1000" spc="-10" dirty="0">
                <a:solidFill>
                  <a:srgbClr val="736C67"/>
                </a:solidFill>
                <a:latin typeface="Roboto Lt"/>
                <a:cs typeface="Roboto Lt"/>
              </a:rPr>
              <a:t>Owners</a:t>
            </a:r>
            <a:r>
              <a:rPr sz="1000" spc="65" dirty="0">
                <a:solidFill>
                  <a:srgbClr val="736C67"/>
                </a:solidFill>
                <a:latin typeface="Roboto Lt"/>
                <a:cs typeface="Roboto Lt"/>
              </a:rPr>
              <a:t> </a:t>
            </a:r>
            <a:r>
              <a:rPr sz="1000" spc="-10" dirty="0">
                <a:solidFill>
                  <a:srgbClr val="736C67"/>
                </a:solidFill>
                <a:latin typeface="Roboto Lt"/>
                <a:cs typeface="Roboto Lt"/>
              </a:rPr>
              <a:t>will</a:t>
            </a:r>
            <a:r>
              <a:rPr sz="1000" spc="70" dirty="0">
                <a:solidFill>
                  <a:srgbClr val="736C67"/>
                </a:solidFill>
                <a:latin typeface="Roboto Lt"/>
                <a:cs typeface="Roboto Lt"/>
              </a:rPr>
              <a:t> </a:t>
            </a:r>
            <a:r>
              <a:rPr sz="1000" spc="-15" dirty="0">
                <a:solidFill>
                  <a:srgbClr val="736C67"/>
                </a:solidFill>
                <a:latin typeface="Roboto Lt"/>
                <a:cs typeface="Roboto Lt"/>
              </a:rPr>
              <a:t>have</a:t>
            </a:r>
            <a:r>
              <a:rPr sz="1000" spc="70" dirty="0">
                <a:solidFill>
                  <a:srgbClr val="736C67"/>
                </a:solidFill>
                <a:latin typeface="Roboto Lt"/>
                <a:cs typeface="Roboto Lt"/>
              </a:rPr>
              <a:t> </a:t>
            </a:r>
            <a:r>
              <a:rPr sz="1000" spc="-15" dirty="0">
                <a:solidFill>
                  <a:srgbClr val="736C67"/>
                </a:solidFill>
                <a:latin typeface="Roboto Lt"/>
                <a:cs typeface="Roboto Lt"/>
              </a:rPr>
              <a:t>any</a:t>
            </a:r>
            <a:r>
              <a:rPr sz="1000" spc="70" dirty="0">
                <a:solidFill>
                  <a:srgbClr val="736C67"/>
                </a:solidFill>
                <a:latin typeface="Roboto Lt"/>
                <a:cs typeface="Roboto Lt"/>
              </a:rPr>
              <a:t> </a:t>
            </a:r>
            <a:r>
              <a:rPr sz="1000" spc="-10" dirty="0">
                <a:solidFill>
                  <a:srgbClr val="736C67"/>
                </a:solidFill>
                <a:latin typeface="Roboto Lt"/>
                <a:cs typeface="Roboto Lt"/>
              </a:rPr>
              <a:t>liability</a:t>
            </a:r>
            <a:r>
              <a:rPr sz="1000" spc="70" dirty="0">
                <a:solidFill>
                  <a:srgbClr val="736C67"/>
                </a:solidFill>
                <a:latin typeface="Roboto Lt"/>
                <a:cs typeface="Roboto Lt"/>
              </a:rPr>
              <a:t> </a:t>
            </a:r>
            <a:r>
              <a:rPr sz="1000" spc="-5" dirty="0">
                <a:solidFill>
                  <a:srgbClr val="736C67"/>
                </a:solidFill>
                <a:latin typeface="Roboto Lt"/>
                <a:cs typeface="Roboto Lt"/>
              </a:rPr>
              <a:t>for</a:t>
            </a:r>
            <a:r>
              <a:rPr sz="1000" spc="20" dirty="0">
                <a:solidFill>
                  <a:srgbClr val="736C67"/>
                </a:solidFill>
                <a:latin typeface="Roboto Lt"/>
                <a:cs typeface="Roboto Lt"/>
              </a:rPr>
              <a:t> </a:t>
            </a:r>
            <a:r>
              <a:rPr sz="1000" spc="-15" dirty="0">
                <a:solidFill>
                  <a:srgbClr val="736C67"/>
                </a:solidFill>
                <a:latin typeface="Roboto Lt"/>
                <a:cs typeface="Roboto Lt"/>
              </a:rPr>
              <a:t>any</a:t>
            </a:r>
            <a:r>
              <a:rPr sz="1000" spc="45" dirty="0">
                <a:solidFill>
                  <a:srgbClr val="736C67"/>
                </a:solidFill>
                <a:latin typeface="Roboto Lt"/>
                <a:cs typeface="Roboto Lt"/>
              </a:rPr>
              <a:t> </a:t>
            </a:r>
            <a:r>
              <a:rPr sz="1000" spc="-10" dirty="0">
                <a:solidFill>
                  <a:srgbClr val="736C67"/>
                </a:solidFill>
                <a:latin typeface="Roboto Lt"/>
                <a:cs typeface="Roboto Lt"/>
              </a:rPr>
              <a:t>use</a:t>
            </a:r>
            <a:r>
              <a:rPr sz="1000" spc="45" dirty="0">
                <a:solidFill>
                  <a:srgbClr val="736C67"/>
                </a:solidFill>
                <a:latin typeface="Roboto Lt"/>
                <a:cs typeface="Roboto Lt"/>
              </a:rPr>
              <a:t> </a:t>
            </a:r>
            <a:r>
              <a:rPr sz="1000" spc="-5" dirty="0">
                <a:solidFill>
                  <a:srgbClr val="736C67"/>
                </a:solidFill>
                <a:latin typeface="Roboto Lt"/>
                <a:cs typeface="Roboto Lt"/>
              </a:rPr>
              <a:t>or</a:t>
            </a:r>
            <a:r>
              <a:rPr sz="1000" spc="40" dirty="0">
                <a:solidFill>
                  <a:srgbClr val="736C67"/>
                </a:solidFill>
                <a:latin typeface="Roboto Lt"/>
                <a:cs typeface="Roboto Lt"/>
              </a:rPr>
              <a:t> </a:t>
            </a:r>
            <a:r>
              <a:rPr sz="1000" spc="-10" dirty="0">
                <a:solidFill>
                  <a:srgbClr val="736C67"/>
                </a:solidFill>
                <a:latin typeface="Roboto Lt"/>
                <a:cs typeface="Roboto Lt"/>
              </a:rPr>
              <a:t>disclosure</a:t>
            </a:r>
            <a:r>
              <a:rPr sz="1000" spc="45" dirty="0">
                <a:solidFill>
                  <a:srgbClr val="736C67"/>
                </a:solidFill>
                <a:latin typeface="Roboto Lt"/>
                <a:cs typeface="Roboto Lt"/>
              </a:rPr>
              <a:t> </a:t>
            </a:r>
            <a:r>
              <a:rPr sz="1000" spc="-15" dirty="0">
                <a:solidFill>
                  <a:srgbClr val="736C67"/>
                </a:solidFill>
                <a:latin typeface="Roboto Lt"/>
                <a:cs typeface="Roboto Lt"/>
              </a:rPr>
              <a:t>by</a:t>
            </a:r>
            <a:r>
              <a:rPr sz="1000" spc="45" dirty="0">
                <a:solidFill>
                  <a:srgbClr val="736C67"/>
                </a:solidFill>
                <a:latin typeface="Roboto Lt"/>
                <a:cs typeface="Roboto Lt"/>
              </a:rPr>
              <a:t> </a:t>
            </a:r>
            <a:r>
              <a:rPr sz="1000" spc="-10" dirty="0">
                <a:solidFill>
                  <a:srgbClr val="736C67"/>
                </a:solidFill>
                <a:latin typeface="Roboto Lt"/>
                <a:cs typeface="Roboto Lt"/>
              </a:rPr>
              <a:t>the</a:t>
            </a:r>
            <a:r>
              <a:rPr sz="1000" spc="40" dirty="0">
                <a:solidFill>
                  <a:srgbClr val="736C67"/>
                </a:solidFill>
                <a:latin typeface="Roboto Lt"/>
                <a:cs typeface="Roboto Lt"/>
              </a:rPr>
              <a:t> </a:t>
            </a:r>
            <a:r>
              <a:rPr sz="1000" spc="-10" dirty="0">
                <a:solidFill>
                  <a:srgbClr val="736C67"/>
                </a:solidFill>
                <a:latin typeface="Roboto Lt"/>
                <a:cs typeface="Roboto Lt"/>
              </a:rPr>
              <a:t>recipient</a:t>
            </a:r>
            <a:r>
              <a:rPr sz="1000" spc="45" dirty="0">
                <a:solidFill>
                  <a:srgbClr val="736C67"/>
                </a:solidFill>
                <a:latin typeface="Roboto Lt"/>
                <a:cs typeface="Roboto Lt"/>
              </a:rPr>
              <a:t> </a:t>
            </a:r>
            <a:r>
              <a:rPr sz="1000" dirty="0">
                <a:solidFill>
                  <a:srgbClr val="736C67"/>
                </a:solidFill>
                <a:latin typeface="Roboto Lt"/>
                <a:cs typeface="Roboto Lt"/>
              </a:rPr>
              <a:t>of</a:t>
            </a:r>
            <a:r>
              <a:rPr sz="1000" spc="40" dirty="0">
                <a:solidFill>
                  <a:srgbClr val="736C67"/>
                </a:solidFill>
                <a:latin typeface="Roboto Lt"/>
                <a:cs typeface="Roboto Lt"/>
              </a:rPr>
              <a:t> </a:t>
            </a:r>
            <a:r>
              <a:rPr sz="1000" spc="-15" dirty="0">
                <a:solidFill>
                  <a:srgbClr val="736C67"/>
                </a:solidFill>
                <a:latin typeface="Roboto Lt"/>
                <a:cs typeface="Roboto Lt"/>
              </a:rPr>
              <a:t>any</a:t>
            </a:r>
            <a:r>
              <a:rPr sz="1000" spc="45" dirty="0">
                <a:solidFill>
                  <a:srgbClr val="736C67"/>
                </a:solidFill>
                <a:latin typeface="Roboto Lt"/>
                <a:cs typeface="Roboto Lt"/>
              </a:rPr>
              <a:t> </a:t>
            </a:r>
            <a:r>
              <a:rPr sz="1000" spc="-10" dirty="0">
                <a:solidFill>
                  <a:srgbClr val="736C67"/>
                </a:solidFill>
                <a:latin typeface="Roboto Lt"/>
                <a:cs typeface="Roboto Lt"/>
              </a:rPr>
              <a:t>information</a:t>
            </a:r>
            <a:r>
              <a:rPr sz="1000" spc="45" dirty="0">
                <a:solidFill>
                  <a:srgbClr val="736C67"/>
                </a:solidFill>
                <a:latin typeface="Roboto Lt"/>
                <a:cs typeface="Roboto Lt"/>
              </a:rPr>
              <a:t> </a:t>
            </a:r>
            <a:r>
              <a:rPr sz="1000" spc="-10" dirty="0">
                <a:solidFill>
                  <a:srgbClr val="736C67"/>
                </a:solidFill>
                <a:latin typeface="Roboto Lt"/>
                <a:cs typeface="Roboto Lt"/>
              </a:rPr>
              <a:t>contained</a:t>
            </a:r>
            <a:r>
              <a:rPr sz="1000" spc="40" dirty="0">
                <a:solidFill>
                  <a:srgbClr val="736C67"/>
                </a:solidFill>
                <a:latin typeface="Roboto Lt"/>
                <a:cs typeface="Roboto Lt"/>
              </a:rPr>
              <a:t> </a:t>
            </a:r>
            <a:r>
              <a:rPr sz="1000" spc="-10" dirty="0">
                <a:solidFill>
                  <a:srgbClr val="736C67"/>
                </a:solidFill>
                <a:latin typeface="Roboto Lt"/>
                <a:cs typeface="Roboto Lt"/>
              </a:rPr>
              <a:t>in,</a:t>
            </a:r>
            <a:r>
              <a:rPr sz="1000" spc="45" dirty="0">
                <a:solidFill>
                  <a:srgbClr val="736C67"/>
                </a:solidFill>
                <a:latin typeface="Roboto Lt"/>
                <a:cs typeface="Roboto Lt"/>
              </a:rPr>
              <a:t> </a:t>
            </a:r>
            <a:r>
              <a:rPr sz="1000" spc="-5" dirty="0">
                <a:solidFill>
                  <a:srgbClr val="736C67"/>
                </a:solidFill>
                <a:latin typeface="Roboto Lt"/>
                <a:cs typeface="Roboto Lt"/>
              </a:rPr>
              <a:t>or</a:t>
            </a:r>
            <a:r>
              <a:rPr sz="1000" spc="45" dirty="0">
                <a:solidFill>
                  <a:srgbClr val="736C67"/>
                </a:solidFill>
                <a:latin typeface="Roboto Lt"/>
                <a:cs typeface="Roboto Lt"/>
              </a:rPr>
              <a:t> </a:t>
            </a:r>
            <a:r>
              <a:rPr sz="1000" spc="-10" dirty="0">
                <a:solidFill>
                  <a:srgbClr val="736C67"/>
                </a:solidFill>
                <a:latin typeface="Roboto Lt"/>
                <a:cs typeface="Roboto Lt"/>
              </a:rPr>
              <a:t>derived</a:t>
            </a:r>
            <a:r>
              <a:rPr sz="1000" spc="40" dirty="0">
                <a:solidFill>
                  <a:srgbClr val="736C67"/>
                </a:solidFill>
                <a:latin typeface="Roboto Lt"/>
                <a:cs typeface="Roboto Lt"/>
              </a:rPr>
              <a:t> </a:t>
            </a:r>
            <a:r>
              <a:rPr sz="1000" spc="-5" dirty="0">
                <a:solidFill>
                  <a:srgbClr val="736C67"/>
                </a:solidFill>
                <a:latin typeface="Roboto Lt"/>
                <a:cs typeface="Roboto Lt"/>
              </a:rPr>
              <a:t>from</a:t>
            </a:r>
            <a:r>
              <a:rPr sz="1000" spc="45" dirty="0">
                <a:solidFill>
                  <a:srgbClr val="736C67"/>
                </a:solidFill>
                <a:latin typeface="Roboto Lt"/>
                <a:cs typeface="Roboto Lt"/>
              </a:rPr>
              <a:t> </a:t>
            </a:r>
            <a:r>
              <a:rPr sz="1000" spc="-10" dirty="0">
                <a:solidFill>
                  <a:srgbClr val="736C67"/>
                </a:solidFill>
                <a:latin typeface="Roboto Lt"/>
                <a:cs typeface="Roboto Lt"/>
              </a:rPr>
              <a:t>this</a:t>
            </a:r>
            <a:r>
              <a:rPr sz="1000" spc="40" dirty="0">
                <a:solidFill>
                  <a:srgbClr val="736C67"/>
                </a:solidFill>
                <a:latin typeface="Roboto Lt"/>
                <a:cs typeface="Roboto Lt"/>
              </a:rPr>
              <a:t> </a:t>
            </a:r>
            <a:r>
              <a:rPr sz="1000" spc="-10" dirty="0">
                <a:solidFill>
                  <a:srgbClr val="736C67"/>
                </a:solidFill>
                <a:latin typeface="Roboto Lt"/>
                <a:cs typeface="Roboto Lt"/>
              </a:rPr>
              <a:t>document.</a:t>
            </a:r>
            <a:r>
              <a:rPr sz="1000" spc="25" dirty="0">
                <a:solidFill>
                  <a:srgbClr val="736C67"/>
                </a:solidFill>
                <a:latin typeface="Roboto Lt"/>
                <a:cs typeface="Roboto Lt"/>
              </a:rPr>
              <a:t> </a:t>
            </a:r>
            <a:r>
              <a:rPr sz="1000" spc="-25" dirty="0">
                <a:solidFill>
                  <a:srgbClr val="736C67"/>
                </a:solidFill>
                <a:latin typeface="Roboto Lt"/>
                <a:cs typeface="Roboto Lt"/>
              </a:rPr>
              <a:t>To </a:t>
            </a:r>
            <a:r>
              <a:rPr sz="1000" spc="-20" dirty="0">
                <a:solidFill>
                  <a:srgbClr val="736C67"/>
                </a:solidFill>
                <a:latin typeface="Roboto Lt"/>
                <a:cs typeface="Roboto Lt"/>
              </a:rPr>
              <a:t> </a:t>
            </a:r>
            <a:r>
              <a:rPr sz="1000" spc="-10" dirty="0">
                <a:solidFill>
                  <a:srgbClr val="736C67"/>
                </a:solidFill>
                <a:latin typeface="Roboto Lt"/>
                <a:cs typeface="Roboto Lt"/>
              </a:rPr>
              <a:t>the maximum extent permitted </a:t>
            </a:r>
            <a:r>
              <a:rPr sz="1000" spc="-15" dirty="0">
                <a:solidFill>
                  <a:srgbClr val="736C67"/>
                </a:solidFill>
                <a:latin typeface="Roboto Lt"/>
                <a:cs typeface="Roboto Lt"/>
              </a:rPr>
              <a:t>by </a:t>
            </a:r>
            <a:r>
              <a:rPr sz="1000" spc="-25" dirty="0">
                <a:solidFill>
                  <a:srgbClr val="736C67"/>
                </a:solidFill>
                <a:latin typeface="Roboto Lt"/>
                <a:cs typeface="Roboto Lt"/>
              </a:rPr>
              <a:t>law, </a:t>
            </a:r>
            <a:r>
              <a:rPr sz="1000" spc="-10" dirty="0">
                <a:solidFill>
                  <a:srgbClr val="736C67"/>
                </a:solidFill>
                <a:latin typeface="Roboto Lt"/>
                <a:cs typeface="Roboto Lt"/>
              </a:rPr>
              <a:t>the IP Owners expressly disclaim, take </a:t>
            </a:r>
            <a:r>
              <a:rPr sz="1000" spc="-5" dirty="0">
                <a:solidFill>
                  <a:srgbClr val="736C67"/>
                </a:solidFill>
                <a:latin typeface="Roboto Lt"/>
                <a:cs typeface="Roboto Lt"/>
              </a:rPr>
              <a:t>no </a:t>
            </a:r>
            <a:r>
              <a:rPr sz="1000" spc="-10" dirty="0">
                <a:solidFill>
                  <a:srgbClr val="736C67"/>
                </a:solidFill>
                <a:latin typeface="Roboto Lt"/>
                <a:cs typeface="Roboto Lt"/>
              </a:rPr>
              <a:t>responsibility </a:t>
            </a:r>
            <a:r>
              <a:rPr sz="1000" spc="-5" dirty="0">
                <a:solidFill>
                  <a:srgbClr val="736C67"/>
                </a:solidFill>
                <a:latin typeface="Roboto Lt"/>
                <a:cs typeface="Roboto Lt"/>
              </a:rPr>
              <a:t>for </a:t>
            </a:r>
            <a:r>
              <a:rPr sz="1000" spc="-10" dirty="0">
                <a:solidFill>
                  <a:srgbClr val="736C67"/>
                </a:solidFill>
                <a:latin typeface="Roboto Lt"/>
                <a:cs typeface="Roboto Lt"/>
              </a:rPr>
              <a:t>and </a:t>
            </a:r>
            <a:r>
              <a:rPr sz="1000" spc="-15" dirty="0">
                <a:solidFill>
                  <a:srgbClr val="736C67"/>
                </a:solidFill>
                <a:latin typeface="Roboto Lt"/>
                <a:cs typeface="Roboto Lt"/>
              </a:rPr>
              <a:t>have </a:t>
            </a:r>
            <a:r>
              <a:rPr sz="1000" spc="-5" dirty="0">
                <a:solidFill>
                  <a:srgbClr val="736C67"/>
                </a:solidFill>
                <a:latin typeface="Roboto Lt"/>
                <a:cs typeface="Roboto Lt"/>
              </a:rPr>
              <a:t>no </a:t>
            </a:r>
            <a:r>
              <a:rPr sz="1000" spc="-10" dirty="0">
                <a:solidFill>
                  <a:srgbClr val="736C67"/>
                </a:solidFill>
                <a:latin typeface="Roboto Lt"/>
                <a:cs typeface="Roboto Lt"/>
              </a:rPr>
              <a:t>liability </a:t>
            </a:r>
            <a:r>
              <a:rPr sz="1000" spc="-5" dirty="0">
                <a:solidFill>
                  <a:srgbClr val="736C67"/>
                </a:solidFill>
                <a:latin typeface="Roboto Lt"/>
                <a:cs typeface="Roboto Lt"/>
              </a:rPr>
              <a:t>for </a:t>
            </a:r>
            <a:r>
              <a:rPr sz="1000" spc="-10" dirty="0">
                <a:solidFill>
                  <a:srgbClr val="736C67"/>
                </a:solidFill>
                <a:latin typeface="Roboto Lt"/>
                <a:cs typeface="Roboto Lt"/>
              </a:rPr>
              <a:t>the preparation, </a:t>
            </a:r>
            <a:r>
              <a:rPr sz="1000" spc="-5" dirty="0">
                <a:solidFill>
                  <a:srgbClr val="736C67"/>
                </a:solidFill>
                <a:latin typeface="Roboto Lt"/>
                <a:cs typeface="Roboto Lt"/>
              </a:rPr>
              <a:t> </a:t>
            </a:r>
            <a:r>
              <a:rPr sz="1000" spc="-10" dirty="0">
                <a:solidFill>
                  <a:srgbClr val="736C67"/>
                </a:solidFill>
                <a:latin typeface="Roboto Lt"/>
                <a:cs typeface="Roboto Lt"/>
              </a:rPr>
              <a:t>contents,</a:t>
            </a:r>
            <a:r>
              <a:rPr sz="1000" spc="45" dirty="0">
                <a:solidFill>
                  <a:srgbClr val="736C67"/>
                </a:solidFill>
                <a:latin typeface="Roboto Lt"/>
                <a:cs typeface="Roboto Lt"/>
              </a:rPr>
              <a:t> </a:t>
            </a:r>
            <a:r>
              <a:rPr sz="1000" spc="-10" dirty="0">
                <a:solidFill>
                  <a:srgbClr val="736C67"/>
                </a:solidFill>
                <a:latin typeface="Roboto Lt"/>
                <a:cs typeface="Roboto Lt"/>
              </a:rPr>
              <a:t>accuracy</a:t>
            </a:r>
            <a:r>
              <a:rPr sz="1000" spc="45" dirty="0">
                <a:solidFill>
                  <a:srgbClr val="736C67"/>
                </a:solidFill>
                <a:latin typeface="Roboto Lt"/>
                <a:cs typeface="Roboto Lt"/>
              </a:rPr>
              <a:t> </a:t>
            </a:r>
            <a:r>
              <a:rPr sz="1000" spc="-5" dirty="0">
                <a:solidFill>
                  <a:srgbClr val="736C67"/>
                </a:solidFill>
                <a:latin typeface="Roboto Lt"/>
                <a:cs typeface="Roboto Lt"/>
              </a:rPr>
              <a:t>or</a:t>
            </a:r>
            <a:r>
              <a:rPr sz="1000" spc="45" dirty="0">
                <a:solidFill>
                  <a:srgbClr val="736C67"/>
                </a:solidFill>
                <a:latin typeface="Roboto Lt"/>
                <a:cs typeface="Roboto Lt"/>
              </a:rPr>
              <a:t> </a:t>
            </a:r>
            <a:r>
              <a:rPr sz="1000" spc="-10" dirty="0">
                <a:solidFill>
                  <a:srgbClr val="736C67"/>
                </a:solidFill>
                <a:latin typeface="Roboto Lt"/>
                <a:cs typeface="Roboto Lt"/>
              </a:rPr>
              <a:t>completeness</a:t>
            </a:r>
            <a:r>
              <a:rPr sz="1000" spc="50" dirty="0">
                <a:solidFill>
                  <a:srgbClr val="736C67"/>
                </a:solidFill>
                <a:latin typeface="Roboto Lt"/>
                <a:cs typeface="Roboto Lt"/>
              </a:rPr>
              <a:t> </a:t>
            </a:r>
            <a:r>
              <a:rPr sz="1000" dirty="0">
                <a:solidFill>
                  <a:srgbClr val="736C67"/>
                </a:solidFill>
                <a:latin typeface="Roboto Lt"/>
                <a:cs typeface="Roboto Lt"/>
              </a:rPr>
              <a:t>of</a:t>
            </a:r>
            <a:r>
              <a:rPr sz="1000" spc="45" dirty="0">
                <a:solidFill>
                  <a:srgbClr val="736C67"/>
                </a:solidFill>
                <a:latin typeface="Roboto Lt"/>
                <a:cs typeface="Roboto Lt"/>
              </a:rPr>
              <a:t> </a:t>
            </a:r>
            <a:r>
              <a:rPr sz="1000" spc="-10" dirty="0">
                <a:solidFill>
                  <a:srgbClr val="736C67"/>
                </a:solidFill>
                <a:latin typeface="Roboto Lt"/>
                <a:cs typeface="Roboto Lt"/>
              </a:rPr>
              <a:t>this</a:t>
            </a:r>
            <a:r>
              <a:rPr sz="1000" dirty="0">
                <a:solidFill>
                  <a:srgbClr val="736C67"/>
                </a:solidFill>
                <a:latin typeface="Roboto Lt"/>
                <a:cs typeface="Roboto Lt"/>
              </a:rPr>
              <a:t> </a:t>
            </a:r>
            <a:r>
              <a:rPr sz="1000" spc="-10" dirty="0">
                <a:solidFill>
                  <a:srgbClr val="736C67"/>
                </a:solidFill>
                <a:latin typeface="Roboto Lt"/>
                <a:cs typeface="Roboto Lt"/>
              </a:rPr>
              <a:t>document,</a:t>
            </a:r>
            <a:r>
              <a:rPr sz="1000" spc="35" dirty="0">
                <a:solidFill>
                  <a:srgbClr val="736C67"/>
                </a:solidFill>
                <a:latin typeface="Roboto Lt"/>
                <a:cs typeface="Roboto Lt"/>
              </a:rPr>
              <a:t> </a:t>
            </a:r>
            <a:r>
              <a:rPr sz="1000" spc="-10" dirty="0">
                <a:solidFill>
                  <a:srgbClr val="736C67"/>
                </a:solidFill>
                <a:latin typeface="Roboto Lt"/>
                <a:cs typeface="Roboto Lt"/>
              </a:rPr>
              <a:t>nor</a:t>
            </a:r>
            <a:r>
              <a:rPr sz="1000" spc="40" dirty="0">
                <a:solidFill>
                  <a:srgbClr val="736C67"/>
                </a:solidFill>
                <a:latin typeface="Roboto Lt"/>
                <a:cs typeface="Roboto Lt"/>
              </a:rPr>
              <a:t> </a:t>
            </a:r>
            <a:r>
              <a:rPr sz="1000" spc="-10" dirty="0">
                <a:solidFill>
                  <a:srgbClr val="736C67"/>
                </a:solidFill>
                <a:latin typeface="Roboto Lt"/>
                <a:cs typeface="Roboto Lt"/>
              </a:rPr>
              <a:t>the</a:t>
            </a:r>
            <a:r>
              <a:rPr sz="1000" spc="35" dirty="0">
                <a:solidFill>
                  <a:srgbClr val="736C67"/>
                </a:solidFill>
                <a:latin typeface="Roboto Lt"/>
                <a:cs typeface="Roboto Lt"/>
              </a:rPr>
              <a:t> </a:t>
            </a:r>
            <a:r>
              <a:rPr sz="1000" spc="-10" dirty="0">
                <a:solidFill>
                  <a:srgbClr val="736C67"/>
                </a:solidFill>
                <a:latin typeface="Roboto Lt"/>
                <a:cs typeface="Roboto Lt"/>
              </a:rPr>
              <a:t>analysis</a:t>
            </a:r>
            <a:r>
              <a:rPr sz="1000" spc="35" dirty="0">
                <a:solidFill>
                  <a:srgbClr val="736C67"/>
                </a:solidFill>
                <a:latin typeface="Roboto Lt"/>
                <a:cs typeface="Roboto Lt"/>
              </a:rPr>
              <a:t> </a:t>
            </a:r>
            <a:r>
              <a:rPr sz="1000" spc="-5" dirty="0">
                <a:solidFill>
                  <a:srgbClr val="736C67"/>
                </a:solidFill>
                <a:latin typeface="Roboto Lt"/>
                <a:cs typeface="Roboto Lt"/>
              </a:rPr>
              <a:t>on</a:t>
            </a:r>
            <a:r>
              <a:rPr sz="1000" spc="35" dirty="0">
                <a:solidFill>
                  <a:srgbClr val="736C67"/>
                </a:solidFill>
                <a:latin typeface="Roboto Lt"/>
                <a:cs typeface="Roboto Lt"/>
              </a:rPr>
              <a:t> </a:t>
            </a:r>
            <a:r>
              <a:rPr sz="1000" spc="-10" dirty="0">
                <a:solidFill>
                  <a:srgbClr val="736C67"/>
                </a:solidFill>
                <a:latin typeface="Roboto Lt"/>
                <a:cs typeface="Roboto Lt"/>
              </a:rPr>
              <a:t>which</a:t>
            </a:r>
            <a:r>
              <a:rPr sz="1000" spc="35" dirty="0">
                <a:solidFill>
                  <a:srgbClr val="736C67"/>
                </a:solidFill>
                <a:latin typeface="Roboto Lt"/>
                <a:cs typeface="Roboto Lt"/>
              </a:rPr>
              <a:t> </a:t>
            </a:r>
            <a:r>
              <a:rPr sz="1000" spc="-5" dirty="0">
                <a:solidFill>
                  <a:srgbClr val="736C67"/>
                </a:solidFill>
                <a:latin typeface="Roboto Lt"/>
                <a:cs typeface="Roboto Lt"/>
              </a:rPr>
              <a:t>it</a:t>
            </a:r>
            <a:r>
              <a:rPr sz="1000" spc="35" dirty="0">
                <a:solidFill>
                  <a:srgbClr val="736C67"/>
                </a:solidFill>
                <a:latin typeface="Roboto Lt"/>
                <a:cs typeface="Roboto Lt"/>
              </a:rPr>
              <a:t> </a:t>
            </a:r>
            <a:r>
              <a:rPr sz="1000" spc="-10" dirty="0">
                <a:solidFill>
                  <a:srgbClr val="736C67"/>
                </a:solidFill>
                <a:latin typeface="Roboto Lt"/>
                <a:cs typeface="Roboto Lt"/>
              </a:rPr>
              <a:t>is</a:t>
            </a:r>
            <a:r>
              <a:rPr sz="1000" spc="40" dirty="0">
                <a:solidFill>
                  <a:srgbClr val="736C67"/>
                </a:solidFill>
                <a:latin typeface="Roboto Lt"/>
                <a:cs typeface="Roboto Lt"/>
              </a:rPr>
              <a:t> </a:t>
            </a:r>
            <a:r>
              <a:rPr sz="1000" spc="-10" dirty="0">
                <a:solidFill>
                  <a:srgbClr val="736C67"/>
                </a:solidFill>
                <a:latin typeface="Roboto Lt"/>
                <a:cs typeface="Roboto Lt"/>
              </a:rPr>
              <a:t>based.</a:t>
            </a:r>
            <a:r>
              <a:rPr sz="1000" spc="15" dirty="0">
                <a:solidFill>
                  <a:srgbClr val="736C67"/>
                </a:solidFill>
                <a:latin typeface="Roboto Lt"/>
                <a:cs typeface="Roboto Lt"/>
              </a:rPr>
              <a:t> </a:t>
            </a:r>
            <a:r>
              <a:rPr sz="1000" spc="-10" dirty="0">
                <a:solidFill>
                  <a:srgbClr val="736C67"/>
                </a:solidFill>
                <a:latin typeface="Roboto Lt"/>
                <a:cs typeface="Roboto Lt"/>
              </a:rPr>
              <a:t>This</a:t>
            </a:r>
            <a:r>
              <a:rPr sz="1000" spc="35" dirty="0">
                <a:solidFill>
                  <a:srgbClr val="736C67"/>
                </a:solidFill>
                <a:latin typeface="Roboto Lt"/>
                <a:cs typeface="Roboto Lt"/>
              </a:rPr>
              <a:t> </a:t>
            </a:r>
            <a:r>
              <a:rPr sz="1000" spc="-10" dirty="0">
                <a:solidFill>
                  <a:srgbClr val="736C67"/>
                </a:solidFill>
                <a:latin typeface="Roboto Lt"/>
                <a:cs typeface="Roboto Lt"/>
              </a:rPr>
              <a:t>document</a:t>
            </a:r>
            <a:r>
              <a:rPr sz="1000" spc="35" dirty="0">
                <a:solidFill>
                  <a:srgbClr val="736C67"/>
                </a:solidFill>
                <a:latin typeface="Roboto Lt"/>
                <a:cs typeface="Roboto Lt"/>
              </a:rPr>
              <a:t> </a:t>
            </a:r>
            <a:r>
              <a:rPr sz="1000" spc="-10" dirty="0">
                <a:solidFill>
                  <a:srgbClr val="736C67"/>
                </a:solidFill>
                <a:latin typeface="Roboto Lt"/>
                <a:cs typeface="Roboto Lt"/>
              </a:rPr>
              <a:t>is</a:t>
            </a:r>
            <a:r>
              <a:rPr sz="1000" spc="35" dirty="0">
                <a:solidFill>
                  <a:srgbClr val="736C67"/>
                </a:solidFill>
                <a:latin typeface="Roboto Lt"/>
                <a:cs typeface="Roboto Lt"/>
              </a:rPr>
              <a:t> </a:t>
            </a:r>
            <a:r>
              <a:rPr sz="1000" spc="-10" dirty="0">
                <a:solidFill>
                  <a:srgbClr val="736C67"/>
                </a:solidFill>
                <a:latin typeface="Roboto Lt"/>
                <a:cs typeface="Roboto Lt"/>
              </a:rPr>
              <a:t>provided</a:t>
            </a:r>
            <a:r>
              <a:rPr sz="1000" spc="35" dirty="0">
                <a:solidFill>
                  <a:srgbClr val="736C67"/>
                </a:solidFill>
                <a:latin typeface="Roboto Lt"/>
                <a:cs typeface="Roboto Lt"/>
              </a:rPr>
              <a:t> </a:t>
            </a:r>
            <a:r>
              <a:rPr sz="1000" spc="-10" dirty="0">
                <a:solidFill>
                  <a:srgbClr val="736C67"/>
                </a:solidFill>
                <a:latin typeface="Roboto Lt"/>
                <a:cs typeface="Roboto Lt"/>
              </a:rPr>
              <a:t>in</a:t>
            </a:r>
            <a:r>
              <a:rPr sz="1000" spc="40" dirty="0">
                <a:solidFill>
                  <a:srgbClr val="736C67"/>
                </a:solidFill>
                <a:latin typeface="Roboto Lt"/>
                <a:cs typeface="Roboto Lt"/>
              </a:rPr>
              <a:t> </a:t>
            </a:r>
            <a:r>
              <a:rPr sz="1000" spc="-10" dirty="0">
                <a:solidFill>
                  <a:srgbClr val="736C67"/>
                </a:solidFill>
                <a:latin typeface="Roboto Lt"/>
                <a:cs typeface="Roboto Lt"/>
              </a:rPr>
              <a:t>conﬁdence,</a:t>
            </a:r>
            <a:r>
              <a:rPr sz="1000" spc="35" dirty="0">
                <a:solidFill>
                  <a:srgbClr val="736C67"/>
                </a:solidFill>
                <a:latin typeface="Roboto Lt"/>
                <a:cs typeface="Roboto Lt"/>
              </a:rPr>
              <a:t> </a:t>
            </a:r>
            <a:r>
              <a:rPr sz="1000" spc="-15" dirty="0">
                <a:solidFill>
                  <a:srgbClr val="736C67"/>
                </a:solidFill>
                <a:latin typeface="Roboto Lt"/>
                <a:cs typeface="Roboto Lt"/>
              </a:rPr>
              <a:t>may </a:t>
            </a:r>
            <a:r>
              <a:rPr sz="1000" spc="-10" dirty="0">
                <a:solidFill>
                  <a:srgbClr val="736C67"/>
                </a:solidFill>
                <a:latin typeface="Roboto Lt"/>
                <a:cs typeface="Roboto Lt"/>
              </a:rPr>
              <a:t> only</a:t>
            </a:r>
            <a:r>
              <a:rPr sz="1000" spc="30" dirty="0">
                <a:solidFill>
                  <a:srgbClr val="736C67"/>
                </a:solidFill>
                <a:latin typeface="Roboto Lt"/>
                <a:cs typeface="Roboto Lt"/>
              </a:rPr>
              <a:t> </a:t>
            </a:r>
            <a:r>
              <a:rPr sz="1000" spc="-5" dirty="0">
                <a:solidFill>
                  <a:srgbClr val="736C67"/>
                </a:solidFill>
                <a:latin typeface="Roboto Lt"/>
                <a:cs typeface="Roboto Lt"/>
              </a:rPr>
              <a:t>be</a:t>
            </a:r>
            <a:r>
              <a:rPr sz="1000" spc="30" dirty="0">
                <a:solidFill>
                  <a:srgbClr val="736C67"/>
                </a:solidFill>
                <a:latin typeface="Roboto Lt"/>
                <a:cs typeface="Roboto Lt"/>
              </a:rPr>
              <a:t> </a:t>
            </a:r>
            <a:r>
              <a:rPr sz="1000" spc="-10" dirty="0">
                <a:solidFill>
                  <a:srgbClr val="736C67"/>
                </a:solidFill>
                <a:latin typeface="Roboto Lt"/>
                <a:cs typeface="Roboto Lt"/>
              </a:rPr>
              <a:t>used</a:t>
            </a:r>
            <a:r>
              <a:rPr sz="1000" spc="35" dirty="0">
                <a:solidFill>
                  <a:srgbClr val="736C67"/>
                </a:solidFill>
                <a:latin typeface="Roboto Lt"/>
                <a:cs typeface="Roboto Lt"/>
              </a:rPr>
              <a:t> </a:t>
            </a:r>
            <a:r>
              <a:rPr sz="1000" spc="-5" dirty="0">
                <a:solidFill>
                  <a:srgbClr val="736C67"/>
                </a:solidFill>
                <a:latin typeface="Roboto Lt"/>
                <a:cs typeface="Roboto Lt"/>
              </a:rPr>
              <a:t>for</a:t>
            </a:r>
            <a:r>
              <a:rPr sz="1000" spc="30" dirty="0">
                <a:solidFill>
                  <a:srgbClr val="736C67"/>
                </a:solidFill>
                <a:latin typeface="Roboto Lt"/>
                <a:cs typeface="Roboto Lt"/>
              </a:rPr>
              <a:t> </a:t>
            </a:r>
            <a:r>
              <a:rPr sz="1000" spc="-10" dirty="0">
                <a:solidFill>
                  <a:srgbClr val="736C67"/>
                </a:solidFill>
                <a:latin typeface="Roboto Lt"/>
                <a:cs typeface="Roboto Lt"/>
              </a:rPr>
              <a:t>the</a:t>
            </a:r>
            <a:r>
              <a:rPr sz="1000" spc="35" dirty="0">
                <a:solidFill>
                  <a:srgbClr val="736C67"/>
                </a:solidFill>
                <a:latin typeface="Roboto Lt"/>
                <a:cs typeface="Roboto Lt"/>
              </a:rPr>
              <a:t> </a:t>
            </a:r>
            <a:r>
              <a:rPr sz="1000" spc="-10" dirty="0">
                <a:solidFill>
                  <a:srgbClr val="736C67"/>
                </a:solidFill>
                <a:latin typeface="Roboto Lt"/>
                <a:cs typeface="Roboto Lt"/>
              </a:rPr>
              <a:t>purpose</a:t>
            </a:r>
            <a:r>
              <a:rPr sz="1000" spc="30" dirty="0">
                <a:solidFill>
                  <a:srgbClr val="736C67"/>
                </a:solidFill>
                <a:latin typeface="Roboto Lt"/>
                <a:cs typeface="Roboto Lt"/>
              </a:rPr>
              <a:t> </a:t>
            </a:r>
            <a:r>
              <a:rPr sz="1000" spc="-10" dirty="0">
                <a:solidFill>
                  <a:srgbClr val="736C67"/>
                </a:solidFill>
                <a:latin typeface="Roboto Lt"/>
                <a:cs typeface="Roboto Lt"/>
              </a:rPr>
              <a:t>provided,</a:t>
            </a:r>
            <a:r>
              <a:rPr sz="1000" spc="35" dirty="0">
                <a:solidFill>
                  <a:srgbClr val="736C67"/>
                </a:solidFill>
                <a:latin typeface="Roboto Lt"/>
                <a:cs typeface="Roboto Lt"/>
              </a:rPr>
              <a:t> </a:t>
            </a:r>
            <a:r>
              <a:rPr sz="1000" spc="-10" dirty="0">
                <a:solidFill>
                  <a:srgbClr val="736C67"/>
                </a:solidFill>
                <a:latin typeface="Roboto Lt"/>
                <a:cs typeface="Roboto Lt"/>
              </a:rPr>
              <a:t>and</a:t>
            </a:r>
            <a:r>
              <a:rPr sz="1000" spc="30" dirty="0">
                <a:solidFill>
                  <a:srgbClr val="736C67"/>
                </a:solidFill>
                <a:latin typeface="Roboto Lt"/>
                <a:cs typeface="Roboto Lt"/>
              </a:rPr>
              <a:t> </a:t>
            </a:r>
            <a:r>
              <a:rPr sz="1000" spc="-15" dirty="0">
                <a:solidFill>
                  <a:srgbClr val="736C67"/>
                </a:solidFill>
                <a:latin typeface="Roboto Lt"/>
                <a:cs typeface="Roboto Lt"/>
              </a:rPr>
              <a:t>may</a:t>
            </a:r>
            <a:r>
              <a:rPr sz="1000" dirty="0">
                <a:solidFill>
                  <a:srgbClr val="736C67"/>
                </a:solidFill>
                <a:latin typeface="Roboto Lt"/>
                <a:cs typeface="Roboto Lt"/>
              </a:rPr>
              <a:t> </a:t>
            </a:r>
            <a:r>
              <a:rPr sz="1000" spc="-5" dirty="0">
                <a:solidFill>
                  <a:srgbClr val="736C67"/>
                </a:solidFill>
                <a:latin typeface="Roboto Lt"/>
                <a:cs typeface="Roboto Lt"/>
              </a:rPr>
              <a:t>not</a:t>
            </a:r>
            <a:r>
              <a:rPr sz="1000" spc="55" dirty="0">
                <a:solidFill>
                  <a:srgbClr val="736C67"/>
                </a:solidFill>
                <a:latin typeface="Roboto Lt"/>
                <a:cs typeface="Roboto Lt"/>
              </a:rPr>
              <a:t> </a:t>
            </a:r>
            <a:r>
              <a:rPr sz="1000" spc="-5" dirty="0">
                <a:solidFill>
                  <a:srgbClr val="736C67"/>
                </a:solidFill>
                <a:latin typeface="Roboto Lt"/>
                <a:cs typeface="Roboto Lt"/>
              </a:rPr>
              <a:t>be</a:t>
            </a:r>
            <a:r>
              <a:rPr sz="1000" spc="60" dirty="0">
                <a:solidFill>
                  <a:srgbClr val="736C67"/>
                </a:solidFill>
                <a:latin typeface="Roboto Lt"/>
                <a:cs typeface="Roboto Lt"/>
              </a:rPr>
              <a:t> </a:t>
            </a:r>
            <a:r>
              <a:rPr sz="1000" spc="-5" dirty="0">
                <a:solidFill>
                  <a:srgbClr val="736C67"/>
                </a:solidFill>
                <a:latin typeface="Roboto Lt"/>
                <a:cs typeface="Roboto Lt"/>
              </a:rPr>
              <a:t>copied,</a:t>
            </a:r>
            <a:r>
              <a:rPr sz="1000" spc="55" dirty="0">
                <a:solidFill>
                  <a:srgbClr val="736C67"/>
                </a:solidFill>
                <a:latin typeface="Roboto Lt"/>
                <a:cs typeface="Roboto Lt"/>
              </a:rPr>
              <a:t> </a:t>
            </a:r>
            <a:r>
              <a:rPr sz="1000" spc="-10" dirty="0">
                <a:solidFill>
                  <a:srgbClr val="736C67"/>
                </a:solidFill>
                <a:latin typeface="Roboto Lt"/>
                <a:cs typeface="Roboto Lt"/>
              </a:rPr>
              <a:t>reproduced,</a:t>
            </a:r>
            <a:r>
              <a:rPr sz="1000" spc="60" dirty="0">
                <a:solidFill>
                  <a:srgbClr val="736C67"/>
                </a:solidFill>
                <a:latin typeface="Roboto Lt"/>
                <a:cs typeface="Roboto Lt"/>
              </a:rPr>
              <a:t> </a:t>
            </a:r>
            <a:r>
              <a:rPr sz="1000" spc="-10" dirty="0">
                <a:solidFill>
                  <a:srgbClr val="736C67"/>
                </a:solidFill>
                <a:latin typeface="Roboto Lt"/>
                <a:cs typeface="Roboto Lt"/>
              </a:rPr>
              <a:t>distributed,</a:t>
            </a:r>
            <a:r>
              <a:rPr sz="1000" spc="60" dirty="0">
                <a:solidFill>
                  <a:srgbClr val="736C67"/>
                </a:solidFill>
                <a:latin typeface="Roboto Lt"/>
                <a:cs typeface="Roboto Lt"/>
              </a:rPr>
              <a:t> </a:t>
            </a:r>
            <a:r>
              <a:rPr sz="1000" spc="-10" dirty="0">
                <a:solidFill>
                  <a:srgbClr val="736C67"/>
                </a:solidFill>
                <a:latin typeface="Roboto Lt"/>
                <a:cs typeface="Roboto Lt"/>
              </a:rPr>
              <a:t>disclosed</a:t>
            </a:r>
            <a:r>
              <a:rPr sz="1000" spc="55" dirty="0">
                <a:solidFill>
                  <a:srgbClr val="736C67"/>
                </a:solidFill>
                <a:latin typeface="Roboto Lt"/>
                <a:cs typeface="Roboto Lt"/>
              </a:rPr>
              <a:t> </a:t>
            </a:r>
            <a:r>
              <a:rPr sz="1000" spc="-5" dirty="0">
                <a:solidFill>
                  <a:srgbClr val="736C67"/>
                </a:solidFill>
                <a:latin typeface="Roboto Lt"/>
                <a:cs typeface="Roboto Lt"/>
              </a:rPr>
              <a:t>or</a:t>
            </a:r>
            <a:r>
              <a:rPr sz="1000" spc="60" dirty="0">
                <a:solidFill>
                  <a:srgbClr val="736C67"/>
                </a:solidFill>
                <a:latin typeface="Roboto Lt"/>
                <a:cs typeface="Roboto Lt"/>
              </a:rPr>
              <a:t> </a:t>
            </a:r>
            <a:r>
              <a:rPr sz="1000" spc="-5" dirty="0">
                <a:solidFill>
                  <a:srgbClr val="736C67"/>
                </a:solidFill>
                <a:latin typeface="Roboto Lt"/>
                <a:cs typeface="Roboto Lt"/>
              </a:rPr>
              <a:t>made</a:t>
            </a:r>
            <a:r>
              <a:rPr sz="1000" spc="55" dirty="0">
                <a:solidFill>
                  <a:srgbClr val="736C67"/>
                </a:solidFill>
                <a:latin typeface="Roboto Lt"/>
                <a:cs typeface="Roboto Lt"/>
              </a:rPr>
              <a:t> </a:t>
            </a:r>
            <a:r>
              <a:rPr sz="1000" spc="-10" dirty="0">
                <a:solidFill>
                  <a:srgbClr val="736C67"/>
                </a:solidFill>
                <a:latin typeface="Roboto Lt"/>
                <a:cs typeface="Roboto Lt"/>
              </a:rPr>
              <a:t>available</a:t>
            </a:r>
            <a:r>
              <a:rPr sz="1000" spc="60" dirty="0">
                <a:solidFill>
                  <a:srgbClr val="736C67"/>
                </a:solidFill>
                <a:latin typeface="Roboto Lt"/>
                <a:cs typeface="Roboto Lt"/>
              </a:rPr>
              <a:t> </a:t>
            </a:r>
            <a:r>
              <a:rPr sz="1000" spc="-5" dirty="0">
                <a:solidFill>
                  <a:srgbClr val="736C67"/>
                </a:solidFill>
                <a:latin typeface="Roboto Lt"/>
                <a:cs typeface="Roboto Lt"/>
              </a:rPr>
              <a:t>to</a:t>
            </a:r>
            <a:r>
              <a:rPr sz="1000" spc="55" dirty="0">
                <a:solidFill>
                  <a:srgbClr val="736C67"/>
                </a:solidFill>
                <a:latin typeface="Roboto Lt"/>
                <a:cs typeface="Roboto Lt"/>
              </a:rPr>
              <a:t> </a:t>
            </a:r>
            <a:r>
              <a:rPr sz="1000" spc="-5" dirty="0">
                <a:solidFill>
                  <a:srgbClr val="736C67"/>
                </a:solidFill>
                <a:latin typeface="Roboto Lt"/>
                <a:cs typeface="Roboto Lt"/>
              </a:rPr>
              <a:t>a</a:t>
            </a:r>
            <a:r>
              <a:rPr sz="1000" spc="60" dirty="0">
                <a:solidFill>
                  <a:srgbClr val="736C67"/>
                </a:solidFill>
                <a:latin typeface="Roboto Lt"/>
                <a:cs typeface="Roboto Lt"/>
              </a:rPr>
              <a:t> </a:t>
            </a:r>
            <a:r>
              <a:rPr sz="1000" spc="-10" dirty="0">
                <a:solidFill>
                  <a:srgbClr val="736C67"/>
                </a:solidFill>
                <a:latin typeface="Roboto Lt"/>
                <a:cs typeface="Roboto Lt"/>
              </a:rPr>
              <a:t>third</a:t>
            </a:r>
            <a:r>
              <a:rPr sz="1000" spc="55" dirty="0">
                <a:solidFill>
                  <a:srgbClr val="736C67"/>
                </a:solidFill>
                <a:latin typeface="Roboto Lt"/>
                <a:cs typeface="Roboto Lt"/>
              </a:rPr>
              <a:t> </a:t>
            </a:r>
            <a:r>
              <a:rPr sz="1000" spc="-5" dirty="0">
                <a:solidFill>
                  <a:srgbClr val="736C67"/>
                </a:solidFill>
                <a:latin typeface="Roboto Lt"/>
                <a:cs typeface="Roboto Lt"/>
              </a:rPr>
              <a:t>party</a:t>
            </a:r>
            <a:r>
              <a:rPr sz="1000" spc="60" dirty="0">
                <a:solidFill>
                  <a:srgbClr val="736C67"/>
                </a:solidFill>
                <a:latin typeface="Roboto Lt"/>
                <a:cs typeface="Roboto Lt"/>
              </a:rPr>
              <a:t> </a:t>
            </a:r>
            <a:r>
              <a:rPr sz="1000" spc="-10" dirty="0">
                <a:solidFill>
                  <a:srgbClr val="736C67"/>
                </a:solidFill>
                <a:latin typeface="Roboto Lt"/>
                <a:cs typeface="Roboto Lt"/>
              </a:rPr>
              <a:t>in</a:t>
            </a:r>
            <a:r>
              <a:rPr sz="1000" spc="60" dirty="0">
                <a:solidFill>
                  <a:srgbClr val="736C67"/>
                </a:solidFill>
                <a:latin typeface="Roboto Lt"/>
                <a:cs typeface="Roboto Lt"/>
              </a:rPr>
              <a:t> </a:t>
            </a:r>
            <a:r>
              <a:rPr sz="1000" spc="-15" dirty="0">
                <a:solidFill>
                  <a:srgbClr val="736C67"/>
                </a:solidFill>
                <a:latin typeface="Roboto Lt"/>
                <a:cs typeface="Roboto Lt"/>
              </a:rPr>
              <a:t>any </a:t>
            </a:r>
            <a:r>
              <a:rPr sz="1000" spc="-10" dirty="0">
                <a:solidFill>
                  <a:srgbClr val="736C67"/>
                </a:solidFill>
                <a:latin typeface="Roboto Lt"/>
                <a:cs typeface="Roboto Lt"/>
              </a:rPr>
              <a:t> </a:t>
            </a:r>
            <a:r>
              <a:rPr sz="1000" spc="-15" dirty="0">
                <a:solidFill>
                  <a:srgbClr val="736C67"/>
                </a:solidFill>
                <a:latin typeface="Roboto Lt"/>
                <a:cs typeface="Roboto Lt"/>
              </a:rPr>
              <a:t>way</a:t>
            </a:r>
            <a:r>
              <a:rPr sz="1000" spc="50" dirty="0">
                <a:solidFill>
                  <a:srgbClr val="736C67"/>
                </a:solidFill>
                <a:latin typeface="Roboto Lt"/>
                <a:cs typeface="Roboto Lt"/>
              </a:rPr>
              <a:t> </a:t>
            </a:r>
            <a:r>
              <a:rPr sz="1000" spc="-10" dirty="0">
                <a:solidFill>
                  <a:srgbClr val="736C67"/>
                </a:solidFill>
                <a:latin typeface="Roboto Lt"/>
                <a:cs typeface="Roboto Lt"/>
              </a:rPr>
              <a:t>except</a:t>
            </a:r>
            <a:r>
              <a:rPr sz="1000" spc="50" dirty="0">
                <a:solidFill>
                  <a:srgbClr val="736C67"/>
                </a:solidFill>
                <a:latin typeface="Roboto Lt"/>
                <a:cs typeface="Roboto Lt"/>
              </a:rPr>
              <a:t> </a:t>
            </a:r>
            <a:r>
              <a:rPr sz="1000" spc="-10" dirty="0">
                <a:solidFill>
                  <a:srgbClr val="736C67"/>
                </a:solidFill>
                <a:latin typeface="Roboto Lt"/>
                <a:cs typeface="Roboto Lt"/>
              </a:rPr>
              <a:t>strictly</a:t>
            </a:r>
            <a:r>
              <a:rPr sz="1000" spc="50" dirty="0">
                <a:solidFill>
                  <a:srgbClr val="736C67"/>
                </a:solidFill>
                <a:latin typeface="Roboto Lt"/>
                <a:cs typeface="Roboto Lt"/>
              </a:rPr>
              <a:t> </a:t>
            </a:r>
            <a:r>
              <a:rPr sz="1000" spc="-10" dirty="0">
                <a:solidFill>
                  <a:srgbClr val="736C67"/>
                </a:solidFill>
                <a:latin typeface="Roboto Lt"/>
                <a:cs typeface="Roboto Lt"/>
              </a:rPr>
              <a:t>in</a:t>
            </a:r>
            <a:r>
              <a:rPr sz="1000" spc="50" dirty="0">
                <a:solidFill>
                  <a:srgbClr val="736C67"/>
                </a:solidFill>
                <a:latin typeface="Roboto Lt"/>
                <a:cs typeface="Roboto Lt"/>
              </a:rPr>
              <a:t> </a:t>
            </a:r>
            <a:r>
              <a:rPr sz="1000" spc="-10" dirty="0">
                <a:solidFill>
                  <a:srgbClr val="736C67"/>
                </a:solidFill>
                <a:latin typeface="Roboto Lt"/>
                <a:cs typeface="Roboto Lt"/>
              </a:rPr>
              <a:t>accordance</a:t>
            </a:r>
            <a:r>
              <a:rPr sz="1000" spc="50" dirty="0">
                <a:solidFill>
                  <a:srgbClr val="736C67"/>
                </a:solidFill>
                <a:latin typeface="Roboto Lt"/>
                <a:cs typeface="Roboto Lt"/>
              </a:rPr>
              <a:t> </a:t>
            </a:r>
            <a:r>
              <a:rPr sz="1000" spc="-10" dirty="0">
                <a:solidFill>
                  <a:srgbClr val="736C67"/>
                </a:solidFill>
                <a:latin typeface="Roboto Lt"/>
                <a:cs typeface="Roboto Lt"/>
              </a:rPr>
              <a:t>with</a:t>
            </a:r>
            <a:r>
              <a:rPr sz="1000" spc="50" dirty="0">
                <a:solidFill>
                  <a:srgbClr val="736C67"/>
                </a:solidFill>
                <a:latin typeface="Roboto Lt"/>
                <a:cs typeface="Roboto Lt"/>
              </a:rPr>
              <a:t> </a:t>
            </a:r>
            <a:r>
              <a:rPr sz="1000" spc="-10" dirty="0">
                <a:solidFill>
                  <a:srgbClr val="736C67"/>
                </a:solidFill>
                <a:latin typeface="Roboto Lt"/>
                <a:cs typeface="Roboto Lt"/>
              </a:rPr>
              <a:t>the</a:t>
            </a:r>
            <a:r>
              <a:rPr sz="1000" spc="50" dirty="0">
                <a:solidFill>
                  <a:srgbClr val="736C67"/>
                </a:solidFill>
                <a:latin typeface="Roboto Lt"/>
                <a:cs typeface="Roboto Lt"/>
              </a:rPr>
              <a:t> </a:t>
            </a:r>
            <a:r>
              <a:rPr sz="1000" spc="-10" dirty="0">
                <a:solidFill>
                  <a:srgbClr val="736C67"/>
                </a:solidFill>
                <a:latin typeface="Roboto Lt"/>
                <a:cs typeface="Roboto Lt"/>
              </a:rPr>
              <a:t>applicable</a:t>
            </a:r>
            <a:endParaRPr sz="1000">
              <a:latin typeface="Roboto Lt"/>
              <a:cs typeface="Roboto Lt"/>
            </a:endParaRPr>
          </a:p>
        </p:txBody>
      </p:sp>
      <p:sp>
        <p:nvSpPr>
          <p:cNvPr id="6" name="object 6"/>
          <p:cNvSpPr txBox="1"/>
          <p:nvPr/>
        </p:nvSpPr>
        <p:spPr>
          <a:xfrm>
            <a:off x="3618960" y="6323867"/>
            <a:ext cx="6167755" cy="174625"/>
          </a:xfrm>
          <a:prstGeom prst="rect">
            <a:avLst/>
          </a:prstGeom>
        </p:spPr>
        <p:txBody>
          <a:bodyPr vert="horz" wrap="square" lIns="0" tIns="3175" rIns="0" bIns="0" rtlCol="0">
            <a:spAutoFit/>
          </a:bodyPr>
          <a:lstStyle/>
          <a:p>
            <a:pPr marL="12700">
              <a:lnSpc>
                <a:spcPct val="100000"/>
              </a:lnSpc>
              <a:spcBef>
                <a:spcPts val="25"/>
              </a:spcBef>
            </a:pPr>
            <a:r>
              <a:rPr sz="1000" spc="-10" dirty="0">
                <a:solidFill>
                  <a:srgbClr val="736C67"/>
                </a:solidFill>
                <a:latin typeface="Roboto Lt"/>
                <a:cs typeface="Roboto Lt"/>
              </a:rPr>
              <a:t>written</a:t>
            </a:r>
            <a:r>
              <a:rPr sz="1000" spc="10" dirty="0">
                <a:solidFill>
                  <a:srgbClr val="736C67"/>
                </a:solidFill>
                <a:latin typeface="Roboto Lt"/>
                <a:cs typeface="Roboto Lt"/>
              </a:rPr>
              <a:t> </a:t>
            </a:r>
            <a:r>
              <a:rPr sz="1000" spc="-10" dirty="0">
                <a:solidFill>
                  <a:srgbClr val="736C67"/>
                </a:solidFill>
                <a:latin typeface="Roboto Lt"/>
                <a:cs typeface="Roboto Lt"/>
              </a:rPr>
              <a:t>terms</a:t>
            </a:r>
            <a:r>
              <a:rPr sz="1000" spc="10" dirty="0">
                <a:solidFill>
                  <a:srgbClr val="736C67"/>
                </a:solidFill>
                <a:latin typeface="Roboto Lt"/>
                <a:cs typeface="Roboto Lt"/>
              </a:rPr>
              <a:t> </a:t>
            </a:r>
            <a:r>
              <a:rPr sz="1000" spc="-10" dirty="0">
                <a:solidFill>
                  <a:srgbClr val="736C67"/>
                </a:solidFill>
                <a:latin typeface="Roboto Lt"/>
                <a:cs typeface="Roboto Lt"/>
              </a:rPr>
              <a:t>and</a:t>
            </a:r>
            <a:r>
              <a:rPr sz="1000" spc="15" dirty="0">
                <a:solidFill>
                  <a:srgbClr val="736C67"/>
                </a:solidFill>
                <a:latin typeface="Roboto Lt"/>
                <a:cs typeface="Roboto Lt"/>
              </a:rPr>
              <a:t> </a:t>
            </a:r>
            <a:r>
              <a:rPr sz="1000" spc="-10" dirty="0">
                <a:solidFill>
                  <a:srgbClr val="736C67"/>
                </a:solidFill>
                <a:latin typeface="Roboto Lt"/>
                <a:cs typeface="Roboto Lt"/>
              </a:rPr>
              <a:t>conditions</a:t>
            </a:r>
            <a:r>
              <a:rPr sz="1000" spc="10" dirty="0">
                <a:solidFill>
                  <a:srgbClr val="736C67"/>
                </a:solidFill>
                <a:latin typeface="Roboto Lt"/>
                <a:cs typeface="Roboto Lt"/>
              </a:rPr>
              <a:t> </a:t>
            </a:r>
            <a:r>
              <a:rPr sz="1000" spc="-10" dirty="0">
                <a:solidFill>
                  <a:srgbClr val="736C67"/>
                </a:solidFill>
                <a:latin typeface="Roboto Lt"/>
                <a:cs typeface="Roboto Lt"/>
              </a:rPr>
              <a:t>between</a:t>
            </a:r>
            <a:r>
              <a:rPr sz="1000" spc="15" dirty="0">
                <a:solidFill>
                  <a:srgbClr val="736C67"/>
                </a:solidFill>
                <a:latin typeface="Roboto Lt"/>
                <a:cs typeface="Roboto Lt"/>
              </a:rPr>
              <a:t> </a:t>
            </a:r>
            <a:r>
              <a:rPr sz="1000" spc="-15" dirty="0">
                <a:solidFill>
                  <a:srgbClr val="736C67"/>
                </a:solidFill>
                <a:latin typeface="Roboto Lt"/>
                <a:cs typeface="Roboto Lt"/>
              </a:rPr>
              <a:t>you</a:t>
            </a:r>
            <a:r>
              <a:rPr sz="1000" spc="10" dirty="0">
                <a:solidFill>
                  <a:srgbClr val="736C67"/>
                </a:solidFill>
                <a:latin typeface="Roboto Lt"/>
                <a:cs typeface="Roboto Lt"/>
              </a:rPr>
              <a:t> </a:t>
            </a:r>
            <a:r>
              <a:rPr sz="1000" spc="-10" dirty="0">
                <a:solidFill>
                  <a:srgbClr val="736C67"/>
                </a:solidFill>
                <a:latin typeface="Roboto Lt"/>
                <a:cs typeface="Roboto Lt"/>
              </a:rPr>
              <a:t>and</a:t>
            </a:r>
            <a:r>
              <a:rPr sz="1000" spc="15" dirty="0">
                <a:solidFill>
                  <a:srgbClr val="736C67"/>
                </a:solidFill>
                <a:latin typeface="Roboto Lt"/>
                <a:cs typeface="Roboto Lt"/>
              </a:rPr>
              <a:t> </a:t>
            </a:r>
            <a:r>
              <a:rPr sz="1000" spc="-10" dirty="0">
                <a:solidFill>
                  <a:srgbClr val="736C67"/>
                </a:solidFill>
                <a:latin typeface="Roboto Lt"/>
                <a:cs typeface="Roboto Lt"/>
              </a:rPr>
              <a:t>Quantium,</a:t>
            </a:r>
            <a:r>
              <a:rPr sz="1000" spc="10" dirty="0">
                <a:solidFill>
                  <a:srgbClr val="736C67"/>
                </a:solidFill>
                <a:latin typeface="Roboto Lt"/>
                <a:cs typeface="Roboto Lt"/>
              </a:rPr>
              <a:t> </a:t>
            </a:r>
            <a:r>
              <a:rPr sz="1000" spc="-5" dirty="0">
                <a:solidFill>
                  <a:srgbClr val="736C67"/>
                </a:solidFill>
                <a:latin typeface="Roboto Lt"/>
                <a:cs typeface="Roboto Lt"/>
              </a:rPr>
              <a:t>or</a:t>
            </a:r>
            <a:r>
              <a:rPr sz="1000" spc="15" dirty="0">
                <a:solidFill>
                  <a:srgbClr val="736C67"/>
                </a:solidFill>
                <a:latin typeface="Roboto Lt"/>
                <a:cs typeface="Roboto Lt"/>
              </a:rPr>
              <a:t> </a:t>
            </a:r>
            <a:r>
              <a:rPr sz="1000" spc="-5" dirty="0">
                <a:solidFill>
                  <a:srgbClr val="736C67"/>
                </a:solidFill>
                <a:latin typeface="Roboto Lt"/>
                <a:cs typeface="Roboto Lt"/>
              </a:rPr>
              <a:t>otherwise</a:t>
            </a:r>
            <a:r>
              <a:rPr sz="1000" spc="10" dirty="0">
                <a:solidFill>
                  <a:srgbClr val="736C67"/>
                </a:solidFill>
                <a:latin typeface="Roboto Lt"/>
                <a:cs typeface="Roboto Lt"/>
              </a:rPr>
              <a:t> </a:t>
            </a:r>
            <a:r>
              <a:rPr sz="1000" spc="-10" dirty="0">
                <a:solidFill>
                  <a:srgbClr val="736C67"/>
                </a:solidFill>
                <a:latin typeface="Roboto Lt"/>
                <a:cs typeface="Roboto Lt"/>
              </a:rPr>
              <a:t>with</a:t>
            </a:r>
            <a:r>
              <a:rPr sz="1000" spc="15" dirty="0">
                <a:solidFill>
                  <a:srgbClr val="736C67"/>
                </a:solidFill>
                <a:latin typeface="Roboto Lt"/>
                <a:cs typeface="Roboto Lt"/>
              </a:rPr>
              <a:t> </a:t>
            </a:r>
            <a:r>
              <a:rPr sz="1000" spc="-25" dirty="0">
                <a:solidFill>
                  <a:srgbClr val="736C67"/>
                </a:solidFill>
                <a:latin typeface="Roboto Lt"/>
                <a:cs typeface="Roboto Lt"/>
              </a:rPr>
              <a:t>Quantium’s</a:t>
            </a:r>
            <a:r>
              <a:rPr sz="1000" spc="10" dirty="0">
                <a:solidFill>
                  <a:srgbClr val="736C67"/>
                </a:solidFill>
                <a:latin typeface="Roboto Lt"/>
                <a:cs typeface="Roboto Lt"/>
              </a:rPr>
              <a:t> </a:t>
            </a:r>
            <a:r>
              <a:rPr sz="1000" spc="-10" dirty="0">
                <a:solidFill>
                  <a:srgbClr val="736C67"/>
                </a:solidFill>
                <a:latin typeface="Roboto Lt"/>
                <a:cs typeface="Roboto Lt"/>
              </a:rPr>
              <a:t>prior</a:t>
            </a:r>
            <a:r>
              <a:rPr sz="1000" spc="15" dirty="0">
                <a:solidFill>
                  <a:srgbClr val="736C67"/>
                </a:solidFill>
                <a:latin typeface="Roboto Lt"/>
                <a:cs typeface="Roboto Lt"/>
              </a:rPr>
              <a:t> </a:t>
            </a:r>
            <a:r>
              <a:rPr sz="1000" spc="-10" dirty="0">
                <a:solidFill>
                  <a:srgbClr val="736C67"/>
                </a:solidFill>
                <a:latin typeface="Roboto Lt"/>
                <a:cs typeface="Roboto Lt"/>
              </a:rPr>
              <a:t>written</a:t>
            </a:r>
            <a:r>
              <a:rPr sz="1000" spc="10" dirty="0">
                <a:solidFill>
                  <a:srgbClr val="736C67"/>
                </a:solidFill>
                <a:latin typeface="Roboto Lt"/>
                <a:cs typeface="Roboto Lt"/>
              </a:rPr>
              <a:t> </a:t>
            </a:r>
            <a:r>
              <a:rPr sz="1000" spc="-90" dirty="0">
                <a:solidFill>
                  <a:srgbClr val="736C67"/>
                </a:solidFill>
                <a:latin typeface="Roboto Lt"/>
                <a:cs typeface="Roboto Lt"/>
              </a:rPr>
              <a:t>permission</a:t>
            </a:r>
            <a:endParaRPr sz="1000">
              <a:latin typeface="Roboto Lt"/>
              <a:cs typeface="Roboto Lt"/>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050"/>
              </a:lnSpc>
            </a:pPr>
            <a:r>
              <a:rPr spc="-5" dirty="0"/>
              <a:t>Classification</a:t>
            </a:r>
            <a:r>
              <a:rPr dirty="0"/>
              <a:t>:</a:t>
            </a:r>
            <a:r>
              <a:rPr spc="-5" dirty="0"/>
              <a:t> Confidential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3008" y="6257946"/>
            <a:ext cx="12573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Roboto"/>
                <a:cs typeface="Roboto"/>
              </a:rPr>
              <a:t>2</a:t>
            </a:r>
            <a:endParaRPr sz="1400">
              <a:latin typeface="Roboto"/>
              <a:cs typeface="Roboto"/>
            </a:endParaRPr>
          </a:p>
        </p:txBody>
      </p:sp>
      <p:sp>
        <p:nvSpPr>
          <p:cNvPr id="3" name="object 3"/>
          <p:cNvSpPr txBox="1"/>
          <p:nvPr/>
        </p:nvSpPr>
        <p:spPr>
          <a:xfrm>
            <a:off x="5414107" y="6677298"/>
            <a:ext cx="1363345" cy="127000"/>
          </a:xfrm>
          <a:prstGeom prst="rect">
            <a:avLst/>
          </a:prstGeom>
        </p:spPr>
        <p:txBody>
          <a:bodyPr vert="horz" wrap="square" lIns="0" tIns="0" rIns="0" bIns="0" rtlCol="0">
            <a:spAutoFit/>
          </a:bodyPr>
          <a:lstStyle/>
          <a:p>
            <a:pPr>
              <a:lnSpc>
                <a:spcPts val="950"/>
              </a:lnSpc>
            </a:pPr>
            <a:r>
              <a:rPr sz="1000" spc="-5" dirty="0">
                <a:latin typeface="Calibri"/>
                <a:cs typeface="Calibri"/>
              </a:rPr>
              <a:t>Classification</a:t>
            </a:r>
            <a:r>
              <a:rPr sz="1000" dirty="0">
                <a:latin typeface="Calibri"/>
                <a:cs typeface="Calibri"/>
              </a:rPr>
              <a:t>:</a:t>
            </a:r>
            <a:r>
              <a:rPr sz="1000" spc="-5" dirty="0">
                <a:latin typeface="Calibri"/>
                <a:cs typeface="Calibri"/>
              </a:rPr>
              <a:t> Confidential</a:t>
            </a:r>
            <a:endParaRPr sz="1000">
              <a:latin typeface="Calibri"/>
              <a:cs typeface="Calibri"/>
            </a:endParaRPr>
          </a:p>
        </p:txBody>
      </p:sp>
      <p:grpSp>
        <p:nvGrpSpPr>
          <p:cNvPr id="4" name="object 4"/>
          <p:cNvGrpSpPr/>
          <p:nvPr/>
        </p:nvGrpSpPr>
        <p:grpSpPr>
          <a:xfrm>
            <a:off x="740568" y="0"/>
            <a:ext cx="11451590" cy="6858000"/>
            <a:chOff x="740568" y="0"/>
            <a:chExt cx="11451590" cy="6858000"/>
          </a:xfrm>
        </p:grpSpPr>
        <p:sp>
          <p:nvSpPr>
            <p:cNvPr id="5" name="object 5"/>
            <p:cNvSpPr/>
            <p:nvPr/>
          </p:nvSpPr>
          <p:spPr>
            <a:xfrm>
              <a:off x="740568" y="1777835"/>
              <a:ext cx="8263890" cy="5080635"/>
            </a:xfrm>
            <a:custGeom>
              <a:avLst/>
              <a:gdLst/>
              <a:ahLst/>
              <a:cxnLst/>
              <a:rect l="l" t="t" r="r" b="b"/>
              <a:pathLst>
                <a:path w="8263890" h="5080634">
                  <a:moveTo>
                    <a:pt x="0" y="5080164"/>
                  </a:moveTo>
                  <a:lnTo>
                    <a:pt x="8263730" y="5080164"/>
                  </a:lnTo>
                  <a:lnTo>
                    <a:pt x="8263730" y="0"/>
                  </a:lnTo>
                  <a:lnTo>
                    <a:pt x="0" y="0"/>
                  </a:lnTo>
                  <a:lnTo>
                    <a:pt x="0" y="5080164"/>
                  </a:lnTo>
                  <a:close/>
                </a:path>
              </a:pathLst>
            </a:custGeom>
            <a:solidFill>
              <a:srgbClr val="ECE7E4"/>
            </a:solidFill>
          </p:spPr>
          <p:txBody>
            <a:bodyPr wrap="square" lIns="0" tIns="0" rIns="0" bIns="0" rtlCol="0"/>
            <a:lstStyle/>
            <a:p>
              <a:endParaRPr/>
            </a:p>
          </p:txBody>
        </p:sp>
        <p:sp>
          <p:nvSpPr>
            <p:cNvPr id="6" name="object 6"/>
            <p:cNvSpPr/>
            <p:nvPr/>
          </p:nvSpPr>
          <p:spPr>
            <a:xfrm>
              <a:off x="9004300" y="0"/>
              <a:ext cx="3187700" cy="6858000"/>
            </a:xfrm>
            <a:custGeom>
              <a:avLst/>
              <a:gdLst/>
              <a:ahLst/>
              <a:cxnLst/>
              <a:rect l="l" t="t" r="r" b="b"/>
              <a:pathLst>
                <a:path w="3187700" h="6858000">
                  <a:moveTo>
                    <a:pt x="3187698" y="6858001"/>
                  </a:moveTo>
                  <a:lnTo>
                    <a:pt x="0" y="6858001"/>
                  </a:lnTo>
                  <a:lnTo>
                    <a:pt x="0" y="0"/>
                  </a:lnTo>
                  <a:lnTo>
                    <a:pt x="3187698" y="0"/>
                  </a:lnTo>
                  <a:lnTo>
                    <a:pt x="3187698" y="6858001"/>
                  </a:lnTo>
                  <a:close/>
                </a:path>
              </a:pathLst>
            </a:custGeom>
            <a:solidFill>
              <a:srgbClr val="000005"/>
            </a:solidFill>
          </p:spPr>
          <p:txBody>
            <a:bodyPr wrap="square" lIns="0" tIns="0" rIns="0" bIns="0" rtlCol="0"/>
            <a:lstStyle/>
            <a:p>
              <a:endParaRPr/>
            </a:p>
          </p:txBody>
        </p:sp>
        <p:sp>
          <p:nvSpPr>
            <p:cNvPr id="7" name="object 7"/>
            <p:cNvSpPr/>
            <p:nvPr/>
          </p:nvSpPr>
          <p:spPr>
            <a:xfrm>
              <a:off x="11677650" y="501060"/>
              <a:ext cx="514350" cy="1071245"/>
            </a:xfrm>
            <a:custGeom>
              <a:avLst/>
              <a:gdLst/>
              <a:ahLst/>
              <a:cxnLst/>
              <a:rect l="l" t="t" r="r" b="b"/>
              <a:pathLst>
                <a:path w="514350" h="1071245">
                  <a:moveTo>
                    <a:pt x="514349" y="1071154"/>
                  </a:moveTo>
                  <a:lnTo>
                    <a:pt x="440124" y="1063507"/>
                  </a:lnTo>
                  <a:lnTo>
                    <a:pt x="393931" y="1052985"/>
                  </a:lnTo>
                  <a:lnTo>
                    <a:pt x="349346" y="1038582"/>
                  </a:lnTo>
                  <a:lnTo>
                    <a:pt x="306557" y="1020489"/>
                  </a:lnTo>
                  <a:lnTo>
                    <a:pt x="265755" y="998893"/>
                  </a:lnTo>
                  <a:lnTo>
                    <a:pt x="227128" y="973986"/>
                  </a:lnTo>
                  <a:lnTo>
                    <a:pt x="190866" y="945956"/>
                  </a:lnTo>
                  <a:lnTo>
                    <a:pt x="157159" y="914992"/>
                  </a:lnTo>
                  <a:lnTo>
                    <a:pt x="126195" y="881285"/>
                  </a:lnTo>
                  <a:lnTo>
                    <a:pt x="98165" y="845023"/>
                  </a:lnTo>
                  <a:lnTo>
                    <a:pt x="73258" y="806396"/>
                  </a:lnTo>
                  <a:lnTo>
                    <a:pt x="51662" y="765594"/>
                  </a:lnTo>
                  <a:lnTo>
                    <a:pt x="33569" y="722805"/>
                  </a:lnTo>
                  <a:lnTo>
                    <a:pt x="19166" y="678220"/>
                  </a:lnTo>
                  <a:lnTo>
                    <a:pt x="8644" y="632027"/>
                  </a:lnTo>
                  <a:lnTo>
                    <a:pt x="2192" y="584416"/>
                  </a:lnTo>
                  <a:lnTo>
                    <a:pt x="0" y="535577"/>
                  </a:lnTo>
                  <a:lnTo>
                    <a:pt x="2192" y="486737"/>
                  </a:lnTo>
                  <a:lnTo>
                    <a:pt x="8644" y="439127"/>
                  </a:lnTo>
                  <a:lnTo>
                    <a:pt x="19166" y="392934"/>
                  </a:lnTo>
                  <a:lnTo>
                    <a:pt x="33569" y="348348"/>
                  </a:lnTo>
                  <a:lnTo>
                    <a:pt x="51662" y="305559"/>
                  </a:lnTo>
                  <a:lnTo>
                    <a:pt x="73258" y="264757"/>
                  </a:lnTo>
                  <a:lnTo>
                    <a:pt x="98165" y="226130"/>
                  </a:lnTo>
                  <a:lnTo>
                    <a:pt x="126195" y="189868"/>
                  </a:lnTo>
                  <a:lnTo>
                    <a:pt x="157159" y="156161"/>
                  </a:lnTo>
                  <a:lnTo>
                    <a:pt x="190866" y="125197"/>
                  </a:lnTo>
                  <a:lnTo>
                    <a:pt x="227128" y="97167"/>
                  </a:lnTo>
                  <a:lnTo>
                    <a:pt x="265755" y="72260"/>
                  </a:lnTo>
                  <a:lnTo>
                    <a:pt x="306557" y="50665"/>
                  </a:lnTo>
                  <a:lnTo>
                    <a:pt x="349346" y="32571"/>
                  </a:lnTo>
                  <a:lnTo>
                    <a:pt x="393931" y="18169"/>
                  </a:lnTo>
                  <a:lnTo>
                    <a:pt x="440124" y="7647"/>
                  </a:lnTo>
                  <a:lnTo>
                    <a:pt x="487735" y="1194"/>
                  </a:lnTo>
                  <a:lnTo>
                    <a:pt x="514349" y="0"/>
                  </a:lnTo>
                  <a:lnTo>
                    <a:pt x="514349" y="1071154"/>
                  </a:lnTo>
                  <a:close/>
                </a:path>
              </a:pathLst>
            </a:custGeom>
            <a:solidFill>
              <a:srgbClr val="FFFFFF"/>
            </a:solidFill>
          </p:spPr>
          <p:txBody>
            <a:bodyPr wrap="square" lIns="0" tIns="0" rIns="0" bIns="0" rtlCol="0"/>
            <a:lstStyle/>
            <a:p>
              <a:endParaRPr/>
            </a:p>
          </p:txBody>
        </p:sp>
        <p:pic>
          <p:nvPicPr>
            <p:cNvPr id="8" name="object 8"/>
            <p:cNvPicPr/>
            <p:nvPr/>
          </p:nvPicPr>
          <p:blipFill>
            <a:blip r:embed="rId2" cstate="print"/>
            <a:stretch>
              <a:fillRect/>
            </a:stretch>
          </p:blipFill>
          <p:spPr>
            <a:xfrm>
              <a:off x="1206500" y="6209379"/>
              <a:ext cx="1422399" cy="359409"/>
            </a:xfrm>
            <a:prstGeom prst="rect">
              <a:avLst/>
            </a:prstGeom>
          </p:spPr>
        </p:pic>
      </p:grpSp>
      <p:sp>
        <p:nvSpPr>
          <p:cNvPr id="9" name="object 9"/>
          <p:cNvSpPr txBox="1">
            <a:spLocks noGrp="1"/>
          </p:cNvSpPr>
          <p:nvPr>
            <p:ph type="title"/>
          </p:nvPr>
        </p:nvSpPr>
        <p:spPr>
          <a:xfrm>
            <a:off x="1184274" y="425562"/>
            <a:ext cx="6925309" cy="753110"/>
          </a:xfrm>
          <a:prstGeom prst="rect">
            <a:avLst/>
          </a:prstGeom>
        </p:spPr>
        <p:txBody>
          <a:bodyPr vert="horz" wrap="square" lIns="0" tIns="27940" rIns="0" bIns="0" rtlCol="0">
            <a:spAutoFit/>
          </a:bodyPr>
          <a:lstStyle/>
          <a:p>
            <a:pPr marL="12700" marR="5080">
              <a:lnSpc>
                <a:spcPts val="2850"/>
              </a:lnSpc>
              <a:spcBef>
                <a:spcPts val="220"/>
              </a:spcBef>
            </a:pPr>
            <a:r>
              <a:rPr spc="-25" dirty="0"/>
              <a:t>Our</a:t>
            </a:r>
            <a:r>
              <a:rPr spc="-10" dirty="0"/>
              <a:t> 17 </a:t>
            </a:r>
            <a:r>
              <a:rPr spc="-35" dirty="0"/>
              <a:t>year</a:t>
            </a:r>
            <a:r>
              <a:rPr spc="-10" dirty="0"/>
              <a:t> </a:t>
            </a:r>
            <a:r>
              <a:rPr spc="-35" dirty="0"/>
              <a:t>history</a:t>
            </a:r>
            <a:r>
              <a:rPr spc="-5" dirty="0"/>
              <a:t> </a:t>
            </a:r>
            <a:r>
              <a:rPr spc="-25" dirty="0"/>
              <a:t>assures</a:t>
            </a:r>
            <a:r>
              <a:rPr spc="-5" dirty="0"/>
              <a:t> </a:t>
            </a:r>
            <a:r>
              <a:rPr spc="-15" dirty="0"/>
              <a:t>best</a:t>
            </a:r>
            <a:r>
              <a:rPr spc="-5" dirty="0"/>
              <a:t> </a:t>
            </a:r>
            <a:r>
              <a:rPr spc="-25" dirty="0"/>
              <a:t>practice</a:t>
            </a:r>
            <a:r>
              <a:rPr spc="-10" dirty="0"/>
              <a:t> </a:t>
            </a:r>
            <a:r>
              <a:rPr spc="-35" dirty="0"/>
              <a:t>in</a:t>
            </a:r>
            <a:r>
              <a:rPr spc="-10" dirty="0"/>
              <a:t> </a:t>
            </a:r>
            <a:r>
              <a:rPr spc="-50" dirty="0"/>
              <a:t>privacy, </a:t>
            </a:r>
            <a:r>
              <a:rPr spc="-580" dirty="0"/>
              <a:t> </a:t>
            </a:r>
            <a:r>
              <a:rPr spc="-30" dirty="0"/>
              <a:t>security</a:t>
            </a:r>
            <a:r>
              <a:rPr spc="-15" dirty="0"/>
              <a:t> </a:t>
            </a:r>
            <a:r>
              <a:rPr spc="-25" dirty="0"/>
              <a:t>and</a:t>
            </a:r>
            <a:r>
              <a:rPr spc="-10" dirty="0"/>
              <a:t> </a:t>
            </a:r>
            <a:r>
              <a:rPr spc="-25" dirty="0"/>
              <a:t>the</a:t>
            </a:r>
            <a:r>
              <a:rPr spc="-10" dirty="0"/>
              <a:t> </a:t>
            </a:r>
            <a:r>
              <a:rPr spc="-20" dirty="0"/>
              <a:t>ethical</a:t>
            </a:r>
            <a:r>
              <a:rPr spc="-10" dirty="0"/>
              <a:t> </a:t>
            </a:r>
            <a:r>
              <a:rPr spc="-20" dirty="0"/>
              <a:t>use</a:t>
            </a:r>
            <a:r>
              <a:rPr spc="-10" dirty="0"/>
              <a:t> </a:t>
            </a:r>
            <a:r>
              <a:rPr spc="20" dirty="0"/>
              <a:t>of</a:t>
            </a:r>
            <a:r>
              <a:rPr spc="-10" dirty="0"/>
              <a:t> </a:t>
            </a:r>
            <a:r>
              <a:rPr spc="-25" dirty="0"/>
              <a:t>data</a:t>
            </a:r>
          </a:p>
        </p:txBody>
      </p:sp>
      <p:sp>
        <p:nvSpPr>
          <p:cNvPr id="10" name="object 10"/>
          <p:cNvSpPr txBox="1"/>
          <p:nvPr/>
        </p:nvSpPr>
        <p:spPr>
          <a:xfrm>
            <a:off x="9394914" y="2473741"/>
            <a:ext cx="2329180" cy="2033270"/>
          </a:xfrm>
          <a:prstGeom prst="rect">
            <a:avLst/>
          </a:prstGeom>
        </p:spPr>
        <p:txBody>
          <a:bodyPr vert="horz" wrap="square" lIns="0" tIns="43180" rIns="0" bIns="0" rtlCol="0">
            <a:spAutoFit/>
          </a:bodyPr>
          <a:lstStyle/>
          <a:p>
            <a:pPr marL="12700" marR="338455">
              <a:lnSpc>
                <a:spcPts val="1950"/>
              </a:lnSpc>
              <a:spcBef>
                <a:spcPts val="340"/>
              </a:spcBef>
            </a:pPr>
            <a:r>
              <a:rPr sz="1800" spc="-15" dirty="0">
                <a:solidFill>
                  <a:srgbClr val="FFFFFF"/>
                </a:solidFill>
                <a:latin typeface="Roboto Lt"/>
                <a:cs typeface="Roboto Lt"/>
              </a:rPr>
              <a:t>Quantium believes </a:t>
            </a:r>
            <a:r>
              <a:rPr sz="1800" spc="-10" dirty="0">
                <a:solidFill>
                  <a:srgbClr val="FFFFFF"/>
                </a:solidFill>
                <a:latin typeface="Roboto Lt"/>
                <a:cs typeface="Roboto Lt"/>
              </a:rPr>
              <a:t> </a:t>
            </a:r>
            <a:r>
              <a:rPr sz="1800" spc="-15" dirty="0">
                <a:solidFill>
                  <a:srgbClr val="FFFFFF"/>
                </a:solidFill>
                <a:latin typeface="Roboto Lt"/>
                <a:cs typeface="Roboto Lt"/>
              </a:rPr>
              <a:t>in using </a:t>
            </a:r>
            <a:r>
              <a:rPr sz="1800" spc="-10" dirty="0">
                <a:solidFill>
                  <a:srgbClr val="FFFFFF"/>
                </a:solidFill>
                <a:latin typeface="Roboto Lt"/>
                <a:cs typeface="Roboto Lt"/>
              </a:rPr>
              <a:t>data </a:t>
            </a:r>
            <a:r>
              <a:rPr sz="1800" dirty="0">
                <a:solidFill>
                  <a:srgbClr val="FFFFFF"/>
                </a:solidFill>
                <a:latin typeface="Roboto Lt"/>
                <a:cs typeface="Roboto Lt"/>
              </a:rPr>
              <a:t>for </a:t>
            </a:r>
            <a:r>
              <a:rPr sz="1800" spc="5" dirty="0">
                <a:solidFill>
                  <a:srgbClr val="FFFFFF"/>
                </a:solidFill>
                <a:latin typeface="Roboto Lt"/>
                <a:cs typeface="Roboto Lt"/>
              </a:rPr>
              <a:t> </a:t>
            </a:r>
            <a:r>
              <a:rPr sz="1800" spc="-15" dirty="0">
                <a:solidFill>
                  <a:srgbClr val="FFFFFF"/>
                </a:solidFill>
                <a:latin typeface="Roboto Lt"/>
                <a:cs typeface="Roboto Lt"/>
              </a:rPr>
              <a:t>progress,</a:t>
            </a:r>
            <a:r>
              <a:rPr sz="1800" spc="-5" dirty="0">
                <a:solidFill>
                  <a:srgbClr val="FFFFFF"/>
                </a:solidFill>
                <a:latin typeface="Roboto Lt"/>
                <a:cs typeface="Roboto Lt"/>
              </a:rPr>
              <a:t> </a:t>
            </a:r>
            <a:r>
              <a:rPr sz="1800" spc="-15" dirty="0">
                <a:solidFill>
                  <a:srgbClr val="FFFFFF"/>
                </a:solidFill>
                <a:latin typeface="Roboto Lt"/>
                <a:cs typeface="Roboto Lt"/>
              </a:rPr>
              <a:t>with</a:t>
            </a:r>
            <a:r>
              <a:rPr sz="1800" spc="-5" dirty="0">
                <a:solidFill>
                  <a:srgbClr val="FFFFFF"/>
                </a:solidFill>
                <a:latin typeface="Roboto Lt"/>
                <a:cs typeface="Roboto Lt"/>
              </a:rPr>
              <a:t> </a:t>
            </a:r>
            <a:r>
              <a:rPr sz="1800" spc="-100" dirty="0">
                <a:solidFill>
                  <a:srgbClr val="FFFFFF"/>
                </a:solidFill>
                <a:latin typeface="Roboto Lt"/>
                <a:cs typeface="Roboto Lt"/>
              </a:rPr>
              <a:t>great</a:t>
            </a:r>
            <a:endParaRPr sz="1800">
              <a:latin typeface="Roboto Lt"/>
              <a:cs typeface="Roboto Lt"/>
            </a:endParaRPr>
          </a:p>
          <a:p>
            <a:pPr marL="12700" marR="5080">
              <a:lnSpc>
                <a:spcPts val="1950"/>
              </a:lnSpc>
            </a:pPr>
            <a:r>
              <a:rPr sz="1800" spc="-10" dirty="0">
                <a:solidFill>
                  <a:srgbClr val="FFFFFF"/>
                </a:solidFill>
                <a:latin typeface="Roboto Lt"/>
                <a:cs typeface="Roboto Lt"/>
              </a:rPr>
              <a:t>care and</a:t>
            </a:r>
            <a:r>
              <a:rPr sz="1800" spc="-5" dirty="0">
                <a:solidFill>
                  <a:srgbClr val="FFFFFF"/>
                </a:solidFill>
                <a:latin typeface="Roboto Lt"/>
                <a:cs typeface="Roboto Lt"/>
              </a:rPr>
              <a:t> </a:t>
            </a:r>
            <a:r>
              <a:rPr sz="1800" spc="-50" dirty="0">
                <a:solidFill>
                  <a:srgbClr val="FFFFFF"/>
                </a:solidFill>
                <a:latin typeface="Roboto Lt"/>
                <a:cs typeface="Roboto Lt"/>
              </a:rPr>
              <a:t>responsibility. </a:t>
            </a:r>
            <a:r>
              <a:rPr sz="1800" spc="-430" dirty="0">
                <a:solidFill>
                  <a:srgbClr val="FFFFFF"/>
                </a:solidFill>
                <a:latin typeface="Roboto Lt"/>
                <a:cs typeface="Roboto Lt"/>
              </a:rPr>
              <a:t> </a:t>
            </a:r>
            <a:r>
              <a:rPr sz="1800" spc="5" dirty="0">
                <a:solidFill>
                  <a:srgbClr val="FFFFFF"/>
                </a:solidFill>
                <a:latin typeface="Roboto Lt"/>
                <a:cs typeface="Roboto Lt"/>
              </a:rPr>
              <a:t>As </a:t>
            </a:r>
            <a:r>
              <a:rPr sz="1800" spc="-15" dirty="0">
                <a:solidFill>
                  <a:srgbClr val="FFFFFF"/>
                </a:solidFill>
                <a:latin typeface="Roboto Lt"/>
                <a:cs typeface="Roboto Lt"/>
              </a:rPr>
              <a:t>such </a:t>
            </a:r>
            <a:r>
              <a:rPr sz="1800" spc="-10" dirty="0">
                <a:solidFill>
                  <a:srgbClr val="FFFFFF"/>
                </a:solidFill>
                <a:latin typeface="Roboto Lt"/>
                <a:cs typeface="Roboto Lt"/>
              </a:rPr>
              <a:t>please </a:t>
            </a:r>
            <a:r>
              <a:rPr sz="1800" spc="-70" dirty="0">
                <a:solidFill>
                  <a:srgbClr val="FFFFFF"/>
                </a:solidFill>
                <a:latin typeface="Roboto Lt"/>
                <a:cs typeface="Roboto Lt"/>
              </a:rPr>
              <a:t>respect </a:t>
            </a:r>
            <a:r>
              <a:rPr sz="1800" spc="-434" dirty="0">
                <a:solidFill>
                  <a:srgbClr val="FFFFFF"/>
                </a:solidFill>
                <a:latin typeface="Roboto Lt"/>
                <a:cs typeface="Roboto Lt"/>
              </a:rPr>
              <a:t> </a:t>
            </a:r>
            <a:r>
              <a:rPr sz="1800" spc="-10" dirty="0">
                <a:solidFill>
                  <a:srgbClr val="FFFFFF"/>
                </a:solidFill>
                <a:latin typeface="Roboto Lt"/>
                <a:cs typeface="Roboto Lt"/>
              </a:rPr>
              <a:t>the commercial </a:t>
            </a:r>
            <a:r>
              <a:rPr sz="1800" spc="-15" dirty="0">
                <a:solidFill>
                  <a:srgbClr val="FFFFFF"/>
                </a:solidFill>
                <a:latin typeface="Roboto Lt"/>
                <a:cs typeface="Roboto Lt"/>
              </a:rPr>
              <a:t>in </a:t>
            </a:r>
            <a:r>
              <a:rPr sz="1800" spc="-10" dirty="0">
                <a:solidFill>
                  <a:srgbClr val="FFFFFF"/>
                </a:solidFill>
                <a:latin typeface="Roboto Lt"/>
                <a:cs typeface="Roboto Lt"/>
              </a:rPr>
              <a:t> conﬁdence</a:t>
            </a:r>
            <a:r>
              <a:rPr sz="1800" spc="-15" dirty="0">
                <a:solidFill>
                  <a:srgbClr val="FFFFFF"/>
                </a:solidFill>
                <a:latin typeface="Roboto Lt"/>
                <a:cs typeface="Roboto Lt"/>
              </a:rPr>
              <a:t> nature</a:t>
            </a:r>
            <a:endParaRPr sz="1800">
              <a:latin typeface="Roboto Lt"/>
              <a:cs typeface="Roboto Lt"/>
            </a:endParaRPr>
          </a:p>
          <a:p>
            <a:pPr marL="12700">
              <a:lnSpc>
                <a:spcPts val="1920"/>
              </a:lnSpc>
            </a:pPr>
            <a:r>
              <a:rPr sz="1800" spc="5" dirty="0">
                <a:solidFill>
                  <a:srgbClr val="FFFFFF"/>
                </a:solidFill>
                <a:latin typeface="Roboto Lt"/>
                <a:cs typeface="Roboto Lt"/>
              </a:rPr>
              <a:t>of</a:t>
            </a:r>
            <a:r>
              <a:rPr sz="1800" spc="-20" dirty="0">
                <a:solidFill>
                  <a:srgbClr val="FFFFFF"/>
                </a:solidFill>
                <a:latin typeface="Roboto Lt"/>
                <a:cs typeface="Roboto Lt"/>
              </a:rPr>
              <a:t> </a:t>
            </a:r>
            <a:r>
              <a:rPr sz="1800" spc="-15" dirty="0">
                <a:solidFill>
                  <a:srgbClr val="FFFFFF"/>
                </a:solidFill>
                <a:latin typeface="Roboto Lt"/>
                <a:cs typeface="Roboto Lt"/>
              </a:rPr>
              <a:t>this</a:t>
            </a:r>
            <a:r>
              <a:rPr sz="1800" spc="-20" dirty="0">
                <a:solidFill>
                  <a:srgbClr val="FFFFFF"/>
                </a:solidFill>
                <a:latin typeface="Roboto Lt"/>
                <a:cs typeface="Roboto Lt"/>
              </a:rPr>
              <a:t> </a:t>
            </a:r>
            <a:r>
              <a:rPr sz="1800" spc="-10" dirty="0">
                <a:solidFill>
                  <a:srgbClr val="FFFFFF"/>
                </a:solidFill>
                <a:latin typeface="Roboto Lt"/>
                <a:cs typeface="Roboto Lt"/>
              </a:rPr>
              <a:t>document.</a:t>
            </a:r>
            <a:endParaRPr sz="1800">
              <a:latin typeface="Roboto Lt"/>
              <a:cs typeface="Roboto Lt"/>
            </a:endParaRPr>
          </a:p>
        </p:txBody>
      </p:sp>
      <p:sp>
        <p:nvSpPr>
          <p:cNvPr id="11" name="object 11"/>
          <p:cNvSpPr txBox="1"/>
          <p:nvPr/>
        </p:nvSpPr>
        <p:spPr>
          <a:xfrm>
            <a:off x="9394914" y="445910"/>
            <a:ext cx="1822450" cy="1391285"/>
          </a:xfrm>
          <a:prstGeom prst="rect">
            <a:avLst/>
          </a:prstGeom>
        </p:spPr>
        <p:txBody>
          <a:bodyPr vert="horz" wrap="square" lIns="0" tIns="50165" rIns="0" bIns="0" rtlCol="0">
            <a:spAutoFit/>
          </a:bodyPr>
          <a:lstStyle/>
          <a:p>
            <a:pPr marL="12700" marR="5080">
              <a:lnSpc>
                <a:spcPts val="2630"/>
              </a:lnSpc>
              <a:spcBef>
                <a:spcPts val="395"/>
              </a:spcBef>
            </a:pPr>
            <a:r>
              <a:rPr sz="2400" spc="15" dirty="0">
                <a:solidFill>
                  <a:srgbClr val="FFFFFF"/>
                </a:solidFill>
                <a:latin typeface="Roboto"/>
                <a:cs typeface="Roboto"/>
              </a:rPr>
              <a:t>We </a:t>
            </a:r>
            <a:r>
              <a:rPr sz="2400" spc="-25" dirty="0">
                <a:solidFill>
                  <a:srgbClr val="FFFFFF"/>
                </a:solidFill>
                <a:latin typeface="Roboto"/>
                <a:cs typeface="Roboto"/>
              </a:rPr>
              <a:t>all </a:t>
            </a:r>
            <a:r>
              <a:rPr sz="2400" spc="-35" dirty="0">
                <a:solidFill>
                  <a:srgbClr val="FFFFFF"/>
                </a:solidFill>
                <a:latin typeface="Roboto"/>
                <a:cs typeface="Roboto"/>
              </a:rPr>
              <a:t>have </a:t>
            </a:r>
            <a:r>
              <a:rPr sz="2400" spc="-15" dirty="0">
                <a:solidFill>
                  <a:srgbClr val="FFFFFF"/>
                </a:solidFill>
                <a:latin typeface="Roboto"/>
                <a:cs typeface="Roboto"/>
              </a:rPr>
              <a:t>a </a:t>
            </a:r>
            <a:r>
              <a:rPr sz="2400" spc="-585" dirty="0">
                <a:solidFill>
                  <a:srgbClr val="FFFFFF"/>
                </a:solidFill>
                <a:latin typeface="Roboto"/>
                <a:cs typeface="Roboto"/>
              </a:rPr>
              <a:t> </a:t>
            </a:r>
            <a:r>
              <a:rPr sz="2400" spc="-55" dirty="0">
                <a:solidFill>
                  <a:srgbClr val="FFFFFF"/>
                </a:solidFill>
                <a:latin typeface="Roboto"/>
                <a:cs typeface="Roboto"/>
              </a:rPr>
              <a:t>r</a:t>
            </a:r>
            <a:r>
              <a:rPr sz="2400" spc="-25" dirty="0">
                <a:solidFill>
                  <a:srgbClr val="FFFFFF"/>
                </a:solidFill>
                <a:latin typeface="Roboto"/>
                <a:cs typeface="Roboto"/>
              </a:rPr>
              <a:t>esponsibility  to </a:t>
            </a:r>
            <a:r>
              <a:rPr sz="2400" spc="-20" dirty="0">
                <a:solidFill>
                  <a:srgbClr val="FFFFFF"/>
                </a:solidFill>
                <a:latin typeface="Roboto"/>
                <a:cs typeface="Roboto"/>
              </a:rPr>
              <a:t>use</a:t>
            </a:r>
            <a:r>
              <a:rPr sz="2400" spc="-15" dirty="0">
                <a:solidFill>
                  <a:srgbClr val="FFFFFF"/>
                </a:solidFill>
                <a:latin typeface="Roboto"/>
                <a:cs typeface="Roboto"/>
              </a:rPr>
              <a:t> </a:t>
            </a:r>
            <a:r>
              <a:rPr sz="2400" spc="-25" dirty="0">
                <a:solidFill>
                  <a:srgbClr val="FFFFFF"/>
                </a:solidFill>
                <a:latin typeface="Roboto"/>
                <a:cs typeface="Roboto"/>
              </a:rPr>
              <a:t>data </a:t>
            </a:r>
            <a:r>
              <a:rPr sz="2400" spc="-20" dirty="0">
                <a:solidFill>
                  <a:srgbClr val="FFFFFF"/>
                </a:solidFill>
                <a:latin typeface="Roboto"/>
                <a:cs typeface="Roboto"/>
              </a:rPr>
              <a:t> </a:t>
            </a:r>
            <a:r>
              <a:rPr sz="2400" dirty="0">
                <a:solidFill>
                  <a:srgbClr val="FFFFFF"/>
                </a:solidFill>
                <a:latin typeface="Roboto"/>
                <a:cs typeface="Roboto"/>
              </a:rPr>
              <a:t>for</a:t>
            </a:r>
            <a:r>
              <a:rPr sz="2400" spc="-15" dirty="0">
                <a:solidFill>
                  <a:srgbClr val="FFFFFF"/>
                </a:solidFill>
                <a:latin typeface="Roboto"/>
                <a:cs typeface="Roboto"/>
              </a:rPr>
              <a:t> </a:t>
            </a:r>
            <a:r>
              <a:rPr sz="2400" spc="-10" dirty="0">
                <a:solidFill>
                  <a:srgbClr val="FFFFFF"/>
                </a:solidFill>
                <a:latin typeface="Roboto"/>
                <a:cs typeface="Roboto"/>
              </a:rPr>
              <a:t>good</a:t>
            </a:r>
            <a:endParaRPr sz="2400">
              <a:latin typeface="Roboto"/>
              <a:cs typeface="Roboto"/>
            </a:endParaRPr>
          </a:p>
        </p:txBody>
      </p:sp>
      <p:sp>
        <p:nvSpPr>
          <p:cNvPr id="12" name="object 12"/>
          <p:cNvSpPr txBox="1"/>
          <p:nvPr/>
        </p:nvSpPr>
        <p:spPr>
          <a:xfrm>
            <a:off x="1184275" y="2001876"/>
            <a:ext cx="609600" cy="238760"/>
          </a:xfrm>
          <a:prstGeom prst="rect">
            <a:avLst/>
          </a:prstGeom>
        </p:spPr>
        <p:txBody>
          <a:bodyPr vert="horz" wrap="square" lIns="0" tIns="12700" rIns="0" bIns="0" rtlCol="0">
            <a:spAutoFit/>
          </a:bodyPr>
          <a:lstStyle/>
          <a:p>
            <a:pPr marL="12700">
              <a:lnSpc>
                <a:spcPct val="100000"/>
              </a:lnSpc>
              <a:spcBef>
                <a:spcPts val="100"/>
              </a:spcBef>
            </a:pPr>
            <a:r>
              <a:rPr sz="1400" spc="-15" dirty="0">
                <a:solidFill>
                  <a:srgbClr val="000005"/>
                </a:solidFill>
                <a:latin typeface="Roboto Lt"/>
                <a:cs typeface="Roboto Lt"/>
              </a:rPr>
              <a:t>Privacy</a:t>
            </a:r>
            <a:endParaRPr sz="1400">
              <a:latin typeface="Roboto Lt"/>
              <a:cs typeface="Roboto Lt"/>
            </a:endParaRPr>
          </a:p>
        </p:txBody>
      </p:sp>
      <p:sp>
        <p:nvSpPr>
          <p:cNvPr id="13" name="object 13"/>
          <p:cNvSpPr txBox="1"/>
          <p:nvPr/>
        </p:nvSpPr>
        <p:spPr>
          <a:xfrm>
            <a:off x="1208999" y="2274449"/>
            <a:ext cx="2216150" cy="1888489"/>
          </a:xfrm>
          <a:prstGeom prst="rect">
            <a:avLst/>
          </a:prstGeom>
        </p:spPr>
        <p:txBody>
          <a:bodyPr vert="horz" wrap="square" lIns="0" tIns="8890" rIns="0" bIns="0" rtlCol="0">
            <a:spAutoFit/>
          </a:bodyPr>
          <a:lstStyle/>
          <a:p>
            <a:pPr marL="167640" marR="5080" indent="-155575">
              <a:lnSpc>
                <a:spcPct val="102299"/>
              </a:lnSpc>
              <a:spcBef>
                <a:spcPts val="70"/>
              </a:spcBef>
              <a:buChar char="•"/>
              <a:tabLst>
                <a:tab pos="168275" algn="l"/>
              </a:tabLst>
            </a:pPr>
            <a:r>
              <a:rPr sz="1100" spc="-5" dirty="0">
                <a:solidFill>
                  <a:srgbClr val="000005"/>
                </a:solidFill>
                <a:latin typeface="Roboto Lt"/>
                <a:cs typeface="Roboto Lt"/>
              </a:rPr>
              <a:t>We</a:t>
            </a:r>
            <a:r>
              <a:rPr sz="1100" spc="-10" dirty="0">
                <a:solidFill>
                  <a:srgbClr val="000005"/>
                </a:solidFill>
                <a:latin typeface="Roboto Lt"/>
                <a:cs typeface="Roboto Lt"/>
              </a:rPr>
              <a:t> </a:t>
            </a:r>
            <a:r>
              <a:rPr sz="1100" spc="-15" dirty="0">
                <a:solidFill>
                  <a:srgbClr val="000005"/>
                </a:solidFill>
                <a:latin typeface="Roboto Lt"/>
                <a:cs typeface="Roboto Lt"/>
              </a:rPr>
              <a:t>have</a:t>
            </a:r>
            <a:r>
              <a:rPr sz="1100" spc="-10" dirty="0">
                <a:solidFill>
                  <a:srgbClr val="000005"/>
                </a:solidFill>
                <a:latin typeface="Roboto Lt"/>
                <a:cs typeface="Roboto Lt"/>
              </a:rPr>
              <a:t> built</a:t>
            </a:r>
            <a:r>
              <a:rPr sz="1100" spc="-5" dirty="0">
                <a:solidFill>
                  <a:srgbClr val="000005"/>
                </a:solidFill>
                <a:latin typeface="Roboto Lt"/>
                <a:cs typeface="Roboto Lt"/>
              </a:rPr>
              <a:t> </a:t>
            </a:r>
            <a:r>
              <a:rPr sz="1100" spc="-10" dirty="0">
                <a:solidFill>
                  <a:srgbClr val="000005"/>
                </a:solidFill>
                <a:latin typeface="Roboto Lt"/>
                <a:cs typeface="Roboto Lt"/>
              </a:rPr>
              <a:t>our business </a:t>
            </a:r>
            <a:r>
              <a:rPr sz="1100" spc="-80" dirty="0">
                <a:solidFill>
                  <a:srgbClr val="000005"/>
                </a:solidFill>
                <a:latin typeface="Roboto Lt"/>
                <a:cs typeface="Roboto Lt"/>
              </a:rPr>
              <a:t>based </a:t>
            </a:r>
            <a:r>
              <a:rPr sz="1100" spc="-260" dirty="0">
                <a:solidFill>
                  <a:srgbClr val="000005"/>
                </a:solidFill>
                <a:latin typeface="Roboto Lt"/>
                <a:cs typeface="Roboto Lt"/>
              </a:rPr>
              <a:t> </a:t>
            </a:r>
            <a:r>
              <a:rPr sz="1100" spc="-5" dirty="0">
                <a:solidFill>
                  <a:srgbClr val="000005"/>
                </a:solidFill>
                <a:latin typeface="Roboto Lt"/>
                <a:cs typeface="Roboto Lt"/>
              </a:rPr>
              <a:t>on</a:t>
            </a:r>
            <a:r>
              <a:rPr sz="1100" spc="-10" dirty="0">
                <a:solidFill>
                  <a:srgbClr val="000005"/>
                </a:solidFill>
                <a:latin typeface="Roboto Lt"/>
                <a:cs typeface="Roboto Lt"/>
              </a:rPr>
              <a:t> </a:t>
            </a:r>
            <a:r>
              <a:rPr sz="1100" spc="-15" dirty="0">
                <a:solidFill>
                  <a:srgbClr val="000005"/>
                </a:solidFill>
                <a:latin typeface="Roboto Lt"/>
                <a:cs typeface="Roboto Lt"/>
              </a:rPr>
              <a:t>privacy</a:t>
            </a:r>
            <a:r>
              <a:rPr sz="1100" spc="-10" dirty="0">
                <a:solidFill>
                  <a:srgbClr val="000005"/>
                </a:solidFill>
                <a:latin typeface="Roboto Lt"/>
                <a:cs typeface="Roboto Lt"/>
              </a:rPr>
              <a:t> </a:t>
            </a:r>
            <a:r>
              <a:rPr sz="1100" spc="-15" dirty="0">
                <a:solidFill>
                  <a:srgbClr val="000005"/>
                </a:solidFill>
                <a:latin typeface="Roboto Lt"/>
                <a:cs typeface="Roboto Lt"/>
              </a:rPr>
              <a:t>by</a:t>
            </a:r>
            <a:r>
              <a:rPr sz="1100" spc="-10" dirty="0">
                <a:solidFill>
                  <a:srgbClr val="000005"/>
                </a:solidFill>
                <a:latin typeface="Roboto Lt"/>
                <a:cs typeface="Roboto Lt"/>
              </a:rPr>
              <a:t> design</a:t>
            </a:r>
            <a:r>
              <a:rPr sz="1100" spc="-5" dirty="0">
                <a:solidFill>
                  <a:srgbClr val="000005"/>
                </a:solidFill>
                <a:latin typeface="Roboto Lt"/>
                <a:cs typeface="Roboto Lt"/>
              </a:rPr>
              <a:t> </a:t>
            </a:r>
            <a:r>
              <a:rPr sz="1100" spc="-10" dirty="0">
                <a:solidFill>
                  <a:srgbClr val="000005"/>
                </a:solidFill>
                <a:latin typeface="Roboto Lt"/>
                <a:cs typeface="Roboto Lt"/>
              </a:rPr>
              <a:t>principles </a:t>
            </a:r>
            <a:r>
              <a:rPr sz="1100" spc="-5" dirty="0">
                <a:solidFill>
                  <a:srgbClr val="000005"/>
                </a:solidFill>
                <a:latin typeface="Roboto Lt"/>
                <a:cs typeface="Roboto Lt"/>
              </a:rPr>
              <a:t> for</a:t>
            </a:r>
            <a:r>
              <a:rPr sz="1100" spc="-10" dirty="0">
                <a:solidFill>
                  <a:srgbClr val="000005"/>
                </a:solidFill>
                <a:latin typeface="Roboto Lt"/>
                <a:cs typeface="Roboto Lt"/>
              </a:rPr>
              <a:t> the</a:t>
            </a:r>
            <a:r>
              <a:rPr sz="1100" spc="-5" dirty="0">
                <a:solidFill>
                  <a:srgbClr val="000005"/>
                </a:solidFill>
                <a:latin typeface="Roboto Lt"/>
                <a:cs typeface="Roboto Lt"/>
              </a:rPr>
              <a:t> </a:t>
            </a:r>
            <a:r>
              <a:rPr sz="1100" spc="-10" dirty="0">
                <a:solidFill>
                  <a:srgbClr val="000005"/>
                </a:solidFill>
                <a:latin typeface="Roboto Lt"/>
                <a:cs typeface="Roboto Lt"/>
              </a:rPr>
              <a:t>past</a:t>
            </a:r>
            <a:r>
              <a:rPr sz="1100" spc="-5" dirty="0">
                <a:solidFill>
                  <a:srgbClr val="000005"/>
                </a:solidFill>
                <a:latin typeface="Roboto Lt"/>
                <a:cs typeface="Roboto Lt"/>
              </a:rPr>
              <a:t> 17 </a:t>
            </a:r>
            <a:r>
              <a:rPr sz="1100" spc="-15" dirty="0">
                <a:solidFill>
                  <a:srgbClr val="000005"/>
                </a:solidFill>
                <a:latin typeface="Roboto Lt"/>
                <a:cs typeface="Roboto Lt"/>
              </a:rPr>
              <a:t>years</a:t>
            </a:r>
            <a:endParaRPr sz="1100">
              <a:latin typeface="Roboto Lt"/>
              <a:cs typeface="Roboto Lt"/>
            </a:endParaRPr>
          </a:p>
          <a:p>
            <a:pPr marL="167640" marR="177165" indent="-155575">
              <a:lnSpc>
                <a:spcPct val="102299"/>
              </a:lnSpc>
              <a:spcBef>
                <a:spcPts val="600"/>
              </a:spcBef>
              <a:buChar char="•"/>
              <a:tabLst>
                <a:tab pos="168275" algn="l"/>
              </a:tabLst>
            </a:pPr>
            <a:r>
              <a:rPr sz="1100" spc="-10" dirty="0">
                <a:solidFill>
                  <a:srgbClr val="000005"/>
                </a:solidFill>
                <a:latin typeface="Roboto Lt"/>
                <a:cs typeface="Roboto Lt"/>
              </a:rPr>
              <a:t>Quantium has strict protocols </a:t>
            </a:r>
            <a:r>
              <a:rPr sz="1100" spc="-260" dirty="0">
                <a:solidFill>
                  <a:srgbClr val="000005"/>
                </a:solidFill>
                <a:latin typeface="Roboto Lt"/>
                <a:cs typeface="Roboto Lt"/>
              </a:rPr>
              <a:t> </a:t>
            </a:r>
            <a:r>
              <a:rPr sz="1100" spc="-10" dirty="0">
                <a:solidFill>
                  <a:srgbClr val="000005"/>
                </a:solidFill>
                <a:latin typeface="Roboto Lt"/>
                <a:cs typeface="Roboto Lt"/>
              </a:rPr>
              <a:t>around the receipt</a:t>
            </a:r>
            <a:r>
              <a:rPr sz="1100" spc="-5" dirty="0">
                <a:solidFill>
                  <a:srgbClr val="000005"/>
                </a:solidFill>
                <a:latin typeface="Roboto Lt"/>
                <a:cs typeface="Roboto Lt"/>
              </a:rPr>
              <a:t> </a:t>
            </a:r>
            <a:r>
              <a:rPr sz="1100" spc="-10" dirty="0">
                <a:solidFill>
                  <a:srgbClr val="000005"/>
                </a:solidFill>
                <a:latin typeface="Roboto Lt"/>
                <a:cs typeface="Roboto Lt"/>
              </a:rPr>
              <a:t>and </a:t>
            </a:r>
            <a:r>
              <a:rPr sz="1100" spc="-55" dirty="0">
                <a:solidFill>
                  <a:srgbClr val="000005"/>
                </a:solidFill>
                <a:latin typeface="Roboto Lt"/>
                <a:cs typeface="Roboto Lt"/>
              </a:rPr>
              <a:t>storage </a:t>
            </a:r>
            <a:r>
              <a:rPr sz="1100" spc="-260" dirty="0">
                <a:solidFill>
                  <a:srgbClr val="000005"/>
                </a:solidFill>
                <a:latin typeface="Roboto Lt"/>
                <a:cs typeface="Roboto Lt"/>
              </a:rPr>
              <a:t> </a:t>
            </a:r>
            <a:r>
              <a:rPr sz="1100" spc="5" dirty="0">
                <a:solidFill>
                  <a:srgbClr val="000005"/>
                </a:solidFill>
                <a:latin typeface="Roboto Lt"/>
                <a:cs typeface="Roboto Lt"/>
              </a:rPr>
              <a:t>of</a:t>
            </a:r>
            <a:r>
              <a:rPr sz="1100" spc="-10" dirty="0">
                <a:solidFill>
                  <a:srgbClr val="000005"/>
                </a:solidFill>
                <a:latin typeface="Roboto Lt"/>
                <a:cs typeface="Roboto Lt"/>
              </a:rPr>
              <a:t> personal</a:t>
            </a:r>
            <a:r>
              <a:rPr sz="1100" spc="-5" dirty="0">
                <a:solidFill>
                  <a:srgbClr val="000005"/>
                </a:solidFill>
                <a:latin typeface="Roboto Lt"/>
                <a:cs typeface="Roboto Lt"/>
              </a:rPr>
              <a:t> </a:t>
            </a:r>
            <a:r>
              <a:rPr sz="1100" spc="-10" dirty="0">
                <a:solidFill>
                  <a:srgbClr val="000005"/>
                </a:solidFill>
                <a:latin typeface="Roboto Lt"/>
                <a:cs typeface="Roboto Lt"/>
              </a:rPr>
              <a:t>information</a:t>
            </a:r>
            <a:endParaRPr sz="1100">
              <a:latin typeface="Roboto Lt"/>
              <a:cs typeface="Roboto Lt"/>
            </a:endParaRPr>
          </a:p>
          <a:p>
            <a:pPr marL="167640" marR="47625" indent="-155575">
              <a:lnSpc>
                <a:spcPct val="102299"/>
              </a:lnSpc>
              <a:spcBef>
                <a:spcPts val="595"/>
              </a:spcBef>
              <a:buChar char="•"/>
              <a:tabLst>
                <a:tab pos="168275" algn="l"/>
              </a:tabLst>
            </a:pPr>
            <a:r>
              <a:rPr sz="1100" spc="-5" dirty="0">
                <a:solidFill>
                  <a:srgbClr val="000005"/>
                </a:solidFill>
                <a:latin typeface="Roboto Lt"/>
                <a:cs typeface="Roboto Lt"/>
              </a:rPr>
              <a:t>All</a:t>
            </a:r>
            <a:r>
              <a:rPr sz="1100" spc="-10" dirty="0">
                <a:solidFill>
                  <a:srgbClr val="000005"/>
                </a:solidFill>
                <a:latin typeface="Roboto Lt"/>
                <a:cs typeface="Roboto Lt"/>
              </a:rPr>
              <a:t> information is</a:t>
            </a:r>
            <a:r>
              <a:rPr sz="1100" spc="-5" dirty="0">
                <a:solidFill>
                  <a:srgbClr val="000005"/>
                </a:solidFill>
                <a:latin typeface="Roboto Lt"/>
                <a:cs typeface="Roboto Lt"/>
              </a:rPr>
              <a:t> </a:t>
            </a:r>
            <a:r>
              <a:rPr sz="1100" spc="-20" dirty="0">
                <a:solidFill>
                  <a:srgbClr val="000005"/>
                </a:solidFill>
                <a:latin typeface="Roboto Lt"/>
                <a:cs typeface="Roboto Lt"/>
              </a:rPr>
              <a:t>de-identiﬁed </a:t>
            </a:r>
            <a:r>
              <a:rPr sz="1100" spc="-15" dirty="0">
                <a:solidFill>
                  <a:srgbClr val="000005"/>
                </a:solidFill>
                <a:latin typeface="Roboto Lt"/>
                <a:cs typeface="Roboto Lt"/>
              </a:rPr>
              <a:t> </a:t>
            </a:r>
            <a:r>
              <a:rPr sz="1100" spc="-10" dirty="0">
                <a:solidFill>
                  <a:srgbClr val="000005"/>
                </a:solidFill>
                <a:latin typeface="Roboto Lt"/>
                <a:cs typeface="Roboto Lt"/>
              </a:rPr>
              <a:t>using an irreversible </a:t>
            </a:r>
            <a:r>
              <a:rPr sz="1100" spc="-50" dirty="0">
                <a:solidFill>
                  <a:srgbClr val="000005"/>
                </a:solidFill>
                <a:latin typeface="Roboto Lt"/>
                <a:cs typeface="Roboto Lt"/>
              </a:rPr>
              <a:t>tokenisation </a:t>
            </a:r>
            <a:r>
              <a:rPr sz="1100" spc="-260" dirty="0">
                <a:solidFill>
                  <a:srgbClr val="000005"/>
                </a:solidFill>
                <a:latin typeface="Roboto Lt"/>
                <a:cs typeface="Roboto Lt"/>
              </a:rPr>
              <a:t> </a:t>
            </a:r>
            <a:r>
              <a:rPr sz="1100" spc="-10" dirty="0">
                <a:solidFill>
                  <a:srgbClr val="000005"/>
                </a:solidFill>
                <a:latin typeface="Roboto Lt"/>
                <a:cs typeface="Roboto Lt"/>
              </a:rPr>
              <a:t>process with </a:t>
            </a:r>
            <a:r>
              <a:rPr sz="1100" spc="-5" dirty="0">
                <a:solidFill>
                  <a:srgbClr val="000005"/>
                </a:solidFill>
                <a:latin typeface="Roboto Lt"/>
                <a:cs typeface="Roboto Lt"/>
              </a:rPr>
              <a:t>no </a:t>
            </a:r>
            <a:r>
              <a:rPr sz="1100" spc="-10" dirty="0">
                <a:solidFill>
                  <a:srgbClr val="000005"/>
                </a:solidFill>
                <a:latin typeface="Roboto Lt"/>
                <a:cs typeface="Roboto Lt"/>
              </a:rPr>
              <a:t>ability to</a:t>
            </a:r>
            <a:endParaRPr sz="1100">
              <a:latin typeface="Roboto Lt"/>
              <a:cs typeface="Roboto Lt"/>
            </a:endParaRPr>
          </a:p>
          <a:p>
            <a:pPr marL="167640">
              <a:lnSpc>
                <a:spcPct val="100000"/>
              </a:lnSpc>
              <a:spcBef>
                <a:spcPts val="30"/>
              </a:spcBef>
            </a:pPr>
            <a:r>
              <a:rPr sz="1100" spc="-25" dirty="0">
                <a:solidFill>
                  <a:srgbClr val="000005"/>
                </a:solidFill>
                <a:latin typeface="Roboto Lt"/>
                <a:cs typeface="Roboto Lt"/>
              </a:rPr>
              <a:t>re-identify</a:t>
            </a:r>
            <a:r>
              <a:rPr sz="1100" spc="-30" dirty="0">
                <a:solidFill>
                  <a:srgbClr val="000005"/>
                </a:solidFill>
                <a:latin typeface="Roboto Lt"/>
                <a:cs typeface="Roboto Lt"/>
              </a:rPr>
              <a:t> </a:t>
            </a:r>
            <a:r>
              <a:rPr sz="1100" spc="-10" dirty="0">
                <a:solidFill>
                  <a:srgbClr val="000005"/>
                </a:solidFill>
                <a:latin typeface="Roboto Lt"/>
                <a:cs typeface="Roboto Lt"/>
              </a:rPr>
              <a:t>individuals.</a:t>
            </a:r>
            <a:endParaRPr sz="1100">
              <a:latin typeface="Roboto Lt"/>
              <a:cs typeface="Roboto Lt"/>
            </a:endParaRPr>
          </a:p>
        </p:txBody>
      </p:sp>
      <p:sp>
        <p:nvSpPr>
          <p:cNvPr id="14" name="object 14"/>
          <p:cNvSpPr txBox="1"/>
          <p:nvPr/>
        </p:nvSpPr>
        <p:spPr>
          <a:xfrm>
            <a:off x="3944937" y="2001876"/>
            <a:ext cx="673100" cy="238760"/>
          </a:xfrm>
          <a:prstGeom prst="rect">
            <a:avLst/>
          </a:prstGeom>
        </p:spPr>
        <p:txBody>
          <a:bodyPr vert="horz" wrap="square" lIns="0" tIns="12700" rIns="0" bIns="0" rtlCol="0">
            <a:spAutoFit/>
          </a:bodyPr>
          <a:lstStyle/>
          <a:p>
            <a:pPr marL="12700">
              <a:lnSpc>
                <a:spcPct val="100000"/>
              </a:lnSpc>
              <a:spcBef>
                <a:spcPts val="100"/>
              </a:spcBef>
            </a:pPr>
            <a:r>
              <a:rPr sz="1400" spc="-15" dirty="0">
                <a:solidFill>
                  <a:srgbClr val="000005"/>
                </a:solidFill>
                <a:latin typeface="Roboto Lt"/>
                <a:cs typeface="Roboto Lt"/>
              </a:rPr>
              <a:t>Security</a:t>
            </a:r>
            <a:endParaRPr sz="1400">
              <a:latin typeface="Roboto Lt"/>
              <a:cs typeface="Roboto Lt"/>
            </a:endParaRPr>
          </a:p>
        </p:txBody>
      </p:sp>
      <p:sp>
        <p:nvSpPr>
          <p:cNvPr id="15" name="object 15"/>
          <p:cNvSpPr txBox="1"/>
          <p:nvPr/>
        </p:nvSpPr>
        <p:spPr>
          <a:xfrm>
            <a:off x="3969662" y="2274449"/>
            <a:ext cx="2192655" cy="3488690"/>
          </a:xfrm>
          <a:prstGeom prst="rect">
            <a:avLst/>
          </a:prstGeom>
        </p:spPr>
        <p:txBody>
          <a:bodyPr vert="horz" wrap="square" lIns="0" tIns="8890" rIns="0" bIns="0" rtlCol="0">
            <a:spAutoFit/>
          </a:bodyPr>
          <a:lstStyle/>
          <a:p>
            <a:pPr marL="167640" marR="312420" indent="-155575">
              <a:lnSpc>
                <a:spcPct val="102299"/>
              </a:lnSpc>
              <a:spcBef>
                <a:spcPts val="70"/>
              </a:spcBef>
              <a:buChar char="•"/>
              <a:tabLst>
                <a:tab pos="168275" algn="l"/>
              </a:tabLst>
            </a:pPr>
            <a:r>
              <a:rPr sz="1100" spc="-5" dirty="0">
                <a:solidFill>
                  <a:srgbClr val="000005"/>
                </a:solidFill>
                <a:latin typeface="Roboto Lt"/>
                <a:cs typeface="Roboto Lt"/>
              </a:rPr>
              <a:t>We </a:t>
            </a:r>
            <a:r>
              <a:rPr sz="1100" spc="-10" dirty="0">
                <a:solidFill>
                  <a:srgbClr val="000005"/>
                </a:solidFill>
                <a:latin typeface="Roboto Lt"/>
                <a:cs typeface="Roboto Lt"/>
              </a:rPr>
              <a:t>are ISO27001 </a:t>
            </a:r>
            <a:r>
              <a:rPr sz="1100" spc="-5" dirty="0">
                <a:solidFill>
                  <a:srgbClr val="000005"/>
                </a:solidFill>
                <a:latin typeface="Roboto Lt"/>
                <a:cs typeface="Roboto Lt"/>
              </a:rPr>
              <a:t>certiﬁed </a:t>
            </a:r>
            <a:r>
              <a:rPr sz="1100" spc="-160" dirty="0">
                <a:solidFill>
                  <a:srgbClr val="000005"/>
                </a:solidFill>
                <a:latin typeface="Roboto Lt"/>
                <a:cs typeface="Roboto Lt"/>
              </a:rPr>
              <a:t>- </a:t>
            </a:r>
            <a:r>
              <a:rPr sz="1100" spc="-260" dirty="0">
                <a:solidFill>
                  <a:srgbClr val="000005"/>
                </a:solidFill>
                <a:latin typeface="Roboto Lt"/>
                <a:cs typeface="Roboto Lt"/>
              </a:rPr>
              <a:t> </a:t>
            </a:r>
            <a:r>
              <a:rPr sz="1100" spc="-10" dirty="0">
                <a:solidFill>
                  <a:srgbClr val="000005"/>
                </a:solidFill>
                <a:latin typeface="Roboto Lt"/>
                <a:cs typeface="Roboto Lt"/>
              </a:rPr>
              <a:t>internationally recognised </a:t>
            </a:r>
            <a:r>
              <a:rPr sz="1100" spc="-5" dirty="0">
                <a:solidFill>
                  <a:srgbClr val="000005"/>
                </a:solidFill>
                <a:latin typeface="Roboto Lt"/>
                <a:cs typeface="Roboto Lt"/>
              </a:rPr>
              <a:t> for </a:t>
            </a:r>
            <a:r>
              <a:rPr sz="1100" spc="-10" dirty="0">
                <a:solidFill>
                  <a:srgbClr val="000005"/>
                </a:solidFill>
                <a:latin typeface="Roboto Lt"/>
                <a:cs typeface="Roboto Lt"/>
              </a:rPr>
              <a:t>our ability to uphold </a:t>
            </a:r>
            <a:r>
              <a:rPr sz="1100" spc="-105" dirty="0">
                <a:solidFill>
                  <a:srgbClr val="000005"/>
                </a:solidFill>
                <a:latin typeface="Roboto Lt"/>
                <a:cs typeface="Roboto Lt"/>
              </a:rPr>
              <a:t>best </a:t>
            </a:r>
            <a:r>
              <a:rPr sz="1100" spc="-260" dirty="0">
                <a:solidFill>
                  <a:srgbClr val="000005"/>
                </a:solidFill>
                <a:latin typeface="Roboto Lt"/>
                <a:cs typeface="Roboto Lt"/>
              </a:rPr>
              <a:t> </a:t>
            </a:r>
            <a:r>
              <a:rPr sz="1100" spc="-10" dirty="0">
                <a:solidFill>
                  <a:srgbClr val="000005"/>
                </a:solidFill>
                <a:latin typeface="Roboto Lt"/>
                <a:cs typeface="Roboto Lt"/>
              </a:rPr>
              <a:t>practice standards across </a:t>
            </a:r>
            <a:r>
              <a:rPr sz="1100" spc="-5" dirty="0">
                <a:solidFill>
                  <a:srgbClr val="000005"/>
                </a:solidFill>
                <a:latin typeface="Roboto Lt"/>
                <a:cs typeface="Roboto Lt"/>
              </a:rPr>
              <a:t> </a:t>
            </a:r>
            <a:r>
              <a:rPr sz="1100" spc="-10" dirty="0">
                <a:solidFill>
                  <a:srgbClr val="000005"/>
                </a:solidFill>
                <a:latin typeface="Roboto Lt"/>
                <a:cs typeface="Roboto Lt"/>
              </a:rPr>
              <a:t>information security</a:t>
            </a:r>
            <a:endParaRPr sz="1100">
              <a:latin typeface="Roboto Lt"/>
              <a:cs typeface="Roboto Lt"/>
            </a:endParaRPr>
          </a:p>
          <a:p>
            <a:pPr marL="167640" marR="225425" indent="-155575">
              <a:lnSpc>
                <a:spcPct val="102299"/>
              </a:lnSpc>
              <a:spcBef>
                <a:spcPts val="600"/>
              </a:spcBef>
              <a:buChar char="•"/>
              <a:tabLst>
                <a:tab pos="168275" algn="l"/>
              </a:tabLst>
            </a:pPr>
            <a:r>
              <a:rPr sz="1100" spc="-5" dirty="0">
                <a:solidFill>
                  <a:srgbClr val="000005"/>
                </a:solidFill>
                <a:latin typeface="Roboto Lt"/>
                <a:cs typeface="Roboto Lt"/>
              </a:rPr>
              <a:t>We</a:t>
            </a:r>
            <a:r>
              <a:rPr sz="1100" spc="-20" dirty="0">
                <a:solidFill>
                  <a:srgbClr val="000005"/>
                </a:solidFill>
                <a:latin typeface="Roboto Lt"/>
                <a:cs typeface="Roboto Lt"/>
              </a:rPr>
              <a:t> </a:t>
            </a:r>
            <a:r>
              <a:rPr sz="1100" spc="-10" dirty="0">
                <a:solidFill>
                  <a:srgbClr val="000005"/>
                </a:solidFill>
                <a:latin typeface="Roboto Lt"/>
                <a:cs typeface="Roboto Lt"/>
              </a:rPr>
              <a:t>use</a:t>
            </a:r>
            <a:r>
              <a:rPr sz="1100" spc="-15" dirty="0">
                <a:solidFill>
                  <a:srgbClr val="000005"/>
                </a:solidFill>
                <a:latin typeface="Roboto Lt"/>
                <a:cs typeface="Roboto Lt"/>
              </a:rPr>
              <a:t> </a:t>
            </a:r>
            <a:r>
              <a:rPr sz="1100" spc="-20" dirty="0">
                <a:solidFill>
                  <a:srgbClr val="000005"/>
                </a:solidFill>
                <a:latin typeface="Roboto Lt"/>
                <a:cs typeface="Roboto Lt"/>
              </a:rPr>
              <a:t>‘bank</a:t>
            </a:r>
            <a:r>
              <a:rPr sz="1100" spc="-15" dirty="0">
                <a:solidFill>
                  <a:srgbClr val="000005"/>
                </a:solidFill>
                <a:latin typeface="Roboto Lt"/>
                <a:cs typeface="Roboto Lt"/>
              </a:rPr>
              <a:t> </a:t>
            </a:r>
            <a:r>
              <a:rPr sz="1100" spc="-30" dirty="0">
                <a:solidFill>
                  <a:srgbClr val="000005"/>
                </a:solidFill>
                <a:latin typeface="Roboto Lt"/>
                <a:cs typeface="Roboto Lt"/>
              </a:rPr>
              <a:t>grade’</a:t>
            </a:r>
            <a:r>
              <a:rPr sz="1100" spc="-15" dirty="0">
                <a:solidFill>
                  <a:srgbClr val="000005"/>
                </a:solidFill>
                <a:latin typeface="Roboto Lt"/>
                <a:cs typeface="Roboto Lt"/>
              </a:rPr>
              <a:t> </a:t>
            </a:r>
            <a:r>
              <a:rPr sz="1100" spc="-10" dirty="0">
                <a:solidFill>
                  <a:srgbClr val="000005"/>
                </a:solidFill>
                <a:latin typeface="Roboto Lt"/>
                <a:cs typeface="Roboto Lt"/>
              </a:rPr>
              <a:t>security </a:t>
            </a:r>
            <a:r>
              <a:rPr sz="1100" spc="-5" dirty="0">
                <a:solidFill>
                  <a:srgbClr val="000005"/>
                </a:solidFill>
                <a:latin typeface="Roboto Lt"/>
                <a:cs typeface="Roboto Lt"/>
              </a:rPr>
              <a:t> </a:t>
            </a:r>
            <a:r>
              <a:rPr sz="1100" spc="-10" dirty="0">
                <a:solidFill>
                  <a:srgbClr val="000005"/>
                </a:solidFill>
                <a:latin typeface="Roboto Lt"/>
                <a:cs typeface="Roboto Lt"/>
              </a:rPr>
              <a:t>to store</a:t>
            </a:r>
            <a:r>
              <a:rPr sz="1100" spc="-5" dirty="0">
                <a:solidFill>
                  <a:srgbClr val="000005"/>
                </a:solidFill>
                <a:latin typeface="Roboto Lt"/>
                <a:cs typeface="Roboto Lt"/>
              </a:rPr>
              <a:t> </a:t>
            </a:r>
            <a:r>
              <a:rPr sz="1100" spc="-10" dirty="0">
                <a:solidFill>
                  <a:srgbClr val="000005"/>
                </a:solidFill>
                <a:latin typeface="Roboto Lt"/>
                <a:cs typeface="Roboto Lt"/>
              </a:rPr>
              <a:t>and process</a:t>
            </a:r>
            <a:r>
              <a:rPr sz="1100" spc="-5" dirty="0">
                <a:solidFill>
                  <a:srgbClr val="000005"/>
                </a:solidFill>
                <a:latin typeface="Roboto Lt"/>
                <a:cs typeface="Roboto Lt"/>
              </a:rPr>
              <a:t> </a:t>
            </a:r>
            <a:r>
              <a:rPr sz="1100" spc="-10" dirty="0">
                <a:solidFill>
                  <a:srgbClr val="000005"/>
                </a:solidFill>
                <a:latin typeface="Roboto Lt"/>
                <a:cs typeface="Roboto Lt"/>
              </a:rPr>
              <a:t>our</a:t>
            </a:r>
            <a:r>
              <a:rPr sz="1100" spc="-5" dirty="0">
                <a:solidFill>
                  <a:srgbClr val="000005"/>
                </a:solidFill>
                <a:latin typeface="Roboto Lt"/>
                <a:cs typeface="Roboto Lt"/>
              </a:rPr>
              <a:t> </a:t>
            </a:r>
            <a:r>
              <a:rPr sz="1100" spc="-75" dirty="0">
                <a:solidFill>
                  <a:srgbClr val="000005"/>
                </a:solidFill>
                <a:latin typeface="Roboto Lt"/>
                <a:cs typeface="Roboto Lt"/>
              </a:rPr>
              <a:t>data</a:t>
            </a:r>
            <a:endParaRPr sz="1100">
              <a:latin typeface="Roboto Lt"/>
              <a:cs typeface="Roboto Lt"/>
            </a:endParaRPr>
          </a:p>
          <a:p>
            <a:pPr marL="167640" marR="398780" indent="-155575">
              <a:lnSpc>
                <a:spcPct val="102299"/>
              </a:lnSpc>
              <a:spcBef>
                <a:spcPts val="595"/>
              </a:spcBef>
              <a:buChar char="•"/>
              <a:tabLst>
                <a:tab pos="168275" algn="l"/>
              </a:tabLst>
            </a:pPr>
            <a:r>
              <a:rPr sz="1100" spc="-10" dirty="0">
                <a:solidFill>
                  <a:srgbClr val="000005"/>
                </a:solidFill>
                <a:latin typeface="Roboto Lt"/>
                <a:cs typeface="Roboto Lt"/>
              </a:rPr>
              <a:t>Comply with </a:t>
            </a:r>
            <a:r>
              <a:rPr sz="1100" spc="-5" dirty="0">
                <a:solidFill>
                  <a:srgbClr val="000005"/>
                </a:solidFill>
                <a:latin typeface="Roboto Lt"/>
                <a:cs typeface="Roboto Lt"/>
              </a:rPr>
              <a:t>200+ </a:t>
            </a:r>
            <a:r>
              <a:rPr sz="1100" spc="-45" dirty="0">
                <a:solidFill>
                  <a:srgbClr val="000005"/>
                </a:solidFill>
                <a:latin typeface="Roboto Lt"/>
                <a:cs typeface="Roboto Lt"/>
              </a:rPr>
              <a:t>security </a:t>
            </a:r>
            <a:r>
              <a:rPr sz="1100" spc="-260" dirty="0">
                <a:solidFill>
                  <a:srgbClr val="000005"/>
                </a:solidFill>
                <a:latin typeface="Roboto Lt"/>
                <a:cs typeface="Roboto Lt"/>
              </a:rPr>
              <a:t> </a:t>
            </a:r>
            <a:r>
              <a:rPr sz="1100" spc="-10" dirty="0">
                <a:solidFill>
                  <a:srgbClr val="000005"/>
                </a:solidFill>
                <a:latin typeface="Roboto Lt"/>
                <a:cs typeface="Roboto Lt"/>
              </a:rPr>
              <a:t>requirements </a:t>
            </a:r>
            <a:r>
              <a:rPr sz="1100" spc="-5" dirty="0">
                <a:solidFill>
                  <a:srgbClr val="000005"/>
                </a:solidFill>
                <a:latin typeface="Roboto Lt"/>
                <a:cs typeface="Roboto Lt"/>
              </a:rPr>
              <a:t>from </a:t>
            </a:r>
            <a:r>
              <a:rPr sz="1100" dirty="0">
                <a:solidFill>
                  <a:srgbClr val="000005"/>
                </a:solidFill>
                <a:latin typeface="Roboto Lt"/>
                <a:cs typeface="Roboto Lt"/>
              </a:rPr>
              <a:t>NAB, </a:t>
            </a:r>
            <a:r>
              <a:rPr sz="1100" spc="5" dirty="0">
                <a:solidFill>
                  <a:srgbClr val="000005"/>
                </a:solidFill>
                <a:latin typeface="Roboto Lt"/>
                <a:cs typeface="Roboto Lt"/>
              </a:rPr>
              <a:t> </a:t>
            </a:r>
            <a:r>
              <a:rPr sz="1100" spc="-5" dirty="0">
                <a:solidFill>
                  <a:srgbClr val="000005"/>
                </a:solidFill>
                <a:latin typeface="Roboto Lt"/>
                <a:cs typeface="Roboto Lt"/>
              </a:rPr>
              <a:t>Woolworths </a:t>
            </a:r>
            <a:r>
              <a:rPr sz="1100" spc="-10" dirty="0">
                <a:solidFill>
                  <a:srgbClr val="000005"/>
                </a:solidFill>
                <a:latin typeface="Roboto Lt"/>
                <a:cs typeface="Roboto Lt"/>
              </a:rPr>
              <a:t>and other </a:t>
            </a:r>
            <a:r>
              <a:rPr sz="1100" spc="-5" dirty="0">
                <a:solidFill>
                  <a:srgbClr val="000005"/>
                </a:solidFill>
                <a:latin typeface="Roboto Lt"/>
                <a:cs typeface="Roboto Lt"/>
              </a:rPr>
              <a:t> </a:t>
            </a:r>
            <a:r>
              <a:rPr sz="1100" spc="-10" dirty="0">
                <a:solidFill>
                  <a:srgbClr val="000005"/>
                </a:solidFill>
                <a:latin typeface="Roboto Lt"/>
                <a:cs typeface="Roboto Lt"/>
              </a:rPr>
              <a:t>data </a:t>
            </a:r>
            <a:r>
              <a:rPr sz="1100" spc="-5" dirty="0">
                <a:solidFill>
                  <a:srgbClr val="000005"/>
                </a:solidFill>
                <a:latin typeface="Roboto Lt"/>
                <a:cs typeface="Roboto Lt"/>
              </a:rPr>
              <a:t>partners</a:t>
            </a:r>
            <a:endParaRPr sz="1100">
              <a:latin typeface="Roboto Lt"/>
              <a:cs typeface="Roboto Lt"/>
            </a:endParaRPr>
          </a:p>
          <a:p>
            <a:pPr marL="167640" marR="5080" indent="-155575">
              <a:lnSpc>
                <a:spcPct val="102299"/>
              </a:lnSpc>
              <a:spcBef>
                <a:spcPts val="600"/>
              </a:spcBef>
              <a:buChar char="•"/>
              <a:tabLst>
                <a:tab pos="168275" algn="l"/>
              </a:tabLst>
            </a:pPr>
            <a:r>
              <a:rPr sz="1100" spc="-5" dirty="0">
                <a:solidFill>
                  <a:srgbClr val="000005"/>
                </a:solidFill>
                <a:latin typeface="Roboto Lt"/>
                <a:cs typeface="Roboto Lt"/>
              </a:rPr>
              <a:t>All</a:t>
            </a:r>
            <a:r>
              <a:rPr sz="1100" spc="-10" dirty="0">
                <a:solidFill>
                  <a:srgbClr val="000005"/>
                </a:solidFill>
                <a:latin typeface="Roboto Lt"/>
                <a:cs typeface="Roboto Lt"/>
              </a:rPr>
              <a:t> </a:t>
            </a:r>
            <a:r>
              <a:rPr sz="1100" spc="-5" dirty="0">
                <a:solidFill>
                  <a:srgbClr val="000005"/>
                </a:solidFill>
                <a:latin typeface="Roboto Lt"/>
                <a:cs typeface="Roboto Lt"/>
              </a:rPr>
              <a:t>partner </a:t>
            </a:r>
            <a:r>
              <a:rPr sz="1100" spc="-10" dirty="0">
                <a:solidFill>
                  <a:srgbClr val="000005"/>
                </a:solidFill>
                <a:latin typeface="Roboto Lt"/>
                <a:cs typeface="Roboto Lt"/>
              </a:rPr>
              <a:t>data</a:t>
            </a:r>
            <a:r>
              <a:rPr sz="1100" spc="-5" dirty="0">
                <a:solidFill>
                  <a:srgbClr val="000005"/>
                </a:solidFill>
                <a:latin typeface="Roboto Lt"/>
                <a:cs typeface="Roboto Lt"/>
              </a:rPr>
              <a:t> </a:t>
            </a:r>
            <a:r>
              <a:rPr sz="1100" spc="-10" dirty="0">
                <a:solidFill>
                  <a:srgbClr val="000005"/>
                </a:solidFill>
                <a:latin typeface="Roboto Lt"/>
                <a:cs typeface="Roboto Lt"/>
              </a:rPr>
              <a:t>is held</a:t>
            </a:r>
            <a:r>
              <a:rPr sz="1100" spc="-5" dirty="0">
                <a:solidFill>
                  <a:srgbClr val="000005"/>
                </a:solidFill>
                <a:latin typeface="Roboto Lt"/>
                <a:cs typeface="Roboto Lt"/>
              </a:rPr>
              <a:t> </a:t>
            </a:r>
            <a:r>
              <a:rPr sz="1100" spc="-15" dirty="0">
                <a:solidFill>
                  <a:srgbClr val="000005"/>
                </a:solidFill>
                <a:latin typeface="Roboto Lt"/>
                <a:cs typeface="Roboto Lt"/>
              </a:rPr>
              <a:t>in </a:t>
            </a:r>
            <a:r>
              <a:rPr sz="1100" spc="-10" dirty="0">
                <a:solidFill>
                  <a:srgbClr val="000005"/>
                </a:solidFill>
                <a:latin typeface="Roboto Lt"/>
                <a:cs typeface="Roboto Lt"/>
              </a:rPr>
              <a:t> separate</a:t>
            </a:r>
            <a:r>
              <a:rPr sz="1100" spc="-5" dirty="0">
                <a:solidFill>
                  <a:srgbClr val="000005"/>
                </a:solidFill>
                <a:latin typeface="Roboto Lt"/>
                <a:cs typeface="Roboto Lt"/>
              </a:rPr>
              <a:t> </a:t>
            </a:r>
            <a:r>
              <a:rPr sz="1100" spc="-10" dirty="0">
                <a:solidFill>
                  <a:srgbClr val="000005"/>
                </a:solidFill>
                <a:latin typeface="Roboto Lt"/>
                <a:cs typeface="Roboto Lt"/>
              </a:rPr>
              <a:t>restricted</a:t>
            </a:r>
            <a:r>
              <a:rPr sz="1100" dirty="0">
                <a:solidFill>
                  <a:srgbClr val="000005"/>
                </a:solidFill>
                <a:latin typeface="Roboto Lt"/>
                <a:cs typeface="Roboto Lt"/>
              </a:rPr>
              <a:t> </a:t>
            </a:r>
            <a:r>
              <a:rPr sz="1100" spc="-40" dirty="0">
                <a:solidFill>
                  <a:srgbClr val="000005"/>
                </a:solidFill>
                <a:latin typeface="Roboto Lt"/>
                <a:cs typeface="Roboto Lt"/>
              </a:rPr>
              <a:t>environments</a:t>
            </a:r>
            <a:endParaRPr sz="1100">
              <a:latin typeface="Roboto Lt"/>
              <a:cs typeface="Roboto Lt"/>
            </a:endParaRPr>
          </a:p>
          <a:p>
            <a:pPr marL="167640" marR="267970" indent="-155575">
              <a:lnSpc>
                <a:spcPct val="102299"/>
              </a:lnSpc>
              <a:spcBef>
                <a:spcPts val="600"/>
              </a:spcBef>
              <a:buChar char="•"/>
              <a:tabLst>
                <a:tab pos="168275" algn="l"/>
              </a:tabLst>
            </a:pPr>
            <a:r>
              <a:rPr sz="1100" spc="-5" dirty="0">
                <a:solidFill>
                  <a:srgbClr val="000005"/>
                </a:solidFill>
                <a:latin typeface="Roboto Lt"/>
                <a:cs typeface="Roboto Lt"/>
              </a:rPr>
              <a:t>All</a:t>
            </a:r>
            <a:r>
              <a:rPr sz="1100" spc="-10" dirty="0">
                <a:solidFill>
                  <a:srgbClr val="000005"/>
                </a:solidFill>
                <a:latin typeface="Roboto Lt"/>
                <a:cs typeface="Roboto Lt"/>
              </a:rPr>
              <a:t> access to</a:t>
            </a:r>
            <a:r>
              <a:rPr sz="1100" spc="-5" dirty="0">
                <a:solidFill>
                  <a:srgbClr val="000005"/>
                </a:solidFill>
                <a:latin typeface="Roboto Lt"/>
                <a:cs typeface="Roboto Lt"/>
              </a:rPr>
              <a:t> partner</a:t>
            </a:r>
            <a:r>
              <a:rPr sz="1100" spc="-10" dirty="0">
                <a:solidFill>
                  <a:srgbClr val="000005"/>
                </a:solidFill>
                <a:latin typeface="Roboto Lt"/>
                <a:cs typeface="Roboto Lt"/>
              </a:rPr>
              <a:t> data</a:t>
            </a:r>
            <a:r>
              <a:rPr sz="1100" spc="-5" dirty="0">
                <a:solidFill>
                  <a:srgbClr val="000005"/>
                </a:solidFill>
                <a:latin typeface="Roboto Lt"/>
                <a:cs typeface="Roboto Lt"/>
              </a:rPr>
              <a:t> </a:t>
            </a:r>
            <a:r>
              <a:rPr sz="1100" spc="-10" dirty="0">
                <a:solidFill>
                  <a:srgbClr val="000005"/>
                </a:solidFill>
                <a:latin typeface="Roboto Lt"/>
                <a:cs typeface="Roboto Lt"/>
              </a:rPr>
              <a:t>is </a:t>
            </a:r>
            <a:r>
              <a:rPr sz="1100" spc="-260" dirty="0">
                <a:solidFill>
                  <a:srgbClr val="000005"/>
                </a:solidFill>
                <a:latin typeface="Roboto Lt"/>
                <a:cs typeface="Roboto Lt"/>
              </a:rPr>
              <a:t> </a:t>
            </a:r>
            <a:r>
              <a:rPr sz="1100" spc="-10" dirty="0">
                <a:solidFill>
                  <a:srgbClr val="000005"/>
                </a:solidFill>
                <a:latin typeface="Roboto Lt"/>
                <a:cs typeface="Roboto Lt"/>
              </a:rPr>
              <a:t>limited</a:t>
            </a:r>
            <a:r>
              <a:rPr sz="1100" spc="-5" dirty="0">
                <a:solidFill>
                  <a:srgbClr val="000005"/>
                </a:solidFill>
                <a:latin typeface="Roboto Lt"/>
                <a:cs typeface="Roboto Lt"/>
              </a:rPr>
              <a:t> </a:t>
            </a:r>
            <a:r>
              <a:rPr sz="1100" spc="-10" dirty="0">
                <a:solidFill>
                  <a:srgbClr val="000005"/>
                </a:solidFill>
                <a:latin typeface="Roboto Lt"/>
                <a:cs typeface="Roboto Lt"/>
              </a:rPr>
              <a:t>to</a:t>
            </a:r>
            <a:r>
              <a:rPr sz="1100" spc="-5" dirty="0">
                <a:solidFill>
                  <a:srgbClr val="000005"/>
                </a:solidFill>
                <a:latin typeface="Roboto Lt"/>
                <a:cs typeface="Roboto Lt"/>
              </a:rPr>
              <a:t> </a:t>
            </a:r>
            <a:r>
              <a:rPr sz="1100" spc="-10" dirty="0">
                <a:solidFill>
                  <a:srgbClr val="000005"/>
                </a:solidFill>
                <a:latin typeface="Roboto Lt"/>
                <a:cs typeface="Roboto Lt"/>
              </a:rPr>
              <a:t>essential</a:t>
            </a:r>
            <a:r>
              <a:rPr sz="1100" dirty="0">
                <a:solidFill>
                  <a:srgbClr val="000005"/>
                </a:solidFill>
                <a:latin typeface="Roboto Lt"/>
                <a:cs typeface="Roboto Lt"/>
              </a:rPr>
              <a:t> </a:t>
            </a:r>
            <a:r>
              <a:rPr sz="1100" spc="-5" dirty="0">
                <a:solidFill>
                  <a:srgbClr val="000005"/>
                </a:solidFill>
                <a:latin typeface="Roboto Lt"/>
                <a:cs typeface="Roboto Lt"/>
              </a:rPr>
              <a:t>staff </a:t>
            </a:r>
            <a:r>
              <a:rPr sz="1100" spc="-120" dirty="0">
                <a:solidFill>
                  <a:srgbClr val="000005"/>
                </a:solidFill>
                <a:latin typeface="Roboto Lt"/>
                <a:cs typeface="Roboto Lt"/>
              </a:rPr>
              <a:t>only</a:t>
            </a:r>
            <a:endParaRPr sz="1100">
              <a:latin typeface="Roboto Lt"/>
              <a:cs typeface="Roboto Lt"/>
            </a:endParaRPr>
          </a:p>
          <a:p>
            <a:pPr marL="167640" marR="342900" indent="-155575">
              <a:lnSpc>
                <a:spcPct val="102299"/>
              </a:lnSpc>
              <a:spcBef>
                <a:spcPts val="600"/>
              </a:spcBef>
              <a:buChar char="•"/>
              <a:tabLst>
                <a:tab pos="168275" algn="l"/>
              </a:tabLst>
            </a:pPr>
            <a:r>
              <a:rPr sz="1100" spc="-10" dirty="0">
                <a:solidFill>
                  <a:srgbClr val="000005"/>
                </a:solidFill>
                <a:latin typeface="Roboto Lt"/>
                <a:cs typeface="Roboto Lt"/>
              </a:rPr>
              <a:t>Security environment and </a:t>
            </a:r>
            <a:r>
              <a:rPr sz="1100" spc="-5" dirty="0">
                <a:solidFill>
                  <a:srgbClr val="000005"/>
                </a:solidFill>
                <a:latin typeface="Roboto Lt"/>
                <a:cs typeface="Roboto Lt"/>
              </a:rPr>
              <a:t> </a:t>
            </a:r>
            <a:r>
              <a:rPr sz="1100" spc="-10" dirty="0">
                <a:solidFill>
                  <a:srgbClr val="000005"/>
                </a:solidFill>
                <a:latin typeface="Roboto Lt"/>
                <a:cs typeface="Roboto Lt"/>
              </a:rPr>
              <a:t>processes</a:t>
            </a:r>
            <a:r>
              <a:rPr sz="1100" dirty="0">
                <a:solidFill>
                  <a:srgbClr val="000005"/>
                </a:solidFill>
                <a:latin typeface="Roboto Lt"/>
                <a:cs typeface="Roboto Lt"/>
              </a:rPr>
              <a:t> </a:t>
            </a:r>
            <a:r>
              <a:rPr sz="1100" spc="-15" dirty="0">
                <a:solidFill>
                  <a:srgbClr val="000005"/>
                </a:solidFill>
                <a:latin typeface="Roboto Lt"/>
                <a:cs typeface="Roboto Lt"/>
              </a:rPr>
              <a:t>regularly</a:t>
            </a:r>
            <a:r>
              <a:rPr sz="1100" dirty="0">
                <a:solidFill>
                  <a:srgbClr val="000005"/>
                </a:solidFill>
                <a:latin typeface="Roboto Lt"/>
                <a:cs typeface="Roboto Lt"/>
              </a:rPr>
              <a:t> </a:t>
            </a:r>
            <a:r>
              <a:rPr sz="1100" spc="-55" dirty="0">
                <a:solidFill>
                  <a:srgbClr val="000005"/>
                </a:solidFill>
                <a:latin typeface="Roboto Lt"/>
                <a:cs typeface="Roboto Lt"/>
              </a:rPr>
              <a:t>audited </a:t>
            </a:r>
            <a:r>
              <a:rPr sz="1100" spc="-260" dirty="0">
                <a:solidFill>
                  <a:srgbClr val="000005"/>
                </a:solidFill>
                <a:latin typeface="Roboto Lt"/>
                <a:cs typeface="Roboto Lt"/>
              </a:rPr>
              <a:t> </a:t>
            </a:r>
            <a:r>
              <a:rPr sz="1100" spc="-15" dirty="0">
                <a:solidFill>
                  <a:srgbClr val="000005"/>
                </a:solidFill>
                <a:latin typeface="Roboto Lt"/>
                <a:cs typeface="Roboto Lt"/>
              </a:rPr>
              <a:t>by</a:t>
            </a:r>
            <a:r>
              <a:rPr sz="1100" spc="-10" dirty="0">
                <a:solidFill>
                  <a:srgbClr val="000005"/>
                </a:solidFill>
                <a:latin typeface="Roboto Lt"/>
                <a:cs typeface="Roboto Lt"/>
              </a:rPr>
              <a:t> our data </a:t>
            </a:r>
            <a:r>
              <a:rPr sz="1100" spc="-5" dirty="0">
                <a:solidFill>
                  <a:srgbClr val="000005"/>
                </a:solidFill>
                <a:latin typeface="Roboto Lt"/>
                <a:cs typeface="Roboto Lt"/>
              </a:rPr>
              <a:t>partners.</a:t>
            </a:r>
            <a:endParaRPr sz="1100">
              <a:latin typeface="Roboto Lt"/>
              <a:cs typeface="Roboto Lt"/>
            </a:endParaRPr>
          </a:p>
        </p:txBody>
      </p:sp>
      <p:sp>
        <p:nvSpPr>
          <p:cNvPr id="16" name="object 16"/>
          <p:cNvSpPr txBox="1"/>
          <p:nvPr/>
        </p:nvSpPr>
        <p:spPr>
          <a:xfrm>
            <a:off x="6705600" y="1926515"/>
            <a:ext cx="1984375" cy="1226820"/>
          </a:xfrm>
          <a:prstGeom prst="rect">
            <a:avLst/>
          </a:prstGeom>
        </p:spPr>
        <p:txBody>
          <a:bodyPr vert="horz" wrap="square" lIns="0" tIns="87630" rIns="0" bIns="0" rtlCol="0">
            <a:spAutoFit/>
          </a:bodyPr>
          <a:lstStyle/>
          <a:p>
            <a:pPr marL="12700">
              <a:lnSpc>
                <a:spcPct val="100000"/>
              </a:lnSpc>
              <a:spcBef>
                <a:spcPts val="690"/>
              </a:spcBef>
            </a:pPr>
            <a:r>
              <a:rPr sz="1400" spc="-10" dirty="0">
                <a:solidFill>
                  <a:srgbClr val="000005"/>
                </a:solidFill>
                <a:latin typeface="Roboto Lt"/>
                <a:cs typeface="Roboto Lt"/>
              </a:rPr>
              <a:t>Ethical</a:t>
            </a:r>
            <a:r>
              <a:rPr sz="1400" spc="-20" dirty="0">
                <a:solidFill>
                  <a:srgbClr val="000005"/>
                </a:solidFill>
                <a:latin typeface="Roboto Lt"/>
                <a:cs typeface="Roboto Lt"/>
              </a:rPr>
              <a:t> </a:t>
            </a:r>
            <a:r>
              <a:rPr sz="1400" spc="-5" dirty="0">
                <a:solidFill>
                  <a:srgbClr val="000005"/>
                </a:solidFill>
                <a:latin typeface="Roboto Lt"/>
                <a:cs typeface="Roboto Lt"/>
              </a:rPr>
              <a:t>use</a:t>
            </a:r>
            <a:r>
              <a:rPr sz="1400" spc="-20" dirty="0">
                <a:solidFill>
                  <a:srgbClr val="000005"/>
                </a:solidFill>
                <a:latin typeface="Roboto Lt"/>
                <a:cs typeface="Roboto Lt"/>
              </a:rPr>
              <a:t> </a:t>
            </a:r>
            <a:r>
              <a:rPr sz="1400" spc="10" dirty="0">
                <a:solidFill>
                  <a:srgbClr val="000005"/>
                </a:solidFill>
                <a:latin typeface="Roboto Lt"/>
                <a:cs typeface="Roboto Lt"/>
              </a:rPr>
              <a:t>of</a:t>
            </a:r>
            <a:r>
              <a:rPr sz="1400" spc="-20" dirty="0">
                <a:solidFill>
                  <a:srgbClr val="000005"/>
                </a:solidFill>
                <a:latin typeface="Roboto Lt"/>
                <a:cs typeface="Roboto Lt"/>
              </a:rPr>
              <a:t> </a:t>
            </a:r>
            <a:r>
              <a:rPr sz="1400" spc="-15" dirty="0">
                <a:solidFill>
                  <a:srgbClr val="000005"/>
                </a:solidFill>
                <a:latin typeface="Roboto Lt"/>
                <a:cs typeface="Roboto Lt"/>
              </a:rPr>
              <a:t>data</a:t>
            </a:r>
            <a:endParaRPr sz="1400">
              <a:latin typeface="Roboto Lt"/>
              <a:cs typeface="Roboto Lt"/>
            </a:endParaRPr>
          </a:p>
          <a:p>
            <a:pPr marL="12700" marR="5080">
              <a:lnSpc>
                <a:spcPct val="102299"/>
              </a:lnSpc>
              <a:spcBef>
                <a:spcPts val="439"/>
              </a:spcBef>
            </a:pPr>
            <a:r>
              <a:rPr sz="1100" spc="-5" dirty="0">
                <a:solidFill>
                  <a:srgbClr val="000005"/>
                </a:solidFill>
                <a:latin typeface="Roboto Lt"/>
                <a:cs typeface="Roboto Lt"/>
              </a:rPr>
              <a:t>Applies </a:t>
            </a:r>
            <a:r>
              <a:rPr sz="1100" spc="-10" dirty="0">
                <a:solidFill>
                  <a:srgbClr val="000005"/>
                </a:solidFill>
                <a:latin typeface="Roboto Lt"/>
                <a:cs typeface="Roboto Lt"/>
              </a:rPr>
              <a:t>to all </a:t>
            </a:r>
            <a:r>
              <a:rPr sz="1100" spc="-5" dirty="0">
                <a:solidFill>
                  <a:srgbClr val="000005"/>
                </a:solidFill>
                <a:latin typeface="Roboto Lt"/>
                <a:cs typeface="Roboto Lt"/>
              </a:rPr>
              <a:t>facets </a:t>
            </a:r>
            <a:r>
              <a:rPr sz="1100" spc="5" dirty="0">
                <a:solidFill>
                  <a:srgbClr val="000005"/>
                </a:solidFill>
                <a:latin typeface="Roboto Lt"/>
                <a:cs typeface="Roboto Lt"/>
              </a:rPr>
              <a:t>of </a:t>
            </a:r>
            <a:r>
              <a:rPr sz="1100" spc="-10" dirty="0">
                <a:solidFill>
                  <a:srgbClr val="000005"/>
                </a:solidFill>
                <a:latin typeface="Roboto Lt"/>
                <a:cs typeface="Roboto Lt"/>
              </a:rPr>
              <a:t>our </a:t>
            </a:r>
            <a:r>
              <a:rPr sz="1100" spc="-70" dirty="0">
                <a:solidFill>
                  <a:srgbClr val="000005"/>
                </a:solidFill>
                <a:latin typeface="Roboto Lt"/>
                <a:cs typeface="Roboto Lt"/>
              </a:rPr>
              <a:t>work, </a:t>
            </a:r>
            <a:r>
              <a:rPr sz="1100" spc="-260" dirty="0">
                <a:solidFill>
                  <a:srgbClr val="000005"/>
                </a:solidFill>
                <a:latin typeface="Roboto Lt"/>
                <a:cs typeface="Roboto Lt"/>
              </a:rPr>
              <a:t> </a:t>
            </a:r>
            <a:r>
              <a:rPr sz="1100" spc="-5" dirty="0">
                <a:solidFill>
                  <a:srgbClr val="000005"/>
                </a:solidFill>
                <a:latin typeface="Roboto Lt"/>
                <a:cs typeface="Roboto Lt"/>
              </a:rPr>
              <a:t>from </a:t>
            </a:r>
            <a:r>
              <a:rPr sz="1100" spc="-10" dirty="0">
                <a:solidFill>
                  <a:srgbClr val="000005"/>
                </a:solidFill>
                <a:latin typeface="Roboto Lt"/>
                <a:cs typeface="Roboto Lt"/>
              </a:rPr>
              <a:t>the initiatives </a:t>
            </a:r>
            <a:r>
              <a:rPr sz="1100" spc="-5" dirty="0">
                <a:solidFill>
                  <a:srgbClr val="000005"/>
                </a:solidFill>
                <a:latin typeface="Roboto Lt"/>
                <a:cs typeface="Roboto Lt"/>
              </a:rPr>
              <a:t>we </a:t>
            </a:r>
            <a:r>
              <a:rPr sz="1100" spc="-10" dirty="0">
                <a:solidFill>
                  <a:srgbClr val="000005"/>
                </a:solidFill>
                <a:latin typeface="Roboto Lt"/>
                <a:cs typeface="Roboto Lt"/>
              </a:rPr>
              <a:t>take on, </a:t>
            </a:r>
            <a:r>
              <a:rPr sz="1100" spc="-5" dirty="0">
                <a:solidFill>
                  <a:srgbClr val="000005"/>
                </a:solidFill>
                <a:latin typeface="Roboto Lt"/>
                <a:cs typeface="Roboto Lt"/>
              </a:rPr>
              <a:t> </a:t>
            </a:r>
            <a:r>
              <a:rPr sz="1100" spc="-10" dirty="0">
                <a:solidFill>
                  <a:srgbClr val="000005"/>
                </a:solidFill>
                <a:latin typeface="Roboto Lt"/>
                <a:cs typeface="Roboto Lt"/>
              </a:rPr>
              <a:t>the information</a:t>
            </a:r>
            <a:r>
              <a:rPr sz="1100" spc="-5" dirty="0">
                <a:solidFill>
                  <a:srgbClr val="000005"/>
                </a:solidFill>
                <a:latin typeface="Roboto Lt"/>
                <a:cs typeface="Roboto Lt"/>
              </a:rPr>
              <a:t> we </a:t>
            </a:r>
            <a:r>
              <a:rPr sz="1100" spc="-10" dirty="0">
                <a:solidFill>
                  <a:srgbClr val="000005"/>
                </a:solidFill>
                <a:latin typeface="Roboto Lt"/>
                <a:cs typeface="Roboto Lt"/>
              </a:rPr>
              <a:t>use</a:t>
            </a:r>
            <a:r>
              <a:rPr sz="1100" spc="-5" dirty="0">
                <a:solidFill>
                  <a:srgbClr val="000005"/>
                </a:solidFill>
                <a:latin typeface="Roboto Lt"/>
                <a:cs typeface="Roboto Lt"/>
              </a:rPr>
              <a:t> </a:t>
            </a:r>
            <a:r>
              <a:rPr sz="1100" spc="-10" dirty="0">
                <a:solidFill>
                  <a:srgbClr val="000005"/>
                </a:solidFill>
                <a:latin typeface="Roboto Lt"/>
                <a:cs typeface="Roboto Lt"/>
              </a:rPr>
              <a:t>and</a:t>
            </a:r>
            <a:r>
              <a:rPr sz="1100" spc="-5" dirty="0">
                <a:solidFill>
                  <a:srgbClr val="000005"/>
                </a:solidFill>
                <a:latin typeface="Roboto Lt"/>
                <a:cs typeface="Roboto Lt"/>
              </a:rPr>
              <a:t> </a:t>
            </a:r>
            <a:r>
              <a:rPr sz="1100" spc="-85" dirty="0">
                <a:solidFill>
                  <a:srgbClr val="000005"/>
                </a:solidFill>
                <a:latin typeface="Roboto Lt"/>
                <a:cs typeface="Roboto Lt"/>
              </a:rPr>
              <a:t>how </a:t>
            </a:r>
            <a:r>
              <a:rPr sz="1100" spc="-260" dirty="0">
                <a:solidFill>
                  <a:srgbClr val="000005"/>
                </a:solidFill>
                <a:latin typeface="Roboto Lt"/>
                <a:cs typeface="Roboto Lt"/>
              </a:rPr>
              <a:t> </a:t>
            </a:r>
            <a:r>
              <a:rPr sz="1100" spc="-10" dirty="0">
                <a:solidFill>
                  <a:srgbClr val="000005"/>
                </a:solidFill>
                <a:latin typeface="Roboto Lt"/>
                <a:cs typeface="Roboto Lt"/>
              </a:rPr>
              <a:t>our</a:t>
            </a:r>
            <a:r>
              <a:rPr sz="1100" dirty="0">
                <a:solidFill>
                  <a:srgbClr val="000005"/>
                </a:solidFill>
                <a:latin typeface="Roboto Lt"/>
                <a:cs typeface="Roboto Lt"/>
              </a:rPr>
              <a:t> </a:t>
            </a:r>
            <a:r>
              <a:rPr sz="1100" spc="-10" dirty="0">
                <a:solidFill>
                  <a:srgbClr val="000005"/>
                </a:solidFill>
                <a:latin typeface="Roboto Lt"/>
                <a:cs typeface="Roboto Lt"/>
              </a:rPr>
              <a:t>solutions</a:t>
            </a:r>
            <a:r>
              <a:rPr sz="1100" dirty="0">
                <a:solidFill>
                  <a:srgbClr val="000005"/>
                </a:solidFill>
                <a:latin typeface="Roboto Lt"/>
                <a:cs typeface="Roboto Lt"/>
              </a:rPr>
              <a:t> </a:t>
            </a:r>
            <a:r>
              <a:rPr sz="1100" spc="-10" dirty="0">
                <a:solidFill>
                  <a:srgbClr val="000005"/>
                </a:solidFill>
                <a:latin typeface="Roboto Lt"/>
                <a:cs typeface="Roboto Lt"/>
              </a:rPr>
              <a:t>impact</a:t>
            </a:r>
            <a:r>
              <a:rPr sz="1100" spc="5" dirty="0">
                <a:solidFill>
                  <a:srgbClr val="000005"/>
                </a:solidFill>
                <a:latin typeface="Roboto Lt"/>
                <a:cs typeface="Roboto Lt"/>
              </a:rPr>
              <a:t> </a:t>
            </a:r>
            <a:r>
              <a:rPr sz="1100" spc="-50" dirty="0">
                <a:solidFill>
                  <a:srgbClr val="000005"/>
                </a:solidFill>
                <a:latin typeface="Roboto Lt"/>
                <a:cs typeface="Roboto Lt"/>
              </a:rPr>
              <a:t>individuals, </a:t>
            </a:r>
            <a:r>
              <a:rPr sz="1100" spc="-260" dirty="0">
                <a:solidFill>
                  <a:srgbClr val="000005"/>
                </a:solidFill>
                <a:latin typeface="Roboto Lt"/>
                <a:cs typeface="Roboto Lt"/>
              </a:rPr>
              <a:t> </a:t>
            </a:r>
            <a:r>
              <a:rPr sz="1100" spc="-10" dirty="0">
                <a:solidFill>
                  <a:srgbClr val="000005"/>
                </a:solidFill>
                <a:latin typeface="Roboto Lt"/>
                <a:cs typeface="Roboto Lt"/>
              </a:rPr>
              <a:t>organisations and </a:t>
            </a:r>
            <a:r>
              <a:rPr sz="1100" spc="-15" dirty="0">
                <a:solidFill>
                  <a:srgbClr val="000005"/>
                </a:solidFill>
                <a:latin typeface="Roboto Lt"/>
                <a:cs typeface="Roboto Lt"/>
              </a:rPr>
              <a:t>society.</a:t>
            </a:r>
            <a:endParaRPr sz="1100">
              <a:latin typeface="Roboto Lt"/>
              <a:cs typeface="Roboto Lt"/>
            </a:endParaRPr>
          </a:p>
        </p:txBody>
      </p:sp>
      <p:sp>
        <p:nvSpPr>
          <p:cNvPr id="17" name="object 17"/>
          <p:cNvSpPr/>
          <p:nvPr/>
        </p:nvSpPr>
        <p:spPr>
          <a:xfrm>
            <a:off x="3732881" y="1987962"/>
            <a:ext cx="2760980" cy="3790950"/>
          </a:xfrm>
          <a:custGeom>
            <a:avLst/>
            <a:gdLst/>
            <a:ahLst/>
            <a:cxnLst/>
            <a:rect l="l" t="t" r="r" b="b"/>
            <a:pathLst>
              <a:path w="2760979" h="3790950">
                <a:moveTo>
                  <a:pt x="0" y="0"/>
                </a:moveTo>
                <a:lnTo>
                  <a:pt x="0" y="3790714"/>
                </a:lnTo>
              </a:path>
              <a:path w="2760979" h="3790950">
                <a:moveTo>
                  <a:pt x="2760662" y="0"/>
                </a:moveTo>
                <a:lnTo>
                  <a:pt x="2760662" y="3790714"/>
                </a:lnTo>
              </a:path>
            </a:pathLst>
          </a:custGeom>
          <a:ln w="9524">
            <a:solidFill>
              <a:srgbClr val="BBB5AB"/>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6500" y="6209379"/>
            <a:ext cx="1422399" cy="359409"/>
          </a:xfrm>
          <a:prstGeom prst="rect">
            <a:avLst/>
          </a:prstGeom>
        </p:spPr>
      </p:pic>
      <p:sp>
        <p:nvSpPr>
          <p:cNvPr id="3" name="object 3"/>
          <p:cNvSpPr txBox="1">
            <a:spLocks noGrp="1"/>
          </p:cNvSpPr>
          <p:nvPr>
            <p:ph type="title"/>
          </p:nvPr>
        </p:nvSpPr>
        <p:spPr>
          <a:xfrm>
            <a:off x="1184275" y="428478"/>
            <a:ext cx="2664460" cy="391160"/>
          </a:xfrm>
          <a:prstGeom prst="rect">
            <a:avLst/>
          </a:prstGeom>
        </p:spPr>
        <p:txBody>
          <a:bodyPr vert="horz" wrap="square" lIns="0" tIns="12700" rIns="0" bIns="0" rtlCol="0">
            <a:spAutoFit/>
          </a:bodyPr>
          <a:lstStyle/>
          <a:p>
            <a:pPr marL="12700">
              <a:lnSpc>
                <a:spcPct val="100000"/>
              </a:lnSpc>
              <a:spcBef>
                <a:spcPts val="100"/>
              </a:spcBef>
            </a:pPr>
            <a:r>
              <a:rPr spc="-20" dirty="0"/>
              <a:t>Executive</a:t>
            </a:r>
            <a:r>
              <a:rPr spc="-70" dirty="0"/>
              <a:t> </a:t>
            </a:r>
            <a:r>
              <a:rPr spc="-25" dirty="0"/>
              <a:t>summary</a:t>
            </a:r>
          </a:p>
        </p:txBody>
      </p:sp>
      <p:sp>
        <p:nvSpPr>
          <p:cNvPr id="4" name="object 4"/>
          <p:cNvSpPr/>
          <p:nvPr/>
        </p:nvSpPr>
        <p:spPr>
          <a:xfrm>
            <a:off x="1196975" y="1905000"/>
            <a:ext cx="485775" cy="485775"/>
          </a:xfrm>
          <a:custGeom>
            <a:avLst/>
            <a:gdLst/>
            <a:ahLst/>
            <a:cxnLst/>
            <a:rect l="l" t="t" r="r" b="b"/>
            <a:pathLst>
              <a:path w="485775" h="485775">
                <a:moveTo>
                  <a:pt x="0" y="242887"/>
                </a:moveTo>
                <a:lnTo>
                  <a:pt x="4934" y="193937"/>
                </a:lnTo>
                <a:lnTo>
                  <a:pt x="19087" y="148344"/>
                </a:lnTo>
                <a:lnTo>
                  <a:pt x="41481" y="107086"/>
                </a:lnTo>
                <a:lnTo>
                  <a:pt x="71140" y="71140"/>
                </a:lnTo>
                <a:lnTo>
                  <a:pt x="107086" y="41481"/>
                </a:lnTo>
                <a:lnTo>
                  <a:pt x="148344" y="19087"/>
                </a:lnTo>
                <a:lnTo>
                  <a:pt x="193937" y="4934"/>
                </a:lnTo>
                <a:lnTo>
                  <a:pt x="242887" y="0"/>
                </a:lnTo>
                <a:lnTo>
                  <a:pt x="290493" y="4710"/>
                </a:lnTo>
                <a:lnTo>
                  <a:pt x="335836" y="18488"/>
                </a:lnTo>
                <a:lnTo>
                  <a:pt x="377641" y="40807"/>
                </a:lnTo>
                <a:lnTo>
                  <a:pt x="414634" y="71139"/>
                </a:lnTo>
                <a:lnTo>
                  <a:pt x="444967" y="108133"/>
                </a:lnTo>
                <a:lnTo>
                  <a:pt x="467286" y="149938"/>
                </a:lnTo>
                <a:lnTo>
                  <a:pt x="481064" y="195281"/>
                </a:lnTo>
                <a:lnTo>
                  <a:pt x="485774" y="242887"/>
                </a:lnTo>
                <a:lnTo>
                  <a:pt x="480840" y="291837"/>
                </a:lnTo>
                <a:lnTo>
                  <a:pt x="466687" y="337430"/>
                </a:lnTo>
                <a:lnTo>
                  <a:pt x="444293" y="378688"/>
                </a:lnTo>
                <a:lnTo>
                  <a:pt x="414634" y="414634"/>
                </a:lnTo>
                <a:lnTo>
                  <a:pt x="378688" y="444293"/>
                </a:lnTo>
                <a:lnTo>
                  <a:pt x="337430" y="466687"/>
                </a:lnTo>
                <a:lnTo>
                  <a:pt x="291837" y="480840"/>
                </a:lnTo>
                <a:lnTo>
                  <a:pt x="242887" y="485774"/>
                </a:lnTo>
                <a:lnTo>
                  <a:pt x="193937" y="480840"/>
                </a:lnTo>
                <a:lnTo>
                  <a:pt x="148344" y="466687"/>
                </a:lnTo>
                <a:lnTo>
                  <a:pt x="107086" y="444293"/>
                </a:lnTo>
                <a:lnTo>
                  <a:pt x="71140" y="414634"/>
                </a:lnTo>
                <a:lnTo>
                  <a:pt x="41481" y="378688"/>
                </a:lnTo>
                <a:lnTo>
                  <a:pt x="19087" y="337430"/>
                </a:lnTo>
                <a:lnTo>
                  <a:pt x="4934" y="291837"/>
                </a:lnTo>
                <a:lnTo>
                  <a:pt x="0" y="242887"/>
                </a:lnTo>
                <a:close/>
              </a:path>
            </a:pathLst>
          </a:custGeom>
          <a:ln w="12699">
            <a:solidFill>
              <a:srgbClr val="000000"/>
            </a:solidFill>
          </a:ln>
        </p:spPr>
        <p:txBody>
          <a:bodyPr wrap="square" lIns="0" tIns="0" rIns="0" bIns="0" rtlCol="0"/>
          <a:lstStyle/>
          <a:p>
            <a:endParaRPr/>
          </a:p>
        </p:txBody>
      </p:sp>
      <p:sp>
        <p:nvSpPr>
          <p:cNvPr id="5" name="object 5"/>
          <p:cNvSpPr txBox="1"/>
          <p:nvPr/>
        </p:nvSpPr>
        <p:spPr>
          <a:xfrm>
            <a:off x="1363817" y="1987930"/>
            <a:ext cx="1524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Roboto Lt"/>
                <a:cs typeface="Roboto Lt"/>
              </a:rPr>
              <a:t>1</a:t>
            </a:r>
            <a:endParaRPr sz="1800">
              <a:latin typeface="Roboto Lt"/>
              <a:cs typeface="Roboto Lt"/>
            </a:endParaRPr>
          </a:p>
        </p:txBody>
      </p:sp>
      <p:sp>
        <p:nvSpPr>
          <p:cNvPr id="6" name="object 6"/>
          <p:cNvSpPr/>
          <p:nvPr/>
        </p:nvSpPr>
        <p:spPr>
          <a:xfrm>
            <a:off x="1196975" y="4095579"/>
            <a:ext cx="485775" cy="485775"/>
          </a:xfrm>
          <a:custGeom>
            <a:avLst/>
            <a:gdLst/>
            <a:ahLst/>
            <a:cxnLst/>
            <a:rect l="l" t="t" r="r" b="b"/>
            <a:pathLst>
              <a:path w="485775" h="485775">
                <a:moveTo>
                  <a:pt x="0" y="242887"/>
                </a:moveTo>
                <a:lnTo>
                  <a:pt x="4934" y="193937"/>
                </a:lnTo>
                <a:lnTo>
                  <a:pt x="19087" y="148344"/>
                </a:lnTo>
                <a:lnTo>
                  <a:pt x="41481" y="107086"/>
                </a:lnTo>
                <a:lnTo>
                  <a:pt x="71140" y="71140"/>
                </a:lnTo>
                <a:lnTo>
                  <a:pt x="107086" y="41481"/>
                </a:lnTo>
                <a:lnTo>
                  <a:pt x="148344" y="19087"/>
                </a:lnTo>
                <a:lnTo>
                  <a:pt x="193937" y="4934"/>
                </a:lnTo>
                <a:lnTo>
                  <a:pt x="242887" y="0"/>
                </a:lnTo>
                <a:lnTo>
                  <a:pt x="290493" y="4710"/>
                </a:lnTo>
                <a:lnTo>
                  <a:pt x="335836" y="18488"/>
                </a:lnTo>
                <a:lnTo>
                  <a:pt x="377641" y="40807"/>
                </a:lnTo>
                <a:lnTo>
                  <a:pt x="414634" y="71140"/>
                </a:lnTo>
                <a:lnTo>
                  <a:pt x="444967" y="108133"/>
                </a:lnTo>
                <a:lnTo>
                  <a:pt x="467286" y="149938"/>
                </a:lnTo>
                <a:lnTo>
                  <a:pt x="481064" y="195281"/>
                </a:lnTo>
                <a:lnTo>
                  <a:pt x="485774" y="242887"/>
                </a:lnTo>
                <a:lnTo>
                  <a:pt x="480840" y="291837"/>
                </a:lnTo>
                <a:lnTo>
                  <a:pt x="466687" y="337430"/>
                </a:lnTo>
                <a:lnTo>
                  <a:pt x="444293" y="378688"/>
                </a:lnTo>
                <a:lnTo>
                  <a:pt x="414634" y="414634"/>
                </a:lnTo>
                <a:lnTo>
                  <a:pt x="378688" y="444293"/>
                </a:lnTo>
                <a:lnTo>
                  <a:pt x="337430" y="466687"/>
                </a:lnTo>
                <a:lnTo>
                  <a:pt x="291837" y="480840"/>
                </a:lnTo>
                <a:lnTo>
                  <a:pt x="242887" y="485774"/>
                </a:lnTo>
                <a:lnTo>
                  <a:pt x="193937" y="480840"/>
                </a:lnTo>
                <a:lnTo>
                  <a:pt x="148344" y="466687"/>
                </a:lnTo>
                <a:lnTo>
                  <a:pt x="107086" y="444293"/>
                </a:lnTo>
                <a:lnTo>
                  <a:pt x="71140" y="414634"/>
                </a:lnTo>
                <a:lnTo>
                  <a:pt x="41481" y="378688"/>
                </a:lnTo>
                <a:lnTo>
                  <a:pt x="19087" y="337430"/>
                </a:lnTo>
                <a:lnTo>
                  <a:pt x="4934" y="291837"/>
                </a:lnTo>
                <a:lnTo>
                  <a:pt x="0" y="242887"/>
                </a:lnTo>
                <a:close/>
              </a:path>
            </a:pathLst>
          </a:custGeom>
          <a:ln w="12699">
            <a:solidFill>
              <a:srgbClr val="000000"/>
            </a:solidFill>
          </a:ln>
        </p:spPr>
        <p:txBody>
          <a:bodyPr wrap="square" lIns="0" tIns="0" rIns="0" bIns="0" rtlCol="0"/>
          <a:lstStyle/>
          <a:p>
            <a:endParaRPr/>
          </a:p>
        </p:txBody>
      </p:sp>
      <p:sp>
        <p:nvSpPr>
          <p:cNvPr id="7" name="object 7"/>
          <p:cNvSpPr txBox="1"/>
          <p:nvPr/>
        </p:nvSpPr>
        <p:spPr>
          <a:xfrm>
            <a:off x="1363817" y="4178509"/>
            <a:ext cx="1524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Roboto Lt"/>
                <a:cs typeface="Roboto Lt"/>
              </a:rPr>
              <a:t>2</a:t>
            </a:r>
            <a:endParaRPr sz="1800">
              <a:latin typeface="Roboto Lt"/>
              <a:cs typeface="Roboto Lt"/>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680"/>
              </a:lnSpc>
            </a:pPr>
            <a:fld id="{81D60167-4931-47E6-BA6A-407CBD079E47}" type="slidenum">
              <a:rPr spc="-5" dirty="0"/>
              <a:t>3</a:t>
            </a:fld>
            <a:endParaRPr spc="-5" dirty="0"/>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1050"/>
              </a:lnSpc>
            </a:pPr>
            <a:r>
              <a:rPr spc="-5" dirty="0"/>
              <a:t>Classification</a:t>
            </a:r>
            <a:r>
              <a:rPr dirty="0"/>
              <a:t>:</a:t>
            </a:r>
            <a:r>
              <a:rPr spc="-5" dirty="0"/>
              <a:t> Confidential</a:t>
            </a:r>
          </a:p>
        </p:txBody>
      </p:sp>
      <p:sp>
        <p:nvSpPr>
          <p:cNvPr id="8" name="object 8"/>
          <p:cNvSpPr txBox="1"/>
          <p:nvPr/>
        </p:nvSpPr>
        <p:spPr>
          <a:xfrm>
            <a:off x="1922885" y="1948074"/>
            <a:ext cx="1830070" cy="238760"/>
          </a:xfrm>
          <a:prstGeom prst="rect">
            <a:avLst/>
          </a:prstGeom>
        </p:spPr>
        <p:txBody>
          <a:bodyPr vert="horz" wrap="square" lIns="0" tIns="12700" rIns="0" bIns="0" rtlCol="0">
            <a:spAutoFit/>
          </a:bodyPr>
          <a:lstStyle/>
          <a:p>
            <a:pPr marL="12700">
              <a:lnSpc>
                <a:spcPct val="100000"/>
              </a:lnSpc>
              <a:spcBef>
                <a:spcPts val="100"/>
              </a:spcBef>
            </a:pPr>
            <a:r>
              <a:rPr sz="1400" spc="-15" dirty="0">
                <a:solidFill>
                  <a:srgbClr val="000005"/>
                </a:solidFill>
                <a:latin typeface="Roboto"/>
                <a:cs typeface="Roboto"/>
              </a:rPr>
              <a:t>Chips</a:t>
            </a:r>
            <a:r>
              <a:rPr sz="1400" spc="-25" dirty="0">
                <a:solidFill>
                  <a:srgbClr val="000005"/>
                </a:solidFill>
                <a:latin typeface="Roboto"/>
                <a:cs typeface="Roboto"/>
              </a:rPr>
              <a:t> </a:t>
            </a:r>
            <a:r>
              <a:rPr sz="1400" spc="-10" dirty="0">
                <a:solidFill>
                  <a:srgbClr val="000005"/>
                </a:solidFill>
                <a:latin typeface="Roboto"/>
                <a:cs typeface="Roboto"/>
              </a:rPr>
              <a:t>Category</a:t>
            </a:r>
            <a:r>
              <a:rPr sz="1400" spc="-25" dirty="0">
                <a:solidFill>
                  <a:srgbClr val="000005"/>
                </a:solidFill>
                <a:latin typeface="Roboto"/>
                <a:cs typeface="Roboto"/>
              </a:rPr>
              <a:t> </a:t>
            </a:r>
            <a:r>
              <a:rPr sz="1400" spc="-20" dirty="0">
                <a:solidFill>
                  <a:srgbClr val="000005"/>
                </a:solidFill>
                <a:latin typeface="Roboto"/>
                <a:cs typeface="Roboto"/>
              </a:rPr>
              <a:t>Review</a:t>
            </a:r>
            <a:endParaRPr sz="1400">
              <a:latin typeface="Roboto"/>
              <a:cs typeface="Roboto"/>
            </a:endParaRPr>
          </a:p>
        </p:txBody>
      </p:sp>
      <p:sp>
        <p:nvSpPr>
          <p:cNvPr id="9" name="object 9"/>
          <p:cNvSpPr txBox="1"/>
          <p:nvPr/>
        </p:nvSpPr>
        <p:spPr>
          <a:xfrm>
            <a:off x="1922885" y="4138653"/>
            <a:ext cx="1534795" cy="238760"/>
          </a:xfrm>
          <a:prstGeom prst="rect">
            <a:avLst/>
          </a:prstGeom>
        </p:spPr>
        <p:txBody>
          <a:bodyPr vert="horz" wrap="square" lIns="0" tIns="12700" rIns="0" bIns="0" rtlCol="0">
            <a:spAutoFit/>
          </a:bodyPr>
          <a:lstStyle/>
          <a:p>
            <a:pPr marL="12700">
              <a:lnSpc>
                <a:spcPct val="100000"/>
              </a:lnSpc>
              <a:spcBef>
                <a:spcPts val="100"/>
              </a:spcBef>
            </a:pPr>
            <a:r>
              <a:rPr sz="1400" spc="-25" dirty="0">
                <a:solidFill>
                  <a:srgbClr val="000005"/>
                </a:solidFill>
                <a:latin typeface="Roboto"/>
                <a:cs typeface="Roboto"/>
              </a:rPr>
              <a:t>Trial</a:t>
            </a:r>
            <a:r>
              <a:rPr sz="1400" spc="-30" dirty="0">
                <a:solidFill>
                  <a:srgbClr val="000005"/>
                </a:solidFill>
                <a:latin typeface="Roboto"/>
                <a:cs typeface="Roboto"/>
              </a:rPr>
              <a:t> </a:t>
            </a:r>
            <a:r>
              <a:rPr sz="1400" spc="-20" dirty="0">
                <a:solidFill>
                  <a:srgbClr val="000005"/>
                </a:solidFill>
                <a:latin typeface="Roboto"/>
                <a:cs typeface="Roboto"/>
              </a:rPr>
              <a:t>Store</a:t>
            </a:r>
            <a:r>
              <a:rPr sz="1400" spc="-25" dirty="0">
                <a:solidFill>
                  <a:srgbClr val="000005"/>
                </a:solidFill>
                <a:latin typeface="Roboto"/>
                <a:cs typeface="Roboto"/>
              </a:rPr>
              <a:t> </a:t>
            </a:r>
            <a:r>
              <a:rPr sz="1400" spc="-20" dirty="0">
                <a:solidFill>
                  <a:srgbClr val="000005"/>
                </a:solidFill>
                <a:latin typeface="Roboto"/>
                <a:cs typeface="Roboto"/>
              </a:rPr>
              <a:t>Analysis</a:t>
            </a:r>
            <a:endParaRPr sz="1400">
              <a:latin typeface="Roboto"/>
              <a:cs typeface="Roboto"/>
            </a:endParaRPr>
          </a:p>
        </p:txBody>
      </p:sp>
      <p:sp>
        <p:nvSpPr>
          <p:cNvPr id="10" name="object 10"/>
          <p:cNvSpPr txBox="1"/>
          <p:nvPr/>
        </p:nvSpPr>
        <p:spPr>
          <a:xfrm>
            <a:off x="4219435" y="1949091"/>
            <a:ext cx="7117715" cy="389255"/>
          </a:xfrm>
          <a:prstGeom prst="rect">
            <a:avLst/>
          </a:prstGeom>
        </p:spPr>
        <p:txBody>
          <a:bodyPr vert="horz" wrap="square" lIns="0" tIns="19685" rIns="0" bIns="0" rtlCol="0">
            <a:spAutoFit/>
          </a:bodyPr>
          <a:lstStyle/>
          <a:p>
            <a:pPr marL="332740" marR="5080" indent="-320675">
              <a:lnSpc>
                <a:spcPts val="1430"/>
              </a:lnSpc>
              <a:spcBef>
                <a:spcPts val="155"/>
              </a:spcBef>
              <a:buFont typeface="Microsoft Sans Serif"/>
              <a:buChar char="●"/>
              <a:tabLst>
                <a:tab pos="332740" algn="l"/>
                <a:tab pos="333375" algn="l"/>
              </a:tabLst>
            </a:pPr>
            <a:r>
              <a:rPr sz="1200" spc="-10" dirty="0">
                <a:solidFill>
                  <a:srgbClr val="000005"/>
                </a:solidFill>
                <a:latin typeface="Roboto Lt"/>
                <a:cs typeface="Roboto Lt"/>
              </a:rPr>
              <a:t>Chips</a:t>
            </a:r>
            <a:r>
              <a:rPr sz="1200" dirty="0">
                <a:solidFill>
                  <a:srgbClr val="000005"/>
                </a:solidFill>
                <a:latin typeface="Roboto Lt"/>
                <a:cs typeface="Roboto Lt"/>
              </a:rPr>
              <a:t> </a:t>
            </a:r>
            <a:r>
              <a:rPr sz="1200" spc="-10" dirty="0">
                <a:solidFill>
                  <a:srgbClr val="000005"/>
                </a:solidFill>
                <a:latin typeface="Roboto Lt"/>
                <a:cs typeface="Roboto Lt"/>
              </a:rPr>
              <a:t>transactions</a:t>
            </a:r>
            <a:r>
              <a:rPr sz="1200" dirty="0">
                <a:solidFill>
                  <a:srgbClr val="000005"/>
                </a:solidFill>
                <a:latin typeface="Roboto Lt"/>
                <a:cs typeface="Roboto Lt"/>
              </a:rPr>
              <a:t> </a:t>
            </a:r>
            <a:r>
              <a:rPr sz="1200" spc="-10" dirty="0">
                <a:solidFill>
                  <a:srgbClr val="000005"/>
                </a:solidFill>
                <a:latin typeface="Roboto Lt"/>
                <a:cs typeface="Roboto Lt"/>
              </a:rPr>
              <a:t>increase</a:t>
            </a:r>
            <a:r>
              <a:rPr sz="1200" dirty="0">
                <a:solidFill>
                  <a:srgbClr val="000005"/>
                </a:solidFill>
                <a:latin typeface="Roboto Lt"/>
                <a:cs typeface="Roboto Lt"/>
              </a:rPr>
              <a:t> </a:t>
            </a:r>
            <a:r>
              <a:rPr sz="1200" spc="-10" dirty="0">
                <a:solidFill>
                  <a:srgbClr val="000005"/>
                </a:solidFill>
                <a:latin typeface="Roboto Lt"/>
                <a:cs typeface="Roboto Lt"/>
              </a:rPr>
              <a:t>substantially</a:t>
            </a:r>
            <a:r>
              <a:rPr sz="1200" dirty="0">
                <a:solidFill>
                  <a:srgbClr val="000005"/>
                </a:solidFill>
                <a:latin typeface="Roboto Lt"/>
                <a:cs typeface="Roboto Lt"/>
              </a:rPr>
              <a:t> </a:t>
            </a:r>
            <a:r>
              <a:rPr sz="1200" spc="-10" dirty="0">
                <a:solidFill>
                  <a:srgbClr val="000005"/>
                </a:solidFill>
                <a:latin typeface="Roboto Lt"/>
                <a:cs typeface="Roboto Lt"/>
              </a:rPr>
              <a:t>prior</a:t>
            </a:r>
            <a:r>
              <a:rPr sz="1200" spc="5" dirty="0">
                <a:solidFill>
                  <a:srgbClr val="000005"/>
                </a:solidFill>
                <a:latin typeface="Roboto Lt"/>
                <a:cs typeface="Roboto Lt"/>
              </a:rPr>
              <a:t> </a:t>
            </a:r>
            <a:r>
              <a:rPr sz="1200" spc="-10" dirty="0">
                <a:solidFill>
                  <a:srgbClr val="000005"/>
                </a:solidFill>
                <a:latin typeface="Roboto Lt"/>
                <a:cs typeface="Roboto Lt"/>
              </a:rPr>
              <a:t>to</a:t>
            </a:r>
            <a:r>
              <a:rPr sz="1200" dirty="0">
                <a:solidFill>
                  <a:srgbClr val="000005"/>
                </a:solidFill>
                <a:latin typeface="Roboto Lt"/>
                <a:cs typeface="Roboto Lt"/>
              </a:rPr>
              <a:t> </a:t>
            </a:r>
            <a:r>
              <a:rPr sz="1200" spc="-10" dirty="0">
                <a:solidFill>
                  <a:srgbClr val="000005"/>
                </a:solidFill>
                <a:latin typeface="Roboto Lt"/>
                <a:cs typeface="Roboto Lt"/>
              </a:rPr>
              <a:t>Christmas.</a:t>
            </a:r>
            <a:r>
              <a:rPr sz="1200" dirty="0">
                <a:solidFill>
                  <a:srgbClr val="000005"/>
                </a:solidFill>
                <a:latin typeface="Roboto Lt"/>
                <a:cs typeface="Roboto Lt"/>
              </a:rPr>
              <a:t> </a:t>
            </a:r>
            <a:r>
              <a:rPr sz="1200" spc="-10" dirty="0">
                <a:solidFill>
                  <a:srgbClr val="000005"/>
                </a:solidFill>
                <a:latin typeface="Roboto Lt"/>
                <a:cs typeface="Roboto Lt"/>
              </a:rPr>
              <a:t>It</a:t>
            </a:r>
            <a:r>
              <a:rPr sz="1200" dirty="0">
                <a:solidFill>
                  <a:srgbClr val="000005"/>
                </a:solidFill>
                <a:latin typeface="Roboto Lt"/>
                <a:cs typeface="Roboto Lt"/>
              </a:rPr>
              <a:t> </a:t>
            </a:r>
            <a:r>
              <a:rPr sz="1200" spc="-10" dirty="0">
                <a:solidFill>
                  <a:srgbClr val="000005"/>
                </a:solidFill>
                <a:latin typeface="Roboto Lt"/>
                <a:cs typeface="Roboto Lt"/>
              </a:rPr>
              <a:t>is</a:t>
            </a:r>
            <a:r>
              <a:rPr sz="1200" dirty="0">
                <a:solidFill>
                  <a:srgbClr val="000005"/>
                </a:solidFill>
                <a:latin typeface="Roboto Lt"/>
                <a:cs typeface="Roboto Lt"/>
              </a:rPr>
              <a:t> </a:t>
            </a:r>
            <a:r>
              <a:rPr sz="1200" spc="-5" dirty="0">
                <a:solidFill>
                  <a:srgbClr val="000005"/>
                </a:solidFill>
                <a:latin typeface="Roboto Lt"/>
                <a:cs typeface="Roboto Lt"/>
              </a:rPr>
              <a:t>a</a:t>
            </a:r>
            <a:r>
              <a:rPr sz="1200" spc="5" dirty="0">
                <a:solidFill>
                  <a:srgbClr val="000005"/>
                </a:solidFill>
                <a:latin typeface="Roboto Lt"/>
                <a:cs typeface="Roboto Lt"/>
              </a:rPr>
              <a:t> </a:t>
            </a:r>
            <a:r>
              <a:rPr sz="1200" spc="-5" dirty="0">
                <a:solidFill>
                  <a:srgbClr val="000005"/>
                </a:solidFill>
                <a:latin typeface="Roboto Lt"/>
                <a:cs typeface="Roboto Lt"/>
              </a:rPr>
              <a:t>good</a:t>
            </a:r>
            <a:r>
              <a:rPr sz="1200" dirty="0">
                <a:solidFill>
                  <a:srgbClr val="000005"/>
                </a:solidFill>
                <a:latin typeface="Roboto Lt"/>
                <a:cs typeface="Roboto Lt"/>
              </a:rPr>
              <a:t> </a:t>
            </a:r>
            <a:r>
              <a:rPr sz="1200" spc="-5" dirty="0">
                <a:solidFill>
                  <a:srgbClr val="000005"/>
                </a:solidFill>
                <a:latin typeface="Roboto Lt"/>
                <a:cs typeface="Roboto Lt"/>
              </a:rPr>
              <a:t>time</a:t>
            </a:r>
            <a:r>
              <a:rPr sz="1200" dirty="0">
                <a:solidFill>
                  <a:srgbClr val="000005"/>
                </a:solidFill>
                <a:latin typeface="Roboto Lt"/>
                <a:cs typeface="Roboto Lt"/>
              </a:rPr>
              <a:t> </a:t>
            </a:r>
            <a:r>
              <a:rPr sz="1200" spc="-10" dirty="0">
                <a:solidFill>
                  <a:srgbClr val="000005"/>
                </a:solidFill>
                <a:latin typeface="Roboto Lt"/>
                <a:cs typeface="Roboto Lt"/>
              </a:rPr>
              <a:t>to</a:t>
            </a:r>
            <a:r>
              <a:rPr sz="1200" dirty="0">
                <a:solidFill>
                  <a:srgbClr val="000005"/>
                </a:solidFill>
                <a:latin typeface="Roboto Lt"/>
                <a:cs typeface="Roboto Lt"/>
              </a:rPr>
              <a:t> </a:t>
            </a:r>
            <a:r>
              <a:rPr sz="1200" spc="-10" dirty="0">
                <a:solidFill>
                  <a:srgbClr val="000005"/>
                </a:solidFill>
                <a:latin typeface="Roboto Lt"/>
                <a:cs typeface="Roboto Lt"/>
              </a:rPr>
              <a:t>take</a:t>
            </a:r>
            <a:r>
              <a:rPr sz="1200" dirty="0">
                <a:solidFill>
                  <a:srgbClr val="000005"/>
                </a:solidFill>
                <a:latin typeface="Roboto Lt"/>
                <a:cs typeface="Roboto Lt"/>
              </a:rPr>
              <a:t> </a:t>
            </a:r>
            <a:r>
              <a:rPr sz="1200" spc="-10" dirty="0">
                <a:solidFill>
                  <a:srgbClr val="000005"/>
                </a:solidFill>
                <a:latin typeface="Roboto Lt"/>
                <a:cs typeface="Roboto Lt"/>
              </a:rPr>
              <a:t>advantage</a:t>
            </a:r>
            <a:r>
              <a:rPr sz="1200" spc="5" dirty="0">
                <a:solidFill>
                  <a:srgbClr val="000005"/>
                </a:solidFill>
                <a:latin typeface="Roboto Lt"/>
                <a:cs typeface="Roboto Lt"/>
              </a:rPr>
              <a:t> of</a:t>
            </a:r>
            <a:r>
              <a:rPr sz="1200" dirty="0">
                <a:solidFill>
                  <a:srgbClr val="000005"/>
                </a:solidFill>
                <a:latin typeface="Roboto Lt"/>
                <a:cs typeface="Roboto Lt"/>
              </a:rPr>
              <a:t> </a:t>
            </a:r>
            <a:r>
              <a:rPr sz="1200" spc="-320" dirty="0">
                <a:solidFill>
                  <a:srgbClr val="000005"/>
                </a:solidFill>
                <a:latin typeface="Roboto Lt"/>
                <a:cs typeface="Roboto Lt"/>
              </a:rPr>
              <a:t>this </a:t>
            </a:r>
            <a:r>
              <a:rPr sz="1200" spc="-285" dirty="0">
                <a:solidFill>
                  <a:srgbClr val="000005"/>
                </a:solidFill>
                <a:latin typeface="Roboto Lt"/>
                <a:cs typeface="Roboto Lt"/>
              </a:rPr>
              <a:t> </a:t>
            </a:r>
            <a:r>
              <a:rPr sz="1200" spc="-10" dirty="0">
                <a:solidFill>
                  <a:srgbClr val="000005"/>
                </a:solidFill>
                <a:latin typeface="Roboto Lt"/>
                <a:cs typeface="Roboto Lt"/>
              </a:rPr>
              <a:t>momentum with</a:t>
            </a:r>
            <a:r>
              <a:rPr sz="1200" spc="-5" dirty="0">
                <a:solidFill>
                  <a:srgbClr val="000005"/>
                </a:solidFill>
                <a:latin typeface="Roboto Lt"/>
                <a:cs typeface="Roboto Lt"/>
              </a:rPr>
              <a:t> </a:t>
            </a:r>
            <a:r>
              <a:rPr sz="1200" spc="-10" dirty="0">
                <a:solidFill>
                  <a:srgbClr val="000005"/>
                </a:solidFill>
                <a:latin typeface="Roboto Lt"/>
                <a:cs typeface="Roboto Lt"/>
              </a:rPr>
              <a:t>promotional</a:t>
            </a:r>
            <a:r>
              <a:rPr sz="1200" spc="-5" dirty="0">
                <a:solidFill>
                  <a:srgbClr val="000005"/>
                </a:solidFill>
                <a:latin typeface="Roboto Lt"/>
                <a:cs typeface="Roboto Lt"/>
              </a:rPr>
              <a:t> offers.</a:t>
            </a:r>
            <a:endParaRPr sz="1200">
              <a:latin typeface="Roboto Lt"/>
              <a:cs typeface="Roboto Lt"/>
            </a:endParaRPr>
          </a:p>
        </p:txBody>
      </p:sp>
      <p:sp>
        <p:nvSpPr>
          <p:cNvPr id="11" name="object 11"/>
          <p:cNvSpPr txBox="1"/>
          <p:nvPr/>
        </p:nvSpPr>
        <p:spPr>
          <a:xfrm>
            <a:off x="4219435" y="2492016"/>
            <a:ext cx="7195184" cy="751205"/>
          </a:xfrm>
          <a:prstGeom prst="rect">
            <a:avLst/>
          </a:prstGeom>
        </p:spPr>
        <p:txBody>
          <a:bodyPr vert="horz" wrap="square" lIns="0" tIns="12700" rIns="0" bIns="0" rtlCol="0">
            <a:spAutoFit/>
          </a:bodyPr>
          <a:lstStyle/>
          <a:p>
            <a:pPr marL="332740" indent="-320675">
              <a:lnSpc>
                <a:spcPct val="100000"/>
              </a:lnSpc>
              <a:spcBef>
                <a:spcPts val="100"/>
              </a:spcBef>
              <a:buFont typeface="Microsoft Sans Serif"/>
              <a:buChar char="●"/>
              <a:tabLst>
                <a:tab pos="332740" algn="l"/>
                <a:tab pos="333375" algn="l"/>
              </a:tabLst>
            </a:pPr>
            <a:r>
              <a:rPr sz="1200" spc="-5" dirty="0">
                <a:solidFill>
                  <a:srgbClr val="000005"/>
                </a:solidFill>
                <a:latin typeface="Roboto Lt"/>
                <a:cs typeface="Roboto Lt"/>
              </a:rPr>
              <a:t>Older </a:t>
            </a:r>
            <a:r>
              <a:rPr sz="1200" spc="-10" dirty="0">
                <a:solidFill>
                  <a:srgbClr val="000005"/>
                </a:solidFill>
                <a:latin typeface="Roboto Lt"/>
                <a:cs typeface="Roboto Lt"/>
              </a:rPr>
              <a:t>and</a:t>
            </a:r>
            <a:r>
              <a:rPr sz="1200" dirty="0">
                <a:solidFill>
                  <a:srgbClr val="000005"/>
                </a:solidFill>
                <a:latin typeface="Roboto Lt"/>
                <a:cs typeface="Roboto Lt"/>
              </a:rPr>
              <a:t> </a:t>
            </a:r>
            <a:r>
              <a:rPr sz="1200" spc="-20" dirty="0">
                <a:solidFill>
                  <a:srgbClr val="000005"/>
                </a:solidFill>
                <a:latin typeface="Roboto Lt"/>
                <a:cs typeface="Roboto Lt"/>
              </a:rPr>
              <a:t>Young</a:t>
            </a:r>
            <a:r>
              <a:rPr sz="1200" dirty="0">
                <a:solidFill>
                  <a:srgbClr val="000005"/>
                </a:solidFill>
                <a:latin typeface="Roboto Lt"/>
                <a:cs typeface="Roboto Lt"/>
              </a:rPr>
              <a:t> </a:t>
            </a:r>
            <a:r>
              <a:rPr sz="1200" spc="-10" dirty="0">
                <a:solidFill>
                  <a:srgbClr val="000005"/>
                </a:solidFill>
                <a:latin typeface="Roboto Lt"/>
                <a:cs typeface="Roboto Lt"/>
              </a:rPr>
              <a:t>Family</a:t>
            </a:r>
            <a:r>
              <a:rPr sz="1200" dirty="0">
                <a:solidFill>
                  <a:srgbClr val="000005"/>
                </a:solidFill>
                <a:latin typeface="Roboto Lt"/>
                <a:cs typeface="Roboto Lt"/>
              </a:rPr>
              <a:t> </a:t>
            </a:r>
            <a:r>
              <a:rPr sz="1200" spc="-10" dirty="0">
                <a:solidFill>
                  <a:srgbClr val="000005"/>
                </a:solidFill>
                <a:latin typeface="Roboto Lt"/>
                <a:cs typeface="Roboto Lt"/>
              </a:rPr>
              <a:t>segment</a:t>
            </a:r>
            <a:r>
              <a:rPr sz="1200" spc="-5" dirty="0">
                <a:solidFill>
                  <a:srgbClr val="000005"/>
                </a:solidFill>
                <a:latin typeface="Roboto Lt"/>
                <a:cs typeface="Roboto Lt"/>
              </a:rPr>
              <a:t> </a:t>
            </a:r>
            <a:r>
              <a:rPr sz="1200" spc="-15" dirty="0">
                <a:solidFill>
                  <a:srgbClr val="000005"/>
                </a:solidFill>
                <a:latin typeface="Roboto Lt"/>
                <a:cs typeface="Roboto Lt"/>
              </a:rPr>
              <a:t>have</a:t>
            </a:r>
            <a:r>
              <a:rPr sz="1200" dirty="0">
                <a:solidFill>
                  <a:srgbClr val="000005"/>
                </a:solidFill>
                <a:latin typeface="Roboto Lt"/>
                <a:cs typeface="Roboto Lt"/>
              </a:rPr>
              <a:t> </a:t>
            </a:r>
            <a:r>
              <a:rPr sz="1200" spc="-10" dirty="0">
                <a:solidFill>
                  <a:srgbClr val="000005"/>
                </a:solidFill>
                <a:latin typeface="Roboto Lt"/>
                <a:cs typeface="Roboto Lt"/>
              </a:rPr>
              <a:t>the</a:t>
            </a:r>
            <a:r>
              <a:rPr sz="1200" dirty="0">
                <a:solidFill>
                  <a:srgbClr val="000005"/>
                </a:solidFill>
                <a:latin typeface="Roboto Lt"/>
                <a:cs typeface="Roboto Lt"/>
              </a:rPr>
              <a:t> </a:t>
            </a:r>
            <a:r>
              <a:rPr sz="1200" spc="-10" dirty="0">
                <a:solidFill>
                  <a:srgbClr val="000005"/>
                </a:solidFill>
                <a:latin typeface="Roboto Lt"/>
                <a:cs typeface="Roboto Lt"/>
              </a:rPr>
              <a:t>highest</a:t>
            </a:r>
            <a:r>
              <a:rPr sz="1200" dirty="0">
                <a:solidFill>
                  <a:srgbClr val="000005"/>
                </a:solidFill>
                <a:latin typeface="Roboto Lt"/>
                <a:cs typeface="Roboto Lt"/>
              </a:rPr>
              <a:t> </a:t>
            </a:r>
            <a:r>
              <a:rPr sz="1200" spc="-15" dirty="0">
                <a:solidFill>
                  <a:srgbClr val="000005"/>
                </a:solidFill>
                <a:latin typeface="Roboto Lt"/>
                <a:cs typeface="Roboto Lt"/>
              </a:rPr>
              <a:t>average</a:t>
            </a:r>
            <a:r>
              <a:rPr sz="1200" spc="-5" dirty="0">
                <a:solidFill>
                  <a:srgbClr val="000005"/>
                </a:solidFill>
                <a:latin typeface="Roboto Lt"/>
                <a:cs typeface="Roboto Lt"/>
              </a:rPr>
              <a:t> </a:t>
            </a:r>
            <a:r>
              <a:rPr sz="1200" spc="-10" dirty="0">
                <a:solidFill>
                  <a:srgbClr val="000005"/>
                </a:solidFill>
                <a:latin typeface="Roboto Lt"/>
                <a:cs typeface="Roboto Lt"/>
              </a:rPr>
              <a:t>purchase</a:t>
            </a:r>
            <a:r>
              <a:rPr sz="1200" dirty="0">
                <a:solidFill>
                  <a:srgbClr val="000005"/>
                </a:solidFill>
                <a:latin typeface="Roboto Lt"/>
                <a:cs typeface="Roboto Lt"/>
              </a:rPr>
              <a:t> </a:t>
            </a:r>
            <a:r>
              <a:rPr sz="1200" spc="-10" dirty="0">
                <a:solidFill>
                  <a:srgbClr val="000005"/>
                </a:solidFill>
                <a:latin typeface="Roboto Lt"/>
                <a:cs typeface="Roboto Lt"/>
              </a:rPr>
              <a:t>units</a:t>
            </a:r>
            <a:r>
              <a:rPr sz="1200" dirty="0">
                <a:solidFill>
                  <a:srgbClr val="000005"/>
                </a:solidFill>
                <a:latin typeface="Roboto Lt"/>
                <a:cs typeface="Roboto Lt"/>
              </a:rPr>
              <a:t> </a:t>
            </a:r>
            <a:r>
              <a:rPr sz="1200" spc="-10" dirty="0">
                <a:solidFill>
                  <a:srgbClr val="000005"/>
                </a:solidFill>
                <a:latin typeface="Roboto Lt"/>
                <a:cs typeface="Roboto Lt"/>
              </a:rPr>
              <a:t>per</a:t>
            </a:r>
            <a:r>
              <a:rPr sz="1200" dirty="0">
                <a:solidFill>
                  <a:srgbClr val="000005"/>
                </a:solidFill>
                <a:latin typeface="Roboto Lt"/>
                <a:cs typeface="Roboto Lt"/>
              </a:rPr>
              <a:t> </a:t>
            </a:r>
            <a:r>
              <a:rPr sz="1200" spc="-10" dirty="0">
                <a:solidFill>
                  <a:srgbClr val="000005"/>
                </a:solidFill>
                <a:latin typeface="Roboto Lt"/>
                <a:cs typeface="Roboto Lt"/>
              </a:rPr>
              <a:t>unique</a:t>
            </a:r>
            <a:r>
              <a:rPr sz="1200" spc="-5" dirty="0">
                <a:solidFill>
                  <a:srgbClr val="000005"/>
                </a:solidFill>
                <a:latin typeface="Roboto Lt"/>
                <a:cs typeface="Roboto Lt"/>
              </a:rPr>
              <a:t> </a:t>
            </a:r>
            <a:r>
              <a:rPr sz="1200" spc="-15" dirty="0">
                <a:solidFill>
                  <a:srgbClr val="000005"/>
                </a:solidFill>
                <a:latin typeface="Roboto Lt"/>
                <a:cs typeface="Roboto Lt"/>
              </a:rPr>
              <a:t>customer.</a:t>
            </a:r>
            <a:endParaRPr sz="1200">
              <a:latin typeface="Roboto Lt"/>
              <a:cs typeface="Roboto Lt"/>
            </a:endParaRPr>
          </a:p>
          <a:p>
            <a:pPr>
              <a:lnSpc>
                <a:spcPct val="100000"/>
              </a:lnSpc>
              <a:spcBef>
                <a:spcPts val="25"/>
              </a:spcBef>
              <a:buClr>
                <a:srgbClr val="000005"/>
              </a:buClr>
              <a:buFont typeface="Microsoft Sans Serif"/>
              <a:buChar char="●"/>
            </a:pPr>
            <a:endParaRPr sz="1200">
              <a:latin typeface="Roboto Lt"/>
              <a:cs typeface="Roboto Lt"/>
            </a:endParaRPr>
          </a:p>
          <a:p>
            <a:pPr marL="332740" marR="5080" indent="-320675">
              <a:lnSpc>
                <a:spcPts val="1430"/>
              </a:lnSpc>
              <a:buFont typeface="Microsoft Sans Serif"/>
              <a:buChar char="●"/>
              <a:tabLst>
                <a:tab pos="332740" algn="l"/>
                <a:tab pos="333375" algn="l"/>
              </a:tabLst>
            </a:pPr>
            <a:r>
              <a:rPr sz="1200" spc="-10" dirty="0">
                <a:solidFill>
                  <a:srgbClr val="000005"/>
                </a:solidFill>
                <a:latin typeface="Roboto Lt"/>
                <a:cs typeface="Roboto Lt"/>
              </a:rPr>
              <a:t>Sales </a:t>
            </a:r>
            <a:r>
              <a:rPr sz="1200" spc="-15" dirty="0">
                <a:solidFill>
                  <a:srgbClr val="000005"/>
                </a:solidFill>
                <a:latin typeface="Roboto Lt"/>
                <a:cs typeface="Roboto Lt"/>
              </a:rPr>
              <a:t>mainly </a:t>
            </a:r>
            <a:r>
              <a:rPr sz="1200" spc="-5" dirty="0">
                <a:solidFill>
                  <a:srgbClr val="000005"/>
                </a:solidFill>
                <a:latin typeface="Roboto Lt"/>
                <a:cs typeface="Roboto Lt"/>
              </a:rPr>
              <a:t>came from </a:t>
            </a:r>
            <a:r>
              <a:rPr sz="1200" spc="-10" dirty="0">
                <a:solidFill>
                  <a:srgbClr val="000005"/>
                </a:solidFill>
                <a:latin typeface="Roboto Lt"/>
                <a:cs typeface="Roboto Lt"/>
              </a:rPr>
              <a:t>Budget </a:t>
            </a:r>
            <a:r>
              <a:rPr sz="1200" spc="-170" dirty="0">
                <a:solidFill>
                  <a:srgbClr val="000005"/>
                </a:solidFill>
                <a:latin typeface="Roboto Lt"/>
                <a:cs typeface="Roboto Lt"/>
              </a:rPr>
              <a:t>-</a:t>
            </a:r>
            <a:r>
              <a:rPr sz="1200" spc="-35" dirty="0">
                <a:solidFill>
                  <a:srgbClr val="000005"/>
                </a:solidFill>
                <a:latin typeface="Roboto Lt"/>
                <a:cs typeface="Roboto Lt"/>
              </a:rPr>
              <a:t> </a:t>
            </a:r>
            <a:r>
              <a:rPr sz="1200" spc="-5" dirty="0">
                <a:solidFill>
                  <a:srgbClr val="000005"/>
                </a:solidFill>
                <a:latin typeface="Roboto Lt"/>
                <a:cs typeface="Roboto Lt"/>
              </a:rPr>
              <a:t>older families, </a:t>
            </a:r>
            <a:r>
              <a:rPr sz="1200" spc="-10" dirty="0">
                <a:solidFill>
                  <a:srgbClr val="000005"/>
                </a:solidFill>
                <a:latin typeface="Roboto Lt"/>
                <a:cs typeface="Roboto Lt"/>
              </a:rPr>
              <a:t>Mainstream </a:t>
            </a:r>
            <a:r>
              <a:rPr sz="1200" spc="-170" dirty="0">
                <a:solidFill>
                  <a:srgbClr val="000005"/>
                </a:solidFill>
                <a:latin typeface="Roboto Lt"/>
                <a:cs typeface="Roboto Lt"/>
              </a:rPr>
              <a:t>-</a:t>
            </a:r>
            <a:r>
              <a:rPr sz="1200" spc="85" dirty="0">
                <a:solidFill>
                  <a:srgbClr val="000005"/>
                </a:solidFill>
                <a:latin typeface="Roboto Lt"/>
                <a:cs typeface="Roboto Lt"/>
              </a:rPr>
              <a:t> </a:t>
            </a:r>
            <a:r>
              <a:rPr sz="1200" spc="-15" dirty="0">
                <a:solidFill>
                  <a:srgbClr val="000005"/>
                </a:solidFill>
                <a:latin typeface="Roboto Lt"/>
                <a:cs typeface="Roboto Lt"/>
              </a:rPr>
              <a:t>young </a:t>
            </a:r>
            <a:r>
              <a:rPr sz="1200" spc="-10" dirty="0">
                <a:solidFill>
                  <a:srgbClr val="000005"/>
                </a:solidFill>
                <a:latin typeface="Roboto Lt"/>
                <a:cs typeface="Roboto Lt"/>
              </a:rPr>
              <a:t>singles/couples, and </a:t>
            </a:r>
            <a:r>
              <a:rPr sz="1200" spc="-50" dirty="0">
                <a:solidFill>
                  <a:srgbClr val="000005"/>
                </a:solidFill>
                <a:latin typeface="Roboto Lt"/>
                <a:cs typeface="Roboto Lt"/>
              </a:rPr>
              <a:t>Mainstream </a:t>
            </a:r>
            <a:r>
              <a:rPr sz="1200" spc="-285" dirty="0">
                <a:solidFill>
                  <a:srgbClr val="000005"/>
                </a:solidFill>
                <a:latin typeface="Roboto Lt"/>
                <a:cs typeface="Roboto Lt"/>
              </a:rPr>
              <a:t> </a:t>
            </a:r>
            <a:r>
              <a:rPr sz="1200" spc="-170" dirty="0">
                <a:solidFill>
                  <a:srgbClr val="000005"/>
                </a:solidFill>
                <a:latin typeface="Roboto Lt"/>
                <a:cs typeface="Roboto Lt"/>
              </a:rPr>
              <a:t>-</a:t>
            </a:r>
            <a:r>
              <a:rPr sz="1200" spc="-100" dirty="0">
                <a:solidFill>
                  <a:srgbClr val="000005"/>
                </a:solidFill>
                <a:latin typeface="Roboto Lt"/>
                <a:cs typeface="Roboto Lt"/>
              </a:rPr>
              <a:t> </a:t>
            </a:r>
            <a:r>
              <a:rPr sz="1200" spc="-10" dirty="0">
                <a:solidFill>
                  <a:srgbClr val="000005"/>
                </a:solidFill>
                <a:latin typeface="Roboto Lt"/>
                <a:cs typeface="Roboto Lt"/>
              </a:rPr>
              <a:t>retirees.</a:t>
            </a:r>
            <a:r>
              <a:rPr sz="1200" dirty="0">
                <a:solidFill>
                  <a:srgbClr val="000005"/>
                </a:solidFill>
                <a:latin typeface="Roboto Lt"/>
                <a:cs typeface="Roboto Lt"/>
              </a:rPr>
              <a:t> </a:t>
            </a:r>
            <a:r>
              <a:rPr sz="1200" spc="-10" dirty="0">
                <a:solidFill>
                  <a:srgbClr val="000005"/>
                </a:solidFill>
                <a:latin typeface="Roboto Lt"/>
                <a:cs typeface="Roboto Lt"/>
              </a:rPr>
              <a:t>In</a:t>
            </a:r>
            <a:r>
              <a:rPr sz="1200" spc="-5" dirty="0">
                <a:solidFill>
                  <a:srgbClr val="000005"/>
                </a:solidFill>
                <a:latin typeface="Roboto Lt"/>
                <a:cs typeface="Roboto Lt"/>
              </a:rPr>
              <a:t> </a:t>
            </a:r>
            <a:r>
              <a:rPr sz="1200" spc="-10" dirty="0">
                <a:solidFill>
                  <a:srgbClr val="000005"/>
                </a:solidFill>
                <a:latin typeface="Roboto Lt"/>
                <a:cs typeface="Roboto Lt"/>
              </a:rPr>
              <a:t>total</a:t>
            </a:r>
            <a:r>
              <a:rPr sz="1200" spc="-5" dirty="0">
                <a:solidFill>
                  <a:srgbClr val="000005"/>
                </a:solidFill>
                <a:latin typeface="Roboto Lt"/>
                <a:cs typeface="Roboto Lt"/>
              </a:rPr>
              <a:t> </a:t>
            </a:r>
            <a:r>
              <a:rPr sz="1200" spc="-10" dirty="0">
                <a:solidFill>
                  <a:srgbClr val="000005"/>
                </a:solidFill>
                <a:latin typeface="Roboto Lt"/>
                <a:cs typeface="Roboto Lt"/>
              </a:rPr>
              <a:t>contributing</a:t>
            </a:r>
            <a:r>
              <a:rPr sz="1200" spc="-5" dirty="0">
                <a:solidFill>
                  <a:srgbClr val="000005"/>
                </a:solidFill>
                <a:latin typeface="Roboto Lt"/>
                <a:cs typeface="Roboto Lt"/>
              </a:rPr>
              <a:t> 25% </a:t>
            </a:r>
            <a:r>
              <a:rPr sz="1200" spc="5" dirty="0">
                <a:solidFill>
                  <a:srgbClr val="000005"/>
                </a:solidFill>
                <a:latin typeface="Roboto Lt"/>
                <a:cs typeface="Roboto Lt"/>
              </a:rPr>
              <a:t>of</a:t>
            </a:r>
            <a:r>
              <a:rPr sz="1200" spc="-5" dirty="0">
                <a:solidFill>
                  <a:srgbClr val="000005"/>
                </a:solidFill>
                <a:latin typeface="Roboto Lt"/>
                <a:cs typeface="Roboto Lt"/>
              </a:rPr>
              <a:t> </a:t>
            </a:r>
            <a:r>
              <a:rPr sz="1200" spc="-10" dirty="0">
                <a:solidFill>
                  <a:srgbClr val="000005"/>
                </a:solidFill>
                <a:latin typeface="Roboto Lt"/>
                <a:cs typeface="Roboto Lt"/>
              </a:rPr>
              <a:t>sales</a:t>
            </a:r>
            <a:r>
              <a:rPr sz="1200" spc="-5" dirty="0">
                <a:solidFill>
                  <a:srgbClr val="000005"/>
                </a:solidFill>
                <a:latin typeface="Roboto Lt"/>
                <a:cs typeface="Roboto Lt"/>
              </a:rPr>
              <a:t> </a:t>
            </a:r>
            <a:r>
              <a:rPr sz="1200" spc="-15" dirty="0">
                <a:solidFill>
                  <a:srgbClr val="000005"/>
                </a:solidFill>
                <a:latin typeface="Roboto Lt"/>
                <a:cs typeface="Roboto Lt"/>
              </a:rPr>
              <a:t>revenue.</a:t>
            </a:r>
            <a:endParaRPr sz="1200">
              <a:latin typeface="Roboto Lt"/>
              <a:cs typeface="Roboto Lt"/>
            </a:endParaRPr>
          </a:p>
        </p:txBody>
      </p:sp>
      <p:sp>
        <p:nvSpPr>
          <p:cNvPr id="12" name="object 12"/>
          <p:cNvSpPr txBox="1"/>
          <p:nvPr/>
        </p:nvSpPr>
        <p:spPr>
          <a:xfrm>
            <a:off x="4219435" y="4139669"/>
            <a:ext cx="7416165" cy="389255"/>
          </a:xfrm>
          <a:prstGeom prst="rect">
            <a:avLst/>
          </a:prstGeom>
        </p:spPr>
        <p:txBody>
          <a:bodyPr vert="horz" wrap="square" lIns="0" tIns="19685" rIns="0" bIns="0" rtlCol="0">
            <a:spAutoFit/>
          </a:bodyPr>
          <a:lstStyle/>
          <a:p>
            <a:pPr marL="332740" marR="5080" indent="-320675">
              <a:lnSpc>
                <a:spcPts val="1430"/>
              </a:lnSpc>
              <a:spcBef>
                <a:spcPts val="155"/>
              </a:spcBef>
              <a:buFont typeface="Microsoft Sans Serif"/>
              <a:buChar char="●"/>
              <a:tabLst>
                <a:tab pos="332740" algn="l"/>
                <a:tab pos="333375" algn="l"/>
              </a:tabLst>
            </a:pPr>
            <a:r>
              <a:rPr sz="1200" spc="-20" dirty="0">
                <a:solidFill>
                  <a:srgbClr val="000005"/>
                </a:solidFill>
                <a:latin typeface="Roboto Lt"/>
                <a:cs typeface="Roboto Lt"/>
              </a:rPr>
              <a:t>Trial</a:t>
            </a:r>
            <a:r>
              <a:rPr sz="1200" dirty="0">
                <a:solidFill>
                  <a:srgbClr val="000005"/>
                </a:solidFill>
                <a:latin typeface="Roboto Lt"/>
                <a:cs typeface="Roboto Lt"/>
              </a:rPr>
              <a:t> </a:t>
            </a:r>
            <a:r>
              <a:rPr sz="1200" spc="-10" dirty="0">
                <a:solidFill>
                  <a:srgbClr val="000005"/>
                </a:solidFill>
                <a:latin typeface="Roboto Lt"/>
                <a:cs typeface="Roboto Lt"/>
              </a:rPr>
              <a:t>store</a:t>
            </a:r>
            <a:r>
              <a:rPr sz="1200" spc="5" dirty="0">
                <a:solidFill>
                  <a:srgbClr val="000005"/>
                </a:solidFill>
                <a:latin typeface="Roboto Lt"/>
                <a:cs typeface="Roboto Lt"/>
              </a:rPr>
              <a:t> </a:t>
            </a:r>
            <a:r>
              <a:rPr sz="1200" spc="-5" dirty="0">
                <a:solidFill>
                  <a:srgbClr val="000005"/>
                </a:solidFill>
                <a:latin typeface="Roboto Lt"/>
                <a:cs typeface="Roboto Lt"/>
              </a:rPr>
              <a:t>77</a:t>
            </a:r>
            <a:r>
              <a:rPr sz="1200" spc="5" dirty="0">
                <a:solidFill>
                  <a:srgbClr val="000005"/>
                </a:solidFill>
                <a:latin typeface="Roboto Lt"/>
                <a:cs typeface="Roboto Lt"/>
              </a:rPr>
              <a:t> </a:t>
            </a:r>
            <a:r>
              <a:rPr sz="1200" spc="-10" dirty="0">
                <a:solidFill>
                  <a:srgbClr val="000005"/>
                </a:solidFill>
                <a:latin typeface="Roboto Lt"/>
                <a:cs typeface="Roboto Lt"/>
              </a:rPr>
              <a:t>and</a:t>
            </a:r>
            <a:r>
              <a:rPr sz="1200" spc="5" dirty="0">
                <a:solidFill>
                  <a:srgbClr val="000005"/>
                </a:solidFill>
                <a:latin typeface="Roboto Lt"/>
                <a:cs typeface="Roboto Lt"/>
              </a:rPr>
              <a:t> </a:t>
            </a:r>
            <a:r>
              <a:rPr sz="1200" spc="-5" dirty="0">
                <a:solidFill>
                  <a:srgbClr val="000005"/>
                </a:solidFill>
                <a:latin typeface="Roboto Lt"/>
                <a:cs typeface="Roboto Lt"/>
              </a:rPr>
              <a:t>86</a:t>
            </a:r>
            <a:r>
              <a:rPr sz="1200" dirty="0">
                <a:solidFill>
                  <a:srgbClr val="000005"/>
                </a:solidFill>
                <a:latin typeface="Roboto Lt"/>
                <a:cs typeface="Roboto Lt"/>
              </a:rPr>
              <a:t> </a:t>
            </a:r>
            <a:r>
              <a:rPr sz="1200" spc="-10" dirty="0">
                <a:solidFill>
                  <a:srgbClr val="000005"/>
                </a:solidFill>
                <a:latin typeface="Roboto Lt"/>
                <a:cs typeface="Roboto Lt"/>
              </a:rPr>
              <a:t>experienced</a:t>
            </a:r>
            <a:r>
              <a:rPr sz="1200" spc="5" dirty="0">
                <a:solidFill>
                  <a:srgbClr val="000005"/>
                </a:solidFill>
                <a:latin typeface="Roboto Lt"/>
                <a:cs typeface="Roboto Lt"/>
              </a:rPr>
              <a:t> </a:t>
            </a:r>
            <a:r>
              <a:rPr sz="1200" spc="-10" dirty="0">
                <a:solidFill>
                  <a:srgbClr val="000005"/>
                </a:solidFill>
                <a:latin typeface="Roboto Lt"/>
                <a:cs typeface="Roboto Lt"/>
              </a:rPr>
              <a:t>signiﬁcant</a:t>
            </a:r>
            <a:r>
              <a:rPr sz="1200" spc="5" dirty="0">
                <a:solidFill>
                  <a:srgbClr val="000005"/>
                </a:solidFill>
                <a:latin typeface="Roboto Lt"/>
                <a:cs typeface="Roboto Lt"/>
              </a:rPr>
              <a:t> </a:t>
            </a:r>
            <a:r>
              <a:rPr sz="1200" spc="-10" dirty="0">
                <a:solidFill>
                  <a:srgbClr val="000005"/>
                </a:solidFill>
                <a:latin typeface="Roboto Lt"/>
                <a:cs typeface="Roboto Lt"/>
              </a:rPr>
              <a:t>increase</a:t>
            </a:r>
            <a:r>
              <a:rPr sz="1200" spc="5" dirty="0">
                <a:solidFill>
                  <a:srgbClr val="000005"/>
                </a:solidFill>
                <a:latin typeface="Roboto Lt"/>
                <a:cs typeface="Roboto Lt"/>
              </a:rPr>
              <a:t> </a:t>
            </a:r>
            <a:r>
              <a:rPr sz="1200" spc="-10" dirty="0">
                <a:solidFill>
                  <a:srgbClr val="000005"/>
                </a:solidFill>
                <a:latin typeface="Roboto Lt"/>
                <a:cs typeface="Roboto Lt"/>
              </a:rPr>
              <a:t>in</a:t>
            </a:r>
            <a:r>
              <a:rPr sz="1200" spc="-15" dirty="0">
                <a:solidFill>
                  <a:srgbClr val="000005"/>
                </a:solidFill>
                <a:latin typeface="Roboto Lt"/>
                <a:cs typeface="Roboto Lt"/>
              </a:rPr>
              <a:t> </a:t>
            </a:r>
            <a:r>
              <a:rPr sz="1200" spc="-20" dirty="0">
                <a:solidFill>
                  <a:srgbClr val="000005"/>
                </a:solidFill>
                <a:latin typeface="Roboto Lt"/>
                <a:cs typeface="Roboto Lt"/>
              </a:rPr>
              <a:t>Total</a:t>
            </a:r>
            <a:r>
              <a:rPr sz="1200" dirty="0">
                <a:solidFill>
                  <a:srgbClr val="000005"/>
                </a:solidFill>
                <a:latin typeface="Roboto Lt"/>
                <a:cs typeface="Roboto Lt"/>
              </a:rPr>
              <a:t> </a:t>
            </a:r>
            <a:r>
              <a:rPr sz="1200" spc="-10" dirty="0">
                <a:solidFill>
                  <a:srgbClr val="000005"/>
                </a:solidFill>
                <a:latin typeface="Roboto Lt"/>
                <a:cs typeface="Roboto Lt"/>
              </a:rPr>
              <a:t>Sales</a:t>
            </a:r>
            <a:r>
              <a:rPr sz="1200" spc="5" dirty="0">
                <a:solidFill>
                  <a:srgbClr val="000005"/>
                </a:solidFill>
                <a:latin typeface="Roboto Lt"/>
                <a:cs typeface="Roboto Lt"/>
              </a:rPr>
              <a:t> </a:t>
            </a:r>
            <a:r>
              <a:rPr sz="1200" spc="-10" dirty="0">
                <a:solidFill>
                  <a:srgbClr val="000005"/>
                </a:solidFill>
                <a:latin typeface="Roboto Lt"/>
                <a:cs typeface="Roboto Lt"/>
              </a:rPr>
              <a:t>and</a:t>
            </a:r>
            <a:r>
              <a:rPr sz="1200" spc="5" dirty="0">
                <a:solidFill>
                  <a:srgbClr val="000005"/>
                </a:solidFill>
                <a:latin typeface="Roboto Lt"/>
                <a:cs typeface="Roboto Lt"/>
              </a:rPr>
              <a:t> </a:t>
            </a:r>
            <a:r>
              <a:rPr sz="1200" spc="-10" dirty="0">
                <a:solidFill>
                  <a:srgbClr val="000005"/>
                </a:solidFill>
                <a:latin typeface="Roboto Lt"/>
                <a:cs typeface="Roboto Lt"/>
              </a:rPr>
              <a:t>Customers</a:t>
            </a:r>
            <a:r>
              <a:rPr sz="1200" spc="5" dirty="0">
                <a:solidFill>
                  <a:srgbClr val="000005"/>
                </a:solidFill>
                <a:latin typeface="Roboto Lt"/>
                <a:cs typeface="Roboto Lt"/>
              </a:rPr>
              <a:t> </a:t>
            </a:r>
            <a:r>
              <a:rPr sz="1200" spc="-10" dirty="0">
                <a:solidFill>
                  <a:srgbClr val="000005"/>
                </a:solidFill>
                <a:latin typeface="Roboto Lt"/>
                <a:cs typeface="Roboto Lt"/>
              </a:rPr>
              <a:t>quantity</a:t>
            </a:r>
            <a:r>
              <a:rPr sz="1200" spc="5" dirty="0">
                <a:solidFill>
                  <a:srgbClr val="000005"/>
                </a:solidFill>
                <a:latin typeface="Roboto Lt"/>
                <a:cs typeface="Roboto Lt"/>
              </a:rPr>
              <a:t> </a:t>
            </a:r>
            <a:r>
              <a:rPr sz="1200" spc="-10" dirty="0">
                <a:solidFill>
                  <a:srgbClr val="000005"/>
                </a:solidFill>
                <a:latin typeface="Roboto Lt"/>
                <a:cs typeface="Roboto Lt"/>
              </a:rPr>
              <a:t>during</a:t>
            </a:r>
            <a:r>
              <a:rPr sz="1200" dirty="0">
                <a:solidFill>
                  <a:srgbClr val="000005"/>
                </a:solidFill>
                <a:latin typeface="Roboto Lt"/>
                <a:cs typeface="Roboto Lt"/>
              </a:rPr>
              <a:t> </a:t>
            </a:r>
            <a:r>
              <a:rPr sz="1200" spc="-10" dirty="0">
                <a:solidFill>
                  <a:srgbClr val="000005"/>
                </a:solidFill>
                <a:latin typeface="Roboto Lt"/>
                <a:cs typeface="Roboto Lt"/>
              </a:rPr>
              <a:t>the</a:t>
            </a:r>
            <a:r>
              <a:rPr sz="1200" spc="5" dirty="0">
                <a:solidFill>
                  <a:srgbClr val="000005"/>
                </a:solidFill>
                <a:latin typeface="Roboto Lt"/>
                <a:cs typeface="Roboto Lt"/>
              </a:rPr>
              <a:t> </a:t>
            </a:r>
            <a:r>
              <a:rPr sz="1200" spc="-260" dirty="0">
                <a:solidFill>
                  <a:srgbClr val="000005"/>
                </a:solidFill>
                <a:latin typeface="Roboto Lt"/>
                <a:cs typeface="Roboto Lt"/>
              </a:rPr>
              <a:t>trial </a:t>
            </a:r>
            <a:r>
              <a:rPr sz="1200" spc="-254" dirty="0">
                <a:solidFill>
                  <a:srgbClr val="000005"/>
                </a:solidFill>
                <a:latin typeface="Roboto Lt"/>
                <a:cs typeface="Roboto Lt"/>
              </a:rPr>
              <a:t> </a:t>
            </a:r>
            <a:r>
              <a:rPr sz="1200" spc="-10" dirty="0">
                <a:solidFill>
                  <a:srgbClr val="000005"/>
                </a:solidFill>
                <a:latin typeface="Roboto Lt"/>
                <a:cs typeface="Roboto Lt"/>
              </a:rPr>
              <a:t>period</a:t>
            </a:r>
            <a:r>
              <a:rPr sz="1200" spc="-5" dirty="0">
                <a:solidFill>
                  <a:srgbClr val="000005"/>
                </a:solidFill>
                <a:latin typeface="Roboto Lt"/>
                <a:cs typeface="Roboto Lt"/>
              </a:rPr>
              <a:t> </a:t>
            </a:r>
            <a:r>
              <a:rPr sz="1200" spc="-10" dirty="0">
                <a:solidFill>
                  <a:srgbClr val="000005"/>
                </a:solidFill>
                <a:latin typeface="Roboto Lt"/>
                <a:cs typeface="Roboto Lt"/>
              </a:rPr>
              <a:t>compared</a:t>
            </a:r>
            <a:r>
              <a:rPr sz="1200" spc="-5" dirty="0">
                <a:solidFill>
                  <a:srgbClr val="000005"/>
                </a:solidFill>
                <a:latin typeface="Roboto Lt"/>
                <a:cs typeface="Roboto Lt"/>
              </a:rPr>
              <a:t> </a:t>
            </a:r>
            <a:r>
              <a:rPr sz="1200" spc="-10" dirty="0">
                <a:solidFill>
                  <a:srgbClr val="000005"/>
                </a:solidFill>
                <a:latin typeface="Roboto Lt"/>
                <a:cs typeface="Roboto Lt"/>
              </a:rPr>
              <a:t>to</a:t>
            </a:r>
            <a:r>
              <a:rPr sz="1200" spc="-5" dirty="0">
                <a:solidFill>
                  <a:srgbClr val="000005"/>
                </a:solidFill>
                <a:latin typeface="Roboto Lt"/>
                <a:cs typeface="Roboto Lt"/>
              </a:rPr>
              <a:t> </a:t>
            </a:r>
            <a:r>
              <a:rPr sz="1200" spc="-10" dirty="0">
                <a:solidFill>
                  <a:srgbClr val="000005"/>
                </a:solidFill>
                <a:latin typeface="Roboto Lt"/>
                <a:cs typeface="Roboto Lt"/>
              </a:rPr>
              <a:t>their</a:t>
            </a:r>
            <a:r>
              <a:rPr sz="1200" spc="-5" dirty="0">
                <a:solidFill>
                  <a:srgbClr val="000005"/>
                </a:solidFill>
                <a:latin typeface="Roboto Lt"/>
                <a:cs typeface="Roboto Lt"/>
              </a:rPr>
              <a:t> </a:t>
            </a:r>
            <a:r>
              <a:rPr sz="1200" spc="-10" dirty="0">
                <a:solidFill>
                  <a:srgbClr val="000005"/>
                </a:solidFill>
                <a:latin typeface="Roboto Lt"/>
                <a:cs typeface="Roboto Lt"/>
              </a:rPr>
              <a:t>control</a:t>
            </a:r>
            <a:r>
              <a:rPr sz="1200" spc="-5" dirty="0">
                <a:solidFill>
                  <a:srgbClr val="000005"/>
                </a:solidFill>
                <a:latin typeface="Roboto Lt"/>
                <a:cs typeface="Roboto Lt"/>
              </a:rPr>
              <a:t> </a:t>
            </a:r>
            <a:r>
              <a:rPr sz="1200" spc="-10" dirty="0">
                <a:solidFill>
                  <a:srgbClr val="000005"/>
                </a:solidFill>
                <a:latin typeface="Roboto Lt"/>
                <a:cs typeface="Roboto Lt"/>
              </a:rPr>
              <a:t>stores..</a:t>
            </a:r>
            <a:endParaRPr sz="1200">
              <a:latin typeface="Roboto Lt"/>
              <a:cs typeface="Roboto Lt"/>
            </a:endParaRPr>
          </a:p>
        </p:txBody>
      </p:sp>
      <p:sp>
        <p:nvSpPr>
          <p:cNvPr id="13" name="object 13"/>
          <p:cNvSpPr txBox="1"/>
          <p:nvPr/>
        </p:nvSpPr>
        <p:spPr>
          <a:xfrm>
            <a:off x="4219435" y="4682594"/>
            <a:ext cx="6231890" cy="208279"/>
          </a:xfrm>
          <a:prstGeom prst="rect">
            <a:avLst/>
          </a:prstGeom>
        </p:spPr>
        <p:txBody>
          <a:bodyPr vert="horz" wrap="square" lIns="0" tIns="12700" rIns="0" bIns="0" rtlCol="0">
            <a:spAutoFit/>
          </a:bodyPr>
          <a:lstStyle/>
          <a:p>
            <a:pPr marL="332740" indent="-320675">
              <a:lnSpc>
                <a:spcPct val="100000"/>
              </a:lnSpc>
              <a:spcBef>
                <a:spcPts val="100"/>
              </a:spcBef>
              <a:buFont typeface="Microsoft Sans Serif"/>
              <a:buChar char="●"/>
              <a:tabLst>
                <a:tab pos="332740" algn="l"/>
                <a:tab pos="333375" algn="l"/>
              </a:tabLst>
            </a:pPr>
            <a:r>
              <a:rPr sz="1200" spc="-20" dirty="0">
                <a:solidFill>
                  <a:srgbClr val="000005"/>
                </a:solidFill>
                <a:latin typeface="Roboto Lt"/>
                <a:cs typeface="Roboto Lt"/>
              </a:rPr>
              <a:t>Trial</a:t>
            </a:r>
            <a:r>
              <a:rPr sz="1200" spc="10" dirty="0">
                <a:solidFill>
                  <a:srgbClr val="000005"/>
                </a:solidFill>
                <a:latin typeface="Roboto Lt"/>
                <a:cs typeface="Roboto Lt"/>
              </a:rPr>
              <a:t> </a:t>
            </a:r>
            <a:r>
              <a:rPr sz="1200" spc="-10" dirty="0">
                <a:solidFill>
                  <a:srgbClr val="000005"/>
                </a:solidFill>
                <a:latin typeface="Roboto Lt"/>
                <a:cs typeface="Roboto Lt"/>
              </a:rPr>
              <a:t>store</a:t>
            </a:r>
            <a:r>
              <a:rPr sz="1200" spc="10" dirty="0">
                <a:solidFill>
                  <a:srgbClr val="000005"/>
                </a:solidFill>
                <a:latin typeface="Roboto Lt"/>
                <a:cs typeface="Roboto Lt"/>
              </a:rPr>
              <a:t> </a:t>
            </a:r>
            <a:r>
              <a:rPr sz="1200" spc="-5" dirty="0">
                <a:solidFill>
                  <a:srgbClr val="000005"/>
                </a:solidFill>
                <a:latin typeface="Roboto Lt"/>
                <a:cs typeface="Roboto Lt"/>
              </a:rPr>
              <a:t>88</a:t>
            </a:r>
            <a:r>
              <a:rPr sz="1200" spc="10" dirty="0">
                <a:solidFill>
                  <a:srgbClr val="000005"/>
                </a:solidFill>
                <a:latin typeface="Roboto Lt"/>
                <a:cs typeface="Roboto Lt"/>
              </a:rPr>
              <a:t> </a:t>
            </a:r>
            <a:r>
              <a:rPr sz="1200" spc="-10" dirty="0">
                <a:solidFill>
                  <a:srgbClr val="000005"/>
                </a:solidFill>
                <a:latin typeface="Roboto Lt"/>
                <a:cs typeface="Roboto Lt"/>
              </a:rPr>
              <a:t>experience</a:t>
            </a:r>
            <a:r>
              <a:rPr sz="1200" spc="10" dirty="0">
                <a:solidFill>
                  <a:srgbClr val="000005"/>
                </a:solidFill>
                <a:latin typeface="Roboto Lt"/>
                <a:cs typeface="Roboto Lt"/>
              </a:rPr>
              <a:t> </a:t>
            </a:r>
            <a:r>
              <a:rPr sz="1200" spc="-10" dirty="0">
                <a:solidFill>
                  <a:srgbClr val="000005"/>
                </a:solidFill>
                <a:latin typeface="Roboto Lt"/>
                <a:cs typeface="Roboto Lt"/>
              </a:rPr>
              <a:t>increase</a:t>
            </a:r>
            <a:r>
              <a:rPr sz="1200" spc="10" dirty="0">
                <a:solidFill>
                  <a:srgbClr val="000005"/>
                </a:solidFill>
                <a:latin typeface="Roboto Lt"/>
                <a:cs typeface="Roboto Lt"/>
              </a:rPr>
              <a:t> </a:t>
            </a:r>
            <a:r>
              <a:rPr sz="1200" spc="-10" dirty="0">
                <a:solidFill>
                  <a:srgbClr val="000005"/>
                </a:solidFill>
                <a:latin typeface="Roboto Lt"/>
                <a:cs typeface="Roboto Lt"/>
              </a:rPr>
              <a:t>as</a:t>
            </a:r>
            <a:r>
              <a:rPr sz="1200" spc="10" dirty="0">
                <a:solidFill>
                  <a:srgbClr val="000005"/>
                </a:solidFill>
                <a:latin typeface="Roboto Lt"/>
                <a:cs typeface="Roboto Lt"/>
              </a:rPr>
              <a:t> </a:t>
            </a:r>
            <a:r>
              <a:rPr sz="1200" spc="-10" dirty="0">
                <a:solidFill>
                  <a:srgbClr val="000005"/>
                </a:solidFill>
                <a:latin typeface="Roboto Lt"/>
                <a:cs typeface="Roboto Lt"/>
              </a:rPr>
              <a:t>well,</a:t>
            </a:r>
            <a:r>
              <a:rPr sz="1200" spc="15" dirty="0">
                <a:solidFill>
                  <a:srgbClr val="000005"/>
                </a:solidFill>
                <a:latin typeface="Roboto Lt"/>
                <a:cs typeface="Roboto Lt"/>
              </a:rPr>
              <a:t> </a:t>
            </a:r>
            <a:r>
              <a:rPr sz="1200" spc="-10" dirty="0">
                <a:solidFill>
                  <a:srgbClr val="000005"/>
                </a:solidFill>
                <a:latin typeface="Roboto Lt"/>
                <a:cs typeface="Roboto Lt"/>
              </a:rPr>
              <a:t>but</a:t>
            </a:r>
            <a:r>
              <a:rPr sz="1200" spc="10" dirty="0">
                <a:solidFill>
                  <a:srgbClr val="000005"/>
                </a:solidFill>
                <a:latin typeface="Roboto Lt"/>
                <a:cs typeface="Roboto Lt"/>
              </a:rPr>
              <a:t> </a:t>
            </a:r>
            <a:r>
              <a:rPr sz="1200" spc="-10" dirty="0">
                <a:solidFill>
                  <a:srgbClr val="000005"/>
                </a:solidFill>
                <a:latin typeface="Roboto Lt"/>
                <a:cs typeface="Roboto Lt"/>
              </a:rPr>
              <a:t>insigniﬁcant</a:t>
            </a:r>
            <a:r>
              <a:rPr sz="1200" spc="10" dirty="0">
                <a:solidFill>
                  <a:srgbClr val="000005"/>
                </a:solidFill>
                <a:latin typeface="Roboto Lt"/>
                <a:cs typeface="Roboto Lt"/>
              </a:rPr>
              <a:t> </a:t>
            </a:r>
            <a:r>
              <a:rPr sz="1200" spc="-10" dirty="0">
                <a:solidFill>
                  <a:srgbClr val="000005"/>
                </a:solidFill>
                <a:latin typeface="Roboto Lt"/>
                <a:cs typeface="Roboto Lt"/>
              </a:rPr>
              <a:t>compared</a:t>
            </a:r>
            <a:r>
              <a:rPr sz="1200" spc="10" dirty="0">
                <a:solidFill>
                  <a:srgbClr val="000005"/>
                </a:solidFill>
                <a:latin typeface="Roboto Lt"/>
                <a:cs typeface="Roboto Lt"/>
              </a:rPr>
              <a:t> </a:t>
            </a:r>
            <a:r>
              <a:rPr sz="1200" spc="-10" dirty="0">
                <a:solidFill>
                  <a:srgbClr val="000005"/>
                </a:solidFill>
                <a:latin typeface="Roboto Lt"/>
                <a:cs typeface="Roboto Lt"/>
              </a:rPr>
              <a:t>to</a:t>
            </a:r>
            <a:r>
              <a:rPr sz="1200" spc="10" dirty="0">
                <a:solidFill>
                  <a:srgbClr val="000005"/>
                </a:solidFill>
                <a:latin typeface="Roboto Lt"/>
                <a:cs typeface="Roboto Lt"/>
              </a:rPr>
              <a:t> </a:t>
            </a:r>
            <a:r>
              <a:rPr sz="1200" spc="-25" dirty="0">
                <a:solidFill>
                  <a:srgbClr val="000005"/>
                </a:solidFill>
                <a:latin typeface="Roboto Lt"/>
                <a:cs typeface="Roboto Lt"/>
              </a:rPr>
              <a:t>its’</a:t>
            </a:r>
            <a:r>
              <a:rPr sz="1200" spc="10" dirty="0">
                <a:solidFill>
                  <a:srgbClr val="000005"/>
                </a:solidFill>
                <a:latin typeface="Roboto Lt"/>
                <a:cs typeface="Roboto Lt"/>
              </a:rPr>
              <a:t> </a:t>
            </a:r>
            <a:r>
              <a:rPr sz="1200" spc="-10" dirty="0">
                <a:solidFill>
                  <a:srgbClr val="000005"/>
                </a:solidFill>
                <a:latin typeface="Roboto Lt"/>
                <a:cs typeface="Roboto Lt"/>
              </a:rPr>
              <a:t>Control</a:t>
            </a:r>
            <a:r>
              <a:rPr sz="1200" spc="10" dirty="0">
                <a:solidFill>
                  <a:srgbClr val="000005"/>
                </a:solidFill>
                <a:latin typeface="Roboto Lt"/>
                <a:cs typeface="Roboto Lt"/>
              </a:rPr>
              <a:t> </a:t>
            </a:r>
            <a:r>
              <a:rPr sz="1200" spc="-185" dirty="0">
                <a:solidFill>
                  <a:srgbClr val="000005"/>
                </a:solidFill>
                <a:latin typeface="Roboto Lt"/>
                <a:cs typeface="Roboto Lt"/>
              </a:rPr>
              <a:t>store.</a:t>
            </a:r>
            <a:endParaRPr sz="1200">
              <a:latin typeface="Roboto Lt"/>
              <a:cs typeface="Roboto 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0567" y="0"/>
            <a:ext cx="11451590" cy="2466975"/>
          </a:xfrm>
          <a:custGeom>
            <a:avLst/>
            <a:gdLst/>
            <a:ahLst/>
            <a:cxnLst/>
            <a:rect l="l" t="t" r="r" b="b"/>
            <a:pathLst>
              <a:path w="11451590" h="2466975">
                <a:moveTo>
                  <a:pt x="11451431" y="2466974"/>
                </a:moveTo>
                <a:lnTo>
                  <a:pt x="0" y="2466974"/>
                </a:lnTo>
                <a:lnTo>
                  <a:pt x="0" y="0"/>
                </a:lnTo>
                <a:lnTo>
                  <a:pt x="11451431" y="0"/>
                </a:lnTo>
                <a:lnTo>
                  <a:pt x="11451431" y="2466974"/>
                </a:lnTo>
                <a:close/>
              </a:path>
            </a:pathLst>
          </a:custGeom>
          <a:solidFill>
            <a:srgbClr val="ECE7E4"/>
          </a:solidFill>
        </p:spPr>
        <p:txBody>
          <a:bodyPr wrap="square" lIns="0" tIns="0" rIns="0" bIns="0" rtlCol="0"/>
          <a:lstStyle/>
          <a:p>
            <a:endParaRPr/>
          </a:p>
        </p:txBody>
      </p:sp>
      <p:sp>
        <p:nvSpPr>
          <p:cNvPr id="3" name="object 3"/>
          <p:cNvSpPr txBox="1"/>
          <p:nvPr/>
        </p:nvSpPr>
        <p:spPr>
          <a:xfrm>
            <a:off x="1149350" y="243992"/>
            <a:ext cx="1193800" cy="1290320"/>
          </a:xfrm>
          <a:prstGeom prst="rect">
            <a:avLst/>
          </a:prstGeom>
        </p:spPr>
        <p:txBody>
          <a:bodyPr vert="horz" wrap="square" lIns="0" tIns="12700" rIns="0" bIns="0" rtlCol="0">
            <a:spAutoFit/>
          </a:bodyPr>
          <a:lstStyle/>
          <a:p>
            <a:pPr marL="12700">
              <a:lnSpc>
                <a:spcPct val="100000"/>
              </a:lnSpc>
              <a:spcBef>
                <a:spcPts val="100"/>
              </a:spcBef>
            </a:pPr>
            <a:r>
              <a:rPr sz="8300" spc="-5" dirty="0">
                <a:solidFill>
                  <a:srgbClr val="000005"/>
                </a:solidFill>
                <a:latin typeface="Roboto Lt"/>
                <a:cs typeface="Roboto Lt"/>
              </a:rPr>
              <a:t>01</a:t>
            </a:r>
            <a:endParaRPr sz="8300">
              <a:latin typeface="Roboto Lt"/>
              <a:cs typeface="Roboto Lt"/>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80"/>
              </a:lnSpc>
            </a:pPr>
            <a:fld id="{81D60167-4931-47E6-BA6A-407CBD079E47}" type="slidenum">
              <a:rPr spc="-5" dirty="0"/>
              <a:t>4</a:t>
            </a:fld>
            <a:endParaRPr spc="-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050"/>
              </a:lnSpc>
            </a:pPr>
            <a:r>
              <a:rPr spc="-5" dirty="0"/>
              <a:t>Classification</a:t>
            </a:r>
            <a:r>
              <a:rPr dirty="0"/>
              <a:t>:</a:t>
            </a:r>
            <a:r>
              <a:rPr spc="-5" dirty="0"/>
              <a:t> Confidential</a:t>
            </a:r>
          </a:p>
        </p:txBody>
      </p:sp>
      <p:sp>
        <p:nvSpPr>
          <p:cNvPr id="4" name="object 4"/>
          <p:cNvSpPr txBox="1">
            <a:spLocks noGrp="1"/>
          </p:cNvSpPr>
          <p:nvPr>
            <p:ph type="title"/>
          </p:nvPr>
        </p:nvSpPr>
        <p:spPr>
          <a:xfrm>
            <a:off x="1189038" y="3097720"/>
            <a:ext cx="1257300" cy="391160"/>
          </a:xfrm>
          <a:prstGeom prst="rect">
            <a:avLst/>
          </a:prstGeom>
        </p:spPr>
        <p:txBody>
          <a:bodyPr vert="horz" wrap="square" lIns="0" tIns="12700" rIns="0" bIns="0" rtlCol="0">
            <a:spAutoFit/>
          </a:bodyPr>
          <a:lstStyle/>
          <a:p>
            <a:pPr marL="12700">
              <a:lnSpc>
                <a:spcPct val="100000"/>
              </a:lnSpc>
              <a:spcBef>
                <a:spcPts val="100"/>
              </a:spcBef>
            </a:pPr>
            <a:r>
              <a:rPr spc="-5" dirty="0">
                <a:latin typeface="Roboto Lt"/>
                <a:cs typeface="Roboto Lt"/>
              </a:rPr>
              <a:t>Category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32688" y="2236412"/>
            <a:ext cx="9904162" cy="2362458"/>
          </a:xfrm>
          <a:prstGeom prst="rect">
            <a:avLst/>
          </a:prstGeom>
        </p:spPr>
      </p:pic>
      <p:sp>
        <p:nvSpPr>
          <p:cNvPr id="3" name="object 3"/>
          <p:cNvSpPr txBox="1">
            <a:spLocks noGrp="1"/>
          </p:cNvSpPr>
          <p:nvPr>
            <p:ph type="title"/>
          </p:nvPr>
        </p:nvSpPr>
        <p:spPr>
          <a:xfrm>
            <a:off x="927100" y="428483"/>
            <a:ext cx="10337800" cy="1127873"/>
          </a:xfrm>
          <a:prstGeom prst="rect">
            <a:avLst/>
          </a:prstGeom>
        </p:spPr>
        <p:txBody>
          <a:bodyPr vert="horz" wrap="square" lIns="0" tIns="27940" rIns="0" bIns="0" rtlCol="0">
            <a:spAutoFit/>
          </a:bodyPr>
          <a:lstStyle/>
          <a:p>
            <a:pPr marL="269875" marR="5080">
              <a:lnSpc>
                <a:spcPts val="2850"/>
              </a:lnSpc>
              <a:spcBef>
                <a:spcPts val="220"/>
              </a:spcBef>
            </a:pPr>
            <a:r>
              <a:rPr lang="en-US" spc="-25" dirty="0"/>
              <a:t>As Christmas approaches, sales gradually grow. On New Year's Eve, they resume their early December levels. The fact that stores were closed on December 25 as a result of Christmas contributed to the drop in sales.</a:t>
            </a:r>
            <a:endParaRPr spc="-2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80"/>
              </a:lnSpc>
            </a:pPr>
            <a:fld id="{81D60167-4931-47E6-BA6A-407CBD079E47}" type="slidenum">
              <a:rPr spc="-5" dirty="0"/>
              <a:t>5</a:t>
            </a:fld>
            <a:endParaRPr spc="-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50"/>
              </a:lnSpc>
            </a:pPr>
            <a:r>
              <a:rPr spc="-5" dirty="0"/>
              <a:t>Classification</a:t>
            </a:r>
            <a:r>
              <a:rPr dirty="0"/>
              <a:t>:</a:t>
            </a:r>
            <a:r>
              <a:rPr spc="-5" dirty="0"/>
              <a:t> Confidential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4275" y="428486"/>
            <a:ext cx="9965055" cy="1115060"/>
          </a:xfrm>
          <a:prstGeom prst="rect">
            <a:avLst/>
          </a:prstGeom>
        </p:spPr>
        <p:txBody>
          <a:bodyPr vert="horz" wrap="square" lIns="0" tIns="12700" rIns="0" bIns="0" rtlCol="0">
            <a:spAutoFit/>
          </a:bodyPr>
          <a:lstStyle/>
          <a:p>
            <a:pPr marL="12700">
              <a:lnSpc>
                <a:spcPts val="2865"/>
              </a:lnSpc>
              <a:spcBef>
                <a:spcPts val="100"/>
              </a:spcBef>
            </a:pPr>
            <a:r>
              <a:rPr lang="en-US" spc="-25" dirty="0"/>
              <a:t>The amount of purchases made by each consumer does not appear to be affected by </a:t>
            </a:r>
            <a:r>
              <a:rPr lang="en-US" spc="-25" dirty="0" err="1"/>
              <a:t>wealth.The</a:t>
            </a:r>
            <a:r>
              <a:rPr lang="en-US" spc="-25" dirty="0"/>
              <a:t> segments with the highest average purchase units per distinct client are Older and Young Families.</a:t>
            </a:r>
            <a:endParaRPr spc="-35" dirty="0"/>
          </a:p>
        </p:txBody>
      </p:sp>
      <p:pic>
        <p:nvPicPr>
          <p:cNvPr id="3" name="object 3"/>
          <p:cNvPicPr/>
          <p:nvPr/>
        </p:nvPicPr>
        <p:blipFill>
          <a:blip r:embed="rId2" cstate="print"/>
          <a:stretch>
            <a:fillRect/>
          </a:stretch>
        </p:blipFill>
        <p:spPr>
          <a:xfrm>
            <a:off x="1206517" y="2805720"/>
            <a:ext cx="10544016" cy="2835849"/>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80"/>
              </a:lnSpc>
            </a:pPr>
            <a:fld id="{81D60167-4931-47E6-BA6A-407CBD079E47}" type="slidenum">
              <a:rPr spc="-5" dirty="0"/>
              <a:t>6</a:t>
            </a:fld>
            <a:endParaRPr spc="-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50"/>
              </a:lnSpc>
            </a:pPr>
            <a:r>
              <a:rPr spc="-5" dirty="0"/>
              <a:t>Classification</a:t>
            </a:r>
            <a:r>
              <a:rPr dirty="0"/>
              <a:t>:</a:t>
            </a:r>
            <a:r>
              <a:rPr spc="-5" dirty="0"/>
              <a:t> Confidential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4275" y="428486"/>
            <a:ext cx="9743440" cy="1499770"/>
          </a:xfrm>
          <a:prstGeom prst="rect">
            <a:avLst/>
          </a:prstGeom>
        </p:spPr>
        <p:txBody>
          <a:bodyPr vert="horz" wrap="square" lIns="0" tIns="27940" rIns="0" bIns="0" rtlCol="0">
            <a:spAutoFit/>
          </a:bodyPr>
          <a:lstStyle/>
          <a:p>
            <a:pPr marL="12700" marR="5080">
              <a:lnSpc>
                <a:spcPts val="2850"/>
              </a:lnSpc>
              <a:spcBef>
                <a:spcPts val="220"/>
              </a:spcBef>
            </a:pPr>
            <a:r>
              <a:rPr lang="en-US" spc="-25" dirty="0"/>
              <a:t>Budget - older families, Mainstream - young singles/couples, and Mainstream - retirees accounted for the majority of sales. Overall, older clients spend more money than younger ones. Customers who don't pay a premium purchase more than those who do.</a:t>
            </a:r>
            <a:endParaRPr spc="-20" dirty="0"/>
          </a:p>
        </p:txBody>
      </p:sp>
      <p:pic>
        <p:nvPicPr>
          <p:cNvPr id="3" name="object 3"/>
          <p:cNvPicPr/>
          <p:nvPr/>
        </p:nvPicPr>
        <p:blipFill>
          <a:blip r:embed="rId2" cstate="print"/>
          <a:stretch>
            <a:fillRect/>
          </a:stretch>
        </p:blipFill>
        <p:spPr>
          <a:xfrm>
            <a:off x="1206505" y="2463562"/>
            <a:ext cx="10598686" cy="3504404"/>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80"/>
              </a:lnSpc>
            </a:pPr>
            <a:fld id="{81D60167-4931-47E6-BA6A-407CBD079E47}" type="slidenum">
              <a:rPr spc="-5" dirty="0"/>
              <a:t>7</a:t>
            </a:fld>
            <a:endParaRPr spc="-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50"/>
              </a:lnSpc>
            </a:pPr>
            <a:r>
              <a:rPr spc="-5" dirty="0"/>
              <a:t>Classification</a:t>
            </a:r>
            <a:r>
              <a:rPr dirty="0"/>
              <a:t>:</a:t>
            </a:r>
            <a:r>
              <a:rPr spc="-5" dirty="0"/>
              <a:t> Confidential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9350" y="243992"/>
            <a:ext cx="1193800" cy="1290320"/>
          </a:xfrm>
          <a:prstGeom prst="rect">
            <a:avLst/>
          </a:prstGeom>
        </p:spPr>
        <p:txBody>
          <a:bodyPr vert="horz" wrap="square" lIns="0" tIns="12700" rIns="0" bIns="0" rtlCol="0">
            <a:spAutoFit/>
          </a:bodyPr>
          <a:lstStyle/>
          <a:p>
            <a:pPr marL="12700">
              <a:lnSpc>
                <a:spcPct val="100000"/>
              </a:lnSpc>
              <a:spcBef>
                <a:spcPts val="100"/>
              </a:spcBef>
            </a:pPr>
            <a:r>
              <a:rPr sz="8300" spc="-5" dirty="0">
                <a:solidFill>
                  <a:srgbClr val="000005"/>
                </a:solidFill>
                <a:latin typeface="Roboto Lt"/>
                <a:cs typeface="Roboto Lt"/>
              </a:rPr>
              <a:t>02</a:t>
            </a:r>
            <a:endParaRPr sz="8300">
              <a:latin typeface="Roboto Lt"/>
              <a:cs typeface="Roboto Lt"/>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80"/>
              </a:lnSpc>
            </a:pPr>
            <a:fld id="{81D60167-4931-47E6-BA6A-407CBD079E47}" type="slidenum">
              <a:rPr spc="-5" dirty="0"/>
              <a:t>8</a:t>
            </a:fld>
            <a:endParaRPr spc="-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50"/>
              </a:lnSpc>
            </a:pPr>
            <a:r>
              <a:rPr spc="-5" dirty="0"/>
              <a:t>Classification</a:t>
            </a:r>
            <a:r>
              <a:rPr dirty="0"/>
              <a:t>:</a:t>
            </a:r>
            <a:r>
              <a:rPr spc="-5" dirty="0"/>
              <a:t> Confidential</a:t>
            </a:r>
          </a:p>
        </p:txBody>
      </p:sp>
      <p:sp>
        <p:nvSpPr>
          <p:cNvPr id="3" name="object 3"/>
          <p:cNvSpPr txBox="1"/>
          <p:nvPr/>
        </p:nvSpPr>
        <p:spPr>
          <a:xfrm>
            <a:off x="1189038" y="3097720"/>
            <a:ext cx="3228975"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000005"/>
                </a:solidFill>
                <a:latin typeface="Roboto Lt"/>
                <a:cs typeface="Roboto Lt"/>
              </a:rPr>
              <a:t>Trial</a:t>
            </a:r>
            <a:r>
              <a:rPr sz="2400" spc="-25" dirty="0">
                <a:solidFill>
                  <a:srgbClr val="000005"/>
                </a:solidFill>
                <a:latin typeface="Roboto Lt"/>
                <a:cs typeface="Roboto Lt"/>
              </a:rPr>
              <a:t> </a:t>
            </a:r>
            <a:r>
              <a:rPr sz="2400" spc="-15" dirty="0">
                <a:solidFill>
                  <a:srgbClr val="000005"/>
                </a:solidFill>
                <a:latin typeface="Roboto Lt"/>
                <a:cs typeface="Roboto Lt"/>
              </a:rPr>
              <a:t>store</a:t>
            </a:r>
            <a:r>
              <a:rPr sz="2400" spc="-20" dirty="0">
                <a:solidFill>
                  <a:srgbClr val="000005"/>
                </a:solidFill>
                <a:latin typeface="Roboto Lt"/>
                <a:cs typeface="Roboto Lt"/>
              </a:rPr>
              <a:t> </a:t>
            </a:r>
            <a:r>
              <a:rPr sz="2400" dirty="0">
                <a:solidFill>
                  <a:srgbClr val="000005"/>
                </a:solidFill>
                <a:latin typeface="Roboto Lt"/>
                <a:cs typeface="Roboto Lt"/>
              </a:rPr>
              <a:t>performance</a:t>
            </a:r>
            <a:endParaRPr sz="2400">
              <a:latin typeface="Roboto Lt"/>
              <a:cs typeface="Roboto 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7100" y="428483"/>
            <a:ext cx="10337800" cy="1127873"/>
          </a:xfrm>
          <a:prstGeom prst="rect">
            <a:avLst/>
          </a:prstGeom>
        </p:spPr>
        <p:txBody>
          <a:bodyPr vert="horz" wrap="square" lIns="0" tIns="27940" rIns="0" bIns="0" rtlCol="0">
            <a:spAutoFit/>
          </a:bodyPr>
          <a:lstStyle/>
          <a:p>
            <a:pPr marL="269875" marR="5080">
              <a:lnSpc>
                <a:spcPts val="2850"/>
              </a:lnSpc>
              <a:spcBef>
                <a:spcPts val="220"/>
              </a:spcBef>
            </a:pPr>
            <a:r>
              <a:rPr lang="en-US" spc="-40" dirty="0"/>
              <a:t>Sales at Trial Stores 77 and 86 in their second and third months were noticeably higher than at Control Store in its second </a:t>
            </a:r>
            <a:r>
              <a:rPr lang="en-US" spc="-40" dirty="0" err="1"/>
              <a:t>month.Trial</a:t>
            </a:r>
            <a:r>
              <a:rPr lang="en-US" spc="-40" dirty="0"/>
              <a:t> Store 88's sales growth, however, is negligible.</a:t>
            </a:r>
            <a:endParaRPr spc="-30" dirty="0"/>
          </a:p>
        </p:txBody>
      </p:sp>
      <p:pic>
        <p:nvPicPr>
          <p:cNvPr id="3" name="object 3"/>
          <p:cNvPicPr/>
          <p:nvPr/>
        </p:nvPicPr>
        <p:blipFill>
          <a:blip r:embed="rId2" cstate="print"/>
          <a:stretch>
            <a:fillRect/>
          </a:stretch>
        </p:blipFill>
        <p:spPr>
          <a:xfrm>
            <a:off x="964650" y="2163771"/>
            <a:ext cx="10906124" cy="3667124"/>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80"/>
              </a:lnSpc>
            </a:pPr>
            <a:fld id="{81D60167-4931-47E6-BA6A-407CBD079E47}" type="slidenum">
              <a:rPr spc="-5" dirty="0"/>
              <a:t>9</a:t>
            </a:fld>
            <a:endParaRPr spc="-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50"/>
              </a:lnSpc>
            </a:pPr>
            <a:r>
              <a:rPr spc="-5" dirty="0"/>
              <a:t>Classification</a:t>
            </a:r>
            <a:r>
              <a:rPr dirty="0"/>
              <a:t>:</a:t>
            </a:r>
            <a:r>
              <a:rPr spc="-5" dirty="0"/>
              <a:t> Confidential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859</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Microsoft Sans Serif</vt:lpstr>
      <vt:lpstr>Roboto</vt:lpstr>
      <vt:lpstr>Roboto Lt</vt:lpstr>
      <vt:lpstr>Office Theme</vt:lpstr>
      <vt:lpstr>PowerPoint Presentation</vt:lpstr>
      <vt:lpstr>Our 17 year history assures best practice in privacy,  security and the ethical use of data</vt:lpstr>
      <vt:lpstr>Executive summary</vt:lpstr>
      <vt:lpstr>Category</vt:lpstr>
      <vt:lpstr>As Christmas approaches, sales gradually grow. On New Year's Eve, they resume their early December levels. The fact that stores were closed on December 25 as a result of Christmas contributed to the drop in sales.</vt:lpstr>
      <vt:lpstr>The amount of purchases made by each consumer does not appear to be affected by wealth.The segments with the highest average purchase units per distinct client are Older and Young Families.</vt:lpstr>
      <vt:lpstr>Budget - older families, Mainstream - young singles/couples, and Mainstream - retirees accounted for the majority of sales. Overall, older clients spend more money than younger ones. Customers who don't pay a premium purchase more than those who do.</vt:lpstr>
      <vt:lpstr>PowerPoint Presentation</vt:lpstr>
      <vt:lpstr>Sales at Trial Stores 77 and 86 in their second and third months were noticeably higher than at Control Store in its second month.Trial Store 88's sales growth, however, is negligible.</vt:lpstr>
      <vt:lpstr>Customers visited Trial Stores 77 and 86 significantly more frequently than Control Stores over the Trial period, demonstrating the success of the trial.However, the increase of 88 clients at the trial store is negligible.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kabirsagar sahu</cp:lastModifiedBy>
  <cp:revision>1</cp:revision>
  <dcterms:created xsi:type="dcterms:W3CDTF">2023-02-03T13:23:14Z</dcterms:created>
  <dcterms:modified xsi:type="dcterms:W3CDTF">2023-02-03T13:26:01Z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