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0" r:id="rId3"/>
    <p:sldId id="261" r:id="rId4"/>
    <p:sldId id="263" r:id="rId5"/>
    <p:sldId id="279" r:id="rId6"/>
    <p:sldId id="282" r:id="rId7"/>
    <p:sldId id="281" r:id="rId8"/>
    <p:sldId id="283" r:id="rId9"/>
    <p:sldId id="285" r:id="rId10"/>
    <p:sldId id="284" r:id="rId11"/>
    <p:sldId id="292" r:id="rId12"/>
    <p:sldId id="291" r:id="rId13"/>
    <p:sldId id="293" r:id="rId14"/>
    <p:sldId id="287" r:id="rId15"/>
    <p:sldId id="295" r:id="rId16"/>
    <p:sldId id="294" r:id="rId17"/>
    <p:sldId id="289" r:id="rId18"/>
    <p:sldId id="296" r:id="rId19"/>
    <p:sldId id="290" r:id="rId20"/>
    <p:sldId id="288" r:id="rId21"/>
    <p:sldId id="268"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31"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sorterViewPr>
    <p:cViewPr varScale="1">
      <p:scale>
        <a:sx n="100" d="100"/>
        <a:sy n="100" d="100"/>
      </p:scale>
      <p:origin x="0" y="-27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AD8AC5-1239-463B-876E-A0FC191CADD0}" type="datetimeFigureOut">
              <a:rPr lang="en-IN" smtClean="0"/>
              <a:t>08-10-2019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D0742-6BE7-413F-A1A7-6C54949C4B93}" type="slidenum">
              <a:rPr lang="en-IN" smtClean="0"/>
              <a:t>‹#›</a:t>
            </a:fld>
            <a:endParaRPr lang="en-IN" dirty="0"/>
          </a:p>
        </p:txBody>
      </p:sp>
    </p:spTree>
    <p:extLst>
      <p:ext uri="{BB962C8B-B14F-4D97-AF65-F5344CB8AC3E}">
        <p14:creationId xmlns:p14="http://schemas.microsoft.com/office/powerpoint/2010/main" val="1417343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0D0742-6BE7-413F-A1A7-6C54949C4B93}" type="slidenum">
              <a:rPr lang="en-IN" smtClean="0"/>
              <a:t>1</a:t>
            </a:fld>
            <a:endParaRPr lang="en-IN" dirty="0"/>
          </a:p>
        </p:txBody>
      </p:sp>
    </p:spTree>
    <p:extLst>
      <p:ext uri="{BB962C8B-B14F-4D97-AF65-F5344CB8AC3E}">
        <p14:creationId xmlns:p14="http://schemas.microsoft.com/office/powerpoint/2010/main" val="399959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80D0742-6BE7-413F-A1A7-6C54949C4B93}" type="slidenum">
              <a:rPr lang="en-IN" smtClean="0"/>
              <a:t>22</a:t>
            </a:fld>
            <a:endParaRPr lang="en-IN" dirty="0"/>
          </a:p>
        </p:txBody>
      </p:sp>
    </p:spTree>
    <p:extLst>
      <p:ext uri="{BB962C8B-B14F-4D97-AF65-F5344CB8AC3E}">
        <p14:creationId xmlns:p14="http://schemas.microsoft.com/office/powerpoint/2010/main" val="145785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A4011F-306C-4777-B2B4-A7847D757401}"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78870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61838-74AD-43D3-8221-C7FE53993EA0}"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39082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307C3-73EC-4148-9E43-EA42A5972E10}"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2705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80394-F4E0-4ED1-81AE-533029845B1F}"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1743868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47A00D-BF76-4473-98EC-BAEE89CFA4E4}"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2338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6FEA92-6E4B-4DAE-BE86-06C267A622AC}"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396054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A3545-0AA6-4A96-9A33-E54B949D3085}"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891776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DE5E8-B138-4708-AE97-51BDE3DBE070}"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414789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8159F-409C-4A65-9D76-67E4BD5406C5}"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302227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666138-C61F-4EE4-B34C-673E38946417}" type="datetime1">
              <a:rPr lang="en-IN" smtClean="0"/>
              <a:t>08-10-2019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19104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A8F08-751E-46F0-81EF-4D82E7A9A970}" type="datetime1">
              <a:rPr lang="en-IN" smtClean="0"/>
              <a:t>08-10-2019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2887837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C7ECB-5BC0-4B81-9EC9-4238506B2957}" type="datetime1">
              <a:rPr lang="en-IN" smtClean="0"/>
              <a:t>08-10-2019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166308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F32D4-E7E9-4741-B9B0-78C57A933063}" type="datetime1">
              <a:rPr lang="en-IN" smtClean="0"/>
              <a:t>08-10-2019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285761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8A609-DAB4-464D-8823-C7142B650445}" type="datetime1">
              <a:rPr lang="en-IN" smtClean="0"/>
              <a:t>08-10-2019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287105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A2703-14B0-4EEF-8A03-882AD099A2F4}" type="datetime1">
              <a:rPr lang="en-IN" smtClean="0"/>
              <a:t>08-10-2019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387038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48AB2D-6D48-4A4D-85A4-E1D0BEE8D65E}" type="datetime1">
              <a:rPr lang="en-IN" smtClean="0"/>
              <a:t>08-10-2019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DD6249F-EE4F-4DF2-B38E-B2595D42DF8C}" type="slidenum">
              <a:rPr lang="en-IN" smtClean="0"/>
              <a:t>‹#›</a:t>
            </a:fld>
            <a:endParaRPr lang="en-IN" dirty="0"/>
          </a:p>
        </p:txBody>
      </p:sp>
    </p:spTree>
    <p:extLst>
      <p:ext uri="{BB962C8B-B14F-4D97-AF65-F5344CB8AC3E}">
        <p14:creationId xmlns:p14="http://schemas.microsoft.com/office/powerpoint/2010/main" val="10738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1F6CAA-0E8C-431D-A7C2-7F93B27C34F5}" type="datetime1">
              <a:rPr lang="en-IN" smtClean="0"/>
              <a:t>08-10-2019</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D6249F-EE4F-4DF2-B38E-B2595D42DF8C}" type="slidenum">
              <a:rPr lang="en-IN" smtClean="0"/>
              <a:t>‹#›</a:t>
            </a:fld>
            <a:endParaRPr lang="en-IN" dirty="0"/>
          </a:p>
        </p:txBody>
      </p:sp>
    </p:spTree>
    <p:extLst>
      <p:ext uri="{BB962C8B-B14F-4D97-AF65-F5344CB8AC3E}">
        <p14:creationId xmlns:p14="http://schemas.microsoft.com/office/powerpoint/2010/main" val="2522907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8463" y="128085"/>
            <a:ext cx="8361948" cy="946695"/>
          </a:xfrm>
        </p:spPr>
        <p:txBody>
          <a:bodyPr/>
          <a:lstStyle/>
          <a:p>
            <a:pPr algn="ctr"/>
            <a:r>
              <a:rPr lang="en-IN" sz="4800" dirty="0">
                <a:solidFill>
                  <a:srgbClr val="002060"/>
                </a:solidFill>
                <a:latin typeface="Aharoni" panose="02010803020104030203" pitchFamily="2" charset="-79"/>
                <a:cs typeface="Aharoni" panose="02010803020104030203" pitchFamily="2" charset="-79"/>
              </a:rPr>
              <a:t>Data Science &amp; Machine Learning</a:t>
            </a:r>
          </a:p>
        </p:txBody>
      </p:sp>
      <p:sp>
        <p:nvSpPr>
          <p:cNvPr id="3" name="Subtitle 2"/>
          <p:cNvSpPr>
            <a:spLocks noGrp="1"/>
          </p:cNvSpPr>
          <p:nvPr>
            <p:ph type="subTitle" idx="1"/>
          </p:nvPr>
        </p:nvSpPr>
        <p:spPr>
          <a:xfrm>
            <a:off x="5107410" y="1042933"/>
            <a:ext cx="3830528" cy="389751"/>
          </a:xfrm>
        </p:spPr>
        <p:txBody>
          <a:bodyPr>
            <a:normAutofit fontScale="55000" lnSpcReduction="20000"/>
          </a:bodyPr>
          <a:lstStyle/>
          <a:p>
            <a:r>
              <a:rPr lang="en-IN" sz="2800" b="1" i="1" dirty="0">
                <a:solidFill>
                  <a:srgbClr val="FF0000"/>
                </a:solidFill>
              </a:rPr>
              <a:t>Hackathon (3</a:t>
            </a:r>
            <a:r>
              <a:rPr lang="en-IN" sz="2800" b="1" i="1" baseline="30000" dirty="0">
                <a:solidFill>
                  <a:srgbClr val="FF0000"/>
                </a:solidFill>
              </a:rPr>
              <a:t>rd</a:t>
            </a:r>
            <a:r>
              <a:rPr lang="en-IN" sz="2800" b="1" i="1" dirty="0">
                <a:solidFill>
                  <a:srgbClr val="FF0000"/>
                </a:solidFill>
              </a:rPr>
              <a:t> &amp; 4</a:t>
            </a:r>
            <a:r>
              <a:rPr lang="en-IN" sz="2800" b="1" i="1" baseline="30000" dirty="0">
                <a:solidFill>
                  <a:srgbClr val="FF0000"/>
                </a:solidFill>
              </a:rPr>
              <a:t>th</a:t>
            </a:r>
            <a:r>
              <a:rPr lang="en-IN" sz="2800" b="1" i="1" dirty="0">
                <a:solidFill>
                  <a:srgbClr val="FF0000"/>
                </a:solidFill>
              </a:rPr>
              <a:t> November 2018)</a:t>
            </a:r>
          </a:p>
        </p:txBody>
      </p:sp>
      <p:sp>
        <p:nvSpPr>
          <p:cNvPr id="7" name="Subtitle 2"/>
          <p:cNvSpPr txBox="1">
            <a:spLocks/>
          </p:cNvSpPr>
          <p:nvPr/>
        </p:nvSpPr>
        <p:spPr>
          <a:xfrm>
            <a:off x="6304913" y="4806234"/>
            <a:ext cx="3597442" cy="2277146"/>
          </a:xfrm>
          <a:prstGeom prst="rect">
            <a:avLst/>
          </a:prstGeom>
        </p:spPr>
        <p:txBody>
          <a:bodyPr vert="horz" lIns="91440" tIns="45720" rIns="91440" bIns="45720" rtlCol="0" anchor="t">
            <a:normAutofit fontScale="8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b="1" i="1" dirty="0">
                <a:solidFill>
                  <a:srgbClr val="002060"/>
                </a:solidFill>
              </a:rPr>
              <a:t>&gt; By </a:t>
            </a:r>
            <a:endParaRPr lang="en-IN" b="1" i="1" dirty="0">
              <a:solidFill>
                <a:srgbClr val="C00000"/>
              </a:solidFill>
            </a:endParaRPr>
          </a:p>
          <a:p>
            <a:pPr marL="742950" lvl="1" indent="-285750" algn="l">
              <a:buFontTx/>
              <a:buChar char="-"/>
            </a:pPr>
            <a:r>
              <a:rPr lang="en-IN" sz="1800" b="1" i="1" dirty="0">
                <a:solidFill>
                  <a:srgbClr val="C00000"/>
                </a:solidFill>
              </a:rPr>
              <a:t>Clyde Mendonca</a:t>
            </a:r>
          </a:p>
          <a:p>
            <a:pPr marL="742950" lvl="1" indent="-285750" algn="l">
              <a:buFontTx/>
              <a:buChar char="-"/>
            </a:pPr>
            <a:r>
              <a:rPr lang="en-US" sz="1800" b="1" i="1" dirty="0">
                <a:solidFill>
                  <a:srgbClr val="C00000"/>
                </a:solidFill>
              </a:rPr>
              <a:t>Krupa Shah</a:t>
            </a:r>
          </a:p>
          <a:p>
            <a:pPr marL="742950" lvl="1" indent="-285750" algn="l">
              <a:buFontTx/>
              <a:buChar char="-"/>
            </a:pPr>
            <a:r>
              <a:rPr lang="en-US" sz="1800" b="1" i="1" dirty="0">
                <a:solidFill>
                  <a:srgbClr val="C00000"/>
                </a:solidFill>
              </a:rPr>
              <a:t>Sagar Kulkarni</a:t>
            </a:r>
          </a:p>
          <a:p>
            <a:pPr marL="742950" lvl="1" indent="-285750" algn="l">
              <a:buFontTx/>
              <a:buChar char="-"/>
            </a:pPr>
            <a:r>
              <a:rPr lang="en-US" sz="1800" b="1" i="1" dirty="0">
                <a:solidFill>
                  <a:srgbClr val="C00000"/>
                </a:solidFill>
              </a:rPr>
              <a:t>Sagar Patil</a:t>
            </a:r>
            <a:endParaRPr lang="en-IN" sz="1800" b="1" i="1" dirty="0">
              <a:solidFill>
                <a:srgbClr val="C00000"/>
              </a:solidFill>
            </a:endParaRPr>
          </a:p>
          <a:p>
            <a:pPr marL="742950" lvl="1" indent="-285750" algn="l">
              <a:buFontTx/>
              <a:buChar char="-"/>
            </a:pPr>
            <a:r>
              <a:rPr lang="en-IN" sz="1800" b="1" i="1" dirty="0">
                <a:solidFill>
                  <a:srgbClr val="C00000"/>
                </a:solidFill>
              </a:rPr>
              <a:t>Rajesh Brid</a:t>
            </a:r>
            <a:r>
              <a:rPr lang="en-IN" b="1" dirty="0">
                <a:solidFill>
                  <a:srgbClr val="C00000"/>
                </a:solidFill>
              </a:rPr>
              <a:t>	</a:t>
            </a:r>
            <a:r>
              <a:rPr lang="en-IN" b="1" dirty="0">
                <a:solidFill>
                  <a:srgbClr val="FF0000"/>
                </a:solidFill>
              </a:rPr>
              <a:t>	</a:t>
            </a:r>
          </a:p>
          <a:p>
            <a:pPr lvl="1" algn="l"/>
            <a:r>
              <a:rPr lang="en-IN" sz="1800" b="1" i="1" dirty="0">
                <a:solidFill>
                  <a:srgbClr val="FF0000"/>
                </a:solidFill>
              </a:rPr>
              <a:t>     </a:t>
            </a:r>
            <a:endParaRPr lang="en-IN" dirty="0"/>
          </a:p>
          <a:p>
            <a:pPr marL="285750" indent="-285750" algn="l">
              <a:buFontTx/>
              <a:buChar char="-"/>
            </a:pPr>
            <a:endParaRPr lang="en-IN" dirty="0"/>
          </a:p>
        </p:txBody>
      </p:sp>
      <p:sp>
        <p:nvSpPr>
          <p:cNvPr id="6" name="Slide Number Placeholder 5"/>
          <p:cNvSpPr>
            <a:spLocks noGrp="1"/>
          </p:cNvSpPr>
          <p:nvPr>
            <p:ph type="sldNum" sz="quarter" idx="12"/>
          </p:nvPr>
        </p:nvSpPr>
        <p:spPr/>
        <p:txBody>
          <a:bodyPr/>
          <a:lstStyle/>
          <a:p>
            <a:fld id="{CDD6249F-EE4F-4DF2-B38E-B2595D42DF8C}" type="slidenum">
              <a:rPr lang="en-IN" smtClean="0"/>
              <a:t>1</a:t>
            </a:fld>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99" y="6008198"/>
            <a:ext cx="3333750" cy="714375"/>
          </a:xfrm>
          <a:prstGeom prst="rect">
            <a:avLst/>
          </a:prstGeom>
        </p:spPr>
      </p:pic>
      <p:pic>
        <p:nvPicPr>
          <p:cNvPr id="9" name="Picture 8"/>
          <p:cNvPicPr>
            <a:picLocks noChangeAspect="1"/>
          </p:cNvPicPr>
          <p:nvPr/>
        </p:nvPicPr>
        <p:blipFill>
          <a:blip r:embed="rId4"/>
          <a:stretch>
            <a:fillRect/>
          </a:stretch>
        </p:blipFill>
        <p:spPr>
          <a:xfrm>
            <a:off x="499123" y="1783455"/>
            <a:ext cx="5114925" cy="3162300"/>
          </a:xfrm>
          <a:prstGeom prst="rect">
            <a:avLst/>
          </a:prstGeom>
        </p:spPr>
      </p:pic>
      <p:pic>
        <p:nvPicPr>
          <p:cNvPr id="11" name="Picture 10"/>
          <p:cNvPicPr>
            <a:picLocks noChangeAspect="1"/>
          </p:cNvPicPr>
          <p:nvPr/>
        </p:nvPicPr>
        <p:blipFill>
          <a:blip r:embed="rId5"/>
          <a:stretch>
            <a:fillRect/>
          </a:stretch>
        </p:blipFill>
        <p:spPr>
          <a:xfrm>
            <a:off x="3960254" y="5369420"/>
            <a:ext cx="2133600" cy="121920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0706" y="1948734"/>
            <a:ext cx="3810000" cy="2857500"/>
          </a:xfrm>
          <a:prstGeom prst="rect">
            <a:avLst/>
          </a:prstGeom>
        </p:spPr>
      </p:pic>
    </p:spTree>
    <p:extLst>
      <p:ext uri="{BB962C8B-B14F-4D97-AF65-F5344CB8AC3E}">
        <p14:creationId xmlns:p14="http://schemas.microsoft.com/office/powerpoint/2010/main" val="3070718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250"/>
                                        <p:tgtEl>
                                          <p:spTgt spid="3">
                                            <p:txEl>
                                              <p:pRg st="0" end="0"/>
                                            </p:txEl>
                                          </p:spTgt>
                                        </p:tgtEl>
                                      </p:cBhvr>
                                    </p:animEffect>
                                  </p:childTnLst>
                                </p:cTn>
                              </p:par>
                            </p:childTnLst>
                          </p:cTn>
                        </p:par>
                        <p:par>
                          <p:cTn id="16" fill="hold">
                            <p:stCondLst>
                              <p:cond delay="2250"/>
                            </p:stCondLst>
                            <p:childTnLst>
                              <p:par>
                                <p:cTn id="17" presetID="2" presetClass="entr" presetSubtype="4"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7">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7">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7">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7">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 calcmode="lin" valueType="num">
                                      <p:cBhvr additive="base">
                                        <p:cTn id="3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0" dur="1000" fill="hold"/>
                                        <p:tgtEl>
                                          <p:spTgt spid="7">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 Exploration</a:t>
            </a:r>
          </a:p>
        </p:txBody>
      </p:sp>
      <p:sp>
        <p:nvSpPr>
          <p:cNvPr id="3" name="Content Placeholder 2"/>
          <p:cNvSpPr>
            <a:spLocks noGrp="1"/>
          </p:cNvSpPr>
          <p:nvPr>
            <p:ph idx="1"/>
          </p:nvPr>
        </p:nvSpPr>
        <p:spPr>
          <a:xfrm>
            <a:off x="305629" y="673769"/>
            <a:ext cx="9661822" cy="6049248"/>
          </a:xfrm>
        </p:spPr>
        <p:txBody>
          <a:bodyPr>
            <a:normAutofit/>
          </a:bodyPr>
          <a:lstStyle/>
          <a:p>
            <a:pPr algn="just">
              <a:buFont typeface="Wingdings" panose="05000000000000000000" pitchFamily="2" charset="2"/>
              <a:buChar char="q"/>
            </a:pPr>
            <a:r>
              <a:rPr lang="en-US" b="1" dirty="0"/>
              <a:t>Analysis of Numerical columns</a:t>
            </a:r>
          </a:p>
          <a:p>
            <a:pPr lvl="1" algn="just">
              <a:buFont typeface="Wingdings" panose="05000000000000000000" pitchFamily="2" charset="2"/>
              <a:buChar char="Ø"/>
            </a:pPr>
            <a:r>
              <a:rPr lang="en-US" b="1" dirty="0"/>
              <a:t>Outliers in numerical columns:</a:t>
            </a:r>
          </a:p>
          <a:p>
            <a:pPr marL="0" indent="0" algn="just">
              <a:buNone/>
            </a:pPr>
            <a:r>
              <a:rPr lang="en-US" dirty="0"/>
              <a:t>	</a:t>
            </a:r>
            <a:r>
              <a:rPr lang="en-US" sz="1200" dirty="0"/>
              <a:t>age ----- 469 		duration ----- 2963 		campaign ----- 2406 	pdays ----- 1515 	 	nr.employed ----- 0</a:t>
            </a:r>
          </a:p>
          <a:p>
            <a:pPr marL="0" indent="0" algn="just">
              <a:buNone/>
            </a:pPr>
            <a:r>
              <a:rPr lang="en-US" sz="1200" dirty="0"/>
              <a:t>	previous ----- 5625 	emp.var.rate ----- 0 	cons.price.idx ----- 0 	cons.conf.idx ----- 447 	euribor3m ----- 0 	</a:t>
            </a:r>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r>
              <a:rPr lang="en-US" sz="1200" dirty="0"/>
              <a:t>         Age	 		duration		       campaign		    pdays		          previous 	          emp.var.rate</a:t>
            </a:r>
          </a:p>
          <a:p>
            <a:pPr algn="just">
              <a:buFont typeface="Wingdings" panose="05000000000000000000" pitchFamily="2" charset="2"/>
              <a:buChar char="q"/>
            </a:pPr>
            <a:r>
              <a:rPr lang="en-US" b="1" dirty="0"/>
              <a:t>Distribution Graphs:</a:t>
            </a:r>
          </a:p>
          <a:p>
            <a:pPr algn="just">
              <a:buFont typeface="Wingdings" panose="05000000000000000000" pitchFamily="2" charset="2"/>
              <a:buChar char="q"/>
            </a:pPr>
            <a:endParaRPr lang="en-US" b="1" dirty="0"/>
          </a:p>
          <a:p>
            <a:pPr algn="just">
              <a:buFont typeface="Wingdings" panose="05000000000000000000" pitchFamily="2" charset="2"/>
              <a:buChar char="q"/>
            </a:pPr>
            <a:endParaRPr lang="en-US" b="1" dirty="0"/>
          </a:p>
          <a:p>
            <a:pPr marL="0" indent="0" algn="just">
              <a:buNone/>
            </a:pPr>
            <a:endParaRPr lang="en-US" b="1" dirty="0"/>
          </a:p>
          <a:p>
            <a:pPr marL="0"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10</a:t>
            </a:fld>
            <a:endParaRPr lang="en-IN" dirty="0"/>
          </a:p>
        </p:txBody>
      </p:sp>
      <p:pic>
        <p:nvPicPr>
          <p:cNvPr id="6" name="Picture 5"/>
          <p:cNvPicPr>
            <a:picLocks noChangeAspect="1"/>
          </p:cNvPicPr>
          <p:nvPr/>
        </p:nvPicPr>
        <p:blipFill>
          <a:blip r:embed="rId2"/>
          <a:stretch>
            <a:fillRect/>
          </a:stretch>
        </p:blipFill>
        <p:spPr>
          <a:xfrm>
            <a:off x="305628" y="2188575"/>
            <a:ext cx="3149103" cy="1094560"/>
          </a:xfrm>
          <a:prstGeom prst="rect">
            <a:avLst/>
          </a:prstGeom>
        </p:spPr>
      </p:pic>
      <p:pic>
        <p:nvPicPr>
          <p:cNvPr id="7" name="Picture 6"/>
          <p:cNvPicPr>
            <a:picLocks noChangeAspect="1"/>
          </p:cNvPicPr>
          <p:nvPr/>
        </p:nvPicPr>
        <p:blipFill>
          <a:blip r:embed="rId3"/>
          <a:stretch>
            <a:fillRect/>
          </a:stretch>
        </p:blipFill>
        <p:spPr>
          <a:xfrm>
            <a:off x="3527778" y="2171981"/>
            <a:ext cx="3195233" cy="1101491"/>
          </a:xfrm>
          <a:prstGeom prst="rect">
            <a:avLst/>
          </a:prstGeom>
        </p:spPr>
      </p:pic>
      <p:pic>
        <p:nvPicPr>
          <p:cNvPr id="8" name="Picture 7"/>
          <p:cNvPicPr>
            <a:picLocks noChangeAspect="1"/>
          </p:cNvPicPr>
          <p:nvPr/>
        </p:nvPicPr>
        <p:blipFill>
          <a:blip r:embed="rId4"/>
          <a:stretch>
            <a:fillRect/>
          </a:stretch>
        </p:blipFill>
        <p:spPr>
          <a:xfrm>
            <a:off x="6803033" y="2158503"/>
            <a:ext cx="3164418" cy="1098505"/>
          </a:xfrm>
          <a:prstGeom prst="rect">
            <a:avLst/>
          </a:prstGeom>
        </p:spPr>
      </p:pic>
      <p:pic>
        <p:nvPicPr>
          <p:cNvPr id="18" name="Picture 17"/>
          <p:cNvPicPr>
            <a:picLocks noChangeAspect="1"/>
          </p:cNvPicPr>
          <p:nvPr/>
        </p:nvPicPr>
        <p:blipFill>
          <a:blip r:embed="rId5"/>
          <a:stretch>
            <a:fillRect/>
          </a:stretch>
        </p:blipFill>
        <p:spPr>
          <a:xfrm>
            <a:off x="1828800" y="4353340"/>
            <a:ext cx="5747657" cy="2238764"/>
          </a:xfrm>
          <a:prstGeom prst="rect">
            <a:avLst/>
          </a:prstGeom>
        </p:spPr>
      </p:pic>
    </p:spTree>
    <p:extLst>
      <p:ext uri="{BB962C8B-B14F-4D97-AF65-F5344CB8AC3E}">
        <p14:creationId xmlns:p14="http://schemas.microsoft.com/office/powerpoint/2010/main" val="4134345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10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1000"/>
                                        <p:tgtEl>
                                          <p:spTgt spid="3">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1000"/>
                                        <p:tgtEl>
                                          <p:spTgt spid="3">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6" dur="1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1" dur="1000"/>
                                        <p:tgtEl>
                                          <p:spTgt spid="3">
                                            <p:txEl>
                                              <p:pRg st="9" end="9"/>
                                            </p:txEl>
                                          </p:spTgt>
                                        </p:tgtEl>
                                      </p:cBhvr>
                                    </p:animEffec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 Exploration</a:t>
            </a:r>
          </a:p>
        </p:txBody>
      </p:sp>
      <p:sp>
        <p:nvSpPr>
          <p:cNvPr id="3" name="Content Placeholder 2"/>
          <p:cNvSpPr>
            <a:spLocks noGrp="1"/>
          </p:cNvSpPr>
          <p:nvPr>
            <p:ph idx="1"/>
          </p:nvPr>
        </p:nvSpPr>
        <p:spPr>
          <a:xfrm>
            <a:off x="305629" y="673768"/>
            <a:ext cx="9661822" cy="6184231"/>
          </a:xfrm>
        </p:spPr>
        <p:txBody>
          <a:bodyPr>
            <a:normAutofit/>
          </a:bodyPr>
          <a:lstStyle/>
          <a:p>
            <a:pPr algn="just">
              <a:buFont typeface="Wingdings" panose="05000000000000000000" pitchFamily="2" charset="2"/>
              <a:buChar char="q"/>
            </a:pPr>
            <a:r>
              <a:rPr lang="en-US" b="1" dirty="0"/>
              <a:t>Distribution Graphs</a:t>
            </a:r>
            <a:endParaRPr lang="en-US" sz="1200" dirty="0"/>
          </a:p>
          <a:p>
            <a:pPr marL="0" indent="0" algn="just">
              <a:buNone/>
            </a:pPr>
            <a:r>
              <a:rPr lang="en-US" sz="1200" dirty="0"/>
              <a:t>        </a:t>
            </a:r>
          </a:p>
          <a:p>
            <a:pPr marL="0" indent="0" algn="just">
              <a:buNone/>
            </a:pPr>
            <a:endParaRPr lang="en-US" b="1" dirty="0"/>
          </a:p>
          <a:p>
            <a:pPr marL="0" indent="0" algn="just">
              <a:buNone/>
            </a:pPr>
            <a:endParaRPr lang="en-US" b="1" dirty="0"/>
          </a:p>
          <a:p>
            <a:pPr algn="just">
              <a:buFont typeface="Wingdings" panose="05000000000000000000" pitchFamily="2" charset="2"/>
              <a:buChar char="q"/>
            </a:pPr>
            <a:endParaRPr lang="en-US" b="1" dirty="0"/>
          </a:p>
          <a:p>
            <a:pPr algn="just">
              <a:buFont typeface="Wingdings" panose="05000000000000000000" pitchFamily="2" charset="2"/>
              <a:buChar char="q"/>
            </a:pPr>
            <a:endParaRPr lang="en-US" b="1" dirty="0"/>
          </a:p>
          <a:p>
            <a:pPr marL="0" indent="0" algn="just">
              <a:buNone/>
            </a:pPr>
            <a:endParaRPr lang="en-US" b="1" dirty="0"/>
          </a:p>
          <a:p>
            <a:pPr marL="0"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11</a:t>
            </a:fld>
            <a:endParaRPr lang="en-IN" dirty="0"/>
          </a:p>
        </p:txBody>
      </p:sp>
      <p:pic>
        <p:nvPicPr>
          <p:cNvPr id="5" name="Picture 4"/>
          <p:cNvPicPr>
            <a:picLocks noChangeAspect="1"/>
          </p:cNvPicPr>
          <p:nvPr/>
        </p:nvPicPr>
        <p:blipFill>
          <a:blip r:embed="rId2"/>
          <a:stretch>
            <a:fillRect/>
          </a:stretch>
        </p:blipFill>
        <p:spPr>
          <a:xfrm>
            <a:off x="390116" y="1187360"/>
            <a:ext cx="5174662" cy="1988070"/>
          </a:xfrm>
          <a:prstGeom prst="rect">
            <a:avLst/>
          </a:prstGeom>
        </p:spPr>
      </p:pic>
      <p:pic>
        <p:nvPicPr>
          <p:cNvPr id="6" name="Picture 5"/>
          <p:cNvPicPr>
            <a:picLocks noChangeAspect="1"/>
          </p:cNvPicPr>
          <p:nvPr/>
        </p:nvPicPr>
        <p:blipFill>
          <a:blip r:embed="rId3"/>
          <a:stretch>
            <a:fillRect/>
          </a:stretch>
        </p:blipFill>
        <p:spPr>
          <a:xfrm>
            <a:off x="5679628" y="1223826"/>
            <a:ext cx="4918496" cy="1907847"/>
          </a:xfrm>
          <a:prstGeom prst="rect">
            <a:avLst/>
          </a:prstGeom>
        </p:spPr>
      </p:pic>
      <p:pic>
        <p:nvPicPr>
          <p:cNvPr id="9" name="Picture 8"/>
          <p:cNvPicPr>
            <a:picLocks noChangeAspect="1"/>
          </p:cNvPicPr>
          <p:nvPr/>
        </p:nvPicPr>
        <p:blipFill>
          <a:blip r:embed="rId4"/>
          <a:stretch>
            <a:fillRect/>
          </a:stretch>
        </p:blipFill>
        <p:spPr>
          <a:xfrm>
            <a:off x="409302" y="3497583"/>
            <a:ext cx="5202861" cy="1997527"/>
          </a:xfrm>
          <a:prstGeom prst="rect">
            <a:avLst/>
          </a:prstGeom>
        </p:spPr>
      </p:pic>
      <p:pic>
        <p:nvPicPr>
          <p:cNvPr id="11" name="Picture 10"/>
          <p:cNvPicPr>
            <a:picLocks noChangeAspect="1"/>
          </p:cNvPicPr>
          <p:nvPr/>
        </p:nvPicPr>
        <p:blipFill>
          <a:blip r:embed="rId5"/>
          <a:stretch>
            <a:fillRect/>
          </a:stretch>
        </p:blipFill>
        <p:spPr>
          <a:xfrm>
            <a:off x="5859382" y="3646444"/>
            <a:ext cx="4225154" cy="1625425"/>
          </a:xfrm>
          <a:prstGeom prst="rect">
            <a:avLst/>
          </a:prstGeom>
        </p:spPr>
      </p:pic>
    </p:spTree>
    <p:extLst>
      <p:ext uri="{BB962C8B-B14F-4D97-AF65-F5344CB8AC3E}">
        <p14:creationId xmlns:p14="http://schemas.microsoft.com/office/powerpoint/2010/main" val="1062789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 Exploration</a:t>
            </a:r>
          </a:p>
        </p:txBody>
      </p:sp>
      <p:sp>
        <p:nvSpPr>
          <p:cNvPr id="3" name="Content Placeholder 2"/>
          <p:cNvSpPr>
            <a:spLocks noGrp="1"/>
          </p:cNvSpPr>
          <p:nvPr>
            <p:ph idx="1"/>
          </p:nvPr>
        </p:nvSpPr>
        <p:spPr>
          <a:xfrm>
            <a:off x="305629" y="673768"/>
            <a:ext cx="9661822" cy="6184231"/>
          </a:xfrm>
        </p:spPr>
        <p:txBody>
          <a:bodyPr>
            <a:normAutofit/>
          </a:bodyPr>
          <a:lstStyle/>
          <a:p>
            <a:pPr algn="just">
              <a:buFont typeface="Wingdings" panose="05000000000000000000" pitchFamily="2" charset="2"/>
              <a:buChar char="q"/>
            </a:pPr>
            <a:r>
              <a:rPr lang="en-US" b="1" dirty="0"/>
              <a:t>Univariate analysis of Categorical columns &amp; Graphs : Target (</a:t>
            </a:r>
            <a:r>
              <a:rPr lang="en-US" b="1" i="1" dirty="0"/>
              <a:t>y</a:t>
            </a:r>
            <a:r>
              <a:rPr lang="en-US" b="1" dirty="0"/>
              <a:t>) vs other features:</a:t>
            </a:r>
          </a:p>
          <a:p>
            <a:pPr algn="just">
              <a:buFont typeface="Wingdings" panose="05000000000000000000" pitchFamily="2" charset="2"/>
              <a:buChar char="q"/>
            </a:pPr>
            <a:endParaRPr lang="en-US" b="1" dirty="0"/>
          </a:p>
          <a:p>
            <a:pPr marL="0" indent="0" algn="just">
              <a:buNone/>
            </a:pPr>
            <a:r>
              <a:rPr lang="en-US" dirty="0"/>
              <a:t>	</a:t>
            </a: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r>
              <a:rPr lang="en-US" sz="1200" dirty="0"/>
              <a:t>    (up)                                                  marital										job</a:t>
            </a:r>
          </a:p>
          <a:p>
            <a:pPr marL="0" indent="0" algn="just">
              <a:buNone/>
            </a:pPr>
            <a:r>
              <a:rPr lang="en-US" sz="1200" dirty="0"/>
              <a:t>(down)                                 education										default</a:t>
            </a:r>
          </a:p>
          <a:p>
            <a:pPr marL="0" indent="0" algn="just">
              <a:buNone/>
            </a:pPr>
            <a:endParaRPr lang="en-US" sz="1200" dirty="0"/>
          </a:p>
          <a:p>
            <a:pPr marL="0" indent="0" algn="just">
              <a:buNone/>
            </a:pPr>
            <a:r>
              <a:rPr lang="en-US" sz="1200" dirty="0"/>
              <a:t>        </a:t>
            </a:r>
          </a:p>
          <a:p>
            <a:pPr marL="0" indent="0" algn="just">
              <a:buNone/>
            </a:pPr>
            <a:endParaRPr lang="en-US" b="1" dirty="0"/>
          </a:p>
          <a:p>
            <a:pPr marL="0" indent="0" algn="just">
              <a:buNone/>
            </a:pPr>
            <a:endParaRPr lang="en-US" b="1" dirty="0"/>
          </a:p>
          <a:p>
            <a:pPr algn="just">
              <a:buFont typeface="Wingdings" panose="05000000000000000000" pitchFamily="2" charset="2"/>
              <a:buChar char="q"/>
            </a:pPr>
            <a:endParaRPr lang="en-US" b="1" dirty="0"/>
          </a:p>
          <a:p>
            <a:pPr algn="just">
              <a:buFont typeface="Wingdings" panose="05000000000000000000" pitchFamily="2" charset="2"/>
              <a:buChar char="q"/>
            </a:pPr>
            <a:endParaRPr lang="en-US" b="1" dirty="0"/>
          </a:p>
          <a:p>
            <a:pPr marL="0" indent="0" algn="just">
              <a:buNone/>
            </a:pPr>
            <a:endParaRPr lang="en-US" b="1" dirty="0"/>
          </a:p>
          <a:p>
            <a:pPr marL="0"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12</a:t>
            </a:fld>
            <a:endParaRPr lang="en-IN" dirty="0"/>
          </a:p>
        </p:txBody>
      </p:sp>
      <p:pic>
        <p:nvPicPr>
          <p:cNvPr id="10" name="Picture 9"/>
          <p:cNvPicPr>
            <a:picLocks noChangeAspect="1"/>
          </p:cNvPicPr>
          <p:nvPr/>
        </p:nvPicPr>
        <p:blipFill>
          <a:blip r:embed="rId2"/>
          <a:stretch>
            <a:fillRect/>
          </a:stretch>
        </p:blipFill>
        <p:spPr>
          <a:xfrm>
            <a:off x="378128" y="1047886"/>
            <a:ext cx="2495947" cy="1913029"/>
          </a:xfrm>
          <a:prstGeom prst="rect">
            <a:avLst/>
          </a:prstGeom>
        </p:spPr>
      </p:pic>
      <p:pic>
        <p:nvPicPr>
          <p:cNvPr id="15" name="Picture 14"/>
          <p:cNvPicPr>
            <a:picLocks noChangeAspect="1"/>
          </p:cNvPicPr>
          <p:nvPr/>
        </p:nvPicPr>
        <p:blipFill>
          <a:blip r:embed="rId3"/>
          <a:stretch>
            <a:fillRect/>
          </a:stretch>
        </p:blipFill>
        <p:spPr>
          <a:xfrm>
            <a:off x="2990431" y="1108430"/>
            <a:ext cx="2339215" cy="1565803"/>
          </a:xfrm>
          <a:prstGeom prst="rect">
            <a:avLst/>
          </a:prstGeom>
        </p:spPr>
      </p:pic>
      <p:pic>
        <p:nvPicPr>
          <p:cNvPr id="16" name="Picture 15"/>
          <p:cNvPicPr>
            <a:picLocks noChangeAspect="1"/>
          </p:cNvPicPr>
          <p:nvPr/>
        </p:nvPicPr>
        <p:blipFill>
          <a:blip r:embed="rId4"/>
          <a:stretch>
            <a:fillRect/>
          </a:stretch>
        </p:blipFill>
        <p:spPr>
          <a:xfrm>
            <a:off x="5462324" y="1122576"/>
            <a:ext cx="2253478" cy="1907154"/>
          </a:xfrm>
          <a:prstGeom prst="rect">
            <a:avLst/>
          </a:prstGeom>
        </p:spPr>
      </p:pic>
      <p:pic>
        <p:nvPicPr>
          <p:cNvPr id="7" name="Picture 6"/>
          <p:cNvPicPr>
            <a:picLocks noChangeAspect="1"/>
          </p:cNvPicPr>
          <p:nvPr/>
        </p:nvPicPr>
        <p:blipFill>
          <a:blip r:embed="rId5"/>
          <a:stretch>
            <a:fillRect/>
          </a:stretch>
        </p:blipFill>
        <p:spPr>
          <a:xfrm>
            <a:off x="7754856" y="1071287"/>
            <a:ext cx="2408057" cy="1593928"/>
          </a:xfrm>
          <a:prstGeom prst="rect">
            <a:avLst/>
          </a:prstGeom>
        </p:spPr>
      </p:pic>
      <p:pic>
        <p:nvPicPr>
          <p:cNvPr id="24" name="Picture 23"/>
          <p:cNvPicPr>
            <a:picLocks noChangeAspect="1"/>
          </p:cNvPicPr>
          <p:nvPr/>
        </p:nvPicPr>
        <p:blipFill>
          <a:blip r:embed="rId6"/>
          <a:stretch>
            <a:fillRect/>
          </a:stretch>
        </p:blipFill>
        <p:spPr>
          <a:xfrm>
            <a:off x="603745" y="3609705"/>
            <a:ext cx="1747574" cy="1596093"/>
          </a:xfrm>
          <a:prstGeom prst="rect">
            <a:avLst/>
          </a:prstGeom>
        </p:spPr>
      </p:pic>
      <p:pic>
        <p:nvPicPr>
          <p:cNvPr id="8" name="Picture 7"/>
          <p:cNvPicPr>
            <a:picLocks noChangeAspect="1"/>
          </p:cNvPicPr>
          <p:nvPr/>
        </p:nvPicPr>
        <p:blipFill>
          <a:blip r:embed="rId7"/>
          <a:stretch>
            <a:fillRect/>
          </a:stretch>
        </p:blipFill>
        <p:spPr>
          <a:xfrm>
            <a:off x="3072628" y="3701150"/>
            <a:ext cx="2117680" cy="1408991"/>
          </a:xfrm>
          <a:prstGeom prst="rect">
            <a:avLst/>
          </a:prstGeom>
        </p:spPr>
      </p:pic>
      <p:pic>
        <p:nvPicPr>
          <p:cNvPr id="25" name="Picture 24"/>
          <p:cNvPicPr>
            <a:picLocks noChangeAspect="1"/>
          </p:cNvPicPr>
          <p:nvPr/>
        </p:nvPicPr>
        <p:blipFill>
          <a:blip r:embed="rId8"/>
          <a:stretch>
            <a:fillRect/>
          </a:stretch>
        </p:blipFill>
        <p:spPr>
          <a:xfrm>
            <a:off x="5562880" y="3785102"/>
            <a:ext cx="1970042" cy="1384017"/>
          </a:xfrm>
          <a:prstGeom prst="rect">
            <a:avLst/>
          </a:prstGeom>
        </p:spPr>
      </p:pic>
      <p:pic>
        <p:nvPicPr>
          <p:cNvPr id="26" name="Picture 25"/>
          <p:cNvPicPr>
            <a:picLocks noChangeAspect="1"/>
          </p:cNvPicPr>
          <p:nvPr/>
        </p:nvPicPr>
        <p:blipFill>
          <a:blip r:embed="rId9"/>
          <a:stretch>
            <a:fillRect/>
          </a:stretch>
        </p:blipFill>
        <p:spPr>
          <a:xfrm>
            <a:off x="7700841" y="3641813"/>
            <a:ext cx="2157268" cy="1415440"/>
          </a:xfrm>
          <a:prstGeom prst="rect">
            <a:avLst/>
          </a:prstGeom>
        </p:spPr>
      </p:pic>
      <p:pic>
        <p:nvPicPr>
          <p:cNvPr id="27" name="Picture 26"/>
          <p:cNvPicPr>
            <a:picLocks noChangeAspect="1"/>
          </p:cNvPicPr>
          <p:nvPr/>
        </p:nvPicPr>
        <p:blipFill>
          <a:blip r:embed="rId10"/>
          <a:stretch>
            <a:fillRect/>
          </a:stretch>
        </p:blipFill>
        <p:spPr>
          <a:xfrm>
            <a:off x="876835" y="5271137"/>
            <a:ext cx="2194722" cy="1521551"/>
          </a:xfrm>
          <a:prstGeom prst="rect">
            <a:avLst/>
          </a:prstGeom>
        </p:spPr>
      </p:pic>
      <p:pic>
        <p:nvPicPr>
          <p:cNvPr id="28" name="Picture 27"/>
          <p:cNvPicPr>
            <a:picLocks noChangeAspect="1"/>
          </p:cNvPicPr>
          <p:nvPr/>
        </p:nvPicPr>
        <p:blipFill>
          <a:blip r:embed="rId11"/>
          <a:stretch>
            <a:fillRect/>
          </a:stretch>
        </p:blipFill>
        <p:spPr>
          <a:xfrm>
            <a:off x="3188477" y="5236818"/>
            <a:ext cx="2273847" cy="1494504"/>
          </a:xfrm>
          <a:prstGeom prst="rect">
            <a:avLst/>
          </a:prstGeom>
        </p:spPr>
      </p:pic>
      <p:pic>
        <p:nvPicPr>
          <p:cNvPr id="29" name="Picture 28"/>
          <p:cNvPicPr>
            <a:picLocks noChangeAspect="1"/>
          </p:cNvPicPr>
          <p:nvPr/>
        </p:nvPicPr>
        <p:blipFill>
          <a:blip r:embed="rId12"/>
          <a:stretch>
            <a:fillRect/>
          </a:stretch>
        </p:blipFill>
        <p:spPr>
          <a:xfrm>
            <a:off x="5589008" y="5308292"/>
            <a:ext cx="1856831" cy="1312317"/>
          </a:xfrm>
          <a:prstGeom prst="rect">
            <a:avLst/>
          </a:prstGeom>
        </p:spPr>
      </p:pic>
      <p:pic>
        <p:nvPicPr>
          <p:cNvPr id="30" name="Picture 29"/>
          <p:cNvPicPr>
            <a:picLocks noChangeAspect="1"/>
          </p:cNvPicPr>
          <p:nvPr/>
        </p:nvPicPr>
        <p:blipFill>
          <a:blip r:embed="rId13"/>
          <a:stretch>
            <a:fillRect/>
          </a:stretch>
        </p:blipFill>
        <p:spPr>
          <a:xfrm>
            <a:off x="7514701" y="5259979"/>
            <a:ext cx="2266812" cy="1489880"/>
          </a:xfrm>
          <a:prstGeom prst="rect">
            <a:avLst/>
          </a:prstGeom>
        </p:spPr>
      </p:pic>
    </p:spTree>
    <p:extLst>
      <p:ext uri="{BB962C8B-B14F-4D97-AF65-F5344CB8AC3E}">
        <p14:creationId xmlns:p14="http://schemas.microsoft.com/office/powerpoint/2010/main" val="1902486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3" dur="10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28" dur="10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3" dur="1000"/>
                                        <p:tgtEl>
                                          <p:spTgt spid="3">
                                            <p:txEl>
                                              <p:pRg st="10" end="10"/>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 Pre-processing</a:t>
            </a:r>
          </a:p>
        </p:txBody>
      </p:sp>
      <p:sp>
        <p:nvSpPr>
          <p:cNvPr id="3" name="Content Placeholder 2"/>
          <p:cNvSpPr>
            <a:spLocks noGrp="1"/>
          </p:cNvSpPr>
          <p:nvPr>
            <p:ph idx="1"/>
          </p:nvPr>
        </p:nvSpPr>
        <p:spPr>
          <a:xfrm>
            <a:off x="457200" y="673768"/>
            <a:ext cx="9083842" cy="5516719"/>
          </a:xfrm>
        </p:spPr>
        <p:txBody>
          <a:bodyPr>
            <a:normAutofit/>
          </a:bodyPr>
          <a:lstStyle/>
          <a:p>
            <a:pPr algn="just">
              <a:buFont typeface="Wingdings" panose="05000000000000000000" pitchFamily="2" charset="2"/>
              <a:buChar char="q"/>
            </a:pPr>
            <a:r>
              <a:rPr lang="en-US" b="1" dirty="0"/>
              <a:t>Dealing with Outliers :</a:t>
            </a:r>
          </a:p>
          <a:p>
            <a:pPr lvl="1" algn="just">
              <a:buFont typeface="Wingdings" panose="05000000000000000000" pitchFamily="2" charset="2"/>
              <a:buChar char="ü"/>
            </a:pPr>
            <a:r>
              <a:rPr lang="en-US" b="1" dirty="0" err="1"/>
              <a:t>Winsorization</a:t>
            </a:r>
            <a:r>
              <a:rPr lang="en-US" b="1" dirty="0"/>
              <a:t> method</a:t>
            </a:r>
          </a:p>
          <a:p>
            <a:pPr marL="0" indent="0" algn="just">
              <a:buNone/>
            </a:pPr>
            <a:r>
              <a:rPr lang="en-US" dirty="0"/>
              <a:t>	</a:t>
            </a: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13</a:t>
            </a:fld>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970215566"/>
              </p:ext>
            </p:extLst>
          </p:nvPr>
        </p:nvGraphicFramePr>
        <p:xfrm>
          <a:off x="455745" y="1459899"/>
          <a:ext cx="8818881" cy="4079240"/>
        </p:xfrm>
        <a:graphic>
          <a:graphicData uri="http://schemas.openxmlformats.org/drawingml/2006/table">
            <a:tbl>
              <a:tblPr firstRow="1" bandRow="1">
                <a:tableStyleId>{5C22544A-7EE6-4342-B048-85BDC9FD1C3A}</a:tableStyleId>
              </a:tblPr>
              <a:tblGrid>
                <a:gridCol w="2028343">
                  <a:extLst>
                    <a:ext uri="{9D8B030D-6E8A-4147-A177-3AD203B41FA5}">
                      <a16:colId xmlns:a16="http://schemas.microsoft.com/office/drawing/2014/main" val="4059409630"/>
                    </a:ext>
                  </a:extLst>
                </a:gridCol>
                <a:gridCol w="3562200">
                  <a:extLst>
                    <a:ext uri="{9D8B030D-6E8A-4147-A177-3AD203B41FA5}">
                      <a16:colId xmlns:a16="http://schemas.microsoft.com/office/drawing/2014/main" val="3276599268"/>
                    </a:ext>
                  </a:extLst>
                </a:gridCol>
                <a:gridCol w="3228338">
                  <a:extLst>
                    <a:ext uri="{9D8B030D-6E8A-4147-A177-3AD203B41FA5}">
                      <a16:colId xmlns:a16="http://schemas.microsoft.com/office/drawing/2014/main" val="3435574500"/>
                    </a:ext>
                  </a:extLst>
                </a:gridCol>
              </a:tblGrid>
              <a:tr h="370840">
                <a:tc>
                  <a:txBody>
                    <a:bodyPr/>
                    <a:lstStyle/>
                    <a:p>
                      <a:r>
                        <a:rPr lang="en-US" dirty="0">
                          <a:solidFill>
                            <a:schemeClr val="tx1"/>
                          </a:solidFill>
                        </a:rPr>
                        <a:t>Column</a:t>
                      </a:r>
                      <a:r>
                        <a:rPr lang="en-US" baseline="0" dirty="0">
                          <a:solidFill>
                            <a:schemeClr val="tx1"/>
                          </a:solidFill>
                        </a:rPr>
                        <a:t> names</a:t>
                      </a:r>
                      <a:endParaRPr lang="en-US" dirty="0">
                        <a:solidFill>
                          <a:schemeClr val="tx1"/>
                        </a:solidFill>
                      </a:endParaRPr>
                    </a:p>
                  </a:txBody>
                  <a:tcPr/>
                </a:tc>
                <a:tc>
                  <a:txBody>
                    <a:bodyPr/>
                    <a:lstStyle/>
                    <a:p>
                      <a:r>
                        <a:rPr lang="en-US" dirty="0">
                          <a:solidFill>
                            <a:schemeClr val="tx1"/>
                          </a:solidFill>
                        </a:rPr>
                        <a:t>Outliers</a:t>
                      </a:r>
                      <a:r>
                        <a:rPr lang="en-US" baseline="0" dirty="0">
                          <a:solidFill>
                            <a:schemeClr val="tx1"/>
                          </a:solidFill>
                        </a:rPr>
                        <a:t> before </a:t>
                      </a:r>
                      <a:r>
                        <a:rPr lang="en-US" baseline="0" dirty="0" err="1">
                          <a:solidFill>
                            <a:schemeClr val="tx1"/>
                          </a:solidFill>
                        </a:rPr>
                        <a:t>Winsorization</a:t>
                      </a:r>
                      <a:endParaRPr 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Outliers</a:t>
                      </a:r>
                      <a:r>
                        <a:rPr lang="en-US" baseline="0" dirty="0">
                          <a:solidFill>
                            <a:schemeClr val="tx1"/>
                          </a:solidFill>
                        </a:rPr>
                        <a:t> after </a:t>
                      </a:r>
                      <a:r>
                        <a:rPr lang="en-US" baseline="0" dirty="0" err="1">
                          <a:solidFill>
                            <a:schemeClr val="tx1"/>
                          </a:solidFill>
                        </a:rPr>
                        <a:t>Winsorization</a:t>
                      </a:r>
                      <a:endParaRPr lang="en-US" dirty="0">
                        <a:solidFill>
                          <a:schemeClr val="tx1"/>
                        </a:solidFill>
                      </a:endParaRPr>
                    </a:p>
                  </a:txBody>
                  <a:tcPr/>
                </a:tc>
                <a:extLst>
                  <a:ext uri="{0D108BD9-81ED-4DB2-BD59-A6C34878D82A}">
                    <a16:rowId xmlns:a16="http://schemas.microsoft.com/office/drawing/2014/main" val="3516684991"/>
                  </a:ext>
                </a:extLst>
              </a:tr>
              <a:tr h="370840">
                <a:tc>
                  <a:txBody>
                    <a:bodyPr/>
                    <a:lstStyle/>
                    <a:p>
                      <a:r>
                        <a:rPr lang="en-US" dirty="0"/>
                        <a:t>age</a:t>
                      </a:r>
                    </a:p>
                  </a:txBody>
                  <a:tcPr/>
                </a:tc>
                <a:tc>
                  <a:txBody>
                    <a:bodyPr/>
                    <a:lstStyle/>
                    <a:p>
                      <a:pPr algn="ctr"/>
                      <a:r>
                        <a:rPr lang="en-US" dirty="0"/>
                        <a:t>469</a:t>
                      </a:r>
                    </a:p>
                  </a:txBody>
                  <a:tcPr/>
                </a:tc>
                <a:tc>
                  <a:txBody>
                    <a:bodyPr/>
                    <a:lstStyle/>
                    <a:p>
                      <a:pPr algn="ctr"/>
                      <a:r>
                        <a:rPr lang="en-US" dirty="0"/>
                        <a:t>0</a:t>
                      </a:r>
                    </a:p>
                  </a:txBody>
                  <a:tcPr/>
                </a:tc>
                <a:extLst>
                  <a:ext uri="{0D108BD9-81ED-4DB2-BD59-A6C34878D82A}">
                    <a16:rowId xmlns:a16="http://schemas.microsoft.com/office/drawing/2014/main" val="1189139570"/>
                  </a:ext>
                </a:extLst>
              </a:tr>
              <a:tr h="370840">
                <a:tc>
                  <a:txBody>
                    <a:bodyPr/>
                    <a:lstStyle/>
                    <a:p>
                      <a:r>
                        <a:rPr lang="en-US" dirty="0"/>
                        <a:t>duration</a:t>
                      </a:r>
                    </a:p>
                  </a:txBody>
                  <a:tcPr/>
                </a:tc>
                <a:tc>
                  <a:txBody>
                    <a:bodyPr/>
                    <a:lstStyle/>
                    <a:p>
                      <a:pPr algn="ctr"/>
                      <a:r>
                        <a:rPr lang="en-US" dirty="0"/>
                        <a:t>2963</a:t>
                      </a:r>
                    </a:p>
                  </a:txBody>
                  <a:tcPr/>
                </a:tc>
                <a:tc>
                  <a:txBody>
                    <a:bodyPr/>
                    <a:lstStyle/>
                    <a:p>
                      <a:pPr algn="ctr"/>
                      <a:r>
                        <a:rPr lang="en-US" dirty="0"/>
                        <a:t>0</a:t>
                      </a:r>
                    </a:p>
                  </a:txBody>
                  <a:tcPr/>
                </a:tc>
                <a:extLst>
                  <a:ext uri="{0D108BD9-81ED-4DB2-BD59-A6C34878D82A}">
                    <a16:rowId xmlns:a16="http://schemas.microsoft.com/office/drawing/2014/main" val="1501446037"/>
                  </a:ext>
                </a:extLst>
              </a:tr>
              <a:tr h="370840">
                <a:tc>
                  <a:txBody>
                    <a:bodyPr/>
                    <a:lstStyle/>
                    <a:p>
                      <a:r>
                        <a:rPr lang="en-US" dirty="0"/>
                        <a:t>campaign</a:t>
                      </a:r>
                    </a:p>
                  </a:txBody>
                  <a:tcPr/>
                </a:tc>
                <a:tc>
                  <a:txBody>
                    <a:bodyPr/>
                    <a:lstStyle/>
                    <a:p>
                      <a:pPr algn="ctr"/>
                      <a:r>
                        <a:rPr lang="en-US" dirty="0"/>
                        <a:t>2406</a:t>
                      </a:r>
                    </a:p>
                  </a:txBody>
                  <a:tcPr/>
                </a:tc>
                <a:tc>
                  <a:txBody>
                    <a:bodyPr/>
                    <a:lstStyle/>
                    <a:p>
                      <a:pPr algn="ctr"/>
                      <a:r>
                        <a:rPr lang="en-US" dirty="0"/>
                        <a:t>0</a:t>
                      </a:r>
                    </a:p>
                  </a:txBody>
                  <a:tcPr/>
                </a:tc>
                <a:extLst>
                  <a:ext uri="{0D108BD9-81ED-4DB2-BD59-A6C34878D82A}">
                    <a16:rowId xmlns:a16="http://schemas.microsoft.com/office/drawing/2014/main" val="3935308014"/>
                  </a:ext>
                </a:extLst>
              </a:tr>
              <a:tr h="370840">
                <a:tc>
                  <a:txBody>
                    <a:bodyPr/>
                    <a:lstStyle/>
                    <a:p>
                      <a:r>
                        <a:rPr lang="en-US" dirty="0"/>
                        <a:t>pdays</a:t>
                      </a:r>
                    </a:p>
                  </a:txBody>
                  <a:tcPr/>
                </a:tc>
                <a:tc>
                  <a:txBody>
                    <a:bodyPr/>
                    <a:lstStyle/>
                    <a:p>
                      <a:pPr algn="ctr"/>
                      <a:r>
                        <a:rPr lang="en-US" dirty="0"/>
                        <a:t>1515</a:t>
                      </a:r>
                    </a:p>
                  </a:txBody>
                  <a:tcPr/>
                </a:tc>
                <a:tc>
                  <a:txBody>
                    <a:bodyPr/>
                    <a:lstStyle/>
                    <a:p>
                      <a:pPr algn="ctr"/>
                      <a:r>
                        <a:rPr lang="en-US" dirty="0"/>
                        <a:t>0</a:t>
                      </a:r>
                    </a:p>
                  </a:txBody>
                  <a:tcPr/>
                </a:tc>
                <a:extLst>
                  <a:ext uri="{0D108BD9-81ED-4DB2-BD59-A6C34878D82A}">
                    <a16:rowId xmlns:a16="http://schemas.microsoft.com/office/drawing/2014/main" val="3292934865"/>
                  </a:ext>
                </a:extLst>
              </a:tr>
              <a:tr h="370840">
                <a:tc>
                  <a:txBody>
                    <a:bodyPr/>
                    <a:lstStyle/>
                    <a:p>
                      <a:r>
                        <a:rPr lang="en-US" dirty="0"/>
                        <a:t>nr.employed</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93824328"/>
                  </a:ext>
                </a:extLst>
              </a:tr>
              <a:tr h="370840">
                <a:tc>
                  <a:txBody>
                    <a:bodyPr/>
                    <a:lstStyle/>
                    <a:p>
                      <a:r>
                        <a:rPr lang="en-US" dirty="0"/>
                        <a:t>previous</a:t>
                      </a:r>
                    </a:p>
                  </a:txBody>
                  <a:tcPr/>
                </a:tc>
                <a:tc>
                  <a:txBody>
                    <a:bodyPr/>
                    <a:lstStyle/>
                    <a:p>
                      <a:pPr algn="ctr"/>
                      <a:r>
                        <a:rPr lang="en-US" dirty="0"/>
                        <a:t>5625</a:t>
                      </a:r>
                    </a:p>
                  </a:txBody>
                  <a:tcPr/>
                </a:tc>
                <a:tc>
                  <a:txBody>
                    <a:bodyPr/>
                    <a:lstStyle/>
                    <a:p>
                      <a:pPr algn="ctr"/>
                      <a:r>
                        <a:rPr lang="en-US" dirty="0"/>
                        <a:t>5625</a:t>
                      </a:r>
                    </a:p>
                  </a:txBody>
                  <a:tcPr/>
                </a:tc>
                <a:extLst>
                  <a:ext uri="{0D108BD9-81ED-4DB2-BD59-A6C34878D82A}">
                    <a16:rowId xmlns:a16="http://schemas.microsoft.com/office/drawing/2014/main" val="2217679922"/>
                  </a:ext>
                </a:extLst>
              </a:tr>
              <a:tr h="370840">
                <a:tc>
                  <a:txBody>
                    <a:bodyPr/>
                    <a:lstStyle/>
                    <a:p>
                      <a:r>
                        <a:rPr lang="en-US" dirty="0"/>
                        <a:t>Emp.var.rate</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647436666"/>
                  </a:ext>
                </a:extLst>
              </a:tr>
              <a:tr h="370840">
                <a:tc>
                  <a:txBody>
                    <a:bodyPr/>
                    <a:lstStyle/>
                    <a:p>
                      <a:r>
                        <a:rPr lang="en-US" dirty="0"/>
                        <a:t>Cons.price.idx</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935197361"/>
                  </a:ext>
                </a:extLst>
              </a:tr>
              <a:tr h="370840">
                <a:tc>
                  <a:txBody>
                    <a:bodyPr/>
                    <a:lstStyle/>
                    <a:p>
                      <a:r>
                        <a:rPr lang="en-US" dirty="0"/>
                        <a:t>Cons.conf.idx</a:t>
                      </a:r>
                    </a:p>
                  </a:txBody>
                  <a:tcPr/>
                </a:tc>
                <a:tc>
                  <a:txBody>
                    <a:bodyPr/>
                    <a:lstStyle/>
                    <a:p>
                      <a:pPr algn="ctr"/>
                      <a:r>
                        <a:rPr lang="en-US" dirty="0"/>
                        <a:t>447</a:t>
                      </a:r>
                    </a:p>
                  </a:txBody>
                  <a:tcPr/>
                </a:tc>
                <a:tc>
                  <a:txBody>
                    <a:bodyPr/>
                    <a:lstStyle/>
                    <a:p>
                      <a:pPr algn="ctr"/>
                      <a:r>
                        <a:rPr lang="en-US" dirty="0"/>
                        <a:t>0</a:t>
                      </a:r>
                    </a:p>
                  </a:txBody>
                  <a:tcPr/>
                </a:tc>
                <a:extLst>
                  <a:ext uri="{0D108BD9-81ED-4DB2-BD59-A6C34878D82A}">
                    <a16:rowId xmlns:a16="http://schemas.microsoft.com/office/drawing/2014/main" val="2346348564"/>
                  </a:ext>
                </a:extLst>
              </a:tr>
              <a:tr h="370840">
                <a:tc>
                  <a:txBody>
                    <a:bodyPr/>
                    <a:lstStyle/>
                    <a:p>
                      <a:r>
                        <a:rPr lang="en-US" dirty="0"/>
                        <a:t>euribor3m</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49084512"/>
                  </a:ext>
                </a:extLst>
              </a:tr>
            </a:tbl>
          </a:graphicData>
        </a:graphic>
      </p:graphicFrame>
    </p:spTree>
    <p:extLst>
      <p:ext uri="{BB962C8B-B14F-4D97-AF65-F5344CB8AC3E}">
        <p14:creationId xmlns:p14="http://schemas.microsoft.com/office/powerpoint/2010/main" val="349161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Feature Selection</a:t>
            </a:r>
          </a:p>
        </p:txBody>
      </p:sp>
      <p:sp>
        <p:nvSpPr>
          <p:cNvPr id="3" name="Content Placeholder 2"/>
          <p:cNvSpPr>
            <a:spLocks noGrp="1"/>
          </p:cNvSpPr>
          <p:nvPr>
            <p:ph idx="1"/>
          </p:nvPr>
        </p:nvSpPr>
        <p:spPr>
          <a:xfrm>
            <a:off x="457200" y="673768"/>
            <a:ext cx="9083842" cy="5516719"/>
          </a:xfrm>
        </p:spPr>
        <p:txBody>
          <a:bodyPr>
            <a:normAutofit/>
          </a:bodyPr>
          <a:lstStyle/>
          <a:p>
            <a:pPr algn="just">
              <a:buFont typeface="Wingdings" panose="05000000000000000000" pitchFamily="2" charset="2"/>
              <a:buChar char="q"/>
            </a:pPr>
            <a:r>
              <a:rPr lang="en-US" b="1" dirty="0"/>
              <a:t>Methods used :</a:t>
            </a:r>
          </a:p>
          <a:p>
            <a:pPr lvl="1" algn="just">
              <a:buFont typeface="Wingdings" panose="05000000000000000000" pitchFamily="2" charset="2"/>
              <a:buChar char="q"/>
            </a:pPr>
            <a:r>
              <a:rPr lang="en-US" b="1" dirty="0"/>
              <a:t>RFE</a:t>
            </a:r>
          </a:p>
          <a:p>
            <a:pPr lvl="1" algn="just">
              <a:buFont typeface="Wingdings" panose="05000000000000000000" pitchFamily="2" charset="2"/>
              <a:buChar char="q"/>
            </a:pPr>
            <a:r>
              <a:rPr lang="en-US" b="1" dirty="0"/>
              <a:t>Random Forest Classifier (RFC) feature importance</a:t>
            </a:r>
          </a:p>
          <a:p>
            <a:pPr lvl="1" algn="just">
              <a:buFont typeface="Wingdings" panose="05000000000000000000" pitchFamily="2" charset="2"/>
              <a:buChar char="q"/>
            </a:pPr>
            <a:r>
              <a:rPr lang="en-US" b="1" dirty="0"/>
              <a:t>Correlation</a:t>
            </a:r>
          </a:p>
          <a:p>
            <a:pPr lvl="1" algn="just">
              <a:buFont typeface="Wingdings" panose="05000000000000000000" pitchFamily="2" charset="2"/>
              <a:buChar char="q"/>
            </a:pPr>
            <a:endParaRPr lang="en-US" b="1" dirty="0"/>
          </a:p>
          <a:p>
            <a:pPr marL="457200" lvl="1" indent="0" algn="just">
              <a:buNone/>
            </a:pPr>
            <a:endParaRPr lang="en-US" b="1" dirty="0"/>
          </a:p>
          <a:p>
            <a:pPr algn="just">
              <a:buFont typeface="Wingdings" panose="05000000000000000000" pitchFamily="2" charset="2"/>
              <a:buChar char="q"/>
            </a:pPr>
            <a:endParaRPr lang="en-US" b="1" dirty="0"/>
          </a:p>
          <a:p>
            <a:pPr lvl="1" algn="just">
              <a:buFont typeface="Wingdings" panose="05000000000000000000" pitchFamily="2" charset="2"/>
              <a:buChar char="q"/>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14</a:t>
            </a:fld>
            <a:endParaRPr lang="en-IN" dirty="0"/>
          </a:p>
        </p:txBody>
      </p:sp>
      <p:pic>
        <p:nvPicPr>
          <p:cNvPr id="5" name="Picture 4"/>
          <p:cNvPicPr>
            <a:picLocks noChangeAspect="1"/>
          </p:cNvPicPr>
          <p:nvPr/>
        </p:nvPicPr>
        <p:blipFill>
          <a:blip r:embed="rId2"/>
          <a:stretch>
            <a:fillRect/>
          </a:stretch>
        </p:blipFill>
        <p:spPr>
          <a:xfrm>
            <a:off x="677335" y="2424176"/>
            <a:ext cx="4356220" cy="3643546"/>
          </a:xfrm>
          <a:prstGeom prst="rect">
            <a:avLst/>
          </a:prstGeom>
        </p:spPr>
      </p:pic>
      <p:pic>
        <p:nvPicPr>
          <p:cNvPr id="6" name="Picture 5"/>
          <p:cNvPicPr>
            <a:picLocks noChangeAspect="1"/>
          </p:cNvPicPr>
          <p:nvPr/>
        </p:nvPicPr>
        <p:blipFill>
          <a:blip r:embed="rId3"/>
          <a:stretch>
            <a:fillRect/>
          </a:stretch>
        </p:blipFill>
        <p:spPr>
          <a:xfrm>
            <a:off x="5127634" y="2586445"/>
            <a:ext cx="4002438" cy="3300980"/>
          </a:xfrm>
          <a:prstGeom prst="rect">
            <a:avLst/>
          </a:prstGeom>
        </p:spPr>
      </p:pic>
      <p:sp>
        <p:nvSpPr>
          <p:cNvPr id="7" name="TextBox 6"/>
          <p:cNvSpPr txBox="1"/>
          <p:nvPr/>
        </p:nvSpPr>
        <p:spPr>
          <a:xfrm>
            <a:off x="1158240" y="6190487"/>
            <a:ext cx="7680960" cy="369332"/>
          </a:xfrm>
          <a:prstGeom prst="rect">
            <a:avLst/>
          </a:prstGeom>
          <a:noFill/>
        </p:spPr>
        <p:txBody>
          <a:bodyPr wrap="square" rtlCol="0">
            <a:spAutoFit/>
          </a:bodyPr>
          <a:lstStyle/>
          <a:p>
            <a:r>
              <a:rPr lang="en-US" dirty="0"/>
              <a:t>               RFE				 	     RFC</a:t>
            </a:r>
          </a:p>
        </p:txBody>
      </p:sp>
    </p:spTree>
    <p:extLst>
      <p:ext uri="{BB962C8B-B14F-4D97-AF65-F5344CB8AC3E}">
        <p14:creationId xmlns:p14="http://schemas.microsoft.com/office/powerpoint/2010/main" val="3432971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1000"/>
                                        <p:tgtEl>
                                          <p:spTgt spid="3">
                                            <p:txEl>
                                              <p:pRg st="3" end="3"/>
                                            </p:txEl>
                                          </p:spTgt>
                                        </p:tgtEl>
                                      </p:cBhvr>
                                    </p:animEffect>
                                  </p:childTnLst>
                                </p:cTn>
                              </p:par>
                            </p:childTnLst>
                          </p:cTn>
                        </p:par>
                        <p:par>
                          <p:cTn id="23" fill="hold">
                            <p:stCondLst>
                              <p:cond delay="2000"/>
                            </p:stCondLst>
                            <p:childTnLst>
                              <p:par>
                                <p:cTn id="24" presetID="21" presetClass="entr" presetSubtype="1"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1)">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Feature Selection</a:t>
            </a:r>
          </a:p>
        </p:txBody>
      </p:sp>
      <p:sp>
        <p:nvSpPr>
          <p:cNvPr id="3" name="Content Placeholder 2"/>
          <p:cNvSpPr>
            <a:spLocks noGrp="1"/>
          </p:cNvSpPr>
          <p:nvPr>
            <p:ph idx="1"/>
          </p:nvPr>
        </p:nvSpPr>
        <p:spPr>
          <a:xfrm>
            <a:off x="457200" y="673768"/>
            <a:ext cx="8538754" cy="6184231"/>
          </a:xfrm>
        </p:spPr>
        <p:txBody>
          <a:bodyPr>
            <a:normAutofit/>
          </a:bodyPr>
          <a:lstStyle/>
          <a:p>
            <a:pPr algn="just">
              <a:buFont typeface="Wingdings" panose="05000000000000000000" pitchFamily="2" charset="2"/>
              <a:buChar char="q"/>
            </a:pPr>
            <a:r>
              <a:rPr lang="en-US" b="1" dirty="0"/>
              <a:t>Correlation matrix :   corr = df.corr()</a:t>
            </a:r>
          </a:p>
          <a:p>
            <a:pPr marL="457200" lvl="1" indent="0" algn="just">
              <a:buNone/>
            </a:pPr>
            <a:endParaRPr lang="en-IN" dirty="0"/>
          </a:p>
        </p:txBody>
      </p:sp>
      <p:sp>
        <p:nvSpPr>
          <p:cNvPr id="4" name="Slide Number Placeholder 3"/>
          <p:cNvSpPr>
            <a:spLocks noGrp="1"/>
          </p:cNvSpPr>
          <p:nvPr>
            <p:ph type="sldNum" sz="quarter" idx="12"/>
          </p:nvPr>
        </p:nvSpPr>
        <p:spPr/>
        <p:txBody>
          <a:bodyPr/>
          <a:lstStyle/>
          <a:p>
            <a:fld id="{CDD6249F-EE4F-4DF2-B38E-B2595D42DF8C}" type="slidenum">
              <a:rPr lang="en-IN" smtClean="0"/>
              <a:t>15</a:t>
            </a:fld>
            <a:endParaRPr lang="en-IN" dirty="0"/>
          </a:p>
        </p:txBody>
      </p:sp>
      <p:graphicFrame>
        <p:nvGraphicFramePr>
          <p:cNvPr id="5" name="Table 4"/>
          <p:cNvGraphicFramePr>
            <a:graphicFrameLocks noGrp="1"/>
          </p:cNvGraphicFramePr>
          <p:nvPr/>
        </p:nvGraphicFramePr>
        <p:xfrm>
          <a:off x="557357" y="1036319"/>
          <a:ext cx="6183078" cy="2508113"/>
        </p:xfrm>
        <a:graphic>
          <a:graphicData uri="http://schemas.openxmlformats.org/drawingml/2006/table">
            <a:tbl>
              <a:tblPr/>
              <a:tblGrid>
                <a:gridCol w="562098">
                  <a:extLst>
                    <a:ext uri="{9D8B030D-6E8A-4147-A177-3AD203B41FA5}">
                      <a16:colId xmlns:a16="http://schemas.microsoft.com/office/drawing/2014/main" val="635458289"/>
                    </a:ext>
                  </a:extLst>
                </a:gridCol>
                <a:gridCol w="562098">
                  <a:extLst>
                    <a:ext uri="{9D8B030D-6E8A-4147-A177-3AD203B41FA5}">
                      <a16:colId xmlns:a16="http://schemas.microsoft.com/office/drawing/2014/main" val="3429521250"/>
                    </a:ext>
                  </a:extLst>
                </a:gridCol>
                <a:gridCol w="562098">
                  <a:extLst>
                    <a:ext uri="{9D8B030D-6E8A-4147-A177-3AD203B41FA5}">
                      <a16:colId xmlns:a16="http://schemas.microsoft.com/office/drawing/2014/main" val="3102372309"/>
                    </a:ext>
                  </a:extLst>
                </a:gridCol>
                <a:gridCol w="562098">
                  <a:extLst>
                    <a:ext uri="{9D8B030D-6E8A-4147-A177-3AD203B41FA5}">
                      <a16:colId xmlns:a16="http://schemas.microsoft.com/office/drawing/2014/main" val="1972867250"/>
                    </a:ext>
                  </a:extLst>
                </a:gridCol>
                <a:gridCol w="562098">
                  <a:extLst>
                    <a:ext uri="{9D8B030D-6E8A-4147-A177-3AD203B41FA5}">
                      <a16:colId xmlns:a16="http://schemas.microsoft.com/office/drawing/2014/main" val="1180201317"/>
                    </a:ext>
                  </a:extLst>
                </a:gridCol>
                <a:gridCol w="562098">
                  <a:extLst>
                    <a:ext uri="{9D8B030D-6E8A-4147-A177-3AD203B41FA5}">
                      <a16:colId xmlns:a16="http://schemas.microsoft.com/office/drawing/2014/main" val="4173852749"/>
                    </a:ext>
                  </a:extLst>
                </a:gridCol>
                <a:gridCol w="562098">
                  <a:extLst>
                    <a:ext uri="{9D8B030D-6E8A-4147-A177-3AD203B41FA5}">
                      <a16:colId xmlns:a16="http://schemas.microsoft.com/office/drawing/2014/main" val="2033274762"/>
                    </a:ext>
                  </a:extLst>
                </a:gridCol>
                <a:gridCol w="562098">
                  <a:extLst>
                    <a:ext uri="{9D8B030D-6E8A-4147-A177-3AD203B41FA5}">
                      <a16:colId xmlns:a16="http://schemas.microsoft.com/office/drawing/2014/main" val="3069802082"/>
                    </a:ext>
                  </a:extLst>
                </a:gridCol>
                <a:gridCol w="562098">
                  <a:extLst>
                    <a:ext uri="{9D8B030D-6E8A-4147-A177-3AD203B41FA5}">
                      <a16:colId xmlns:a16="http://schemas.microsoft.com/office/drawing/2014/main" val="2462189254"/>
                    </a:ext>
                  </a:extLst>
                </a:gridCol>
                <a:gridCol w="562098">
                  <a:extLst>
                    <a:ext uri="{9D8B030D-6E8A-4147-A177-3AD203B41FA5}">
                      <a16:colId xmlns:a16="http://schemas.microsoft.com/office/drawing/2014/main" val="1971738419"/>
                    </a:ext>
                  </a:extLst>
                </a:gridCol>
                <a:gridCol w="562098">
                  <a:extLst>
                    <a:ext uri="{9D8B030D-6E8A-4147-A177-3AD203B41FA5}">
                      <a16:colId xmlns:a16="http://schemas.microsoft.com/office/drawing/2014/main" val="1702913645"/>
                    </a:ext>
                  </a:extLst>
                </a:gridCol>
              </a:tblGrid>
              <a:tr h="255331">
                <a:tc>
                  <a:txBody>
                    <a:bodyPr/>
                    <a:lstStyle/>
                    <a:p>
                      <a:pPr algn="r" fontAlgn="ctr"/>
                      <a:endParaRPr lang="en-US" sz="700" b="1" dirty="0">
                        <a:effectLst/>
                      </a:endParaRPr>
                    </a:p>
                  </a:txBody>
                  <a:tcPr marL="17643" marR="17643" marT="17643" marB="17643" anchor="ctr">
                    <a:lnL>
                      <a:noFill/>
                    </a:lnL>
                    <a:lnR>
                      <a:noFill/>
                    </a:lnR>
                    <a:lnT>
                      <a:noFill/>
                    </a:lnT>
                    <a:lnB>
                      <a:noFill/>
                    </a:lnB>
                  </a:tcPr>
                </a:tc>
                <a:tc>
                  <a:txBody>
                    <a:bodyPr/>
                    <a:lstStyle/>
                    <a:p>
                      <a:pPr algn="r" fontAlgn="ctr"/>
                      <a:r>
                        <a:rPr lang="en-US" sz="700" b="1" dirty="0">
                          <a:effectLst/>
                        </a:rPr>
                        <a:t>age</a:t>
                      </a:r>
                    </a:p>
                  </a:txBody>
                  <a:tcPr marL="17643" marR="17643" marT="17643" marB="17643" anchor="ctr">
                    <a:lnL>
                      <a:noFill/>
                    </a:lnL>
                    <a:lnR>
                      <a:noFill/>
                    </a:lnR>
                    <a:lnT>
                      <a:noFill/>
                    </a:lnT>
                    <a:lnB>
                      <a:noFill/>
                    </a:lnB>
                  </a:tcPr>
                </a:tc>
                <a:tc>
                  <a:txBody>
                    <a:bodyPr/>
                    <a:lstStyle/>
                    <a:p>
                      <a:pPr algn="r" fontAlgn="ctr"/>
                      <a:r>
                        <a:rPr lang="en-US" sz="700" b="1" dirty="0">
                          <a:effectLst/>
                        </a:rPr>
                        <a:t>duration</a:t>
                      </a:r>
                    </a:p>
                  </a:txBody>
                  <a:tcPr marL="17643" marR="17643" marT="17643" marB="17643" anchor="ctr">
                    <a:lnL>
                      <a:noFill/>
                    </a:lnL>
                    <a:lnR>
                      <a:noFill/>
                    </a:lnR>
                    <a:lnT>
                      <a:noFill/>
                    </a:lnT>
                    <a:lnB>
                      <a:noFill/>
                    </a:lnB>
                  </a:tcPr>
                </a:tc>
                <a:tc>
                  <a:txBody>
                    <a:bodyPr/>
                    <a:lstStyle/>
                    <a:p>
                      <a:pPr algn="r" fontAlgn="ctr"/>
                      <a:r>
                        <a:rPr lang="en-US" sz="700" b="1" dirty="0">
                          <a:effectLst/>
                        </a:rPr>
                        <a:t>campaign</a:t>
                      </a:r>
                    </a:p>
                  </a:txBody>
                  <a:tcPr marL="17643" marR="17643" marT="17643" marB="17643" anchor="ctr">
                    <a:lnL>
                      <a:noFill/>
                    </a:lnL>
                    <a:lnR>
                      <a:noFill/>
                    </a:lnR>
                    <a:lnT>
                      <a:noFill/>
                    </a:lnT>
                    <a:lnB>
                      <a:noFill/>
                    </a:lnB>
                  </a:tcPr>
                </a:tc>
                <a:tc>
                  <a:txBody>
                    <a:bodyPr/>
                    <a:lstStyle/>
                    <a:p>
                      <a:pPr algn="r" fontAlgn="ctr"/>
                      <a:r>
                        <a:rPr lang="en-US" sz="700" b="1" dirty="0">
                          <a:effectLst/>
                        </a:rPr>
                        <a:t>pdays</a:t>
                      </a:r>
                    </a:p>
                  </a:txBody>
                  <a:tcPr marL="17643" marR="17643" marT="17643" marB="17643" anchor="ctr">
                    <a:lnL>
                      <a:noFill/>
                    </a:lnL>
                    <a:lnR>
                      <a:noFill/>
                    </a:lnR>
                    <a:lnT>
                      <a:noFill/>
                    </a:lnT>
                    <a:lnB>
                      <a:noFill/>
                    </a:lnB>
                  </a:tcPr>
                </a:tc>
                <a:tc>
                  <a:txBody>
                    <a:bodyPr/>
                    <a:lstStyle/>
                    <a:p>
                      <a:pPr algn="r" fontAlgn="ctr"/>
                      <a:r>
                        <a:rPr lang="en-US" sz="700" b="1" dirty="0">
                          <a:effectLst/>
                        </a:rPr>
                        <a:t>previous</a:t>
                      </a:r>
                    </a:p>
                  </a:txBody>
                  <a:tcPr marL="17643" marR="17643" marT="17643" marB="17643" anchor="ctr">
                    <a:lnL>
                      <a:noFill/>
                    </a:lnL>
                    <a:lnR>
                      <a:noFill/>
                    </a:lnR>
                    <a:lnT>
                      <a:noFill/>
                    </a:lnT>
                    <a:lnB>
                      <a:noFill/>
                    </a:lnB>
                  </a:tcPr>
                </a:tc>
                <a:tc>
                  <a:txBody>
                    <a:bodyPr/>
                    <a:lstStyle/>
                    <a:p>
                      <a:pPr algn="r" fontAlgn="ctr"/>
                      <a:r>
                        <a:rPr lang="en-US" sz="700" b="1" dirty="0">
                          <a:effectLst/>
                        </a:rPr>
                        <a:t>emp.var.rate</a:t>
                      </a:r>
                    </a:p>
                  </a:txBody>
                  <a:tcPr marL="17643" marR="17643" marT="17643" marB="17643" anchor="ctr">
                    <a:lnL>
                      <a:noFill/>
                    </a:lnL>
                    <a:lnR>
                      <a:noFill/>
                    </a:lnR>
                    <a:lnT>
                      <a:noFill/>
                    </a:lnT>
                    <a:lnB>
                      <a:noFill/>
                    </a:lnB>
                  </a:tcPr>
                </a:tc>
                <a:tc>
                  <a:txBody>
                    <a:bodyPr/>
                    <a:lstStyle/>
                    <a:p>
                      <a:pPr algn="r" fontAlgn="ctr"/>
                      <a:r>
                        <a:rPr lang="en-US" sz="700" b="1" dirty="0">
                          <a:effectLst/>
                        </a:rPr>
                        <a:t>cons.price.idx</a:t>
                      </a:r>
                    </a:p>
                  </a:txBody>
                  <a:tcPr marL="17643" marR="17643" marT="17643" marB="17643" anchor="ctr">
                    <a:lnL>
                      <a:noFill/>
                    </a:lnL>
                    <a:lnR>
                      <a:noFill/>
                    </a:lnR>
                    <a:lnT>
                      <a:noFill/>
                    </a:lnT>
                    <a:lnB>
                      <a:noFill/>
                    </a:lnB>
                  </a:tcPr>
                </a:tc>
                <a:tc>
                  <a:txBody>
                    <a:bodyPr/>
                    <a:lstStyle/>
                    <a:p>
                      <a:pPr algn="r" fontAlgn="ctr"/>
                      <a:r>
                        <a:rPr lang="en-US" sz="700" b="1" dirty="0">
                          <a:effectLst/>
                        </a:rPr>
                        <a:t>cons.conf.idx</a:t>
                      </a:r>
                    </a:p>
                  </a:txBody>
                  <a:tcPr marL="17643" marR="17643" marT="17643" marB="17643" anchor="ctr">
                    <a:lnL>
                      <a:noFill/>
                    </a:lnL>
                    <a:lnR>
                      <a:noFill/>
                    </a:lnR>
                    <a:lnT>
                      <a:noFill/>
                    </a:lnT>
                    <a:lnB>
                      <a:noFill/>
                    </a:lnB>
                  </a:tcPr>
                </a:tc>
                <a:tc>
                  <a:txBody>
                    <a:bodyPr/>
                    <a:lstStyle/>
                    <a:p>
                      <a:pPr algn="r" fontAlgn="ctr"/>
                      <a:r>
                        <a:rPr lang="en-US" sz="700" b="1" dirty="0">
                          <a:effectLst/>
                        </a:rPr>
                        <a:t>euribor3m</a:t>
                      </a:r>
                    </a:p>
                  </a:txBody>
                  <a:tcPr marL="17643" marR="17643" marT="17643" marB="17643" anchor="ctr">
                    <a:lnL>
                      <a:noFill/>
                    </a:lnL>
                    <a:lnR>
                      <a:noFill/>
                    </a:lnR>
                    <a:lnT>
                      <a:noFill/>
                    </a:lnT>
                    <a:lnB>
                      <a:noFill/>
                    </a:lnB>
                  </a:tcPr>
                </a:tc>
                <a:tc>
                  <a:txBody>
                    <a:bodyPr/>
                    <a:lstStyle/>
                    <a:p>
                      <a:pPr algn="r" fontAlgn="ctr"/>
                      <a:r>
                        <a:rPr lang="en-US" sz="700" b="1" dirty="0">
                          <a:effectLst/>
                        </a:rPr>
                        <a:t>nr.employed</a:t>
                      </a:r>
                    </a:p>
                  </a:txBody>
                  <a:tcPr marL="17643" marR="17643" marT="17643" marB="17643" anchor="ctr">
                    <a:lnL>
                      <a:noFill/>
                    </a:lnL>
                    <a:lnR>
                      <a:noFill/>
                    </a:lnR>
                    <a:lnT>
                      <a:noFill/>
                    </a:lnT>
                    <a:lnB>
                      <a:noFill/>
                    </a:lnB>
                  </a:tcPr>
                </a:tc>
                <a:extLst>
                  <a:ext uri="{0D108BD9-81ED-4DB2-BD59-A6C34878D82A}">
                    <a16:rowId xmlns:a16="http://schemas.microsoft.com/office/drawing/2014/main" val="1113835575"/>
                  </a:ext>
                </a:extLst>
              </a:tr>
              <a:tr h="205243">
                <a:tc>
                  <a:txBody>
                    <a:bodyPr/>
                    <a:lstStyle/>
                    <a:p>
                      <a:pPr algn="r" fontAlgn="ctr"/>
                      <a:r>
                        <a:rPr lang="en-US" sz="700" b="1" dirty="0">
                          <a:effectLst/>
                        </a:rPr>
                        <a:t>age</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1.000000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-0.000866</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0.004594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-0.034369</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0.024365</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-0.000371</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0.000857</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0.129372</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0.010767</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-0.017725</a:t>
                      </a:r>
                    </a:p>
                  </a:txBody>
                  <a:tcPr marL="17643" marR="17643" marT="17643" marB="17643" anchor="ctr">
                    <a:lnL>
                      <a:noFill/>
                    </a:lnL>
                    <a:lnR>
                      <a:noFill/>
                    </a:lnR>
                    <a:lnT>
                      <a:noFill/>
                    </a:lnT>
                    <a:lnB>
                      <a:noFill/>
                    </a:lnB>
                    <a:solidFill>
                      <a:srgbClr val="F5F5F5"/>
                    </a:solidFill>
                  </a:tcPr>
                </a:tc>
                <a:extLst>
                  <a:ext uri="{0D108BD9-81ED-4DB2-BD59-A6C34878D82A}">
                    <a16:rowId xmlns:a16="http://schemas.microsoft.com/office/drawing/2014/main" val="4174997139"/>
                  </a:ext>
                </a:extLst>
              </a:tr>
              <a:tr h="205243">
                <a:tc>
                  <a:txBody>
                    <a:bodyPr/>
                    <a:lstStyle/>
                    <a:p>
                      <a:pPr algn="r" fontAlgn="ctr"/>
                      <a:r>
                        <a:rPr lang="en-US" sz="700" b="1" dirty="0">
                          <a:effectLst/>
                        </a:rPr>
                        <a:t>duration</a:t>
                      </a:r>
                    </a:p>
                  </a:txBody>
                  <a:tcPr marL="17643" marR="17643" marT="17643" marB="17643" anchor="ctr">
                    <a:lnL>
                      <a:noFill/>
                    </a:lnL>
                    <a:lnR>
                      <a:noFill/>
                    </a:lnR>
                    <a:lnT>
                      <a:noFill/>
                    </a:lnT>
                    <a:lnB>
                      <a:noFill/>
                    </a:lnB>
                  </a:tcPr>
                </a:tc>
                <a:tc>
                  <a:txBody>
                    <a:bodyPr/>
                    <a:lstStyle/>
                    <a:p>
                      <a:pPr algn="r" fontAlgn="ctr"/>
                      <a:r>
                        <a:rPr lang="en-US" sz="700" dirty="0">
                          <a:effectLst/>
                        </a:rPr>
                        <a:t>-0.000866</a:t>
                      </a:r>
                    </a:p>
                  </a:txBody>
                  <a:tcPr marL="17643" marR="17643" marT="17643" marB="17643" anchor="ctr">
                    <a:lnL>
                      <a:noFill/>
                    </a:lnL>
                    <a:lnR>
                      <a:noFill/>
                    </a:lnR>
                    <a:lnT>
                      <a:noFill/>
                    </a:lnT>
                    <a:lnB>
                      <a:noFill/>
                    </a:lnB>
                  </a:tcPr>
                </a:tc>
                <a:tc>
                  <a:txBody>
                    <a:bodyPr/>
                    <a:lstStyle/>
                    <a:p>
                      <a:pPr algn="r" fontAlgn="ctr"/>
                      <a:r>
                        <a:rPr lang="en-US" sz="700" dirty="0">
                          <a:effectLst/>
                        </a:rPr>
                        <a:t>1.000000</a:t>
                      </a:r>
                    </a:p>
                  </a:txBody>
                  <a:tcPr marL="17643" marR="17643" marT="17643" marB="17643" anchor="ctr">
                    <a:lnL>
                      <a:noFill/>
                    </a:lnL>
                    <a:lnR>
                      <a:noFill/>
                    </a:lnR>
                    <a:lnT>
                      <a:noFill/>
                    </a:lnT>
                    <a:lnB>
                      <a:noFill/>
                    </a:lnB>
                  </a:tcPr>
                </a:tc>
                <a:tc>
                  <a:txBody>
                    <a:bodyPr/>
                    <a:lstStyle/>
                    <a:p>
                      <a:pPr algn="r" fontAlgn="ctr"/>
                      <a:r>
                        <a:rPr lang="en-US" sz="700" dirty="0">
                          <a:effectLst/>
                        </a:rPr>
                        <a:t>-0.071699</a:t>
                      </a:r>
                    </a:p>
                  </a:txBody>
                  <a:tcPr marL="17643" marR="17643" marT="17643" marB="17643" anchor="ctr">
                    <a:lnL>
                      <a:noFill/>
                    </a:lnL>
                    <a:lnR>
                      <a:noFill/>
                    </a:lnR>
                    <a:lnT>
                      <a:noFill/>
                    </a:lnT>
                    <a:lnB>
                      <a:noFill/>
                    </a:lnB>
                  </a:tcPr>
                </a:tc>
                <a:tc>
                  <a:txBody>
                    <a:bodyPr/>
                    <a:lstStyle/>
                    <a:p>
                      <a:pPr algn="r" fontAlgn="ctr"/>
                      <a:r>
                        <a:rPr lang="en-US" sz="700" dirty="0">
                          <a:effectLst/>
                        </a:rPr>
                        <a:t>-0.047577</a:t>
                      </a:r>
                    </a:p>
                  </a:txBody>
                  <a:tcPr marL="17643" marR="17643" marT="17643" marB="17643" anchor="ctr">
                    <a:lnL>
                      <a:noFill/>
                    </a:lnL>
                    <a:lnR>
                      <a:noFill/>
                    </a:lnR>
                    <a:lnT>
                      <a:noFill/>
                    </a:lnT>
                    <a:lnB>
                      <a:noFill/>
                    </a:lnB>
                  </a:tcPr>
                </a:tc>
                <a:tc>
                  <a:txBody>
                    <a:bodyPr/>
                    <a:lstStyle/>
                    <a:p>
                      <a:pPr algn="r" fontAlgn="ctr"/>
                      <a:r>
                        <a:rPr lang="en-US" sz="700" dirty="0">
                          <a:effectLst/>
                        </a:rPr>
                        <a:t>0.020640</a:t>
                      </a:r>
                    </a:p>
                  </a:txBody>
                  <a:tcPr marL="17643" marR="17643" marT="17643" marB="17643" anchor="ctr">
                    <a:lnL>
                      <a:noFill/>
                    </a:lnL>
                    <a:lnR>
                      <a:noFill/>
                    </a:lnR>
                    <a:lnT>
                      <a:noFill/>
                    </a:lnT>
                    <a:lnB>
                      <a:noFill/>
                    </a:lnB>
                  </a:tcPr>
                </a:tc>
                <a:tc>
                  <a:txBody>
                    <a:bodyPr/>
                    <a:lstStyle/>
                    <a:p>
                      <a:pPr algn="r" fontAlgn="ctr"/>
                      <a:r>
                        <a:rPr lang="en-US" sz="700" dirty="0">
                          <a:effectLst/>
                        </a:rPr>
                        <a:t>-0.027968</a:t>
                      </a:r>
                    </a:p>
                  </a:txBody>
                  <a:tcPr marL="17643" marR="17643" marT="17643" marB="17643" anchor="ctr">
                    <a:lnL>
                      <a:noFill/>
                    </a:lnL>
                    <a:lnR>
                      <a:noFill/>
                    </a:lnR>
                    <a:lnT>
                      <a:noFill/>
                    </a:lnT>
                    <a:lnB>
                      <a:noFill/>
                    </a:lnB>
                  </a:tcPr>
                </a:tc>
                <a:tc>
                  <a:txBody>
                    <a:bodyPr/>
                    <a:lstStyle/>
                    <a:p>
                      <a:pPr algn="r" fontAlgn="ctr"/>
                      <a:r>
                        <a:rPr lang="en-US" sz="700" dirty="0">
                          <a:effectLst/>
                        </a:rPr>
                        <a:t>0.005312</a:t>
                      </a:r>
                    </a:p>
                  </a:txBody>
                  <a:tcPr marL="17643" marR="17643" marT="17643" marB="17643" anchor="ctr">
                    <a:lnL>
                      <a:noFill/>
                    </a:lnL>
                    <a:lnR>
                      <a:noFill/>
                    </a:lnR>
                    <a:lnT>
                      <a:noFill/>
                    </a:lnT>
                    <a:lnB>
                      <a:noFill/>
                    </a:lnB>
                  </a:tcPr>
                </a:tc>
                <a:tc>
                  <a:txBody>
                    <a:bodyPr/>
                    <a:lstStyle/>
                    <a:p>
                      <a:pPr algn="r" fontAlgn="ctr"/>
                      <a:r>
                        <a:rPr lang="en-US" sz="700" dirty="0">
                          <a:effectLst/>
                        </a:rPr>
                        <a:t>-0.008173</a:t>
                      </a:r>
                    </a:p>
                  </a:txBody>
                  <a:tcPr marL="17643" marR="17643" marT="17643" marB="17643" anchor="ctr">
                    <a:lnL>
                      <a:noFill/>
                    </a:lnL>
                    <a:lnR>
                      <a:noFill/>
                    </a:lnR>
                    <a:lnT>
                      <a:noFill/>
                    </a:lnT>
                    <a:lnB>
                      <a:noFill/>
                    </a:lnB>
                  </a:tcPr>
                </a:tc>
                <a:tc>
                  <a:txBody>
                    <a:bodyPr/>
                    <a:lstStyle/>
                    <a:p>
                      <a:pPr algn="r" fontAlgn="ctr"/>
                      <a:r>
                        <a:rPr lang="en-US" sz="700" dirty="0">
                          <a:effectLst/>
                        </a:rPr>
                        <a:t>-0.032897</a:t>
                      </a:r>
                    </a:p>
                  </a:txBody>
                  <a:tcPr marL="17643" marR="17643" marT="17643" marB="17643" anchor="ctr">
                    <a:lnL>
                      <a:noFill/>
                    </a:lnL>
                    <a:lnR>
                      <a:noFill/>
                    </a:lnR>
                    <a:lnT>
                      <a:noFill/>
                    </a:lnT>
                    <a:lnB>
                      <a:noFill/>
                    </a:lnB>
                  </a:tcPr>
                </a:tc>
                <a:tc>
                  <a:txBody>
                    <a:bodyPr/>
                    <a:lstStyle/>
                    <a:p>
                      <a:pPr algn="r" fontAlgn="ctr"/>
                      <a:r>
                        <a:rPr lang="en-US" sz="700" dirty="0">
                          <a:effectLst/>
                        </a:rPr>
                        <a:t>-0.044703</a:t>
                      </a:r>
                    </a:p>
                  </a:txBody>
                  <a:tcPr marL="17643" marR="17643" marT="17643" marB="17643" anchor="ctr">
                    <a:lnL>
                      <a:noFill/>
                    </a:lnL>
                    <a:lnR>
                      <a:noFill/>
                    </a:lnR>
                    <a:lnT>
                      <a:noFill/>
                    </a:lnT>
                    <a:lnB>
                      <a:noFill/>
                    </a:lnB>
                  </a:tcPr>
                </a:tc>
                <a:extLst>
                  <a:ext uri="{0D108BD9-81ED-4DB2-BD59-A6C34878D82A}">
                    <a16:rowId xmlns:a16="http://schemas.microsoft.com/office/drawing/2014/main" val="862782354"/>
                  </a:ext>
                </a:extLst>
              </a:tr>
              <a:tr h="205243">
                <a:tc>
                  <a:txBody>
                    <a:bodyPr/>
                    <a:lstStyle/>
                    <a:p>
                      <a:pPr algn="r" fontAlgn="ctr"/>
                      <a:r>
                        <a:rPr lang="en-US" sz="700" b="1" dirty="0">
                          <a:effectLst/>
                        </a:rPr>
                        <a:t>campaign</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0.004594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-0.071699</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1.000000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0.052584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-0.079141</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0.150754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0.127836</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-0.013733</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0.135133</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0.144095</a:t>
                      </a:r>
                    </a:p>
                  </a:txBody>
                  <a:tcPr marL="17643" marR="17643" marT="17643" marB="17643" anchor="ctr">
                    <a:lnL>
                      <a:noFill/>
                    </a:lnL>
                    <a:lnR>
                      <a:noFill/>
                    </a:lnR>
                    <a:lnT>
                      <a:noFill/>
                    </a:lnT>
                    <a:lnB>
                      <a:noFill/>
                    </a:lnB>
                    <a:solidFill>
                      <a:srgbClr val="F5F5F5"/>
                    </a:solidFill>
                  </a:tcPr>
                </a:tc>
                <a:extLst>
                  <a:ext uri="{0D108BD9-81ED-4DB2-BD59-A6C34878D82A}">
                    <a16:rowId xmlns:a16="http://schemas.microsoft.com/office/drawing/2014/main" val="3986192132"/>
                  </a:ext>
                </a:extLst>
              </a:tr>
              <a:tr h="205243">
                <a:tc>
                  <a:txBody>
                    <a:bodyPr/>
                    <a:lstStyle/>
                    <a:p>
                      <a:pPr algn="r" fontAlgn="ctr"/>
                      <a:r>
                        <a:rPr lang="en-US" sz="700" b="1" dirty="0">
                          <a:effectLst/>
                        </a:rPr>
                        <a:t>pdays</a:t>
                      </a:r>
                    </a:p>
                  </a:txBody>
                  <a:tcPr marL="17643" marR="17643" marT="17643" marB="17643" anchor="ctr">
                    <a:lnL>
                      <a:noFill/>
                    </a:lnL>
                    <a:lnR>
                      <a:noFill/>
                    </a:lnR>
                    <a:lnT>
                      <a:noFill/>
                    </a:lnT>
                    <a:lnB>
                      <a:noFill/>
                    </a:lnB>
                  </a:tcPr>
                </a:tc>
                <a:tc>
                  <a:txBody>
                    <a:bodyPr/>
                    <a:lstStyle/>
                    <a:p>
                      <a:pPr algn="r" fontAlgn="ctr"/>
                      <a:r>
                        <a:rPr lang="en-US" sz="700" dirty="0">
                          <a:effectLst/>
                        </a:rPr>
                        <a:t>-0.034369</a:t>
                      </a:r>
                    </a:p>
                  </a:txBody>
                  <a:tcPr marL="17643" marR="17643" marT="17643" marB="17643" anchor="ctr">
                    <a:lnL>
                      <a:noFill/>
                    </a:lnL>
                    <a:lnR>
                      <a:noFill/>
                    </a:lnR>
                    <a:lnT>
                      <a:noFill/>
                    </a:lnT>
                    <a:lnB>
                      <a:noFill/>
                    </a:lnB>
                  </a:tcPr>
                </a:tc>
                <a:tc>
                  <a:txBody>
                    <a:bodyPr/>
                    <a:lstStyle/>
                    <a:p>
                      <a:pPr algn="r" fontAlgn="ctr"/>
                      <a:r>
                        <a:rPr lang="en-US" sz="700" dirty="0">
                          <a:effectLst/>
                        </a:rPr>
                        <a:t>-0.047577</a:t>
                      </a:r>
                    </a:p>
                  </a:txBody>
                  <a:tcPr marL="17643" marR="17643" marT="17643" marB="17643" anchor="ctr">
                    <a:lnL>
                      <a:noFill/>
                    </a:lnL>
                    <a:lnR>
                      <a:noFill/>
                    </a:lnR>
                    <a:lnT>
                      <a:noFill/>
                    </a:lnT>
                    <a:lnB>
                      <a:noFill/>
                    </a:lnB>
                  </a:tcPr>
                </a:tc>
                <a:tc>
                  <a:txBody>
                    <a:bodyPr/>
                    <a:lstStyle/>
                    <a:p>
                      <a:pPr algn="r" fontAlgn="ctr"/>
                      <a:r>
                        <a:rPr lang="en-US" sz="700" dirty="0">
                          <a:effectLst/>
                        </a:rPr>
                        <a:t>0.052584</a:t>
                      </a:r>
                    </a:p>
                  </a:txBody>
                  <a:tcPr marL="17643" marR="17643" marT="17643" marB="17643" anchor="ctr">
                    <a:lnL>
                      <a:noFill/>
                    </a:lnL>
                    <a:lnR>
                      <a:noFill/>
                    </a:lnR>
                    <a:lnT>
                      <a:noFill/>
                    </a:lnT>
                    <a:lnB>
                      <a:noFill/>
                    </a:lnB>
                  </a:tcPr>
                </a:tc>
                <a:tc>
                  <a:txBody>
                    <a:bodyPr/>
                    <a:lstStyle/>
                    <a:p>
                      <a:pPr algn="r" fontAlgn="ctr"/>
                      <a:r>
                        <a:rPr lang="en-US" sz="700" dirty="0">
                          <a:effectLst/>
                        </a:rPr>
                        <a:t>1.000000</a:t>
                      </a:r>
                    </a:p>
                  </a:txBody>
                  <a:tcPr marL="17643" marR="17643" marT="17643" marB="17643" anchor="ctr">
                    <a:lnL>
                      <a:noFill/>
                    </a:lnL>
                    <a:lnR>
                      <a:noFill/>
                    </a:lnR>
                    <a:lnT>
                      <a:noFill/>
                    </a:lnT>
                    <a:lnB>
                      <a:noFill/>
                    </a:lnB>
                  </a:tcPr>
                </a:tc>
                <a:tc>
                  <a:txBody>
                    <a:bodyPr/>
                    <a:lstStyle/>
                    <a:p>
                      <a:pPr algn="r" fontAlgn="ctr"/>
                      <a:r>
                        <a:rPr lang="en-US" sz="700" dirty="0">
                          <a:effectLst/>
                        </a:rPr>
                        <a:t>-0.587514</a:t>
                      </a:r>
                    </a:p>
                  </a:txBody>
                  <a:tcPr marL="17643" marR="17643" marT="17643" marB="17643" anchor="ctr">
                    <a:lnL>
                      <a:noFill/>
                    </a:lnL>
                    <a:lnR>
                      <a:noFill/>
                    </a:lnR>
                    <a:lnT>
                      <a:noFill/>
                    </a:lnT>
                    <a:lnB>
                      <a:noFill/>
                    </a:lnB>
                  </a:tcPr>
                </a:tc>
                <a:tc>
                  <a:txBody>
                    <a:bodyPr/>
                    <a:lstStyle/>
                    <a:p>
                      <a:pPr algn="r" fontAlgn="ctr"/>
                      <a:r>
                        <a:rPr lang="en-US" sz="700" dirty="0">
                          <a:effectLst/>
                        </a:rPr>
                        <a:t>0.271004</a:t>
                      </a:r>
                    </a:p>
                  </a:txBody>
                  <a:tcPr marL="17643" marR="17643" marT="17643" marB="17643" anchor="ctr">
                    <a:lnL>
                      <a:noFill/>
                    </a:lnL>
                    <a:lnR>
                      <a:noFill/>
                    </a:lnR>
                    <a:lnT>
                      <a:noFill/>
                    </a:lnT>
                    <a:lnB>
                      <a:noFill/>
                    </a:lnB>
                  </a:tcPr>
                </a:tc>
                <a:tc>
                  <a:txBody>
                    <a:bodyPr/>
                    <a:lstStyle/>
                    <a:p>
                      <a:pPr algn="r" fontAlgn="ctr"/>
                      <a:r>
                        <a:rPr lang="en-US" sz="700" dirty="0">
                          <a:effectLst/>
                        </a:rPr>
                        <a:t>0.078889</a:t>
                      </a:r>
                    </a:p>
                  </a:txBody>
                  <a:tcPr marL="17643" marR="17643" marT="17643" marB="17643" anchor="ctr">
                    <a:lnL>
                      <a:noFill/>
                    </a:lnL>
                    <a:lnR>
                      <a:noFill/>
                    </a:lnR>
                    <a:lnT>
                      <a:noFill/>
                    </a:lnT>
                    <a:lnB>
                      <a:noFill/>
                    </a:lnB>
                  </a:tcPr>
                </a:tc>
                <a:tc>
                  <a:txBody>
                    <a:bodyPr/>
                    <a:lstStyle/>
                    <a:p>
                      <a:pPr algn="r" fontAlgn="ctr"/>
                      <a:r>
                        <a:rPr lang="en-US" sz="700" dirty="0">
                          <a:effectLst/>
                        </a:rPr>
                        <a:t>-0.091342</a:t>
                      </a:r>
                    </a:p>
                  </a:txBody>
                  <a:tcPr marL="17643" marR="17643" marT="17643" marB="17643" anchor="ctr">
                    <a:lnL>
                      <a:noFill/>
                    </a:lnL>
                    <a:lnR>
                      <a:noFill/>
                    </a:lnR>
                    <a:lnT>
                      <a:noFill/>
                    </a:lnT>
                    <a:lnB>
                      <a:noFill/>
                    </a:lnB>
                  </a:tcPr>
                </a:tc>
                <a:tc>
                  <a:txBody>
                    <a:bodyPr/>
                    <a:lstStyle/>
                    <a:p>
                      <a:pPr algn="r" fontAlgn="ctr"/>
                      <a:r>
                        <a:rPr lang="en-US" sz="700" dirty="0">
                          <a:effectLst/>
                        </a:rPr>
                        <a:t>0.296899</a:t>
                      </a:r>
                    </a:p>
                  </a:txBody>
                  <a:tcPr marL="17643" marR="17643" marT="17643" marB="17643" anchor="ctr">
                    <a:lnL>
                      <a:noFill/>
                    </a:lnL>
                    <a:lnR>
                      <a:noFill/>
                    </a:lnR>
                    <a:lnT>
                      <a:noFill/>
                    </a:lnT>
                    <a:lnB>
                      <a:noFill/>
                    </a:lnB>
                  </a:tcPr>
                </a:tc>
                <a:tc>
                  <a:txBody>
                    <a:bodyPr/>
                    <a:lstStyle/>
                    <a:p>
                      <a:pPr algn="r" fontAlgn="ctr"/>
                      <a:r>
                        <a:rPr lang="en-US" sz="700" dirty="0">
                          <a:effectLst/>
                        </a:rPr>
                        <a:t>0.372605</a:t>
                      </a:r>
                    </a:p>
                  </a:txBody>
                  <a:tcPr marL="17643" marR="17643" marT="17643" marB="17643" anchor="ctr">
                    <a:lnL>
                      <a:noFill/>
                    </a:lnL>
                    <a:lnR>
                      <a:noFill/>
                    </a:lnR>
                    <a:lnT>
                      <a:noFill/>
                    </a:lnT>
                    <a:lnB>
                      <a:noFill/>
                    </a:lnB>
                  </a:tcPr>
                </a:tc>
                <a:extLst>
                  <a:ext uri="{0D108BD9-81ED-4DB2-BD59-A6C34878D82A}">
                    <a16:rowId xmlns:a16="http://schemas.microsoft.com/office/drawing/2014/main" val="959141792"/>
                  </a:ext>
                </a:extLst>
              </a:tr>
              <a:tr h="205243">
                <a:tc>
                  <a:txBody>
                    <a:bodyPr/>
                    <a:lstStyle/>
                    <a:p>
                      <a:pPr algn="r" fontAlgn="ctr"/>
                      <a:r>
                        <a:rPr lang="en-US" sz="700" b="1" dirty="0">
                          <a:effectLst/>
                        </a:rPr>
                        <a:t>previous</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0.024365</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0.020640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-0.079141</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-0.587514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1.000000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-0.420489</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-0.203130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-0.050936</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-0.454494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-0.501333</a:t>
                      </a:r>
                    </a:p>
                  </a:txBody>
                  <a:tcPr marL="17643" marR="17643" marT="17643" marB="17643" anchor="ctr">
                    <a:lnL>
                      <a:noFill/>
                    </a:lnL>
                    <a:lnR>
                      <a:noFill/>
                    </a:lnR>
                    <a:lnT>
                      <a:noFill/>
                    </a:lnT>
                    <a:lnB>
                      <a:noFill/>
                    </a:lnB>
                    <a:solidFill>
                      <a:srgbClr val="F5F5F5"/>
                    </a:solidFill>
                  </a:tcPr>
                </a:tc>
                <a:extLst>
                  <a:ext uri="{0D108BD9-81ED-4DB2-BD59-A6C34878D82A}">
                    <a16:rowId xmlns:a16="http://schemas.microsoft.com/office/drawing/2014/main" val="4062554776"/>
                  </a:ext>
                </a:extLst>
              </a:tr>
              <a:tr h="255331">
                <a:tc>
                  <a:txBody>
                    <a:bodyPr/>
                    <a:lstStyle/>
                    <a:p>
                      <a:pPr algn="r" fontAlgn="ctr"/>
                      <a:r>
                        <a:rPr lang="en-US" sz="700" b="1" dirty="0">
                          <a:effectLst/>
                        </a:rPr>
                        <a:t>emp.var.rate</a:t>
                      </a:r>
                    </a:p>
                  </a:txBody>
                  <a:tcPr marL="17643" marR="17643" marT="17643" marB="17643" anchor="ctr">
                    <a:lnL>
                      <a:noFill/>
                    </a:lnL>
                    <a:lnR>
                      <a:noFill/>
                    </a:lnR>
                    <a:lnT>
                      <a:noFill/>
                    </a:lnT>
                    <a:lnB>
                      <a:noFill/>
                    </a:lnB>
                  </a:tcPr>
                </a:tc>
                <a:tc>
                  <a:txBody>
                    <a:bodyPr/>
                    <a:lstStyle/>
                    <a:p>
                      <a:pPr algn="r" fontAlgn="ctr"/>
                      <a:r>
                        <a:rPr lang="en-US" sz="700" dirty="0">
                          <a:effectLst/>
                        </a:rPr>
                        <a:t>-0.000371</a:t>
                      </a:r>
                    </a:p>
                  </a:txBody>
                  <a:tcPr marL="17643" marR="17643" marT="17643" marB="17643" anchor="ctr">
                    <a:lnL>
                      <a:noFill/>
                    </a:lnL>
                    <a:lnR>
                      <a:noFill/>
                    </a:lnR>
                    <a:lnT>
                      <a:noFill/>
                    </a:lnT>
                    <a:lnB>
                      <a:noFill/>
                    </a:lnB>
                  </a:tcPr>
                </a:tc>
                <a:tc>
                  <a:txBody>
                    <a:bodyPr/>
                    <a:lstStyle/>
                    <a:p>
                      <a:pPr algn="r" fontAlgn="ctr"/>
                      <a:r>
                        <a:rPr lang="en-US" sz="700" dirty="0">
                          <a:effectLst/>
                        </a:rPr>
                        <a:t>-0.027968</a:t>
                      </a:r>
                    </a:p>
                  </a:txBody>
                  <a:tcPr marL="17643" marR="17643" marT="17643" marB="17643" anchor="ctr">
                    <a:lnL>
                      <a:noFill/>
                    </a:lnL>
                    <a:lnR>
                      <a:noFill/>
                    </a:lnR>
                    <a:lnT>
                      <a:noFill/>
                    </a:lnT>
                    <a:lnB>
                      <a:noFill/>
                    </a:lnB>
                  </a:tcPr>
                </a:tc>
                <a:tc>
                  <a:txBody>
                    <a:bodyPr/>
                    <a:lstStyle/>
                    <a:p>
                      <a:pPr algn="r" fontAlgn="ctr"/>
                      <a:r>
                        <a:rPr lang="en-US" sz="700" dirty="0">
                          <a:effectLst/>
                        </a:rPr>
                        <a:t>0.150754</a:t>
                      </a:r>
                    </a:p>
                  </a:txBody>
                  <a:tcPr marL="17643" marR="17643" marT="17643" marB="17643" anchor="ctr">
                    <a:lnL>
                      <a:noFill/>
                    </a:lnL>
                    <a:lnR>
                      <a:noFill/>
                    </a:lnR>
                    <a:lnT>
                      <a:noFill/>
                    </a:lnT>
                    <a:lnB>
                      <a:noFill/>
                    </a:lnB>
                  </a:tcPr>
                </a:tc>
                <a:tc>
                  <a:txBody>
                    <a:bodyPr/>
                    <a:lstStyle/>
                    <a:p>
                      <a:pPr algn="r" fontAlgn="ctr"/>
                      <a:r>
                        <a:rPr lang="en-US" sz="700" dirty="0">
                          <a:effectLst/>
                        </a:rPr>
                        <a:t>0.271004</a:t>
                      </a:r>
                    </a:p>
                  </a:txBody>
                  <a:tcPr marL="17643" marR="17643" marT="17643" marB="17643" anchor="ctr">
                    <a:lnL>
                      <a:noFill/>
                    </a:lnL>
                    <a:lnR>
                      <a:noFill/>
                    </a:lnR>
                    <a:lnT>
                      <a:noFill/>
                    </a:lnT>
                    <a:lnB>
                      <a:noFill/>
                    </a:lnB>
                  </a:tcPr>
                </a:tc>
                <a:tc>
                  <a:txBody>
                    <a:bodyPr/>
                    <a:lstStyle/>
                    <a:p>
                      <a:pPr algn="r" fontAlgn="ctr"/>
                      <a:r>
                        <a:rPr lang="en-US" sz="700" dirty="0">
                          <a:effectLst/>
                        </a:rPr>
                        <a:t>-0.420489</a:t>
                      </a:r>
                    </a:p>
                  </a:txBody>
                  <a:tcPr marL="17643" marR="17643" marT="17643" marB="17643" anchor="ctr">
                    <a:lnL>
                      <a:noFill/>
                    </a:lnL>
                    <a:lnR>
                      <a:noFill/>
                    </a:lnR>
                    <a:lnT>
                      <a:noFill/>
                    </a:lnT>
                    <a:lnB>
                      <a:noFill/>
                    </a:lnB>
                  </a:tcPr>
                </a:tc>
                <a:tc>
                  <a:txBody>
                    <a:bodyPr/>
                    <a:lstStyle/>
                    <a:p>
                      <a:pPr algn="r" fontAlgn="ctr"/>
                      <a:r>
                        <a:rPr lang="en-US" sz="700" dirty="0">
                          <a:effectLst/>
                        </a:rPr>
                        <a:t>1.000000</a:t>
                      </a:r>
                    </a:p>
                  </a:txBody>
                  <a:tcPr marL="17643" marR="17643" marT="17643" marB="17643" anchor="ctr">
                    <a:lnL>
                      <a:noFill/>
                    </a:lnL>
                    <a:lnR>
                      <a:noFill/>
                    </a:lnR>
                    <a:lnT>
                      <a:noFill/>
                    </a:lnT>
                    <a:lnB>
                      <a:noFill/>
                    </a:lnB>
                  </a:tcPr>
                </a:tc>
                <a:tc>
                  <a:txBody>
                    <a:bodyPr/>
                    <a:lstStyle/>
                    <a:p>
                      <a:pPr algn="r" fontAlgn="ctr"/>
                      <a:r>
                        <a:rPr lang="en-US" sz="700" dirty="0">
                          <a:effectLst/>
                        </a:rPr>
                        <a:t>0.775334</a:t>
                      </a:r>
                    </a:p>
                  </a:txBody>
                  <a:tcPr marL="17643" marR="17643" marT="17643" marB="17643" anchor="ctr">
                    <a:lnL>
                      <a:noFill/>
                    </a:lnL>
                    <a:lnR>
                      <a:noFill/>
                    </a:lnR>
                    <a:lnT>
                      <a:noFill/>
                    </a:lnT>
                    <a:lnB>
                      <a:noFill/>
                    </a:lnB>
                  </a:tcPr>
                </a:tc>
                <a:tc>
                  <a:txBody>
                    <a:bodyPr/>
                    <a:lstStyle/>
                    <a:p>
                      <a:pPr algn="r" fontAlgn="ctr"/>
                      <a:r>
                        <a:rPr lang="en-US" sz="700" dirty="0">
                          <a:effectLst/>
                        </a:rPr>
                        <a:t>0.196041</a:t>
                      </a:r>
                    </a:p>
                  </a:txBody>
                  <a:tcPr marL="17643" marR="17643" marT="17643" marB="17643" anchor="ctr">
                    <a:lnL>
                      <a:noFill/>
                    </a:lnL>
                    <a:lnR>
                      <a:noFill/>
                    </a:lnR>
                    <a:lnT>
                      <a:noFill/>
                    </a:lnT>
                    <a:lnB>
                      <a:noFill/>
                    </a:lnB>
                  </a:tcPr>
                </a:tc>
                <a:tc>
                  <a:txBody>
                    <a:bodyPr/>
                    <a:lstStyle/>
                    <a:p>
                      <a:pPr algn="r" fontAlgn="ctr"/>
                      <a:r>
                        <a:rPr lang="en-US" sz="700" dirty="0">
                          <a:effectLst/>
                        </a:rPr>
                        <a:t>0.972245</a:t>
                      </a:r>
                    </a:p>
                  </a:txBody>
                  <a:tcPr marL="17643" marR="17643" marT="17643" marB="17643" anchor="ctr">
                    <a:lnL>
                      <a:noFill/>
                    </a:lnL>
                    <a:lnR>
                      <a:noFill/>
                    </a:lnR>
                    <a:lnT>
                      <a:noFill/>
                    </a:lnT>
                    <a:lnB>
                      <a:noFill/>
                    </a:lnB>
                  </a:tcPr>
                </a:tc>
                <a:tc>
                  <a:txBody>
                    <a:bodyPr/>
                    <a:lstStyle/>
                    <a:p>
                      <a:pPr algn="r" fontAlgn="ctr"/>
                      <a:r>
                        <a:rPr lang="en-US" sz="700" dirty="0">
                          <a:effectLst/>
                        </a:rPr>
                        <a:t>0.906970</a:t>
                      </a:r>
                    </a:p>
                  </a:txBody>
                  <a:tcPr marL="17643" marR="17643" marT="17643" marB="17643" anchor="ctr">
                    <a:lnL>
                      <a:noFill/>
                    </a:lnL>
                    <a:lnR>
                      <a:noFill/>
                    </a:lnR>
                    <a:lnT>
                      <a:noFill/>
                    </a:lnT>
                    <a:lnB>
                      <a:noFill/>
                    </a:lnB>
                  </a:tcPr>
                </a:tc>
                <a:extLst>
                  <a:ext uri="{0D108BD9-81ED-4DB2-BD59-A6C34878D82A}">
                    <a16:rowId xmlns:a16="http://schemas.microsoft.com/office/drawing/2014/main" val="3962774928"/>
                  </a:ext>
                </a:extLst>
              </a:tr>
              <a:tr h="255331">
                <a:tc>
                  <a:txBody>
                    <a:bodyPr/>
                    <a:lstStyle/>
                    <a:p>
                      <a:pPr algn="r" fontAlgn="ctr"/>
                      <a:r>
                        <a:rPr lang="en-US" sz="700" b="1" dirty="0">
                          <a:effectLst/>
                        </a:rPr>
                        <a:t>cons.price.idx</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0.000857</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0.005312</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0.127836</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0.078889</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-0.203130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0.775334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1.000000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0.058986</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0.688230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0.522034</a:t>
                      </a:r>
                    </a:p>
                  </a:txBody>
                  <a:tcPr marL="17643" marR="17643" marT="17643" marB="17643" anchor="ctr">
                    <a:lnL>
                      <a:noFill/>
                    </a:lnL>
                    <a:lnR>
                      <a:noFill/>
                    </a:lnR>
                    <a:lnT>
                      <a:noFill/>
                    </a:lnT>
                    <a:lnB>
                      <a:noFill/>
                    </a:lnB>
                    <a:solidFill>
                      <a:srgbClr val="F5F5F5"/>
                    </a:solidFill>
                  </a:tcPr>
                </a:tc>
                <a:extLst>
                  <a:ext uri="{0D108BD9-81ED-4DB2-BD59-A6C34878D82A}">
                    <a16:rowId xmlns:a16="http://schemas.microsoft.com/office/drawing/2014/main" val="130146996"/>
                  </a:ext>
                </a:extLst>
              </a:tr>
              <a:tr h="255331">
                <a:tc>
                  <a:txBody>
                    <a:bodyPr/>
                    <a:lstStyle/>
                    <a:p>
                      <a:pPr algn="r" fontAlgn="ctr"/>
                      <a:r>
                        <a:rPr lang="en-US" sz="700" b="1" dirty="0">
                          <a:effectLst/>
                        </a:rPr>
                        <a:t>cons.conf.idx</a:t>
                      </a:r>
                    </a:p>
                  </a:txBody>
                  <a:tcPr marL="17643" marR="17643" marT="17643" marB="17643" anchor="ctr">
                    <a:lnL>
                      <a:noFill/>
                    </a:lnL>
                    <a:lnR>
                      <a:noFill/>
                    </a:lnR>
                    <a:lnT>
                      <a:noFill/>
                    </a:lnT>
                    <a:lnB>
                      <a:noFill/>
                    </a:lnB>
                  </a:tcPr>
                </a:tc>
                <a:tc>
                  <a:txBody>
                    <a:bodyPr/>
                    <a:lstStyle/>
                    <a:p>
                      <a:pPr algn="r" fontAlgn="ctr"/>
                      <a:r>
                        <a:rPr lang="en-US" sz="700" dirty="0">
                          <a:effectLst/>
                        </a:rPr>
                        <a:t>0.129372</a:t>
                      </a:r>
                    </a:p>
                  </a:txBody>
                  <a:tcPr marL="17643" marR="17643" marT="17643" marB="17643" anchor="ctr">
                    <a:lnL>
                      <a:noFill/>
                    </a:lnL>
                    <a:lnR>
                      <a:noFill/>
                    </a:lnR>
                    <a:lnT>
                      <a:noFill/>
                    </a:lnT>
                    <a:lnB>
                      <a:noFill/>
                    </a:lnB>
                  </a:tcPr>
                </a:tc>
                <a:tc>
                  <a:txBody>
                    <a:bodyPr/>
                    <a:lstStyle/>
                    <a:p>
                      <a:pPr algn="r" fontAlgn="ctr"/>
                      <a:r>
                        <a:rPr lang="en-US" sz="700" dirty="0">
                          <a:effectLst/>
                        </a:rPr>
                        <a:t>-0.008173</a:t>
                      </a:r>
                    </a:p>
                  </a:txBody>
                  <a:tcPr marL="17643" marR="17643" marT="17643" marB="17643" anchor="ctr">
                    <a:lnL>
                      <a:noFill/>
                    </a:lnL>
                    <a:lnR>
                      <a:noFill/>
                    </a:lnR>
                    <a:lnT>
                      <a:noFill/>
                    </a:lnT>
                    <a:lnB>
                      <a:noFill/>
                    </a:lnB>
                  </a:tcPr>
                </a:tc>
                <a:tc>
                  <a:txBody>
                    <a:bodyPr/>
                    <a:lstStyle/>
                    <a:p>
                      <a:pPr algn="r" fontAlgn="ctr"/>
                      <a:r>
                        <a:rPr lang="en-US" sz="700" dirty="0">
                          <a:effectLst/>
                        </a:rPr>
                        <a:t>-0.013733</a:t>
                      </a:r>
                    </a:p>
                  </a:txBody>
                  <a:tcPr marL="17643" marR="17643" marT="17643" marB="17643" anchor="ctr">
                    <a:lnL>
                      <a:noFill/>
                    </a:lnL>
                    <a:lnR>
                      <a:noFill/>
                    </a:lnR>
                    <a:lnT>
                      <a:noFill/>
                    </a:lnT>
                    <a:lnB>
                      <a:noFill/>
                    </a:lnB>
                  </a:tcPr>
                </a:tc>
                <a:tc>
                  <a:txBody>
                    <a:bodyPr/>
                    <a:lstStyle/>
                    <a:p>
                      <a:pPr algn="r" fontAlgn="ctr"/>
                      <a:r>
                        <a:rPr lang="en-US" sz="700" dirty="0">
                          <a:effectLst/>
                        </a:rPr>
                        <a:t>-0.091342</a:t>
                      </a:r>
                    </a:p>
                  </a:txBody>
                  <a:tcPr marL="17643" marR="17643" marT="17643" marB="17643" anchor="ctr">
                    <a:lnL>
                      <a:noFill/>
                    </a:lnL>
                    <a:lnR>
                      <a:noFill/>
                    </a:lnR>
                    <a:lnT>
                      <a:noFill/>
                    </a:lnT>
                    <a:lnB>
                      <a:noFill/>
                    </a:lnB>
                  </a:tcPr>
                </a:tc>
                <a:tc>
                  <a:txBody>
                    <a:bodyPr/>
                    <a:lstStyle/>
                    <a:p>
                      <a:pPr algn="r" fontAlgn="ctr"/>
                      <a:r>
                        <a:rPr lang="en-US" sz="700" dirty="0">
                          <a:effectLst/>
                        </a:rPr>
                        <a:t>-0.050936</a:t>
                      </a:r>
                    </a:p>
                  </a:txBody>
                  <a:tcPr marL="17643" marR="17643" marT="17643" marB="17643" anchor="ctr">
                    <a:lnL>
                      <a:noFill/>
                    </a:lnL>
                    <a:lnR>
                      <a:noFill/>
                    </a:lnR>
                    <a:lnT>
                      <a:noFill/>
                    </a:lnT>
                    <a:lnB>
                      <a:noFill/>
                    </a:lnB>
                  </a:tcPr>
                </a:tc>
                <a:tc>
                  <a:txBody>
                    <a:bodyPr/>
                    <a:lstStyle/>
                    <a:p>
                      <a:pPr algn="r" fontAlgn="ctr"/>
                      <a:r>
                        <a:rPr lang="en-US" sz="700" dirty="0">
                          <a:effectLst/>
                        </a:rPr>
                        <a:t>0.196041</a:t>
                      </a:r>
                    </a:p>
                  </a:txBody>
                  <a:tcPr marL="17643" marR="17643" marT="17643" marB="17643" anchor="ctr">
                    <a:lnL>
                      <a:noFill/>
                    </a:lnL>
                    <a:lnR>
                      <a:noFill/>
                    </a:lnR>
                    <a:lnT>
                      <a:noFill/>
                    </a:lnT>
                    <a:lnB>
                      <a:noFill/>
                    </a:lnB>
                  </a:tcPr>
                </a:tc>
                <a:tc>
                  <a:txBody>
                    <a:bodyPr/>
                    <a:lstStyle/>
                    <a:p>
                      <a:pPr algn="r" fontAlgn="ctr"/>
                      <a:r>
                        <a:rPr lang="en-US" sz="700" dirty="0">
                          <a:effectLst/>
                        </a:rPr>
                        <a:t>0.058986</a:t>
                      </a:r>
                    </a:p>
                  </a:txBody>
                  <a:tcPr marL="17643" marR="17643" marT="17643" marB="17643" anchor="ctr">
                    <a:lnL>
                      <a:noFill/>
                    </a:lnL>
                    <a:lnR>
                      <a:noFill/>
                    </a:lnR>
                    <a:lnT>
                      <a:noFill/>
                    </a:lnT>
                    <a:lnB>
                      <a:noFill/>
                    </a:lnB>
                  </a:tcPr>
                </a:tc>
                <a:tc>
                  <a:txBody>
                    <a:bodyPr/>
                    <a:lstStyle/>
                    <a:p>
                      <a:pPr algn="r" fontAlgn="ctr"/>
                      <a:r>
                        <a:rPr lang="en-US" sz="700" dirty="0">
                          <a:effectLst/>
                        </a:rPr>
                        <a:t>1.000000</a:t>
                      </a:r>
                    </a:p>
                  </a:txBody>
                  <a:tcPr marL="17643" marR="17643" marT="17643" marB="17643" anchor="ctr">
                    <a:lnL>
                      <a:noFill/>
                    </a:lnL>
                    <a:lnR>
                      <a:noFill/>
                    </a:lnR>
                    <a:lnT>
                      <a:noFill/>
                    </a:lnT>
                    <a:lnB>
                      <a:noFill/>
                    </a:lnB>
                  </a:tcPr>
                </a:tc>
                <a:tc>
                  <a:txBody>
                    <a:bodyPr/>
                    <a:lstStyle/>
                    <a:p>
                      <a:pPr algn="r" fontAlgn="ctr"/>
                      <a:r>
                        <a:rPr lang="en-US" sz="700" dirty="0">
                          <a:effectLst/>
                        </a:rPr>
                        <a:t>0.277686</a:t>
                      </a:r>
                    </a:p>
                  </a:txBody>
                  <a:tcPr marL="17643" marR="17643" marT="17643" marB="17643" anchor="ctr">
                    <a:lnL>
                      <a:noFill/>
                    </a:lnL>
                    <a:lnR>
                      <a:noFill/>
                    </a:lnR>
                    <a:lnT>
                      <a:noFill/>
                    </a:lnT>
                    <a:lnB>
                      <a:noFill/>
                    </a:lnB>
                  </a:tcPr>
                </a:tc>
                <a:tc>
                  <a:txBody>
                    <a:bodyPr/>
                    <a:lstStyle/>
                    <a:p>
                      <a:pPr algn="r" fontAlgn="ctr"/>
                      <a:r>
                        <a:rPr lang="en-US" sz="700" dirty="0">
                          <a:effectLst/>
                        </a:rPr>
                        <a:t>0.100513</a:t>
                      </a:r>
                    </a:p>
                  </a:txBody>
                  <a:tcPr marL="17643" marR="17643" marT="17643" marB="17643" anchor="ctr">
                    <a:lnL>
                      <a:noFill/>
                    </a:lnL>
                    <a:lnR>
                      <a:noFill/>
                    </a:lnR>
                    <a:lnT>
                      <a:noFill/>
                    </a:lnT>
                    <a:lnB>
                      <a:noFill/>
                    </a:lnB>
                  </a:tcPr>
                </a:tc>
                <a:extLst>
                  <a:ext uri="{0D108BD9-81ED-4DB2-BD59-A6C34878D82A}">
                    <a16:rowId xmlns:a16="http://schemas.microsoft.com/office/drawing/2014/main" val="3766775172"/>
                  </a:ext>
                </a:extLst>
              </a:tr>
              <a:tr h="205243">
                <a:tc>
                  <a:txBody>
                    <a:bodyPr/>
                    <a:lstStyle/>
                    <a:p>
                      <a:pPr algn="r" fontAlgn="ctr"/>
                      <a:r>
                        <a:rPr lang="en-US" sz="700" b="1" dirty="0">
                          <a:effectLst/>
                        </a:rPr>
                        <a:t>euribor3m</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0.010767</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-0.032897</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0.135133</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0.296899</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-0.454494</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0.972245</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0.688230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0.277686</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1.000000</a:t>
                      </a:r>
                    </a:p>
                  </a:txBody>
                  <a:tcPr marL="17643" marR="17643" marT="17643" marB="17643" anchor="ctr">
                    <a:lnL>
                      <a:noFill/>
                    </a:lnL>
                    <a:lnR>
                      <a:noFill/>
                    </a:lnR>
                    <a:lnT>
                      <a:noFill/>
                    </a:lnT>
                    <a:lnB>
                      <a:noFill/>
                    </a:lnB>
                    <a:solidFill>
                      <a:srgbClr val="F5F5F5"/>
                    </a:solidFill>
                  </a:tcPr>
                </a:tc>
                <a:tc>
                  <a:txBody>
                    <a:bodyPr/>
                    <a:lstStyle/>
                    <a:p>
                      <a:pPr algn="r" fontAlgn="ctr"/>
                      <a:r>
                        <a:rPr lang="en-US" sz="700" dirty="0">
                          <a:effectLst/>
                        </a:rPr>
                        <a:t>0.945154</a:t>
                      </a:r>
                    </a:p>
                  </a:txBody>
                  <a:tcPr marL="17643" marR="17643" marT="17643" marB="17643" anchor="ctr">
                    <a:lnL>
                      <a:noFill/>
                    </a:lnL>
                    <a:lnR>
                      <a:noFill/>
                    </a:lnR>
                    <a:lnT>
                      <a:noFill/>
                    </a:lnT>
                    <a:lnB>
                      <a:noFill/>
                    </a:lnB>
                    <a:solidFill>
                      <a:srgbClr val="F5F5F5"/>
                    </a:solidFill>
                  </a:tcPr>
                </a:tc>
                <a:extLst>
                  <a:ext uri="{0D108BD9-81ED-4DB2-BD59-A6C34878D82A}">
                    <a16:rowId xmlns:a16="http://schemas.microsoft.com/office/drawing/2014/main" val="4064856733"/>
                  </a:ext>
                </a:extLst>
              </a:tr>
              <a:tr h="255331">
                <a:tc>
                  <a:txBody>
                    <a:bodyPr/>
                    <a:lstStyle/>
                    <a:p>
                      <a:pPr algn="r" fontAlgn="ctr"/>
                      <a:r>
                        <a:rPr lang="en-US" sz="700" b="1" dirty="0">
                          <a:effectLst/>
                        </a:rPr>
                        <a:t>nr.employed</a:t>
                      </a:r>
                    </a:p>
                  </a:txBody>
                  <a:tcPr marL="17643" marR="17643" marT="17643" marB="17643" anchor="ctr">
                    <a:lnL>
                      <a:noFill/>
                    </a:lnL>
                    <a:lnR>
                      <a:noFill/>
                    </a:lnR>
                    <a:lnT>
                      <a:noFill/>
                    </a:lnT>
                    <a:lnB>
                      <a:noFill/>
                    </a:lnB>
                  </a:tcPr>
                </a:tc>
                <a:tc>
                  <a:txBody>
                    <a:bodyPr/>
                    <a:lstStyle/>
                    <a:p>
                      <a:pPr algn="r" fontAlgn="ctr"/>
                      <a:r>
                        <a:rPr lang="en-US" sz="700" dirty="0">
                          <a:effectLst/>
                        </a:rPr>
                        <a:t>-0.017725</a:t>
                      </a:r>
                    </a:p>
                  </a:txBody>
                  <a:tcPr marL="17643" marR="17643" marT="17643" marB="17643" anchor="ctr">
                    <a:lnL>
                      <a:noFill/>
                    </a:lnL>
                    <a:lnR>
                      <a:noFill/>
                    </a:lnR>
                    <a:lnT>
                      <a:noFill/>
                    </a:lnT>
                    <a:lnB>
                      <a:noFill/>
                    </a:lnB>
                  </a:tcPr>
                </a:tc>
                <a:tc>
                  <a:txBody>
                    <a:bodyPr/>
                    <a:lstStyle/>
                    <a:p>
                      <a:pPr algn="r" fontAlgn="ctr"/>
                      <a:r>
                        <a:rPr lang="en-US" sz="700" dirty="0">
                          <a:effectLst/>
                        </a:rPr>
                        <a:t>-0.044703</a:t>
                      </a:r>
                    </a:p>
                  </a:txBody>
                  <a:tcPr marL="17643" marR="17643" marT="17643" marB="17643" anchor="ctr">
                    <a:lnL>
                      <a:noFill/>
                    </a:lnL>
                    <a:lnR>
                      <a:noFill/>
                    </a:lnR>
                    <a:lnT>
                      <a:noFill/>
                    </a:lnT>
                    <a:lnB>
                      <a:noFill/>
                    </a:lnB>
                  </a:tcPr>
                </a:tc>
                <a:tc>
                  <a:txBody>
                    <a:bodyPr/>
                    <a:lstStyle/>
                    <a:p>
                      <a:pPr algn="r" fontAlgn="ctr"/>
                      <a:r>
                        <a:rPr lang="en-US" sz="700" dirty="0">
                          <a:effectLst/>
                        </a:rPr>
                        <a:t>0.144095</a:t>
                      </a:r>
                    </a:p>
                  </a:txBody>
                  <a:tcPr marL="17643" marR="17643" marT="17643" marB="17643" anchor="ctr">
                    <a:lnL>
                      <a:noFill/>
                    </a:lnL>
                    <a:lnR>
                      <a:noFill/>
                    </a:lnR>
                    <a:lnT>
                      <a:noFill/>
                    </a:lnT>
                    <a:lnB>
                      <a:noFill/>
                    </a:lnB>
                  </a:tcPr>
                </a:tc>
                <a:tc>
                  <a:txBody>
                    <a:bodyPr/>
                    <a:lstStyle/>
                    <a:p>
                      <a:pPr algn="r" fontAlgn="ctr"/>
                      <a:r>
                        <a:rPr lang="en-US" sz="700" dirty="0">
                          <a:effectLst/>
                        </a:rPr>
                        <a:t>0.372605</a:t>
                      </a:r>
                    </a:p>
                  </a:txBody>
                  <a:tcPr marL="17643" marR="17643" marT="17643" marB="17643" anchor="ctr">
                    <a:lnL>
                      <a:noFill/>
                    </a:lnL>
                    <a:lnR>
                      <a:noFill/>
                    </a:lnR>
                    <a:lnT>
                      <a:noFill/>
                    </a:lnT>
                    <a:lnB>
                      <a:noFill/>
                    </a:lnB>
                  </a:tcPr>
                </a:tc>
                <a:tc>
                  <a:txBody>
                    <a:bodyPr/>
                    <a:lstStyle/>
                    <a:p>
                      <a:pPr algn="r" fontAlgn="ctr"/>
                      <a:r>
                        <a:rPr lang="en-US" sz="700" dirty="0">
                          <a:effectLst/>
                        </a:rPr>
                        <a:t>-0.501333</a:t>
                      </a:r>
                    </a:p>
                  </a:txBody>
                  <a:tcPr marL="17643" marR="17643" marT="17643" marB="17643" anchor="ctr">
                    <a:lnL>
                      <a:noFill/>
                    </a:lnL>
                    <a:lnR>
                      <a:noFill/>
                    </a:lnR>
                    <a:lnT>
                      <a:noFill/>
                    </a:lnT>
                    <a:lnB>
                      <a:noFill/>
                    </a:lnB>
                  </a:tcPr>
                </a:tc>
                <a:tc>
                  <a:txBody>
                    <a:bodyPr/>
                    <a:lstStyle/>
                    <a:p>
                      <a:pPr algn="r" fontAlgn="ctr"/>
                      <a:r>
                        <a:rPr lang="en-US" sz="700" dirty="0">
                          <a:effectLst/>
                        </a:rPr>
                        <a:t>0.906970</a:t>
                      </a:r>
                    </a:p>
                  </a:txBody>
                  <a:tcPr marL="17643" marR="17643" marT="17643" marB="17643" anchor="ctr">
                    <a:lnL>
                      <a:noFill/>
                    </a:lnL>
                    <a:lnR>
                      <a:noFill/>
                    </a:lnR>
                    <a:lnT>
                      <a:noFill/>
                    </a:lnT>
                    <a:lnB>
                      <a:noFill/>
                    </a:lnB>
                  </a:tcPr>
                </a:tc>
                <a:tc>
                  <a:txBody>
                    <a:bodyPr/>
                    <a:lstStyle/>
                    <a:p>
                      <a:pPr algn="r" fontAlgn="ctr"/>
                      <a:r>
                        <a:rPr lang="en-US" sz="700" dirty="0">
                          <a:effectLst/>
                        </a:rPr>
                        <a:t>0.522034</a:t>
                      </a:r>
                    </a:p>
                  </a:txBody>
                  <a:tcPr marL="17643" marR="17643" marT="17643" marB="17643" anchor="ctr">
                    <a:lnL>
                      <a:noFill/>
                    </a:lnL>
                    <a:lnR>
                      <a:noFill/>
                    </a:lnR>
                    <a:lnT>
                      <a:noFill/>
                    </a:lnT>
                    <a:lnB>
                      <a:noFill/>
                    </a:lnB>
                  </a:tcPr>
                </a:tc>
                <a:tc>
                  <a:txBody>
                    <a:bodyPr/>
                    <a:lstStyle/>
                    <a:p>
                      <a:pPr algn="r" fontAlgn="ctr"/>
                      <a:r>
                        <a:rPr lang="en-US" sz="700" dirty="0">
                          <a:effectLst/>
                        </a:rPr>
                        <a:t>0.100513</a:t>
                      </a:r>
                    </a:p>
                  </a:txBody>
                  <a:tcPr marL="17643" marR="17643" marT="17643" marB="17643" anchor="ctr">
                    <a:lnL>
                      <a:noFill/>
                    </a:lnL>
                    <a:lnR>
                      <a:noFill/>
                    </a:lnR>
                    <a:lnT>
                      <a:noFill/>
                    </a:lnT>
                    <a:lnB>
                      <a:noFill/>
                    </a:lnB>
                  </a:tcPr>
                </a:tc>
                <a:tc>
                  <a:txBody>
                    <a:bodyPr/>
                    <a:lstStyle/>
                    <a:p>
                      <a:pPr algn="r" fontAlgn="ctr"/>
                      <a:r>
                        <a:rPr lang="en-US" sz="700" dirty="0">
                          <a:effectLst/>
                        </a:rPr>
                        <a:t>0.945154</a:t>
                      </a:r>
                    </a:p>
                  </a:txBody>
                  <a:tcPr marL="17643" marR="17643" marT="17643" marB="17643" anchor="ctr">
                    <a:lnL>
                      <a:noFill/>
                    </a:lnL>
                    <a:lnR>
                      <a:noFill/>
                    </a:lnR>
                    <a:lnT>
                      <a:noFill/>
                    </a:lnT>
                    <a:lnB>
                      <a:noFill/>
                    </a:lnB>
                  </a:tcPr>
                </a:tc>
                <a:tc>
                  <a:txBody>
                    <a:bodyPr/>
                    <a:lstStyle/>
                    <a:p>
                      <a:pPr algn="r" fontAlgn="ctr"/>
                      <a:r>
                        <a:rPr lang="en-US" sz="700" dirty="0">
                          <a:effectLst/>
                        </a:rPr>
                        <a:t>1.000000</a:t>
                      </a:r>
                    </a:p>
                  </a:txBody>
                  <a:tcPr marL="17643" marR="17643" marT="17643" marB="17643" anchor="ctr">
                    <a:lnL>
                      <a:noFill/>
                    </a:lnL>
                    <a:lnR>
                      <a:noFill/>
                    </a:lnR>
                    <a:lnT>
                      <a:noFill/>
                    </a:lnT>
                    <a:lnB>
                      <a:noFill/>
                    </a:lnB>
                  </a:tcPr>
                </a:tc>
                <a:extLst>
                  <a:ext uri="{0D108BD9-81ED-4DB2-BD59-A6C34878D82A}">
                    <a16:rowId xmlns:a16="http://schemas.microsoft.com/office/drawing/2014/main" val="4087651942"/>
                  </a:ext>
                </a:extLst>
              </a:tr>
            </a:tbl>
          </a:graphicData>
        </a:graphic>
      </p:graphicFrame>
      <p:pic>
        <p:nvPicPr>
          <p:cNvPr id="6" name="Picture 5"/>
          <p:cNvPicPr>
            <a:picLocks noChangeAspect="1"/>
          </p:cNvPicPr>
          <p:nvPr/>
        </p:nvPicPr>
        <p:blipFill>
          <a:blip r:embed="rId2"/>
          <a:stretch>
            <a:fillRect/>
          </a:stretch>
        </p:blipFill>
        <p:spPr>
          <a:xfrm>
            <a:off x="2142309" y="3544433"/>
            <a:ext cx="6653351" cy="3313568"/>
          </a:xfrm>
          <a:prstGeom prst="rect">
            <a:avLst/>
          </a:prstGeom>
        </p:spPr>
      </p:pic>
    </p:spTree>
    <p:extLst>
      <p:ext uri="{BB962C8B-B14F-4D97-AF65-F5344CB8AC3E}">
        <p14:creationId xmlns:p14="http://schemas.microsoft.com/office/powerpoint/2010/main" val="326679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Feature Selection</a:t>
            </a:r>
          </a:p>
        </p:txBody>
      </p:sp>
      <p:sp>
        <p:nvSpPr>
          <p:cNvPr id="3" name="Content Placeholder 2"/>
          <p:cNvSpPr>
            <a:spLocks noGrp="1"/>
          </p:cNvSpPr>
          <p:nvPr>
            <p:ph idx="1"/>
          </p:nvPr>
        </p:nvSpPr>
        <p:spPr>
          <a:xfrm>
            <a:off x="457200" y="673768"/>
            <a:ext cx="9083842" cy="5516719"/>
          </a:xfrm>
        </p:spPr>
        <p:txBody>
          <a:bodyPr>
            <a:normAutofit/>
          </a:bodyPr>
          <a:lstStyle/>
          <a:p>
            <a:pPr algn="just">
              <a:buFont typeface="Wingdings" panose="05000000000000000000" pitchFamily="2" charset="2"/>
              <a:buChar char="q"/>
            </a:pPr>
            <a:r>
              <a:rPr lang="en-US" b="1" dirty="0"/>
              <a:t>Important Features : age, job, education, marital, loan, default, campaign, contact, pdays, poutcome, euribor3m</a:t>
            </a:r>
          </a:p>
          <a:p>
            <a:pPr algn="just">
              <a:buFont typeface="Wingdings" panose="05000000000000000000" pitchFamily="2" charset="2"/>
              <a:buChar char="q"/>
            </a:pPr>
            <a:endParaRPr lang="en-US" b="1" dirty="0"/>
          </a:p>
          <a:p>
            <a:pPr algn="just">
              <a:buFont typeface="Wingdings" panose="05000000000000000000" pitchFamily="2" charset="2"/>
              <a:buChar char="q"/>
            </a:pPr>
            <a:r>
              <a:rPr lang="en-US" b="1" dirty="0"/>
              <a:t>Dealing with Class imbalance:</a:t>
            </a:r>
          </a:p>
          <a:p>
            <a:pPr lvl="1" algn="just">
              <a:buFont typeface="Wingdings" panose="05000000000000000000" pitchFamily="2" charset="2"/>
              <a:buChar char="q"/>
            </a:pPr>
            <a:r>
              <a:rPr lang="en-US" b="1" dirty="0"/>
              <a:t>SMOTE (to generate balanced data)</a:t>
            </a:r>
          </a:p>
          <a:p>
            <a:pPr marL="457200" lvl="1" indent="0" algn="just">
              <a:buNone/>
            </a:pPr>
            <a:endParaRPr lang="en-US" b="1" dirty="0"/>
          </a:p>
          <a:p>
            <a:pPr lvl="1" algn="just">
              <a:buFont typeface="Wingdings" panose="05000000000000000000" pitchFamily="2" charset="2"/>
              <a:buChar char="q"/>
            </a:pPr>
            <a:r>
              <a:rPr lang="en-US" b="1" dirty="0"/>
              <a:t>XGBoost</a:t>
            </a:r>
          </a:p>
          <a:p>
            <a:pPr lvl="1" algn="just">
              <a:buFont typeface="Wingdings" panose="05000000000000000000" pitchFamily="2" charset="2"/>
              <a:buChar char="q"/>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algn="just">
              <a:buFont typeface="Wingdings" panose="05000000000000000000" pitchFamily="2" charset="2"/>
              <a:buChar char="q"/>
            </a:pPr>
            <a:endParaRPr lang="en-US" b="1" dirty="0"/>
          </a:p>
          <a:p>
            <a:pPr lvl="1" algn="just">
              <a:buFont typeface="Wingdings" panose="05000000000000000000" pitchFamily="2" charset="2"/>
              <a:buChar char="q"/>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16</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469185955"/>
              </p:ext>
            </p:extLst>
          </p:nvPr>
        </p:nvGraphicFramePr>
        <p:xfrm>
          <a:off x="447034" y="3410616"/>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28236753"/>
                    </a:ext>
                  </a:extLst>
                </a:gridCol>
                <a:gridCol w="4064000">
                  <a:extLst>
                    <a:ext uri="{9D8B030D-6E8A-4147-A177-3AD203B41FA5}">
                      <a16:colId xmlns:a16="http://schemas.microsoft.com/office/drawing/2014/main" val="2239332162"/>
                    </a:ext>
                  </a:extLst>
                </a:gridCol>
              </a:tblGrid>
              <a:tr h="370840">
                <a:tc>
                  <a:txBody>
                    <a:bodyPr/>
                    <a:lstStyle/>
                    <a:p>
                      <a:pPr algn="ctr"/>
                      <a:r>
                        <a:rPr lang="en-US" dirty="0">
                          <a:solidFill>
                            <a:schemeClr val="tx1"/>
                          </a:solidFill>
                        </a:rPr>
                        <a:t>Target</a:t>
                      </a:r>
                      <a:r>
                        <a:rPr lang="en-US" baseline="0" dirty="0">
                          <a:solidFill>
                            <a:schemeClr val="tx1"/>
                          </a:solidFill>
                        </a:rPr>
                        <a:t> variable values</a:t>
                      </a:r>
                      <a:endParaRPr lang="en-US" dirty="0">
                        <a:solidFill>
                          <a:schemeClr val="tx1"/>
                        </a:solidFill>
                      </a:endParaRPr>
                    </a:p>
                  </a:txBody>
                  <a:tcPr/>
                </a:tc>
                <a:tc>
                  <a:txBody>
                    <a:bodyPr/>
                    <a:lstStyle/>
                    <a:p>
                      <a:pPr algn="ctr"/>
                      <a:r>
                        <a:rPr lang="en-US" dirty="0">
                          <a:solidFill>
                            <a:schemeClr val="tx1"/>
                          </a:solidFill>
                        </a:rPr>
                        <a:t>Recall</a:t>
                      </a:r>
                    </a:p>
                  </a:txBody>
                  <a:tcPr/>
                </a:tc>
                <a:extLst>
                  <a:ext uri="{0D108BD9-81ED-4DB2-BD59-A6C34878D82A}">
                    <a16:rowId xmlns:a16="http://schemas.microsoft.com/office/drawing/2014/main" val="953563092"/>
                  </a:ext>
                </a:extLst>
              </a:tr>
              <a:tr h="370840">
                <a:tc>
                  <a:txBody>
                    <a:bodyPr/>
                    <a:lstStyle/>
                    <a:p>
                      <a:pPr algn="ctr"/>
                      <a:r>
                        <a:rPr lang="en-US" dirty="0"/>
                        <a:t>0</a:t>
                      </a:r>
                    </a:p>
                  </a:txBody>
                  <a:tcPr/>
                </a:tc>
                <a:tc>
                  <a:txBody>
                    <a:bodyPr/>
                    <a:lstStyle/>
                    <a:p>
                      <a:pPr algn="ctr"/>
                      <a:r>
                        <a:rPr lang="en-US" dirty="0"/>
                        <a:t>0.97</a:t>
                      </a:r>
                    </a:p>
                  </a:txBody>
                  <a:tcPr/>
                </a:tc>
                <a:extLst>
                  <a:ext uri="{0D108BD9-81ED-4DB2-BD59-A6C34878D82A}">
                    <a16:rowId xmlns:a16="http://schemas.microsoft.com/office/drawing/2014/main" val="2928699629"/>
                  </a:ext>
                </a:extLst>
              </a:tr>
              <a:tr h="370840">
                <a:tc>
                  <a:txBody>
                    <a:bodyPr/>
                    <a:lstStyle/>
                    <a:p>
                      <a:pPr algn="ctr"/>
                      <a:r>
                        <a:rPr lang="en-US" dirty="0"/>
                        <a:t>1</a:t>
                      </a:r>
                    </a:p>
                  </a:txBody>
                  <a:tcPr/>
                </a:tc>
                <a:tc>
                  <a:txBody>
                    <a:bodyPr/>
                    <a:lstStyle/>
                    <a:p>
                      <a:pPr algn="ctr"/>
                      <a:r>
                        <a:rPr lang="en-US" dirty="0"/>
                        <a:t>0.51</a:t>
                      </a:r>
                    </a:p>
                  </a:txBody>
                  <a:tcPr/>
                </a:tc>
                <a:extLst>
                  <a:ext uri="{0D108BD9-81ED-4DB2-BD59-A6C34878D82A}">
                    <a16:rowId xmlns:a16="http://schemas.microsoft.com/office/drawing/2014/main" val="2122056366"/>
                  </a:ext>
                </a:extLst>
              </a:tr>
            </a:tbl>
          </a:graphicData>
        </a:graphic>
      </p:graphicFrame>
    </p:spTree>
    <p:extLst>
      <p:ext uri="{BB962C8B-B14F-4D97-AF65-F5344CB8AC3E}">
        <p14:creationId xmlns:p14="http://schemas.microsoft.com/office/powerpoint/2010/main" val="3353577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1000"/>
                                        <p:tgtEl>
                                          <p:spTgt spid="3">
                                            <p:txEl>
                                              <p:pRg st="2" end="2"/>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1000"/>
                                        <p:tgtEl>
                                          <p:spTgt spid="3">
                                            <p:txEl>
                                              <p:pRg st="3" end="3"/>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Model Selection</a:t>
            </a:r>
          </a:p>
        </p:txBody>
      </p:sp>
      <p:sp>
        <p:nvSpPr>
          <p:cNvPr id="3" name="Content Placeholder 2"/>
          <p:cNvSpPr>
            <a:spLocks noGrp="1"/>
          </p:cNvSpPr>
          <p:nvPr>
            <p:ph idx="1"/>
          </p:nvPr>
        </p:nvSpPr>
        <p:spPr>
          <a:xfrm>
            <a:off x="457200" y="673768"/>
            <a:ext cx="9083842" cy="5516719"/>
          </a:xfrm>
        </p:spPr>
        <p:txBody>
          <a:bodyPr>
            <a:normAutofit/>
          </a:bodyPr>
          <a:lstStyle/>
          <a:p>
            <a:pPr algn="just">
              <a:buFont typeface="Wingdings" panose="05000000000000000000" pitchFamily="2" charset="2"/>
              <a:buChar char="q"/>
            </a:pPr>
            <a:r>
              <a:rPr lang="en-US" b="1" dirty="0"/>
              <a:t>Models assessed :</a:t>
            </a:r>
          </a:p>
          <a:p>
            <a:pPr marL="457200" lvl="1"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17</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913498505"/>
              </p:ext>
            </p:extLst>
          </p:nvPr>
        </p:nvGraphicFramePr>
        <p:xfrm>
          <a:off x="542833" y="1198636"/>
          <a:ext cx="8128000" cy="5090160"/>
        </p:xfrm>
        <a:graphic>
          <a:graphicData uri="http://schemas.openxmlformats.org/drawingml/2006/table">
            <a:tbl>
              <a:tblPr firstRow="1" bandRow="1">
                <a:tableStyleId>{5C22544A-7EE6-4342-B048-85BDC9FD1C3A}</a:tableStyleId>
              </a:tblPr>
              <a:tblGrid>
                <a:gridCol w="2505166">
                  <a:extLst>
                    <a:ext uri="{9D8B030D-6E8A-4147-A177-3AD203B41FA5}">
                      <a16:colId xmlns:a16="http://schemas.microsoft.com/office/drawing/2014/main" val="2150774359"/>
                    </a:ext>
                  </a:extLst>
                </a:gridCol>
                <a:gridCol w="1506583">
                  <a:extLst>
                    <a:ext uri="{9D8B030D-6E8A-4147-A177-3AD203B41FA5}">
                      <a16:colId xmlns:a16="http://schemas.microsoft.com/office/drawing/2014/main" val="3726559005"/>
                    </a:ext>
                  </a:extLst>
                </a:gridCol>
                <a:gridCol w="1445623">
                  <a:extLst>
                    <a:ext uri="{9D8B030D-6E8A-4147-A177-3AD203B41FA5}">
                      <a16:colId xmlns:a16="http://schemas.microsoft.com/office/drawing/2014/main" val="4100211929"/>
                    </a:ext>
                  </a:extLst>
                </a:gridCol>
                <a:gridCol w="1358537">
                  <a:extLst>
                    <a:ext uri="{9D8B030D-6E8A-4147-A177-3AD203B41FA5}">
                      <a16:colId xmlns:a16="http://schemas.microsoft.com/office/drawing/2014/main" val="477104058"/>
                    </a:ext>
                  </a:extLst>
                </a:gridCol>
                <a:gridCol w="1312091">
                  <a:extLst>
                    <a:ext uri="{9D8B030D-6E8A-4147-A177-3AD203B41FA5}">
                      <a16:colId xmlns:a16="http://schemas.microsoft.com/office/drawing/2014/main" val="3771092294"/>
                    </a:ext>
                  </a:extLst>
                </a:gridCol>
              </a:tblGrid>
              <a:tr h="370840">
                <a:tc>
                  <a:txBody>
                    <a:bodyPr/>
                    <a:lstStyle/>
                    <a:p>
                      <a:pPr algn="ctr"/>
                      <a:r>
                        <a:rPr lang="en-US" dirty="0">
                          <a:solidFill>
                            <a:schemeClr val="tx1"/>
                          </a:solidFill>
                        </a:rPr>
                        <a:t>Modeling method</a:t>
                      </a:r>
                    </a:p>
                  </a:txBody>
                  <a:tcPr/>
                </a:tc>
                <a:tc>
                  <a:txBody>
                    <a:bodyPr/>
                    <a:lstStyle/>
                    <a:p>
                      <a:pPr algn="ctr"/>
                      <a:r>
                        <a:rPr lang="en-US" dirty="0">
                          <a:solidFill>
                            <a:schemeClr val="tx1"/>
                          </a:solidFill>
                        </a:rPr>
                        <a:t>Precision</a:t>
                      </a:r>
                    </a:p>
                  </a:txBody>
                  <a:tcPr/>
                </a:tc>
                <a:tc>
                  <a:txBody>
                    <a:bodyPr/>
                    <a:lstStyle/>
                    <a:p>
                      <a:pPr algn="ctr"/>
                      <a:r>
                        <a:rPr lang="en-US" dirty="0">
                          <a:solidFill>
                            <a:schemeClr val="tx1"/>
                          </a:solidFill>
                        </a:rPr>
                        <a:t>Recall</a:t>
                      </a:r>
                    </a:p>
                  </a:txBody>
                  <a:tcPr/>
                </a:tc>
                <a:tc>
                  <a:txBody>
                    <a:bodyPr/>
                    <a:lstStyle/>
                    <a:p>
                      <a:pPr algn="ctr"/>
                      <a:r>
                        <a:rPr lang="en-US" dirty="0">
                          <a:solidFill>
                            <a:schemeClr val="tx1"/>
                          </a:solidFill>
                        </a:rPr>
                        <a:t>AUC</a:t>
                      </a:r>
                    </a:p>
                  </a:txBody>
                  <a:tcPr/>
                </a:tc>
                <a:tc>
                  <a:txBody>
                    <a:bodyPr/>
                    <a:lstStyle/>
                    <a:p>
                      <a:pPr algn="ctr"/>
                      <a:r>
                        <a:rPr lang="en-US" dirty="0">
                          <a:solidFill>
                            <a:schemeClr val="tx1"/>
                          </a:solidFill>
                        </a:rPr>
                        <a:t>ROC</a:t>
                      </a:r>
                    </a:p>
                  </a:txBody>
                  <a:tcPr/>
                </a:tc>
                <a:extLst>
                  <a:ext uri="{0D108BD9-81ED-4DB2-BD59-A6C34878D82A}">
                    <a16:rowId xmlns:a16="http://schemas.microsoft.com/office/drawing/2014/main" val="347423822"/>
                  </a:ext>
                </a:extLst>
              </a:tr>
              <a:tr h="370840">
                <a:tc>
                  <a:txBody>
                    <a:bodyPr/>
                    <a:lstStyle/>
                    <a:p>
                      <a:r>
                        <a:rPr lang="en-US" b="1" dirty="0"/>
                        <a:t>Logistic Regression</a:t>
                      </a:r>
                    </a:p>
                  </a:txBody>
                  <a:tcPr/>
                </a:tc>
                <a:tc>
                  <a:txBody>
                    <a:bodyPr/>
                    <a:lstStyle/>
                    <a:p>
                      <a:pPr algn="ctr"/>
                      <a:r>
                        <a:rPr lang="en-US" b="1" dirty="0"/>
                        <a:t>0:</a:t>
                      </a:r>
                      <a:r>
                        <a:rPr lang="en-US" b="1" baseline="0" dirty="0"/>
                        <a:t>   0.90</a:t>
                      </a:r>
                      <a:endParaRPr lang="en-US" b="1" dirty="0"/>
                    </a:p>
                  </a:txBody>
                  <a:tcPr/>
                </a:tc>
                <a:tc>
                  <a:txBody>
                    <a:bodyPr/>
                    <a:lstStyle/>
                    <a:p>
                      <a:pPr algn="ctr"/>
                      <a:r>
                        <a:rPr lang="en-US" b="1" dirty="0"/>
                        <a:t>0:</a:t>
                      </a:r>
                      <a:r>
                        <a:rPr lang="en-US" b="1" baseline="0" dirty="0"/>
                        <a:t> 0.81</a:t>
                      </a:r>
                      <a:endParaRPr lang="en-US" b="1" dirty="0"/>
                    </a:p>
                  </a:txBody>
                  <a:tcPr/>
                </a:tc>
                <a:tc>
                  <a:txBody>
                    <a:bodyPr/>
                    <a:lstStyle/>
                    <a:p>
                      <a:pPr algn="ctr"/>
                      <a:r>
                        <a:rPr lang="en-US" b="1" dirty="0"/>
                        <a:t>0.8580</a:t>
                      </a:r>
                    </a:p>
                  </a:txBody>
                  <a:tcPr/>
                </a:tc>
                <a:tc>
                  <a:txBody>
                    <a:bodyPr/>
                    <a:lstStyle/>
                    <a:p>
                      <a:pPr algn="ctr"/>
                      <a:r>
                        <a:rPr lang="en-US" b="1" dirty="0"/>
                        <a:t>0.8580</a:t>
                      </a:r>
                    </a:p>
                  </a:txBody>
                  <a:tcPr/>
                </a:tc>
                <a:extLst>
                  <a:ext uri="{0D108BD9-81ED-4DB2-BD59-A6C34878D82A}">
                    <a16:rowId xmlns:a16="http://schemas.microsoft.com/office/drawing/2014/main" val="1907371292"/>
                  </a:ext>
                </a:extLst>
              </a:tr>
              <a:tr h="370840">
                <a:tc>
                  <a:txBody>
                    <a:bodyPr/>
                    <a:lstStyle/>
                    <a:p>
                      <a:endParaRPr lang="en-US" b="1" dirty="0"/>
                    </a:p>
                  </a:txBody>
                  <a:tcPr/>
                </a:tc>
                <a:tc>
                  <a:txBody>
                    <a:bodyPr/>
                    <a:lstStyle/>
                    <a:p>
                      <a:pPr algn="ctr"/>
                      <a:r>
                        <a:rPr lang="en-US" b="1" dirty="0"/>
                        <a:t>1:   0.83</a:t>
                      </a:r>
                    </a:p>
                  </a:txBody>
                  <a:tcPr/>
                </a:tc>
                <a:tc>
                  <a:txBody>
                    <a:bodyPr/>
                    <a:lstStyle/>
                    <a:p>
                      <a:pPr algn="ctr"/>
                      <a:r>
                        <a:rPr lang="en-US" b="1" dirty="0"/>
                        <a:t>1: 0.90</a:t>
                      </a:r>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685508791"/>
                  </a:ext>
                </a:extLst>
              </a:tr>
              <a:tr h="370840">
                <a:tc>
                  <a:txBody>
                    <a:bodyPr/>
                    <a:lstStyle/>
                    <a:p>
                      <a:r>
                        <a:rPr lang="en-US" b="1" dirty="0"/>
                        <a:t>Random Forest</a:t>
                      </a:r>
                    </a:p>
                  </a:txBody>
                  <a:tcPr/>
                </a:tc>
                <a:tc>
                  <a:txBody>
                    <a:bodyPr/>
                    <a:lstStyle/>
                    <a:p>
                      <a:pPr algn="ctr"/>
                      <a:r>
                        <a:rPr lang="en-US" b="1" dirty="0"/>
                        <a:t>0:</a:t>
                      </a:r>
                      <a:r>
                        <a:rPr lang="en-US" b="1" baseline="0" dirty="0"/>
                        <a:t>   0.96</a:t>
                      </a:r>
                      <a:endParaRPr lang="en-US" b="1" dirty="0"/>
                    </a:p>
                  </a:txBody>
                  <a:tcPr/>
                </a:tc>
                <a:tc>
                  <a:txBody>
                    <a:bodyPr/>
                    <a:lstStyle/>
                    <a:p>
                      <a:pPr algn="ctr"/>
                      <a:r>
                        <a:rPr lang="en-US" b="1" dirty="0"/>
                        <a:t>0:</a:t>
                      </a:r>
                      <a:r>
                        <a:rPr lang="en-US" b="1" baseline="0" dirty="0"/>
                        <a:t> 0.88</a:t>
                      </a:r>
                      <a:endParaRPr lang="en-US" b="1" dirty="0"/>
                    </a:p>
                  </a:txBody>
                  <a:tcPr/>
                </a:tc>
                <a:tc>
                  <a:txBody>
                    <a:bodyPr/>
                    <a:lstStyle/>
                    <a:p>
                      <a:pPr algn="ctr"/>
                      <a:r>
                        <a:rPr lang="en-US" b="1" dirty="0"/>
                        <a:t>0.9186</a:t>
                      </a:r>
                    </a:p>
                  </a:txBody>
                  <a:tcPr/>
                </a:tc>
                <a:tc>
                  <a:txBody>
                    <a:bodyPr/>
                    <a:lstStyle/>
                    <a:p>
                      <a:pPr algn="ctr"/>
                      <a:r>
                        <a:rPr lang="en-US" b="1" dirty="0"/>
                        <a:t>0.9186</a:t>
                      </a:r>
                    </a:p>
                  </a:txBody>
                  <a:tcPr/>
                </a:tc>
                <a:extLst>
                  <a:ext uri="{0D108BD9-81ED-4DB2-BD59-A6C34878D82A}">
                    <a16:rowId xmlns:a16="http://schemas.microsoft.com/office/drawing/2014/main" val="3562025092"/>
                  </a:ext>
                </a:extLst>
              </a:tr>
              <a:tr h="370840">
                <a:tc>
                  <a:txBody>
                    <a:bodyPr/>
                    <a:lstStyle/>
                    <a:p>
                      <a:endParaRPr lang="en-US" b="1" dirty="0"/>
                    </a:p>
                  </a:txBody>
                  <a:tcPr/>
                </a:tc>
                <a:tc>
                  <a:txBody>
                    <a:bodyPr/>
                    <a:lstStyle/>
                    <a:p>
                      <a:pPr algn="ctr"/>
                      <a:r>
                        <a:rPr lang="en-US" b="1" dirty="0"/>
                        <a:t>1:   0.89</a:t>
                      </a:r>
                    </a:p>
                  </a:txBody>
                  <a:tcPr/>
                </a:tc>
                <a:tc>
                  <a:txBody>
                    <a:bodyPr/>
                    <a:lstStyle/>
                    <a:p>
                      <a:pPr algn="ctr"/>
                      <a:r>
                        <a:rPr lang="en-US" b="1" dirty="0"/>
                        <a:t>1: 0.96</a:t>
                      </a:r>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122105838"/>
                  </a:ext>
                </a:extLst>
              </a:tr>
              <a:tr h="370840">
                <a:tc>
                  <a:txBody>
                    <a:bodyPr/>
                    <a:lstStyle/>
                    <a:p>
                      <a:r>
                        <a:rPr lang="en-US" b="1" dirty="0"/>
                        <a:t>Gaussian Naïve Bayes </a:t>
                      </a:r>
                    </a:p>
                  </a:txBody>
                  <a:tcPr/>
                </a:tc>
                <a:tc>
                  <a:txBody>
                    <a:bodyPr/>
                    <a:lstStyle/>
                    <a:p>
                      <a:pPr algn="ctr"/>
                      <a:r>
                        <a:rPr lang="en-US" b="1" dirty="0"/>
                        <a:t>0:</a:t>
                      </a:r>
                      <a:r>
                        <a:rPr lang="en-US" b="1" baseline="0" dirty="0"/>
                        <a:t>   0.74</a:t>
                      </a:r>
                      <a:endParaRPr lang="en-US" b="1" dirty="0"/>
                    </a:p>
                  </a:txBody>
                  <a:tcPr/>
                </a:tc>
                <a:tc>
                  <a:txBody>
                    <a:bodyPr/>
                    <a:lstStyle/>
                    <a:p>
                      <a:pPr algn="ctr"/>
                      <a:r>
                        <a:rPr lang="en-US" b="1" dirty="0"/>
                        <a:t>0:</a:t>
                      </a:r>
                      <a:r>
                        <a:rPr lang="en-US" b="1" baseline="0" dirty="0"/>
                        <a:t> 0.74</a:t>
                      </a:r>
                      <a:endParaRPr lang="en-US" b="1" dirty="0"/>
                    </a:p>
                  </a:txBody>
                  <a:tcPr/>
                </a:tc>
                <a:tc>
                  <a:txBody>
                    <a:bodyPr/>
                    <a:lstStyle/>
                    <a:p>
                      <a:pPr algn="ctr"/>
                      <a:r>
                        <a:rPr lang="en-US" b="1" dirty="0"/>
                        <a:t>0.7394</a:t>
                      </a:r>
                    </a:p>
                  </a:txBody>
                  <a:tcPr/>
                </a:tc>
                <a:tc>
                  <a:txBody>
                    <a:bodyPr/>
                    <a:lstStyle/>
                    <a:p>
                      <a:pPr algn="ctr"/>
                      <a:r>
                        <a:rPr lang="en-US" b="1" dirty="0"/>
                        <a:t>0.7394</a:t>
                      </a:r>
                    </a:p>
                  </a:txBody>
                  <a:tcPr/>
                </a:tc>
                <a:extLst>
                  <a:ext uri="{0D108BD9-81ED-4DB2-BD59-A6C34878D82A}">
                    <a16:rowId xmlns:a16="http://schemas.microsoft.com/office/drawing/2014/main" val="3633197053"/>
                  </a:ext>
                </a:extLst>
              </a:tr>
              <a:tr h="370840">
                <a:tc>
                  <a:txBody>
                    <a:bodyPr/>
                    <a:lstStyle/>
                    <a:p>
                      <a:endParaRPr lang="en-US" b="1" dirty="0"/>
                    </a:p>
                  </a:txBody>
                  <a:tcPr/>
                </a:tc>
                <a:tc>
                  <a:txBody>
                    <a:bodyPr/>
                    <a:lstStyle/>
                    <a:p>
                      <a:pPr algn="ctr"/>
                      <a:r>
                        <a:rPr lang="en-US" b="1" dirty="0"/>
                        <a:t>1:   0.74</a:t>
                      </a:r>
                    </a:p>
                  </a:txBody>
                  <a:tcPr/>
                </a:tc>
                <a:tc>
                  <a:txBody>
                    <a:bodyPr/>
                    <a:lstStyle/>
                    <a:p>
                      <a:pPr algn="ctr"/>
                      <a:r>
                        <a:rPr lang="en-US" b="1" dirty="0"/>
                        <a:t>1: 0.74</a:t>
                      </a:r>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3849970114"/>
                  </a:ext>
                </a:extLst>
              </a:tr>
              <a:tr h="370840">
                <a:tc>
                  <a:txBody>
                    <a:bodyPr/>
                    <a:lstStyle/>
                    <a:p>
                      <a:r>
                        <a:rPr lang="en-US" b="1" dirty="0"/>
                        <a:t>KNN</a:t>
                      </a:r>
                    </a:p>
                  </a:txBody>
                  <a:tcPr/>
                </a:tc>
                <a:tc>
                  <a:txBody>
                    <a:bodyPr/>
                    <a:lstStyle/>
                    <a:p>
                      <a:pPr algn="ctr"/>
                      <a:r>
                        <a:rPr lang="en-US" b="1" dirty="0"/>
                        <a:t>0:</a:t>
                      </a:r>
                      <a:r>
                        <a:rPr lang="en-US" b="1" baseline="0" dirty="0"/>
                        <a:t>   0.98</a:t>
                      </a:r>
                      <a:endParaRPr lang="en-US" b="1" dirty="0"/>
                    </a:p>
                  </a:txBody>
                  <a:tcPr/>
                </a:tc>
                <a:tc>
                  <a:txBody>
                    <a:bodyPr/>
                    <a:lstStyle/>
                    <a:p>
                      <a:pPr algn="ctr"/>
                      <a:r>
                        <a:rPr lang="en-US" b="1" dirty="0"/>
                        <a:t>0:</a:t>
                      </a:r>
                      <a:r>
                        <a:rPr lang="en-US" b="1" baseline="0" dirty="0"/>
                        <a:t> 0.83</a:t>
                      </a:r>
                      <a:endParaRPr lang="en-US" b="1" dirty="0"/>
                    </a:p>
                  </a:txBody>
                  <a:tcPr/>
                </a:tc>
                <a:tc>
                  <a:txBody>
                    <a:bodyPr/>
                    <a:lstStyle/>
                    <a:p>
                      <a:pPr algn="ctr"/>
                      <a:r>
                        <a:rPr lang="en-US" b="1" dirty="0"/>
                        <a:t>0.9062</a:t>
                      </a:r>
                    </a:p>
                  </a:txBody>
                  <a:tcPr/>
                </a:tc>
                <a:tc>
                  <a:txBody>
                    <a:bodyPr/>
                    <a:lstStyle/>
                    <a:p>
                      <a:pPr algn="ctr"/>
                      <a:r>
                        <a:rPr lang="en-US" b="1" dirty="0"/>
                        <a:t>0.9062</a:t>
                      </a:r>
                    </a:p>
                  </a:txBody>
                  <a:tcPr/>
                </a:tc>
                <a:extLst>
                  <a:ext uri="{0D108BD9-81ED-4DB2-BD59-A6C34878D82A}">
                    <a16:rowId xmlns:a16="http://schemas.microsoft.com/office/drawing/2014/main" val="1772539825"/>
                  </a:ext>
                </a:extLst>
              </a:tr>
              <a:tr h="370840">
                <a:tc>
                  <a:txBody>
                    <a:bodyPr/>
                    <a:lstStyle/>
                    <a:p>
                      <a:endParaRPr lang="en-US" b="1" dirty="0"/>
                    </a:p>
                  </a:txBody>
                  <a:tcPr/>
                </a:tc>
                <a:tc>
                  <a:txBody>
                    <a:bodyPr/>
                    <a:lstStyle/>
                    <a:p>
                      <a:pPr algn="ctr"/>
                      <a:r>
                        <a:rPr lang="en-US" b="1" dirty="0"/>
                        <a:t>1:   0.85</a:t>
                      </a:r>
                    </a:p>
                  </a:txBody>
                  <a:tcPr/>
                </a:tc>
                <a:tc>
                  <a:txBody>
                    <a:bodyPr/>
                    <a:lstStyle/>
                    <a:p>
                      <a:pPr algn="ctr"/>
                      <a:r>
                        <a:rPr lang="en-US" b="1" dirty="0"/>
                        <a:t>1: 0.98</a:t>
                      </a:r>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745496749"/>
                  </a:ext>
                </a:extLst>
              </a:tr>
              <a:tr h="370840">
                <a:tc>
                  <a:txBody>
                    <a:bodyPr/>
                    <a:lstStyle/>
                    <a:p>
                      <a:r>
                        <a:rPr lang="en-US" b="1" dirty="0"/>
                        <a:t>XGBoost</a:t>
                      </a:r>
                    </a:p>
                  </a:txBody>
                  <a:tcPr/>
                </a:tc>
                <a:tc>
                  <a:txBody>
                    <a:bodyPr/>
                    <a:lstStyle/>
                    <a:p>
                      <a:pPr algn="ctr"/>
                      <a:r>
                        <a:rPr lang="en-US" b="1" dirty="0"/>
                        <a:t>0:</a:t>
                      </a:r>
                      <a:r>
                        <a:rPr lang="en-US" b="1" baseline="0" dirty="0"/>
                        <a:t>   0.92</a:t>
                      </a:r>
                      <a:endParaRPr lang="en-US" b="1" dirty="0"/>
                    </a:p>
                  </a:txBody>
                  <a:tcPr/>
                </a:tc>
                <a:tc>
                  <a:txBody>
                    <a:bodyPr/>
                    <a:lstStyle/>
                    <a:p>
                      <a:pPr algn="ctr"/>
                      <a:r>
                        <a:rPr lang="en-US" b="1" dirty="0"/>
                        <a:t>0:</a:t>
                      </a:r>
                      <a:r>
                        <a:rPr lang="en-US" b="1" baseline="0" dirty="0"/>
                        <a:t> 0.98</a:t>
                      </a:r>
                      <a:endParaRPr lang="en-US" b="1" dirty="0"/>
                    </a:p>
                  </a:txBody>
                  <a:tcPr/>
                </a:tc>
                <a:tc>
                  <a:txBody>
                    <a:bodyPr/>
                    <a:lstStyle/>
                    <a:p>
                      <a:pPr algn="ctr"/>
                      <a:r>
                        <a:rPr lang="en-US" b="1" dirty="0"/>
                        <a:t>0.6761</a:t>
                      </a:r>
                    </a:p>
                  </a:txBody>
                  <a:tcPr/>
                </a:tc>
                <a:tc>
                  <a:txBody>
                    <a:bodyPr/>
                    <a:lstStyle/>
                    <a:p>
                      <a:pPr algn="ctr"/>
                      <a:r>
                        <a:rPr lang="en-US" b="1" dirty="0"/>
                        <a:t>0.6761</a:t>
                      </a:r>
                    </a:p>
                  </a:txBody>
                  <a:tcPr/>
                </a:tc>
                <a:extLst>
                  <a:ext uri="{0D108BD9-81ED-4DB2-BD59-A6C34878D82A}">
                    <a16:rowId xmlns:a16="http://schemas.microsoft.com/office/drawing/2014/main" val="1621980333"/>
                  </a:ext>
                </a:extLst>
              </a:tr>
              <a:tr h="370840">
                <a:tc>
                  <a:txBody>
                    <a:bodyPr/>
                    <a:lstStyle/>
                    <a:p>
                      <a:endParaRPr lang="en-US" b="1" dirty="0"/>
                    </a:p>
                  </a:txBody>
                  <a:tcPr/>
                </a:tc>
                <a:tc>
                  <a:txBody>
                    <a:bodyPr/>
                    <a:lstStyle/>
                    <a:p>
                      <a:pPr algn="ctr"/>
                      <a:r>
                        <a:rPr lang="en-US" b="1" dirty="0"/>
                        <a:t>1:   0.72</a:t>
                      </a:r>
                    </a:p>
                  </a:txBody>
                  <a:tcPr/>
                </a:tc>
                <a:tc>
                  <a:txBody>
                    <a:bodyPr/>
                    <a:lstStyle/>
                    <a:p>
                      <a:pPr algn="ctr"/>
                      <a:r>
                        <a:rPr lang="en-US" b="1" dirty="0"/>
                        <a:t>1: 0.37</a:t>
                      </a:r>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4229023168"/>
                  </a:ext>
                </a:extLst>
              </a:tr>
              <a:tr h="370840">
                <a:tc>
                  <a:txBody>
                    <a:bodyPr/>
                    <a:lstStyle/>
                    <a:p>
                      <a:r>
                        <a:rPr lang="en-US" b="1" dirty="0">
                          <a:solidFill>
                            <a:srgbClr val="FF0000"/>
                          </a:solidFill>
                        </a:rPr>
                        <a:t>Ensemble (with KNN &amp; Random Forest)</a:t>
                      </a:r>
                    </a:p>
                  </a:txBody>
                  <a:tcPr/>
                </a:tc>
                <a:tc>
                  <a:txBody>
                    <a:bodyPr/>
                    <a:lstStyle/>
                    <a:p>
                      <a:pPr algn="ctr"/>
                      <a:r>
                        <a:rPr lang="en-US" b="1" dirty="0">
                          <a:solidFill>
                            <a:srgbClr val="FF0000"/>
                          </a:solidFill>
                        </a:rPr>
                        <a:t>0:   0.93</a:t>
                      </a:r>
                    </a:p>
                  </a:txBody>
                  <a:tcPr/>
                </a:tc>
                <a:tc>
                  <a:txBody>
                    <a:bodyPr/>
                    <a:lstStyle/>
                    <a:p>
                      <a:pPr algn="ctr"/>
                      <a:r>
                        <a:rPr lang="en-US" b="1" dirty="0">
                          <a:solidFill>
                            <a:srgbClr val="FF0000"/>
                          </a:solidFill>
                        </a:rPr>
                        <a:t>1: 0.95</a:t>
                      </a:r>
                    </a:p>
                  </a:txBody>
                  <a:tcPr/>
                </a:tc>
                <a:tc>
                  <a:txBody>
                    <a:bodyPr/>
                    <a:lstStyle/>
                    <a:p>
                      <a:pPr algn="ctr"/>
                      <a:r>
                        <a:rPr lang="en-US" b="1" dirty="0">
                          <a:solidFill>
                            <a:srgbClr val="FF0000"/>
                          </a:solidFill>
                        </a:rPr>
                        <a:t>0.9392</a:t>
                      </a:r>
                    </a:p>
                  </a:txBody>
                  <a:tcPr/>
                </a:tc>
                <a:tc>
                  <a:txBody>
                    <a:bodyPr/>
                    <a:lstStyle/>
                    <a:p>
                      <a:pPr algn="ctr"/>
                      <a:r>
                        <a:rPr lang="en-US" b="1" dirty="0">
                          <a:solidFill>
                            <a:srgbClr val="FF0000"/>
                          </a:solidFill>
                        </a:rPr>
                        <a:t>0.9392</a:t>
                      </a:r>
                    </a:p>
                  </a:txBody>
                  <a:tcPr/>
                </a:tc>
                <a:extLst>
                  <a:ext uri="{0D108BD9-81ED-4DB2-BD59-A6C34878D82A}">
                    <a16:rowId xmlns:a16="http://schemas.microsoft.com/office/drawing/2014/main" val="3313653914"/>
                  </a:ext>
                </a:extLst>
              </a:tr>
              <a:tr h="370840">
                <a:tc>
                  <a:txBody>
                    <a:bodyPr/>
                    <a:lstStyle/>
                    <a:p>
                      <a:endParaRPr lang="en-US" b="1" dirty="0">
                        <a:solidFill>
                          <a:srgbClr val="FF0000"/>
                        </a:solidFill>
                      </a:endParaRPr>
                    </a:p>
                  </a:txBody>
                  <a:tcPr/>
                </a:tc>
                <a:tc>
                  <a:txBody>
                    <a:bodyPr/>
                    <a:lstStyle/>
                    <a:p>
                      <a:pPr algn="ctr"/>
                      <a:r>
                        <a:rPr lang="en-US" b="1" dirty="0">
                          <a:solidFill>
                            <a:srgbClr val="FF0000"/>
                          </a:solidFill>
                        </a:rPr>
                        <a:t>1:  </a:t>
                      </a:r>
                      <a:r>
                        <a:rPr lang="en-US" b="1" baseline="0" dirty="0">
                          <a:solidFill>
                            <a:srgbClr val="FF0000"/>
                          </a:solidFill>
                        </a:rPr>
                        <a:t> 0.95</a:t>
                      </a:r>
                      <a:endParaRPr lang="en-US" b="1"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FF0000"/>
                          </a:solidFill>
                        </a:rPr>
                        <a:t>1: 0.93</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3142905192"/>
                  </a:ext>
                </a:extLst>
              </a:tr>
            </a:tbl>
          </a:graphicData>
        </a:graphic>
      </p:graphicFrame>
    </p:spTree>
    <p:extLst>
      <p:ext uri="{BB962C8B-B14F-4D97-AF65-F5344CB8AC3E}">
        <p14:creationId xmlns:p14="http://schemas.microsoft.com/office/powerpoint/2010/main" val="3602259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Model Selection</a:t>
            </a:r>
          </a:p>
        </p:txBody>
      </p:sp>
      <p:sp>
        <p:nvSpPr>
          <p:cNvPr id="3" name="Content Placeholder 2"/>
          <p:cNvSpPr>
            <a:spLocks noGrp="1"/>
          </p:cNvSpPr>
          <p:nvPr>
            <p:ph idx="1"/>
          </p:nvPr>
        </p:nvSpPr>
        <p:spPr>
          <a:xfrm>
            <a:off x="457200" y="673768"/>
            <a:ext cx="9083842" cy="5516719"/>
          </a:xfrm>
        </p:spPr>
        <p:txBody>
          <a:bodyPr>
            <a:normAutofit/>
          </a:bodyPr>
          <a:lstStyle/>
          <a:p>
            <a:pPr marL="0" indent="0" algn="just">
              <a:buNone/>
            </a:pPr>
            <a:endParaRPr lang="en-US" b="1" dirty="0"/>
          </a:p>
          <a:p>
            <a:pPr marL="457200" lvl="1" indent="0" algn="just">
              <a:buNone/>
            </a:pPr>
            <a:endParaRPr lang="en-US" sz="1800" b="1" dirty="0">
              <a:solidFill>
                <a:srgbClr val="C00000"/>
              </a:solidFill>
            </a:endParaRPr>
          </a:p>
          <a:p>
            <a:pPr marL="457200" lvl="1"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18</a:t>
            </a:fld>
            <a:endParaRPr lang="en-IN" dirty="0"/>
          </a:p>
        </p:txBody>
      </p:sp>
      <p:pic>
        <p:nvPicPr>
          <p:cNvPr id="5" name="Picture 4" descr="https://lh3.googleusercontent.com/UqqvbnvrGvIjVfRPGewwhiKvmRWpRod8BnS5EB-DuisDyDKjGHFodkQevcbyzFPe6T-A3tIIPsirvMGAs5uD654cPR0j7buKFFhKvAJMYGQHwa4i8LGRfQTZhozo2Unfbi16NISr"/>
          <p:cNvPicPr/>
          <p:nvPr/>
        </p:nvPicPr>
        <p:blipFill>
          <a:blip r:embed="rId2">
            <a:extLst>
              <a:ext uri="{28A0092B-C50C-407E-A947-70E740481C1C}">
                <a14:useLocalDpi xmlns:a14="http://schemas.microsoft.com/office/drawing/2010/main" val="0"/>
              </a:ext>
            </a:extLst>
          </a:blip>
          <a:srcRect/>
          <a:stretch>
            <a:fillRect/>
          </a:stretch>
        </p:blipFill>
        <p:spPr bwMode="auto">
          <a:xfrm>
            <a:off x="148711" y="675184"/>
            <a:ext cx="3401510" cy="2369788"/>
          </a:xfrm>
          <a:prstGeom prst="rect">
            <a:avLst/>
          </a:prstGeom>
          <a:noFill/>
          <a:ln>
            <a:noFill/>
          </a:ln>
        </p:spPr>
      </p:pic>
      <p:pic>
        <p:nvPicPr>
          <p:cNvPr id="6" name="Picture 5" descr="https://lh5.googleusercontent.com/_Om90yKA4zpXLHZjI-DqG4R9lHCa_BKcFmuZwAP1rDR2anKMkosR1qVB308atDWnCtWvERomMR6zsBUh007JafTnlRU2dXgfHQCoGcT_1CyjFCsddNR6_xFkutGoAU00ge_mnIdQ"/>
          <p:cNvPicPr/>
          <p:nvPr/>
        </p:nvPicPr>
        <p:blipFill>
          <a:blip r:embed="rId3">
            <a:extLst>
              <a:ext uri="{28A0092B-C50C-407E-A947-70E740481C1C}">
                <a14:useLocalDpi xmlns:a14="http://schemas.microsoft.com/office/drawing/2010/main" val="0"/>
              </a:ext>
            </a:extLst>
          </a:blip>
          <a:srcRect/>
          <a:stretch>
            <a:fillRect/>
          </a:stretch>
        </p:blipFill>
        <p:spPr bwMode="auto">
          <a:xfrm>
            <a:off x="3658269" y="827314"/>
            <a:ext cx="3082159" cy="2191532"/>
          </a:xfrm>
          <a:prstGeom prst="rect">
            <a:avLst/>
          </a:prstGeom>
          <a:noFill/>
          <a:ln>
            <a:noFill/>
          </a:ln>
        </p:spPr>
      </p:pic>
      <p:pic>
        <p:nvPicPr>
          <p:cNvPr id="7" name="Picture 6" descr="https://lh3.googleusercontent.com/KIBgdEJNgeZFsEGNzBBba2gD5IsCINGoxzQTeZpVzBKYu6Hat6Bsg6qEL0FioLXO8oTvaGqZD6zpI2Cjhoyp9pqYe1UYy_JxOaTJ6955kbz3W5sLt_fdrTGnUe9U4ZuGObe2RdeX"/>
          <p:cNvPicPr/>
          <p:nvPr/>
        </p:nvPicPr>
        <p:blipFill>
          <a:blip r:embed="rId4">
            <a:extLst>
              <a:ext uri="{28A0092B-C50C-407E-A947-70E740481C1C}">
                <a14:useLocalDpi xmlns:a14="http://schemas.microsoft.com/office/drawing/2010/main" val="0"/>
              </a:ext>
            </a:extLst>
          </a:blip>
          <a:srcRect/>
          <a:stretch>
            <a:fillRect/>
          </a:stretch>
        </p:blipFill>
        <p:spPr bwMode="auto">
          <a:xfrm>
            <a:off x="427390" y="4001866"/>
            <a:ext cx="3743325" cy="2686050"/>
          </a:xfrm>
          <a:prstGeom prst="rect">
            <a:avLst/>
          </a:prstGeom>
          <a:noFill/>
          <a:ln>
            <a:noFill/>
          </a:ln>
        </p:spPr>
      </p:pic>
      <p:pic>
        <p:nvPicPr>
          <p:cNvPr id="8" name="Picture 7" descr="https://lh6.googleusercontent.com/tRbSxIe31Q7iwVq4tbuopVdevA1ZcsTjaNbpLoPj8fKNy9rtstpCmf-EZhIYISoqAvCkPM45rLo6FNgBkNkhnZ99xrRzApwGmZvBallZjLbKx2RMA4YKjEf7Fg1_xxc925e_draQ"/>
          <p:cNvPicPr/>
          <p:nvPr/>
        </p:nvPicPr>
        <p:blipFill>
          <a:blip r:embed="rId5">
            <a:extLst>
              <a:ext uri="{28A0092B-C50C-407E-A947-70E740481C1C}">
                <a14:useLocalDpi xmlns:a14="http://schemas.microsoft.com/office/drawing/2010/main" val="0"/>
              </a:ext>
            </a:extLst>
          </a:blip>
          <a:srcRect/>
          <a:stretch>
            <a:fillRect/>
          </a:stretch>
        </p:blipFill>
        <p:spPr bwMode="auto">
          <a:xfrm>
            <a:off x="4842646" y="4054117"/>
            <a:ext cx="3743325" cy="2686050"/>
          </a:xfrm>
          <a:prstGeom prst="rect">
            <a:avLst/>
          </a:prstGeom>
          <a:noFill/>
          <a:ln>
            <a:noFill/>
          </a:ln>
        </p:spPr>
      </p:pic>
      <p:sp>
        <p:nvSpPr>
          <p:cNvPr id="9" name="TextBox 8"/>
          <p:cNvSpPr txBox="1"/>
          <p:nvPr/>
        </p:nvSpPr>
        <p:spPr>
          <a:xfrm>
            <a:off x="457200" y="3378652"/>
            <a:ext cx="9427029" cy="646331"/>
          </a:xfrm>
          <a:prstGeom prst="rect">
            <a:avLst/>
          </a:prstGeom>
          <a:noFill/>
        </p:spPr>
        <p:txBody>
          <a:bodyPr wrap="square" rtlCol="0">
            <a:spAutoFit/>
          </a:bodyPr>
          <a:lstStyle/>
          <a:p>
            <a:r>
              <a:rPr lang="en-US" dirty="0"/>
              <a:t>Up     :   Random Forest                    Gaussian Naïve Bayes                    </a:t>
            </a:r>
            <a:r>
              <a:rPr lang="en-US" dirty="0" err="1"/>
              <a:t>XGBoost</a:t>
            </a:r>
            <a:endParaRPr lang="en-US" dirty="0"/>
          </a:p>
          <a:p>
            <a:r>
              <a:rPr lang="en-US" dirty="0"/>
              <a:t>Down :   KNN				Ensemble (KNN &amp; Random Forest)</a:t>
            </a:r>
          </a:p>
        </p:txBody>
      </p:sp>
      <p:pic>
        <p:nvPicPr>
          <p:cNvPr id="10" name="image1.png"/>
          <p:cNvPicPr/>
          <p:nvPr/>
        </p:nvPicPr>
        <p:blipFill>
          <a:blip r:embed="rId6"/>
          <a:srcRect/>
          <a:stretch>
            <a:fillRect/>
          </a:stretch>
        </p:blipFill>
        <p:spPr>
          <a:xfrm>
            <a:off x="6802078" y="701309"/>
            <a:ext cx="2907976" cy="2317536"/>
          </a:xfrm>
          <a:prstGeom prst="rect">
            <a:avLst/>
          </a:prstGeom>
          <a:ln/>
        </p:spPr>
      </p:pic>
    </p:spTree>
    <p:extLst>
      <p:ext uri="{BB962C8B-B14F-4D97-AF65-F5344CB8AC3E}">
        <p14:creationId xmlns:p14="http://schemas.microsoft.com/office/powerpoint/2010/main" val="1123743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3500"/>
                            </p:stCondLst>
                            <p:childTnLst>
                              <p:par>
                                <p:cTn id="28" presetID="14" presetClass="entr" presetSubtype="1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Model Selection</a:t>
            </a:r>
          </a:p>
        </p:txBody>
      </p:sp>
      <p:sp>
        <p:nvSpPr>
          <p:cNvPr id="3" name="Content Placeholder 2"/>
          <p:cNvSpPr>
            <a:spLocks noGrp="1"/>
          </p:cNvSpPr>
          <p:nvPr>
            <p:ph idx="1"/>
          </p:nvPr>
        </p:nvSpPr>
        <p:spPr>
          <a:xfrm>
            <a:off x="457200" y="673768"/>
            <a:ext cx="9083842" cy="5848952"/>
          </a:xfrm>
        </p:spPr>
        <p:txBody>
          <a:bodyPr>
            <a:normAutofit/>
          </a:bodyPr>
          <a:lstStyle/>
          <a:p>
            <a:pPr algn="just">
              <a:buFont typeface="Wingdings" panose="05000000000000000000" pitchFamily="2" charset="2"/>
              <a:buChar char="q"/>
            </a:pPr>
            <a:r>
              <a:rPr lang="en-US" b="1" dirty="0"/>
              <a:t>Selected Model :</a:t>
            </a:r>
          </a:p>
          <a:p>
            <a:pPr lvl="1" algn="just">
              <a:buFont typeface="Wingdings" panose="05000000000000000000" pitchFamily="2" charset="2"/>
              <a:buChar char="q"/>
            </a:pPr>
            <a:r>
              <a:rPr lang="en-US" sz="1800" b="1" dirty="0">
                <a:solidFill>
                  <a:srgbClr val="C00000"/>
                </a:solidFill>
              </a:rPr>
              <a:t>Ensemble</a:t>
            </a:r>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a:p>
            <a:pPr marL="457200" lvl="1"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19</a:t>
            </a:fld>
            <a:endParaRPr lang="en-IN" dirty="0"/>
          </a:p>
        </p:txBody>
      </p:sp>
      <p:pic>
        <p:nvPicPr>
          <p:cNvPr id="6" name="Picture 5" descr="https://lh6.googleusercontent.com/tRbSxIe31Q7iwVq4tbuopVdevA1ZcsTjaNbpLoPj8fKNy9rtstpCmf-EZhIYISoqAvCkPM45rLo6FNgBkNkhnZ99xrRzApwGmZvBallZjLbKx2RMA4YKjEf7Fg1_xxc925e_draQ"/>
          <p:cNvPicPr/>
          <p:nvPr/>
        </p:nvPicPr>
        <p:blipFill>
          <a:blip r:embed="rId2">
            <a:extLst>
              <a:ext uri="{28A0092B-C50C-407E-A947-70E740481C1C}">
                <a14:useLocalDpi xmlns:a14="http://schemas.microsoft.com/office/drawing/2010/main" val="0"/>
              </a:ext>
            </a:extLst>
          </a:blip>
          <a:srcRect/>
          <a:stretch>
            <a:fillRect/>
          </a:stretch>
        </p:blipFill>
        <p:spPr bwMode="auto">
          <a:xfrm>
            <a:off x="2264903" y="1607003"/>
            <a:ext cx="3743325" cy="2686050"/>
          </a:xfrm>
          <a:prstGeom prst="rect">
            <a:avLst/>
          </a:prstGeom>
          <a:noFill/>
          <a:ln>
            <a:noFill/>
          </a:ln>
        </p:spPr>
      </p:pic>
      <p:sp>
        <p:nvSpPr>
          <p:cNvPr id="7" name="TextBox 6"/>
          <p:cNvSpPr txBox="1"/>
          <p:nvPr/>
        </p:nvSpPr>
        <p:spPr>
          <a:xfrm>
            <a:off x="1045029" y="4824549"/>
            <a:ext cx="2159725" cy="646331"/>
          </a:xfrm>
          <a:prstGeom prst="rect">
            <a:avLst/>
          </a:prstGeom>
          <a:noFill/>
        </p:spPr>
        <p:txBody>
          <a:bodyPr wrap="square" rtlCol="0">
            <a:spAutoFit/>
          </a:bodyPr>
          <a:lstStyle/>
          <a:p>
            <a:r>
              <a:rPr lang="en-US" b="1" dirty="0"/>
              <a:t>Confusion Matrix :</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16205744"/>
              </p:ext>
            </p:extLst>
          </p:nvPr>
        </p:nvGraphicFramePr>
        <p:xfrm>
          <a:off x="734422" y="52481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0825245"/>
                    </a:ext>
                  </a:extLst>
                </a:gridCol>
                <a:gridCol w="2709333">
                  <a:extLst>
                    <a:ext uri="{9D8B030D-6E8A-4147-A177-3AD203B41FA5}">
                      <a16:colId xmlns:a16="http://schemas.microsoft.com/office/drawing/2014/main" val="1262021996"/>
                    </a:ext>
                  </a:extLst>
                </a:gridCol>
                <a:gridCol w="2709333">
                  <a:extLst>
                    <a:ext uri="{9D8B030D-6E8A-4147-A177-3AD203B41FA5}">
                      <a16:colId xmlns:a16="http://schemas.microsoft.com/office/drawing/2014/main" val="161614438"/>
                    </a:ext>
                  </a:extLst>
                </a:gridCol>
              </a:tblGrid>
              <a:tr h="370840">
                <a:tc>
                  <a:txBody>
                    <a:bodyPr/>
                    <a:lstStyle/>
                    <a:p>
                      <a:endParaRPr lang="en-US" dirty="0"/>
                    </a:p>
                  </a:txBody>
                  <a:tcPr/>
                </a:tc>
                <a:tc>
                  <a:txBody>
                    <a:bodyPr/>
                    <a:lstStyle/>
                    <a:p>
                      <a:r>
                        <a:rPr lang="en-US" b="1" dirty="0">
                          <a:solidFill>
                            <a:schemeClr val="tx1"/>
                          </a:solidFill>
                        </a:rPr>
                        <a:t>Predicted</a:t>
                      </a:r>
                      <a:r>
                        <a:rPr lang="en-US" b="1" baseline="0" dirty="0">
                          <a:solidFill>
                            <a:schemeClr val="tx1"/>
                          </a:solidFill>
                        </a:rPr>
                        <a:t> </a:t>
                      </a:r>
                      <a:r>
                        <a:rPr lang="en-US" b="1" dirty="0">
                          <a:solidFill>
                            <a:schemeClr val="tx1"/>
                          </a:solidFill>
                        </a:rPr>
                        <a:t>Positive</a:t>
                      </a:r>
                    </a:p>
                  </a:txBody>
                  <a:tcPr/>
                </a:tc>
                <a:tc>
                  <a:txBody>
                    <a:bodyPr/>
                    <a:lstStyle/>
                    <a:p>
                      <a:r>
                        <a:rPr lang="en-US" b="1" dirty="0">
                          <a:solidFill>
                            <a:schemeClr val="tx1"/>
                          </a:solidFill>
                        </a:rPr>
                        <a:t>Predicted Negative</a:t>
                      </a:r>
                    </a:p>
                  </a:txBody>
                  <a:tcPr/>
                </a:tc>
                <a:extLst>
                  <a:ext uri="{0D108BD9-81ED-4DB2-BD59-A6C34878D82A}">
                    <a16:rowId xmlns:a16="http://schemas.microsoft.com/office/drawing/2014/main" val="3009570836"/>
                  </a:ext>
                </a:extLst>
              </a:tr>
              <a:tr h="370840">
                <a:tc>
                  <a:txBody>
                    <a:bodyPr/>
                    <a:lstStyle/>
                    <a:p>
                      <a:r>
                        <a:rPr lang="en-US" b="1" dirty="0"/>
                        <a:t>Actual Positive</a:t>
                      </a:r>
                    </a:p>
                  </a:txBody>
                  <a:tcPr/>
                </a:tc>
                <a:tc>
                  <a:txBody>
                    <a:bodyPr/>
                    <a:lstStyle/>
                    <a:p>
                      <a:pPr algn="ctr"/>
                      <a:r>
                        <a:rPr lang="en-US" b="0" dirty="0"/>
                        <a:t>10474</a:t>
                      </a:r>
                    </a:p>
                  </a:txBody>
                  <a:tcPr/>
                </a:tc>
                <a:tc>
                  <a:txBody>
                    <a:bodyPr/>
                    <a:lstStyle/>
                    <a:p>
                      <a:pPr algn="ctr"/>
                      <a:r>
                        <a:rPr lang="en-US" b="0" dirty="0"/>
                        <a:t>531</a:t>
                      </a:r>
                    </a:p>
                  </a:txBody>
                  <a:tcPr/>
                </a:tc>
                <a:extLst>
                  <a:ext uri="{0D108BD9-81ED-4DB2-BD59-A6C34878D82A}">
                    <a16:rowId xmlns:a16="http://schemas.microsoft.com/office/drawing/2014/main" val="3013640333"/>
                  </a:ext>
                </a:extLst>
              </a:tr>
              <a:tr h="370840">
                <a:tc>
                  <a:txBody>
                    <a:bodyPr/>
                    <a:lstStyle/>
                    <a:p>
                      <a:r>
                        <a:rPr lang="en-US" b="1" dirty="0"/>
                        <a:t>Actual Negative</a:t>
                      </a:r>
                    </a:p>
                  </a:txBody>
                  <a:tcPr/>
                </a:tc>
                <a:tc>
                  <a:txBody>
                    <a:bodyPr/>
                    <a:lstStyle/>
                    <a:p>
                      <a:pPr algn="ctr"/>
                      <a:r>
                        <a:rPr lang="en-US" b="0" dirty="0"/>
                        <a:t>776</a:t>
                      </a:r>
                    </a:p>
                  </a:txBody>
                  <a:tcPr/>
                </a:tc>
                <a:tc>
                  <a:txBody>
                    <a:bodyPr/>
                    <a:lstStyle/>
                    <a:p>
                      <a:pPr algn="ctr"/>
                      <a:r>
                        <a:rPr lang="en-US" b="0" dirty="0"/>
                        <a:t>10148</a:t>
                      </a:r>
                    </a:p>
                  </a:txBody>
                  <a:tcPr/>
                </a:tc>
                <a:extLst>
                  <a:ext uri="{0D108BD9-81ED-4DB2-BD59-A6C34878D82A}">
                    <a16:rowId xmlns:a16="http://schemas.microsoft.com/office/drawing/2014/main" val="646780329"/>
                  </a:ext>
                </a:extLst>
              </a:tr>
            </a:tbl>
          </a:graphicData>
        </a:graphic>
      </p:graphicFrame>
    </p:spTree>
    <p:extLst>
      <p:ext uri="{BB962C8B-B14F-4D97-AF65-F5344CB8AC3E}">
        <p14:creationId xmlns:p14="http://schemas.microsoft.com/office/powerpoint/2010/main" val="681127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childTnLst>
                          </p:cTn>
                        </p:par>
                        <p:par>
                          <p:cTn id="17" fill="hold">
                            <p:stCondLst>
                              <p:cond delay="2000"/>
                            </p:stCondLst>
                            <p:childTnLst>
                              <p:par>
                                <p:cTn id="18" presetID="14" presetClass="entr" presetSubtype="1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randombar(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178"/>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Synopsis</a:t>
            </a:r>
          </a:p>
        </p:txBody>
      </p:sp>
      <p:sp>
        <p:nvSpPr>
          <p:cNvPr id="3" name="Content Placeholder 2"/>
          <p:cNvSpPr>
            <a:spLocks noGrp="1"/>
          </p:cNvSpPr>
          <p:nvPr>
            <p:ph idx="1"/>
          </p:nvPr>
        </p:nvSpPr>
        <p:spPr>
          <a:xfrm>
            <a:off x="469900" y="776957"/>
            <a:ext cx="8991600" cy="5888538"/>
          </a:xfrm>
        </p:spPr>
        <p:txBody>
          <a:bodyPr>
            <a:normAutofit/>
          </a:bodyPr>
          <a:lstStyle/>
          <a:p>
            <a:pPr algn="just">
              <a:buFont typeface="Wingdings" panose="05000000000000000000" pitchFamily="2" charset="2"/>
              <a:buChar char="q"/>
            </a:pPr>
            <a:r>
              <a:rPr lang="en-US" dirty="0"/>
              <a:t>To build and deploy a Machine Learning (ML) Model that can predict your requirement of your problem statement, follow the steps below :</a:t>
            </a:r>
          </a:p>
          <a:p>
            <a:pPr lvl="1"/>
            <a:r>
              <a:rPr lang="en-US" dirty="0"/>
              <a:t>Setting the research goal</a:t>
            </a:r>
          </a:p>
          <a:p>
            <a:pPr lvl="1"/>
            <a:r>
              <a:rPr lang="en-US" dirty="0"/>
              <a:t>Retrieving Data</a:t>
            </a:r>
          </a:p>
          <a:p>
            <a:pPr lvl="1"/>
            <a:r>
              <a:rPr lang="en-US" dirty="0"/>
              <a:t>Data Preprocessing &amp; Cleansing</a:t>
            </a:r>
          </a:p>
          <a:p>
            <a:pPr lvl="1"/>
            <a:r>
              <a:rPr lang="en-US" dirty="0"/>
              <a:t>Data Exploration &amp; Visualization</a:t>
            </a:r>
          </a:p>
          <a:p>
            <a:pPr lvl="1"/>
            <a:r>
              <a:rPr lang="en-US" dirty="0"/>
              <a:t>Data Modeling</a:t>
            </a:r>
          </a:p>
          <a:p>
            <a:pPr lvl="1"/>
            <a:r>
              <a:rPr lang="en-US" dirty="0"/>
              <a:t>Model Deployment</a:t>
            </a:r>
          </a:p>
          <a:p>
            <a:pPr>
              <a:buAutoNum type="arabicPeriod"/>
            </a:pPr>
            <a:endParaRPr lang="en-IN" dirty="0"/>
          </a:p>
        </p:txBody>
      </p:sp>
      <p:sp>
        <p:nvSpPr>
          <p:cNvPr id="5" name="Slide Number Placeholder 4"/>
          <p:cNvSpPr>
            <a:spLocks noGrp="1"/>
          </p:cNvSpPr>
          <p:nvPr>
            <p:ph type="sldNum" sz="quarter" idx="12"/>
          </p:nvPr>
        </p:nvSpPr>
        <p:spPr/>
        <p:txBody>
          <a:bodyPr/>
          <a:lstStyle/>
          <a:p>
            <a:fld id="{CDD6249F-EE4F-4DF2-B38E-B2595D42DF8C}" type="slidenum">
              <a:rPr lang="en-IN" smtClean="0"/>
              <a:t>2</a:t>
            </a:fld>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3979813"/>
            <a:ext cx="9196251" cy="2476699"/>
          </a:xfrm>
          <a:prstGeom prst="rect">
            <a:avLst/>
          </a:prstGeom>
        </p:spPr>
      </p:pic>
    </p:spTree>
    <p:extLst>
      <p:ext uri="{BB962C8B-B14F-4D97-AF65-F5344CB8AC3E}">
        <p14:creationId xmlns:p14="http://schemas.microsoft.com/office/powerpoint/2010/main" val="571769703"/>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Conclusion</a:t>
            </a:r>
          </a:p>
        </p:txBody>
      </p:sp>
      <p:sp>
        <p:nvSpPr>
          <p:cNvPr id="3" name="Content Placeholder 2"/>
          <p:cNvSpPr>
            <a:spLocks noGrp="1"/>
          </p:cNvSpPr>
          <p:nvPr>
            <p:ph idx="1"/>
          </p:nvPr>
        </p:nvSpPr>
        <p:spPr>
          <a:xfrm>
            <a:off x="457200" y="673768"/>
            <a:ext cx="9083842" cy="5516719"/>
          </a:xfrm>
        </p:spPr>
        <p:txBody>
          <a:bodyPr>
            <a:normAutofit/>
          </a:bodyPr>
          <a:lstStyle/>
          <a:p>
            <a:pPr algn="just">
              <a:buFont typeface="Wingdings" panose="05000000000000000000" pitchFamily="2" charset="2"/>
              <a:buChar char="q"/>
            </a:pPr>
            <a:r>
              <a:rPr lang="en-US" b="1" dirty="0"/>
              <a:t>Customers to be targeted:</a:t>
            </a:r>
          </a:p>
          <a:p>
            <a:pPr lvl="1" algn="just">
              <a:buFont typeface="Wingdings" panose="05000000000000000000" pitchFamily="2" charset="2"/>
              <a:buChar char="q"/>
            </a:pPr>
            <a:r>
              <a:rPr lang="en-US" b="1" dirty="0"/>
              <a:t>Age : 30 – 50</a:t>
            </a:r>
          </a:p>
          <a:p>
            <a:pPr lvl="1" algn="just">
              <a:buFont typeface="Wingdings" panose="05000000000000000000" pitchFamily="2" charset="2"/>
              <a:buChar char="q"/>
            </a:pPr>
            <a:r>
              <a:rPr lang="en-US" b="1" dirty="0"/>
              <a:t>Education : University, High School, Professional Courses</a:t>
            </a:r>
          </a:p>
          <a:p>
            <a:pPr lvl="1" algn="just">
              <a:buFont typeface="Wingdings" panose="05000000000000000000" pitchFamily="2" charset="2"/>
              <a:buChar char="q"/>
            </a:pPr>
            <a:r>
              <a:rPr lang="en-US" b="1" dirty="0"/>
              <a:t>Job : Admin, Blue-collar, Technician</a:t>
            </a:r>
          </a:p>
          <a:p>
            <a:pPr marL="457200" lvl="1" indent="0" algn="just">
              <a:buNone/>
            </a:pPr>
            <a:endParaRPr lang="en-US" b="1" dirty="0"/>
          </a:p>
          <a:p>
            <a:pPr algn="just">
              <a:buFont typeface="Wingdings" panose="05000000000000000000" pitchFamily="2" charset="2"/>
              <a:buChar char="q"/>
            </a:pPr>
            <a:r>
              <a:rPr lang="en-US" b="1" dirty="0"/>
              <a:t>Campaign Targets:</a:t>
            </a:r>
          </a:p>
          <a:p>
            <a:pPr lvl="1" algn="just">
              <a:buFont typeface="Wingdings" panose="05000000000000000000" pitchFamily="2" charset="2"/>
              <a:buChar char="q"/>
            </a:pPr>
            <a:r>
              <a:rPr lang="en-US" b="1" dirty="0"/>
              <a:t>Customers who were not targeted before</a:t>
            </a:r>
          </a:p>
          <a:p>
            <a:pPr lvl="1" algn="just">
              <a:buFont typeface="Wingdings" panose="05000000000000000000" pitchFamily="2" charset="2"/>
              <a:buChar char="q"/>
            </a:pPr>
            <a:r>
              <a:rPr lang="en-US" b="1" dirty="0"/>
              <a:t>Plan campaigns from May through August</a:t>
            </a:r>
          </a:p>
        </p:txBody>
      </p:sp>
      <p:sp>
        <p:nvSpPr>
          <p:cNvPr id="4" name="Slide Number Placeholder 3"/>
          <p:cNvSpPr>
            <a:spLocks noGrp="1"/>
          </p:cNvSpPr>
          <p:nvPr>
            <p:ph type="sldNum" sz="quarter" idx="12"/>
          </p:nvPr>
        </p:nvSpPr>
        <p:spPr/>
        <p:txBody>
          <a:bodyPr/>
          <a:lstStyle/>
          <a:p>
            <a:fld id="{CDD6249F-EE4F-4DF2-B38E-B2595D42DF8C}" type="slidenum">
              <a:rPr lang="en-IN" smtClean="0"/>
              <a:t>20</a:t>
            </a:fld>
            <a:endParaRPr lang="en-IN" dirty="0"/>
          </a:p>
        </p:txBody>
      </p:sp>
    </p:spTree>
    <p:extLst>
      <p:ext uri="{BB962C8B-B14F-4D97-AF65-F5344CB8AC3E}">
        <p14:creationId xmlns:p14="http://schemas.microsoft.com/office/powerpoint/2010/main" val="4254374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1000"/>
                                        <p:tgtEl>
                                          <p:spTgt spid="3">
                                            <p:txEl>
                                              <p:pRg st="3" end="3"/>
                                            </p:txEl>
                                          </p:spTgt>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10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10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178"/>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DS &amp; ML - Hackathon</a:t>
            </a:r>
          </a:p>
        </p:txBody>
      </p:sp>
      <p:sp>
        <p:nvSpPr>
          <p:cNvPr id="3" name="Content Placeholder 2"/>
          <p:cNvSpPr>
            <a:spLocks noGrp="1"/>
          </p:cNvSpPr>
          <p:nvPr>
            <p:ph idx="1"/>
          </p:nvPr>
        </p:nvSpPr>
        <p:spPr>
          <a:xfrm>
            <a:off x="677334" y="770020"/>
            <a:ext cx="8596668" cy="565891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6049" y="3708862"/>
            <a:ext cx="3514136" cy="2880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363" y="4036765"/>
            <a:ext cx="3667125" cy="2562225"/>
          </a:xfrm>
          <a:prstGeom prst="rect">
            <a:avLst/>
          </a:prstGeom>
        </p:spPr>
      </p:pic>
      <p:sp>
        <p:nvSpPr>
          <p:cNvPr id="7" name="Slide Number Placeholder 6"/>
          <p:cNvSpPr>
            <a:spLocks noGrp="1"/>
          </p:cNvSpPr>
          <p:nvPr>
            <p:ph type="sldNum" sz="quarter" idx="12"/>
          </p:nvPr>
        </p:nvSpPr>
        <p:spPr/>
        <p:txBody>
          <a:bodyPr/>
          <a:lstStyle/>
          <a:p>
            <a:fld id="{CDD6249F-EE4F-4DF2-B38E-B2595D42DF8C}" type="slidenum">
              <a:rPr lang="en-IN" smtClean="0"/>
              <a:t>21</a:t>
            </a:fld>
            <a:endParaRPr lang="en-IN"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058" y="866908"/>
            <a:ext cx="4082852" cy="264614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483" y="866908"/>
            <a:ext cx="4762500" cy="2646141"/>
          </a:xfrm>
          <a:prstGeom prst="rect">
            <a:avLst/>
          </a:prstGeom>
        </p:spPr>
      </p:pic>
    </p:spTree>
    <p:extLst>
      <p:ext uri="{BB962C8B-B14F-4D97-AF65-F5344CB8AC3E}">
        <p14:creationId xmlns:p14="http://schemas.microsoft.com/office/powerpoint/2010/main" val="30047566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par>
                          <p:cTn id="27" fill="hold">
                            <p:stCondLst>
                              <p:cond delay="3000"/>
                            </p:stCondLst>
                            <p:childTnLst>
                              <p:par>
                                <p:cTn id="28" presetID="4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ppt_w</p:attrName>
                                        </p:attrNameLst>
                                      </p:cBhvr>
                                      <p:tavLst>
                                        <p:tav tm="0" fmla="#ppt_w*sin(2.5*pi*$)">
                                          <p:val>
                                            <p:fltVal val="0"/>
                                          </p:val>
                                        </p:tav>
                                        <p:tav tm="100000">
                                          <p:val>
                                            <p:fltVal val="1"/>
                                          </p:val>
                                        </p:tav>
                                      </p:tavLst>
                                    </p:anim>
                                    <p:anim calcmode="lin" valueType="num">
                                      <p:cBhvr>
                                        <p:cTn id="32" dur="2000" fill="hold"/>
                                        <p:tgtEl>
                                          <p:spTgt spid="5"/>
                                        </p:tgtEl>
                                        <p:attrNameLst>
                                          <p:attrName>ppt_h</p:attrName>
                                        </p:attrNameLst>
                                      </p:cBhvr>
                                      <p:tavLst>
                                        <p:tav tm="0">
                                          <p:val>
                                            <p:strVal val="#ppt_h"/>
                                          </p:val>
                                        </p:tav>
                                        <p:tav tm="100000">
                                          <p:val>
                                            <p:strVal val="#ppt_h"/>
                                          </p:val>
                                        </p:tav>
                                      </p:tavLst>
                                    </p:anim>
                                  </p:childTnLst>
                                </p:cTn>
                              </p:par>
                              <p:par>
                                <p:cTn id="33" presetID="2" presetClass="entr" presetSubtype="4"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14" presetClass="entr" presetSubtype="1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randombar(horizont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14" y="1495412"/>
            <a:ext cx="6262557" cy="5208070"/>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068" y="1379738"/>
            <a:ext cx="6681859" cy="5011395"/>
          </a:xfrm>
          <a:prstGeom prst="rect">
            <a:avLst/>
          </a:prstGeom>
        </p:spPr>
      </p:pic>
      <p:sp>
        <p:nvSpPr>
          <p:cNvPr id="7" name="Slide Number Placeholder 6"/>
          <p:cNvSpPr>
            <a:spLocks noGrp="1"/>
          </p:cNvSpPr>
          <p:nvPr>
            <p:ph type="sldNum" sz="quarter" idx="12"/>
          </p:nvPr>
        </p:nvSpPr>
        <p:spPr/>
        <p:txBody>
          <a:bodyPr/>
          <a:lstStyle/>
          <a:p>
            <a:fld id="{CDD6249F-EE4F-4DF2-B38E-B2595D42DF8C}" type="slidenum">
              <a:rPr lang="en-IN" smtClean="0"/>
              <a:t>22</a:t>
            </a:fld>
            <a:endParaRPr lang="en-IN" dirty="0"/>
          </a:p>
        </p:txBody>
      </p:sp>
      <p:sp>
        <p:nvSpPr>
          <p:cNvPr id="8" name="TextBox 7"/>
          <p:cNvSpPr txBox="1"/>
          <p:nvPr/>
        </p:nvSpPr>
        <p:spPr>
          <a:xfrm>
            <a:off x="-127000" y="6512982"/>
            <a:ext cx="12458700" cy="369332"/>
          </a:xfrm>
          <a:prstGeom prst="rect">
            <a:avLst/>
          </a:prstGeom>
          <a:noFill/>
        </p:spPr>
        <p:txBody>
          <a:bodyPr wrap="square" rtlCol="0">
            <a:spAutoFit/>
          </a:bodyPr>
          <a:lstStyle/>
          <a:p>
            <a:r>
              <a:rPr lang="en-IN" b="1" dirty="0">
                <a:solidFill>
                  <a:srgbClr val="002060"/>
                </a:solidFill>
              </a:rPr>
              <a:t>		Hackathon Team : Clyde M., Krupa S., Sagar K., Sagar P. &amp; Rajesh B.</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4153" y="205925"/>
            <a:ext cx="3119849" cy="1809750"/>
          </a:xfrm>
          <a:prstGeom prst="rect">
            <a:avLst/>
          </a:prstGeom>
        </p:spPr>
      </p:pic>
    </p:spTree>
    <p:extLst>
      <p:ext uri="{BB962C8B-B14F-4D97-AF65-F5344CB8AC3E}">
        <p14:creationId xmlns:p14="http://schemas.microsoft.com/office/powerpoint/2010/main" val="439582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3" name="applause.wav"/>
          </p:stSnd>
        </p:sndAc>
      </p:transition>
    </mc:Choice>
    <mc:Fallback xmlns="">
      <p:transition spd="slow">
        <p:fade/>
        <p:sndAc>
          <p:stSnd>
            <p:snd r:embed="rId7"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750"/>
                                        <p:tgtEl>
                                          <p:spTgt spid="6"/>
                                        </p:tgtEl>
                                      </p:cBhvr>
                                    </p:animEffect>
                                    <p:anim calcmode="lin" valueType="num">
                                      <p:cBhvr>
                                        <p:cTn id="8" dur="1750" fill="hold"/>
                                        <p:tgtEl>
                                          <p:spTgt spid="6"/>
                                        </p:tgtEl>
                                        <p:attrNameLst>
                                          <p:attrName>ppt_w</p:attrName>
                                        </p:attrNameLst>
                                      </p:cBhvr>
                                      <p:tavLst>
                                        <p:tav tm="0" fmla="#ppt_w*sin(2.5*pi*$)">
                                          <p:val>
                                            <p:fltVal val="0"/>
                                          </p:val>
                                        </p:tav>
                                        <p:tav tm="100000">
                                          <p:val>
                                            <p:fltVal val="1"/>
                                          </p:val>
                                        </p:tav>
                                      </p:tavLst>
                                    </p:anim>
                                    <p:anim calcmode="lin" valueType="num">
                                      <p:cBhvr>
                                        <p:cTn id="9" dur="1750" fill="hold"/>
                                        <p:tgtEl>
                                          <p:spTgt spid="6"/>
                                        </p:tgtEl>
                                        <p:attrNameLst>
                                          <p:attrName>ppt_h</p:attrName>
                                        </p:attrNameLst>
                                      </p:cBhvr>
                                      <p:tavLst>
                                        <p:tav tm="0">
                                          <p:val>
                                            <p:strVal val="#ppt_h"/>
                                          </p:val>
                                        </p:tav>
                                        <p:tav tm="100000">
                                          <p:val>
                                            <p:strVal val="#ppt_h"/>
                                          </p:val>
                                        </p:tav>
                                      </p:tavLst>
                                    </p:anim>
                                  </p:childTnLst>
                                </p:cTn>
                              </p:par>
                              <p:par>
                                <p:cTn id="10" presetID="2" presetClass="entr" presetSubtype="2"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0" fill="hold"/>
                                        <p:tgtEl>
                                          <p:spTgt spid="8"/>
                                        </p:tgtEl>
                                        <p:attrNameLst>
                                          <p:attrName>ppt_x</p:attrName>
                                        </p:attrNameLst>
                                      </p:cBhvr>
                                      <p:tavLst>
                                        <p:tav tm="0">
                                          <p:val>
                                            <p:strVal val="1+#ppt_w/2"/>
                                          </p:val>
                                        </p:tav>
                                        <p:tav tm="100000">
                                          <p:val>
                                            <p:strVal val="#ppt_x"/>
                                          </p:val>
                                        </p:tav>
                                      </p:tavLst>
                                    </p:anim>
                                    <p:anim calcmode="lin" valueType="num">
                                      <p:cBhvr additive="base">
                                        <p:cTn id="13" dur="5000" fill="hold"/>
                                        <p:tgtEl>
                                          <p:spTgt spid="8"/>
                                        </p:tgtEl>
                                        <p:attrNameLst>
                                          <p:attrName>ppt_y</p:attrName>
                                        </p:attrNameLst>
                                      </p:cBhvr>
                                      <p:tavLst>
                                        <p:tav tm="0">
                                          <p:val>
                                            <p:strVal val="#ppt_y"/>
                                          </p:val>
                                        </p:tav>
                                        <p:tav tm="100000">
                                          <p:val>
                                            <p:strVal val="#ppt_y"/>
                                          </p:val>
                                        </p:tav>
                                      </p:tavLst>
                                    </p:anim>
                                  </p:childTnLst>
                                </p:cTn>
                              </p:par>
                              <p:par>
                                <p:cTn id="14" presetID="16" presetClass="entr" presetSubtype="2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178"/>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Hackathon : Problem Statement</a:t>
            </a:r>
          </a:p>
        </p:txBody>
      </p:sp>
      <p:sp>
        <p:nvSpPr>
          <p:cNvPr id="3" name="Content Placeholder 2"/>
          <p:cNvSpPr>
            <a:spLocks noGrp="1"/>
          </p:cNvSpPr>
          <p:nvPr>
            <p:ph idx="1"/>
          </p:nvPr>
        </p:nvSpPr>
        <p:spPr>
          <a:xfrm>
            <a:off x="469900" y="776957"/>
            <a:ext cx="8991600" cy="5888538"/>
          </a:xfrm>
        </p:spPr>
        <p:txBody>
          <a:bodyPr>
            <a:normAutofit/>
          </a:bodyPr>
          <a:lstStyle/>
          <a:p>
            <a:pPr algn="just">
              <a:buFont typeface="Wingdings" panose="05000000000000000000" pitchFamily="2" charset="2"/>
              <a:buChar char="q"/>
            </a:pPr>
            <a:r>
              <a:rPr lang="en-US" b="1" dirty="0"/>
              <a:t>Problem Statement&gt;&gt;</a:t>
            </a:r>
            <a:r>
              <a:rPr lang="en-US" dirty="0"/>
              <a:t> </a:t>
            </a:r>
            <a:r>
              <a:rPr lang="en-US" b="1" dirty="0"/>
              <a:t>Bank Marketing :</a:t>
            </a:r>
            <a:r>
              <a:rPr lang="en-US" dirty="0"/>
              <a:t> The data is related to direct marketing campaigns of a Portuguese banking institution. </a:t>
            </a:r>
            <a:r>
              <a:rPr lang="en-US" u="sng" dirty="0"/>
              <a:t>Predict if the client will subscribe to a term deposit based on a marketing campaign.</a:t>
            </a:r>
          </a:p>
          <a:p>
            <a:pPr marL="0" indent="0" algn="just">
              <a:buNone/>
            </a:pPr>
            <a:endParaRPr lang="en-US" dirty="0"/>
          </a:p>
          <a:p>
            <a:pPr algn="just">
              <a:buFont typeface="Wingdings" panose="05000000000000000000" pitchFamily="2" charset="2"/>
              <a:buChar char="q"/>
            </a:pPr>
            <a:r>
              <a:rPr lang="en-US" b="1" dirty="0"/>
              <a:t>Data Set Information:</a:t>
            </a:r>
            <a:r>
              <a:rPr lang="en-US" dirty="0"/>
              <a:t> The data is related to direct marketing campaigns of a Portuguese banking institution. The marketing campaigns were based on phone calls. Often, more than one contact to the same client was required, in order to access if the product (bank term deposit) would be ('yes') or not ('no') subscribed. </a:t>
            </a:r>
          </a:p>
          <a:p>
            <a:pPr marL="457200" lvl="1" indent="0" algn="just">
              <a:buNone/>
            </a:pPr>
            <a:endParaRPr lang="en-US" dirty="0"/>
          </a:p>
          <a:p>
            <a:pPr algn="just">
              <a:buFont typeface="Wingdings" panose="05000000000000000000" pitchFamily="2" charset="2"/>
              <a:buChar char="q"/>
            </a:pPr>
            <a:r>
              <a:rPr lang="en-US" b="1" dirty="0"/>
              <a:t>Goal:-</a:t>
            </a:r>
            <a:r>
              <a:rPr lang="en-US" dirty="0"/>
              <a:t> The classification goal is to predict if the client will subscribe (</a:t>
            </a:r>
            <a:r>
              <a:rPr lang="en-US" i="1" dirty="0"/>
              <a:t>yes/no</a:t>
            </a:r>
            <a:r>
              <a:rPr lang="en-US" dirty="0"/>
              <a:t>) a term deposit (variable </a:t>
            </a:r>
            <a:r>
              <a:rPr lang="en-US" i="1" dirty="0"/>
              <a:t>y</a:t>
            </a:r>
            <a:r>
              <a:rPr lang="en-US" dirty="0"/>
              <a:t>).</a:t>
            </a:r>
            <a:endParaRPr lang="en-IN" dirty="0"/>
          </a:p>
          <a:p>
            <a:pPr>
              <a:buAutoNum type="arabicPeriod"/>
            </a:pPr>
            <a:endParaRPr lang="en-IN" dirty="0"/>
          </a:p>
        </p:txBody>
      </p:sp>
      <p:sp>
        <p:nvSpPr>
          <p:cNvPr id="5" name="Slide Number Placeholder 4"/>
          <p:cNvSpPr>
            <a:spLocks noGrp="1"/>
          </p:cNvSpPr>
          <p:nvPr>
            <p:ph type="sldNum" sz="quarter" idx="12"/>
          </p:nvPr>
        </p:nvSpPr>
        <p:spPr/>
        <p:txBody>
          <a:bodyPr/>
          <a:lstStyle/>
          <a:p>
            <a:fld id="{CDD6249F-EE4F-4DF2-B38E-B2595D42DF8C}" type="slidenum">
              <a:rPr lang="en-IN" smtClean="0"/>
              <a:t>3</a:t>
            </a:fld>
            <a:endParaRPr lang="en-IN" dirty="0"/>
          </a:p>
        </p:txBody>
      </p:sp>
    </p:spTree>
    <p:extLst>
      <p:ext uri="{BB962C8B-B14F-4D97-AF65-F5344CB8AC3E}">
        <p14:creationId xmlns:p14="http://schemas.microsoft.com/office/powerpoint/2010/main" val="4172482462"/>
      </p:ext>
    </p:extLst>
  </p:cSld>
  <p:clrMapOvr>
    <a:masterClrMapping/>
  </p:clrMapOvr>
  <mc:AlternateContent xmlns:mc="http://schemas.openxmlformats.org/markup-compatibility/2006" xmlns:p14="http://schemas.microsoft.com/office/powerpoint/2010/main">
    <mc:Choice Requires="p14">
      <p:transition spd="slow" p14:dur="34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50"/>
                                        <p:tgtEl>
                                          <p:spTgt spid="3">
                                            <p:txEl>
                                              <p:pRg st="2" end="2"/>
                                            </p:txEl>
                                          </p:spTgt>
                                        </p:tgtEl>
                                      </p:cBhvr>
                                    </p:animEffect>
                                    <p:anim calcmode="lin" valueType="num">
                                      <p:cBhvr>
                                        <p:cTn id="19"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750"/>
                            </p:stCondLst>
                            <p:childTnLst>
                              <p:par>
                                <p:cTn id="22" presetID="42"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750"/>
                                        <p:tgtEl>
                                          <p:spTgt spid="3">
                                            <p:txEl>
                                              <p:pRg st="4" end="4"/>
                                            </p:txEl>
                                          </p:spTgt>
                                        </p:tgtEl>
                                      </p:cBhvr>
                                    </p:animEffect>
                                    <p:anim calcmode="lin" valueType="num">
                                      <p:cBhvr>
                                        <p:cTn id="25"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7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Dataset Features</a:t>
            </a:r>
          </a:p>
        </p:txBody>
      </p:sp>
      <p:sp>
        <p:nvSpPr>
          <p:cNvPr id="3" name="Content Placeholder 2"/>
          <p:cNvSpPr>
            <a:spLocks noGrp="1"/>
          </p:cNvSpPr>
          <p:nvPr>
            <p:ph idx="1"/>
          </p:nvPr>
        </p:nvSpPr>
        <p:spPr>
          <a:xfrm>
            <a:off x="457200" y="673769"/>
            <a:ext cx="9083842" cy="5461856"/>
          </a:xfrm>
        </p:spPr>
        <p:txBody>
          <a:bodyPr>
            <a:normAutofit fontScale="77500" lnSpcReduction="20000"/>
          </a:bodyPr>
          <a:lstStyle/>
          <a:p>
            <a:pPr algn="just">
              <a:buFont typeface="Wingdings" panose="05000000000000000000" pitchFamily="2" charset="2"/>
              <a:buChar char="q"/>
            </a:pPr>
            <a:r>
              <a:rPr lang="en-US" b="1" dirty="0"/>
              <a:t>Input variables:</a:t>
            </a:r>
          </a:p>
          <a:p>
            <a:pPr marL="0" indent="0" algn="just">
              <a:buNone/>
            </a:pPr>
            <a:r>
              <a:rPr lang="en-US" dirty="0"/>
              <a:t>   # bank client data:</a:t>
            </a:r>
          </a:p>
          <a:p>
            <a:pPr marL="0" indent="0" algn="just">
              <a:buNone/>
            </a:pPr>
            <a:r>
              <a:rPr lang="en-US" dirty="0"/>
              <a:t>   1 - age (numeric)</a:t>
            </a:r>
          </a:p>
          <a:p>
            <a:pPr marL="0" indent="0" algn="just">
              <a:buNone/>
            </a:pPr>
            <a:r>
              <a:rPr lang="en-US" dirty="0"/>
              <a:t>   2 - job : type of job (categorical: "admin.", "blue-collar", "entrepreneur", "housemaid", "management", "retired", "selfemployed", "services", "student", "technician", "unemployed", "unknown")</a:t>
            </a:r>
          </a:p>
          <a:p>
            <a:pPr marL="0" indent="0" algn="just">
              <a:buNone/>
            </a:pPr>
            <a:r>
              <a:rPr lang="en-US" dirty="0"/>
              <a:t>   3 - marital : marital status (categorical: "divorced", "married", "single", "unknown"; note: "divorced" means divorced or widowed)</a:t>
            </a:r>
          </a:p>
          <a:p>
            <a:pPr marL="0" indent="0" algn="just">
              <a:buNone/>
            </a:pPr>
            <a:r>
              <a:rPr lang="en-US" dirty="0"/>
              <a:t>   4 - education (categorical: "basic.4y", "basic.6y", "basic.9y", "high.school", "illiterate", "professional.course", "university.degree", "unknown")</a:t>
            </a:r>
          </a:p>
          <a:p>
            <a:pPr marL="0" indent="0" algn="just">
              <a:buNone/>
            </a:pPr>
            <a:r>
              <a:rPr lang="en-US" dirty="0"/>
              <a:t>   5 - default: has credit in default? (categorical: "no", "yes", "unknown")</a:t>
            </a:r>
          </a:p>
          <a:p>
            <a:pPr marL="0" indent="0" algn="just">
              <a:buNone/>
            </a:pPr>
            <a:r>
              <a:rPr lang="en-US" dirty="0"/>
              <a:t>   6 - housing: has housing loan? (categorical: "no", "yes", "unknown")</a:t>
            </a:r>
          </a:p>
          <a:p>
            <a:pPr marL="0" indent="0" algn="just">
              <a:buNone/>
            </a:pPr>
            <a:r>
              <a:rPr lang="en-US" dirty="0"/>
              <a:t>   7 - loan: has personal loan? (categorical: "no", "yes", "unknown")</a:t>
            </a:r>
          </a:p>
          <a:p>
            <a:pPr marL="0" indent="0" algn="just">
              <a:buNone/>
            </a:pPr>
            <a:endParaRPr lang="en-US" dirty="0"/>
          </a:p>
          <a:p>
            <a:pPr marL="0" indent="0" algn="just">
              <a:buNone/>
            </a:pPr>
            <a:r>
              <a:rPr lang="en-US" dirty="0"/>
              <a:t>   # related with the last contact of the current campaign:</a:t>
            </a:r>
          </a:p>
          <a:p>
            <a:pPr marL="0" indent="0" algn="just">
              <a:buNone/>
            </a:pPr>
            <a:r>
              <a:rPr lang="en-US" dirty="0"/>
              <a:t>   8 - contact: contact communication type (categorical: "cellular", "telephone") </a:t>
            </a:r>
          </a:p>
          <a:p>
            <a:pPr marL="0" indent="0" algn="just">
              <a:buNone/>
            </a:pPr>
            <a:r>
              <a:rPr lang="en-US" dirty="0"/>
              <a:t>   9 - month: last contact month of year (categorical: "jan", "feb", "mar", ..., "nov", "dec")</a:t>
            </a:r>
          </a:p>
          <a:p>
            <a:pPr marL="0" indent="0" algn="just">
              <a:buNone/>
            </a:pPr>
            <a:r>
              <a:rPr lang="en-US" dirty="0"/>
              <a:t>  10 - day_of_week: last contact day of the week (categorical: "mon", "tue", "wed","thu", "fri")</a:t>
            </a:r>
          </a:p>
          <a:p>
            <a:pPr marL="0" indent="0" algn="just">
              <a:buNone/>
            </a:pPr>
            <a:r>
              <a:rPr lang="en-US" dirty="0"/>
              <a:t>  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endParaRPr lang="en-IN" dirty="0"/>
          </a:p>
        </p:txBody>
      </p:sp>
      <p:sp>
        <p:nvSpPr>
          <p:cNvPr id="4" name="Slide Number Placeholder 3"/>
          <p:cNvSpPr>
            <a:spLocks noGrp="1"/>
          </p:cNvSpPr>
          <p:nvPr>
            <p:ph type="sldNum" sz="quarter" idx="12"/>
          </p:nvPr>
        </p:nvSpPr>
        <p:spPr/>
        <p:txBody>
          <a:bodyPr/>
          <a:lstStyle/>
          <a:p>
            <a:fld id="{CDD6249F-EE4F-4DF2-B38E-B2595D42DF8C}" type="slidenum">
              <a:rPr lang="en-IN" smtClean="0"/>
              <a:t>4</a:t>
            </a:fld>
            <a:endParaRPr lang="en-IN" dirty="0"/>
          </a:p>
        </p:txBody>
      </p:sp>
    </p:spTree>
    <p:extLst>
      <p:ext uri="{BB962C8B-B14F-4D97-AF65-F5344CB8AC3E}">
        <p14:creationId xmlns:p14="http://schemas.microsoft.com/office/powerpoint/2010/main" val="2609640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1000"/>
                                        <p:tgtEl>
                                          <p:spTgt spid="3">
                                            <p:txEl>
                                              <p:pRg st="1" end="1"/>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1000"/>
                                        <p:tgtEl>
                                          <p:spTgt spid="3">
                                            <p:txEl>
                                              <p:pRg st="2" end="2"/>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1000"/>
                                        <p:tgtEl>
                                          <p:spTgt spid="3">
                                            <p:txEl>
                                              <p:pRg st="3" end="3"/>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1000"/>
                                        <p:tgtEl>
                                          <p:spTgt spid="3">
                                            <p:txEl>
                                              <p:pRg st="4" end="4"/>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1000"/>
                                        <p:tgtEl>
                                          <p:spTgt spid="3">
                                            <p:txEl>
                                              <p:pRg st="5" end="5"/>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1000"/>
                                        <p:tgtEl>
                                          <p:spTgt spid="3">
                                            <p:txEl>
                                              <p:pRg st="6" end="6"/>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1000"/>
                                        <p:tgtEl>
                                          <p:spTgt spid="3">
                                            <p:txEl>
                                              <p:pRg st="7" end="7"/>
                                            </p:txEl>
                                          </p:spTgt>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8" dur="1000"/>
                                        <p:tgtEl>
                                          <p:spTgt spid="3">
                                            <p:txEl>
                                              <p:pRg st="8" end="8"/>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1" dur="1000"/>
                                        <p:tgtEl>
                                          <p:spTgt spid="3">
                                            <p:txEl>
                                              <p:pRg st="10" end="10"/>
                                            </p:txEl>
                                          </p:spTgt>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4" dur="1000"/>
                                        <p:tgtEl>
                                          <p:spTgt spid="3">
                                            <p:txEl>
                                              <p:pRg st="11" end="11"/>
                                            </p:txEl>
                                          </p:spTgt>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7" dur="1000"/>
                                        <p:tgtEl>
                                          <p:spTgt spid="3">
                                            <p:txEl>
                                              <p:pRg st="12" end="12"/>
                                            </p:tx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0" dur="1000"/>
                                        <p:tgtEl>
                                          <p:spTgt spid="3">
                                            <p:txEl>
                                              <p:pRg st="13" end="13"/>
                                            </p:txEl>
                                          </p:spTgt>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53"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Dataset Features</a:t>
            </a:r>
          </a:p>
        </p:txBody>
      </p:sp>
      <p:sp>
        <p:nvSpPr>
          <p:cNvPr id="3" name="Content Placeholder 2"/>
          <p:cNvSpPr>
            <a:spLocks noGrp="1"/>
          </p:cNvSpPr>
          <p:nvPr>
            <p:ph idx="1"/>
          </p:nvPr>
        </p:nvSpPr>
        <p:spPr>
          <a:xfrm>
            <a:off x="457200" y="673768"/>
            <a:ext cx="9083842" cy="5516719"/>
          </a:xfrm>
        </p:spPr>
        <p:txBody>
          <a:bodyPr>
            <a:normAutofit fontScale="92500" lnSpcReduction="20000"/>
          </a:bodyPr>
          <a:lstStyle/>
          <a:p>
            <a:pPr marL="0" indent="0" algn="just">
              <a:buNone/>
            </a:pPr>
            <a:r>
              <a:rPr lang="en-US" dirty="0"/>
              <a:t># other attributes:</a:t>
            </a:r>
          </a:p>
          <a:p>
            <a:pPr marL="0" indent="0" algn="just">
              <a:buNone/>
            </a:pPr>
            <a:r>
              <a:rPr lang="en-US" dirty="0"/>
              <a:t>  12 - campaign: number of contacts performed during this campaign and for this client (numeric, includes last contact)</a:t>
            </a:r>
          </a:p>
          <a:p>
            <a:pPr marL="0" indent="0" algn="just">
              <a:buNone/>
            </a:pPr>
            <a:r>
              <a:rPr lang="en-US" dirty="0"/>
              <a:t>  13 - pdays: number of days that passed by after the client was last contacted from a previous campaign (numeric; 999 means client was not previously contacted)</a:t>
            </a:r>
          </a:p>
          <a:p>
            <a:pPr marL="0" indent="0" algn="just">
              <a:buNone/>
            </a:pPr>
            <a:r>
              <a:rPr lang="en-US" dirty="0"/>
              <a:t>  14 - previous: number of contacts performed before this campaign and for this client (numeric)</a:t>
            </a:r>
          </a:p>
          <a:p>
            <a:pPr marL="0" indent="0" algn="just">
              <a:buNone/>
            </a:pPr>
            <a:r>
              <a:rPr lang="en-US" dirty="0"/>
              <a:t>  15 - poutcome: outcome of the previous marketing campaign (categorical: "failure", "nonexistent", "success")</a:t>
            </a:r>
          </a:p>
          <a:p>
            <a:pPr marL="0" indent="0" algn="just">
              <a:buNone/>
            </a:pPr>
            <a:r>
              <a:rPr lang="en-US" dirty="0"/>
              <a:t> # social and economic context attributes</a:t>
            </a:r>
          </a:p>
          <a:p>
            <a:pPr marL="0" indent="0" algn="just">
              <a:buNone/>
            </a:pPr>
            <a:r>
              <a:rPr lang="en-US" dirty="0"/>
              <a:t>  16 - emp.var.rate: employment variation rate - quarterly indicator (numeric)</a:t>
            </a:r>
          </a:p>
          <a:p>
            <a:pPr marL="0" indent="0" algn="just">
              <a:buNone/>
            </a:pPr>
            <a:r>
              <a:rPr lang="en-US" dirty="0"/>
              <a:t>  17 - cons.price.idx: consumer price index - monthly indicator (numeric)     </a:t>
            </a:r>
          </a:p>
          <a:p>
            <a:pPr marL="0" indent="0" algn="just">
              <a:buNone/>
            </a:pPr>
            <a:r>
              <a:rPr lang="en-US" dirty="0"/>
              <a:t>  18 - cons.conf.idx: consumer confidence index - monthly indicator (numeric)     </a:t>
            </a:r>
          </a:p>
          <a:p>
            <a:pPr marL="0" indent="0" algn="just">
              <a:buNone/>
            </a:pPr>
            <a:r>
              <a:rPr lang="en-US" dirty="0"/>
              <a:t>  19 - euribor3m: euribor 3 month rate - daily indicator (numeric)</a:t>
            </a:r>
          </a:p>
          <a:p>
            <a:pPr marL="0" indent="0" algn="just">
              <a:buNone/>
            </a:pPr>
            <a:r>
              <a:rPr lang="en-US" dirty="0"/>
              <a:t>  20 - nr.employed: number of employees - quarterly indicator (numeric)</a:t>
            </a:r>
          </a:p>
          <a:p>
            <a:pPr algn="just">
              <a:buFont typeface="Wingdings" panose="05000000000000000000" pitchFamily="2" charset="2"/>
              <a:buChar char="q"/>
            </a:pPr>
            <a:endParaRPr lang="en-US" dirty="0"/>
          </a:p>
          <a:p>
            <a:pPr algn="just">
              <a:buFont typeface="Wingdings" panose="05000000000000000000" pitchFamily="2" charset="2"/>
              <a:buChar char="q"/>
            </a:pPr>
            <a:r>
              <a:rPr lang="en-US" b="1" dirty="0"/>
              <a:t>Output variable (desired target):</a:t>
            </a:r>
          </a:p>
          <a:p>
            <a:pPr marL="0" indent="0" algn="just">
              <a:buNone/>
            </a:pPr>
            <a:r>
              <a:rPr lang="en-US" dirty="0"/>
              <a:t>  21 - y - has the client subscribed a term deposit? (binary: "yes","no")</a:t>
            </a:r>
            <a:endParaRPr lang="en-IN" dirty="0"/>
          </a:p>
        </p:txBody>
      </p:sp>
      <p:sp>
        <p:nvSpPr>
          <p:cNvPr id="4" name="Slide Number Placeholder 3"/>
          <p:cNvSpPr>
            <a:spLocks noGrp="1"/>
          </p:cNvSpPr>
          <p:nvPr>
            <p:ph type="sldNum" sz="quarter" idx="12"/>
          </p:nvPr>
        </p:nvSpPr>
        <p:spPr/>
        <p:txBody>
          <a:bodyPr/>
          <a:lstStyle/>
          <a:p>
            <a:fld id="{CDD6249F-EE4F-4DF2-B38E-B2595D42DF8C}" type="slidenum">
              <a:rPr lang="en-IN" smtClean="0"/>
              <a:t>5</a:t>
            </a:fld>
            <a:endParaRPr lang="en-IN" dirty="0"/>
          </a:p>
        </p:txBody>
      </p:sp>
    </p:spTree>
    <p:extLst>
      <p:ext uri="{BB962C8B-B14F-4D97-AF65-F5344CB8AC3E}">
        <p14:creationId xmlns:p14="http://schemas.microsoft.com/office/powerpoint/2010/main" val="41674195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1000"/>
                                        <p:tgtEl>
                                          <p:spTgt spid="3">
                                            <p:txEl>
                                              <p:pRg st="1" end="1"/>
                                            </p:txEl>
                                          </p:spTgt>
                                        </p:tgtEl>
                                      </p:cBhvr>
                                    </p:animEffect>
                                  </p:childTnLst>
                                </p:cTn>
                              </p:par>
                            </p:childTnLst>
                          </p:cTn>
                        </p:par>
                        <p:par>
                          <p:cTn id="18" fill="hold">
                            <p:stCondLst>
                              <p:cond delay="3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1000"/>
                                        <p:tgtEl>
                                          <p:spTgt spid="3">
                                            <p:txEl>
                                              <p:pRg st="2" end="2"/>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1000"/>
                                        <p:tgtEl>
                                          <p:spTgt spid="3">
                                            <p:txEl>
                                              <p:pRg st="3" end="3"/>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1000"/>
                                        <p:tgtEl>
                                          <p:spTgt spid="3">
                                            <p:txEl>
                                              <p:pRg st="4" end="4"/>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1000"/>
                                        <p:tgtEl>
                                          <p:spTgt spid="3">
                                            <p:txEl>
                                              <p:pRg st="5" end="5"/>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3" dur="1000"/>
                                        <p:tgtEl>
                                          <p:spTgt spid="3">
                                            <p:txEl>
                                              <p:pRg st="6" end="6"/>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6" dur="1000"/>
                                        <p:tgtEl>
                                          <p:spTgt spid="3">
                                            <p:txEl>
                                              <p:pRg st="7" end="7"/>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1000"/>
                                        <p:tgtEl>
                                          <p:spTgt spid="3">
                                            <p:txEl>
                                              <p:pRg st="8" end="8"/>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1000"/>
                                        <p:tgtEl>
                                          <p:spTgt spid="3">
                                            <p:txEl>
                                              <p:pRg st="9" end="9"/>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5" dur="1000"/>
                                        <p:tgtEl>
                                          <p:spTgt spid="3">
                                            <p:txEl>
                                              <p:pRg st="10" end="10"/>
                                            </p:txEl>
                                          </p:spTgt>
                                        </p:tgtEl>
                                      </p:cBhvr>
                                    </p:animEffect>
                                  </p:childTnLst>
                                </p:cTn>
                              </p:par>
                            </p:childTnLst>
                          </p:cTn>
                        </p:par>
                        <p:par>
                          <p:cTn id="46" fill="hold">
                            <p:stCondLst>
                              <p:cond delay="4000"/>
                            </p:stCondLst>
                            <p:childTnLst>
                              <p:par>
                                <p:cTn id="47" presetID="14" presetClass="entr" presetSubtype="10" fill="hold" grpId="0" nodeType="after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9" dur="1000"/>
                                        <p:tgtEl>
                                          <p:spTgt spid="3">
                                            <p:txEl>
                                              <p:pRg st="12" end="12"/>
                                            </p:txEl>
                                          </p:spTgt>
                                        </p:tgtEl>
                                      </p:cBhvr>
                                    </p:animEffect>
                                  </p:childTnLst>
                                </p:cTn>
                              </p:par>
                            </p:childTnLst>
                          </p:cTn>
                        </p:par>
                        <p:par>
                          <p:cTn id="50" fill="hold">
                            <p:stCondLst>
                              <p:cond delay="5000"/>
                            </p:stCondLst>
                            <p:childTnLst>
                              <p:par>
                                <p:cTn id="51" presetID="14" presetClass="entr" presetSubtype="10" fill="hold" grpId="0" nodeType="after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3"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Dataset Features</a:t>
            </a:r>
          </a:p>
        </p:txBody>
      </p:sp>
      <p:sp>
        <p:nvSpPr>
          <p:cNvPr id="3" name="Content Placeholder 2"/>
          <p:cNvSpPr>
            <a:spLocks noGrp="1"/>
          </p:cNvSpPr>
          <p:nvPr>
            <p:ph idx="1"/>
          </p:nvPr>
        </p:nvSpPr>
        <p:spPr>
          <a:xfrm>
            <a:off x="457200" y="673768"/>
            <a:ext cx="9083842" cy="5516719"/>
          </a:xfrm>
        </p:spPr>
        <p:txBody>
          <a:bodyPr>
            <a:normAutofit fontScale="77500" lnSpcReduction="20000"/>
          </a:bodyPr>
          <a:lstStyle/>
          <a:p>
            <a:pPr algn="just">
              <a:buFont typeface="Wingdings" panose="05000000000000000000" pitchFamily="2" charset="2"/>
              <a:buChar char="q"/>
            </a:pPr>
            <a:r>
              <a:rPr lang="en-US" b="1" dirty="0"/>
              <a:t>df.shape	: </a:t>
            </a:r>
            <a:r>
              <a:rPr lang="en-US" dirty="0"/>
              <a:t>(41188, 21)</a:t>
            </a:r>
            <a:endParaRPr lang="en-US" b="1" dirty="0"/>
          </a:p>
          <a:p>
            <a:pPr algn="just">
              <a:buFont typeface="Wingdings" panose="05000000000000000000" pitchFamily="2" charset="2"/>
              <a:buChar char="q"/>
            </a:pPr>
            <a:r>
              <a:rPr lang="en-US" b="1" dirty="0"/>
              <a:t>df.info()  :</a:t>
            </a:r>
          </a:p>
          <a:p>
            <a:pPr algn="just">
              <a:buFont typeface="Wingdings" panose="05000000000000000000" pitchFamily="2" charset="2"/>
              <a:buChar char="q"/>
            </a:pPr>
            <a:r>
              <a:rPr lang="en-US" dirty="0"/>
              <a:t>&lt;class 'pandas.core.frame.DataFrame'&gt; </a:t>
            </a:r>
          </a:p>
          <a:p>
            <a:pPr algn="just">
              <a:buFont typeface="Wingdings" panose="05000000000000000000" pitchFamily="2" charset="2"/>
              <a:buChar char="q"/>
            </a:pPr>
            <a:r>
              <a:rPr lang="en-US" dirty="0"/>
              <a:t>RangeIndex: 41188 entries, 0 to 41187 </a:t>
            </a:r>
          </a:p>
          <a:p>
            <a:pPr algn="just">
              <a:buFont typeface="Wingdings" panose="05000000000000000000" pitchFamily="2" charset="2"/>
              <a:buChar char="q"/>
            </a:pPr>
            <a:r>
              <a:rPr lang="en-US" dirty="0"/>
              <a:t>Data columns (total 21 columns): </a:t>
            </a:r>
          </a:p>
          <a:p>
            <a:pPr marL="0" indent="0" algn="just">
              <a:buNone/>
            </a:pPr>
            <a:r>
              <a:rPr lang="en-US" dirty="0"/>
              <a:t>		age 41188 non-null int64 				job 41188 non-null object </a:t>
            </a:r>
          </a:p>
          <a:p>
            <a:pPr marL="0" indent="0" algn="just">
              <a:buNone/>
            </a:pPr>
            <a:r>
              <a:rPr lang="en-US" dirty="0"/>
              <a:t>		marital 41188 non-null object 			education 41188 non-null object </a:t>
            </a:r>
          </a:p>
          <a:p>
            <a:pPr marL="0" indent="0" algn="just">
              <a:buNone/>
            </a:pPr>
            <a:r>
              <a:rPr lang="en-US" dirty="0"/>
              <a:t>		default 41188 non-null object 			housing 41188 non-null object </a:t>
            </a:r>
          </a:p>
          <a:p>
            <a:pPr marL="0" indent="0" algn="just">
              <a:buNone/>
            </a:pPr>
            <a:r>
              <a:rPr lang="en-US" dirty="0"/>
              <a:t>		loan 41188 non-null object 				contact 41188 non-null object </a:t>
            </a:r>
          </a:p>
          <a:p>
            <a:pPr marL="0" indent="0" algn="just">
              <a:buNone/>
            </a:pPr>
            <a:r>
              <a:rPr lang="en-US" dirty="0"/>
              <a:t>		month 41188 non-null object 			day_of_week 41188 non-null object </a:t>
            </a:r>
          </a:p>
          <a:p>
            <a:pPr marL="0" indent="0" algn="just">
              <a:buNone/>
            </a:pPr>
            <a:r>
              <a:rPr lang="en-US" dirty="0"/>
              <a:t>		duration 41188 non-null int64 			campaign 41188 non-null int64 </a:t>
            </a:r>
          </a:p>
          <a:p>
            <a:pPr marL="0" indent="0" algn="just">
              <a:buNone/>
            </a:pPr>
            <a:r>
              <a:rPr lang="en-US" dirty="0"/>
              <a:t>		pdays 41188 non-null int64 				previous 41188 non-null int64 </a:t>
            </a:r>
          </a:p>
          <a:p>
            <a:pPr marL="0" indent="0" algn="just">
              <a:buNone/>
            </a:pPr>
            <a:r>
              <a:rPr lang="en-US" dirty="0"/>
              <a:t>		poutcome 41188 non-null object 			emp.var.rate 41188 non-null float64 </a:t>
            </a:r>
          </a:p>
          <a:p>
            <a:pPr marL="0" indent="0" algn="just">
              <a:buNone/>
            </a:pPr>
            <a:r>
              <a:rPr lang="en-US" dirty="0"/>
              <a:t>		cons.price.idx 41188 non-null float64 		cons.conf.idx 41188 non-null float64 </a:t>
            </a:r>
          </a:p>
          <a:p>
            <a:pPr marL="0" indent="0" algn="just">
              <a:buNone/>
            </a:pPr>
            <a:r>
              <a:rPr lang="en-US" dirty="0"/>
              <a:t>		euribor3m 41188 non-null float64 			nr.employed 41188 non-null float64 </a:t>
            </a:r>
          </a:p>
          <a:p>
            <a:pPr marL="0" indent="0" algn="just">
              <a:buNone/>
            </a:pPr>
            <a:r>
              <a:rPr lang="en-US" dirty="0"/>
              <a:t>		y 41188 non-null object </a:t>
            </a:r>
          </a:p>
          <a:p>
            <a:pPr marL="0" indent="0" algn="just">
              <a:buNone/>
            </a:pPr>
            <a:endParaRPr lang="en-US" dirty="0"/>
          </a:p>
          <a:p>
            <a:pPr algn="just">
              <a:buFont typeface="Wingdings" panose="05000000000000000000" pitchFamily="2" charset="2"/>
              <a:buChar char="q"/>
            </a:pPr>
            <a:r>
              <a:rPr lang="en-US" dirty="0"/>
              <a:t>dtypes: float64(5), int64(5), object(11)   </a:t>
            </a:r>
            <a:endParaRPr lang="en-IN" dirty="0"/>
          </a:p>
        </p:txBody>
      </p:sp>
      <p:sp>
        <p:nvSpPr>
          <p:cNvPr id="4" name="Slide Number Placeholder 3"/>
          <p:cNvSpPr>
            <a:spLocks noGrp="1"/>
          </p:cNvSpPr>
          <p:nvPr>
            <p:ph type="sldNum" sz="quarter" idx="12"/>
          </p:nvPr>
        </p:nvSpPr>
        <p:spPr/>
        <p:txBody>
          <a:bodyPr/>
          <a:lstStyle/>
          <a:p>
            <a:fld id="{CDD6249F-EE4F-4DF2-B38E-B2595D42DF8C}" type="slidenum">
              <a:rPr lang="en-IN" smtClean="0"/>
              <a:t>6</a:t>
            </a:fld>
            <a:endParaRPr lang="en-IN" dirty="0"/>
          </a:p>
        </p:txBody>
      </p:sp>
    </p:spTree>
    <p:extLst>
      <p:ext uri="{BB962C8B-B14F-4D97-AF65-F5344CB8AC3E}">
        <p14:creationId xmlns:p14="http://schemas.microsoft.com/office/powerpoint/2010/main" val="585299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1000"/>
                                        <p:tgtEl>
                                          <p:spTgt spid="3">
                                            <p:txEl>
                                              <p:pRg st="1" end="1"/>
                                            </p:txEl>
                                          </p:spTgt>
                                        </p:tgtEl>
                                      </p:cBhvr>
                                    </p:animEffect>
                                  </p:childTnLst>
                                </p:cTn>
                              </p:par>
                            </p:childTnLst>
                          </p:cTn>
                        </p:par>
                        <p:par>
                          <p:cTn id="18" fill="hold">
                            <p:stCondLst>
                              <p:cond delay="3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1000"/>
                                        <p:tgtEl>
                                          <p:spTgt spid="3">
                                            <p:txEl>
                                              <p:pRg st="2" end="2"/>
                                            </p:txEl>
                                          </p:spTgt>
                                        </p:tgtEl>
                                      </p:cBhvr>
                                    </p:animEffect>
                                  </p:childTnLst>
                                </p:cTn>
                              </p:par>
                            </p:childTnLst>
                          </p:cTn>
                        </p:par>
                        <p:par>
                          <p:cTn id="22" fill="hold">
                            <p:stCondLst>
                              <p:cond delay="40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1000"/>
                                        <p:tgtEl>
                                          <p:spTgt spid="3">
                                            <p:txEl>
                                              <p:pRg st="3" end="3"/>
                                            </p:txEl>
                                          </p:spTgt>
                                        </p:tgtEl>
                                      </p:cBhvr>
                                    </p:animEffect>
                                  </p:childTnLst>
                                </p:cTn>
                              </p:par>
                            </p:childTnLst>
                          </p:cTn>
                        </p:par>
                        <p:par>
                          <p:cTn id="26" fill="hold">
                            <p:stCondLst>
                              <p:cond delay="5000"/>
                            </p:stCondLst>
                            <p:childTnLst>
                              <p:par>
                                <p:cTn id="27" presetID="14" presetClass="entr" presetSubtype="1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1000"/>
                                        <p:tgtEl>
                                          <p:spTgt spid="3">
                                            <p:txEl>
                                              <p:pRg st="4" end="4"/>
                                            </p:txEl>
                                          </p:spTgt>
                                        </p:tgtEl>
                                      </p:cBhvr>
                                    </p:animEffect>
                                  </p:childTnLst>
                                </p:cTn>
                              </p:par>
                            </p:childTnLst>
                          </p:cTn>
                        </p:par>
                        <p:par>
                          <p:cTn id="30" fill="hold">
                            <p:stCondLst>
                              <p:cond delay="6000"/>
                            </p:stCondLst>
                            <p:childTnLst>
                              <p:par>
                                <p:cTn id="31" presetID="14" presetClass="entr" presetSubtype="1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1000"/>
                                        <p:tgtEl>
                                          <p:spTgt spid="3">
                                            <p:txEl>
                                              <p:pRg st="5" end="5"/>
                                            </p:txEl>
                                          </p:spTgt>
                                        </p:tgtEl>
                                      </p:cBhvr>
                                    </p:animEffect>
                                  </p:childTnLst>
                                </p:cTn>
                              </p:par>
                            </p:childTnLst>
                          </p:cTn>
                        </p:par>
                        <p:par>
                          <p:cTn id="34" fill="hold">
                            <p:stCondLst>
                              <p:cond delay="7000"/>
                            </p:stCondLst>
                            <p:childTnLst>
                              <p:par>
                                <p:cTn id="35" presetID="14" presetClass="entr" presetSubtype="1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1000"/>
                                        <p:tgtEl>
                                          <p:spTgt spid="3">
                                            <p:txEl>
                                              <p:pRg st="6" end="6"/>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0" dur="1000"/>
                                        <p:tgtEl>
                                          <p:spTgt spid="3">
                                            <p:txEl>
                                              <p:pRg st="7" end="7"/>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3" dur="1000"/>
                                        <p:tgtEl>
                                          <p:spTgt spid="3">
                                            <p:txEl>
                                              <p:pRg st="8" end="8"/>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1000"/>
                                        <p:tgtEl>
                                          <p:spTgt spid="3">
                                            <p:txEl>
                                              <p:pRg st="9" end="9"/>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9" dur="1000"/>
                                        <p:tgtEl>
                                          <p:spTgt spid="3">
                                            <p:txEl>
                                              <p:pRg st="10" end="10"/>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2" dur="1000"/>
                                        <p:tgtEl>
                                          <p:spTgt spid="3">
                                            <p:txEl>
                                              <p:pRg st="11" end="11"/>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5" dur="1000"/>
                                        <p:tgtEl>
                                          <p:spTgt spid="3">
                                            <p:txEl>
                                              <p:pRg st="12" end="12"/>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8" dur="1000"/>
                                        <p:tgtEl>
                                          <p:spTgt spid="3">
                                            <p:txEl>
                                              <p:pRg st="13" end="13"/>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61" dur="1000"/>
                                        <p:tgtEl>
                                          <p:spTgt spid="3">
                                            <p:txEl>
                                              <p:pRg st="14" end="14"/>
                                            </p:txEl>
                                          </p:spTgt>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64" dur="1000"/>
                                        <p:tgtEl>
                                          <p:spTgt spid="3">
                                            <p:txEl>
                                              <p:pRg st="15" end="15"/>
                                            </p:txEl>
                                          </p:spTgt>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Effect transition="in" filter="randombar(horizontal)">
                                      <p:cBhvr>
                                        <p:cTn id="67" dur="1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Dataset Features</a:t>
            </a:r>
          </a:p>
        </p:txBody>
      </p:sp>
      <p:sp>
        <p:nvSpPr>
          <p:cNvPr id="3" name="Content Placeholder 2"/>
          <p:cNvSpPr>
            <a:spLocks noGrp="1"/>
          </p:cNvSpPr>
          <p:nvPr>
            <p:ph idx="1"/>
          </p:nvPr>
        </p:nvSpPr>
        <p:spPr>
          <a:xfrm>
            <a:off x="457200" y="673769"/>
            <a:ext cx="9083842" cy="5367594"/>
          </a:xfrm>
        </p:spPr>
        <p:txBody>
          <a:bodyPr>
            <a:normAutofit/>
          </a:bodyPr>
          <a:lstStyle/>
          <a:p>
            <a:pPr algn="just">
              <a:buFont typeface="Wingdings" panose="05000000000000000000" pitchFamily="2" charset="2"/>
              <a:buChar char="q"/>
            </a:pPr>
            <a:r>
              <a:rPr lang="en-US" b="1" dirty="0"/>
              <a:t>df.describe()</a:t>
            </a:r>
          </a:p>
        </p:txBody>
      </p:sp>
      <p:sp>
        <p:nvSpPr>
          <p:cNvPr id="4" name="Slide Number Placeholder 3"/>
          <p:cNvSpPr>
            <a:spLocks noGrp="1"/>
          </p:cNvSpPr>
          <p:nvPr>
            <p:ph type="sldNum" sz="quarter" idx="12"/>
          </p:nvPr>
        </p:nvSpPr>
        <p:spPr/>
        <p:txBody>
          <a:bodyPr/>
          <a:lstStyle/>
          <a:p>
            <a:fld id="{CDD6249F-EE4F-4DF2-B38E-B2595D42DF8C}" type="slidenum">
              <a:rPr lang="en-IN" smtClean="0"/>
              <a:t>7</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5436676"/>
              </p:ext>
            </p:extLst>
          </p:nvPr>
        </p:nvGraphicFramePr>
        <p:xfrm>
          <a:off x="531222" y="1114694"/>
          <a:ext cx="9126579" cy="4884206"/>
        </p:xfrm>
        <a:graphic>
          <a:graphicData uri="http://schemas.openxmlformats.org/drawingml/2006/table">
            <a:tbl>
              <a:tblPr/>
              <a:tblGrid>
                <a:gridCol w="829689">
                  <a:extLst>
                    <a:ext uri="{9D8B030D-6E8A-4147-A177-3AD203B41FA5}">
                      <a16:colId xmlns:a16="http://schemas.microsoft.com/office/drawing/2014/main" val="2579765444"/>
                    </a:ext>
                  </a:extLst>
                </a:gridCol>
                <a:gridCol w="829689">
                  <a:extLst>
                    <a:ext uri="{9D8B030D-6E8A-4147-A177-3AD203B41FA5}">
                      <a16:colId xmlns:a16="http://schemas.microsoft.com/office/drawing/2014/main" val="2850290892"/>
                    </a:ext>
                  </a:extLst>
                </a:gridCol>
                <a:gridCol w="829689">
                  <a:extLst>
                    <a:ext uri="{9D8B030D-6E8A-4147-A177-3AD203B41FA5}">
                      <a16:colId xmlns:a16="http://schemas.microsoft.com/office/drawing/2014/main" val="2138268307"/>
                    </a:ext>
                  </a:extLst>
                </a:gridCol>
                <a:gridCol w="829689">
                  <a:extLst>
                    <a:ext uri="{9D8B030D-6E8A-4147-A177-3AD203B41FA5}">
                      <a16:colId xmlns:a16="http://schemas.microsoft.com/office/drawing/2014/main" val="1282043587"/>
                    </a:ext>
                  </a:extLst>
                </a:gridCol>
                <a:gridCol w="829689">
                  <a:extLst>
                    <a:ext uri="{9D8B030D-6E8A-4147-A177-3AD203B41FA5}">
                      <a16:colId xmlns:a16="http://schemas.microsoft.com/office/drawing/2014/main" val="3013891075"/>
                    </a:ext>
                  </a:extLst>
                </a:gridCol>
                <a:gridCol w="829689">
                  <a:extLst>
                    <a:ext uri="{9D8B030D-6E8A-4147-A177-3AD203B41FA5}">
                      <a16:colId xmlns:a16="http://schemas.microsoft.com/office/drawing/2014/main" val="2716721890"/>
                    </a:ext>
                  </a:extLst>
                </a:gridCol>
                <a:gridCol w="829689">
                  <a:extLst>
                    <a:ext uri="{9D8B030D-6E8A-4147-A177-3AD203B41FA5}">
                      <a16:colId xmlns:a16="http://schemas.microsoft.com/office/drawing/2014/main" val="3299714480"/>
                    </a:ext>
                  </a:extLst>
                </a:gridCol>
                <a:gridCol w="829689">
                  <a:extLst>
                    <a:ext uri="{9D8B030D-6E8A-4147-A177-3AD203B41FA5}">
                      <a16:colId xmlns:a16="http://schemas.microsoft.com/office/drawing/2014/main" val="668333107"/>
                    </a:ext>
                  </a:extLst>
                </a:gridCol>
                <a:gridCol w="829689">
                  <a:extLst>
                    <a:ext uri="{9D8B030D-6E8A-4147-A177-3AD203B41FA5}">
                      <a16:colId xmlns:a16="http://schemas.microsoft.com/office/drawing/2014/main" val="2854199696"/>
                    </a:ext>
                  </a:extLst>
                </a:gridCol>
                <a:gridCol w="829689">
                  <a:extLst>
                    <a:ext uri="{9D8B030D-6E8A-4147-A177-3AD203B41FA5}">
                      <a16:colId xmlns:a16="http://schemas.microsoft.com/office/drawing/2014/main" val="2341975508"/>
                    </a:ext>
                  </a:extLst>
                </a:gridCol>
                <a:gridCol w="829689">
                  <a:extLst>
                    <a:ext uri="{9D8B030D-6E8A-4147-A177-3AD203B41FA5}">
                      <a16:colId xmlns:a16="http://schemas.microsoft.com/office/drawing/2014/main" val="725867068"/>
                    </a:ext>
                  </a:extLst>
                </a:gridCol>
              </a:tblGrid>
              <a:tr h="561403">
                <a:tc>
                  <a:txBody>
                    <a:bodyPr/>
                    <a:lstStyle/>
                    <a:p>
                      <a:pPr algn="r" fontAlgn="ctr"/>
                      <a:endParaRPr lang="en-US" sz="900" b="1" dirty="0">
                        <a:effectLst/>
                      </a:endParaRPr>
                    </a:p>
                  </a:txBody>
                  <a:tcPr marL="22307" marR="22307" marT="22307" marB="22307" anchor="ctr">
                    <a:lnL>
                      <a:noFill/>
                    </a:lnL>
                    <a:lnR>
                      <a:noFill/>
                    </a:lnR>
                    <a:lnT>
                      <a:noFill/>
                    </a:lnT>
                    <a:lnB>
                      <a:noFill/>
                    </a:lnB>
                  </a:tcPr>
                </a:tc>
                <a:tc>
                  <a:txBody>
                    <a:bodyPr/>
                    <a:lstStyle/>
                    <a:p>
                      <a:pPr algn="r" fontAlgn="ctr"/>
                      <a:r>
                        <a:rPr lang="en-US" sz="900" b="1" dirty="0">
                          <a:effectLst/>
                        </a:rPr>
                        <a:t>age</a:t>
                      </a:r>
                    </a:p>
                  </a:txBody>
                  <a:tcPr marL="22307" marR="22307" marT="22307" marB="22307" anchor="ctr">
                    <a:lnL>
                      <a:noFill/>
                    </a:lnL>
                    <a:lnR>
                      <a:noFill/>
                    </a:lnR>
                    <a:lnT>
                      <a:noFill/>
                    </a:lnT>
                    <a:lnB>
                      <a:noFill/>
                    </a:lnB>
                  </a:tcPr>
                </a:tc>
                <a:tc>
                  <a:txBody>
                    <a:bodyPr/>
                    <a:lstStyle/>
                    <a:p>
                      <a:pPr algn="r" fontAlgn="ctr"/>
                      <a:r>
                        <a:rPr lang="en-US" sz="900" b="1" dirty="0">
                          <a:effectLst/>
                        </a:rPr>
                        <a:t>duration</a:t>
                      </a:r>
                    </a:p>
                  </a:txBody>
                  <a:tcPr marL="22307" marR="22307" marT="22307" marB="22307" anchor="ctr">
                    <a:lnL>
                      <a:noFill/>
                    </a:lnL>
                    <a:lnR>
                      <a:noFill/>
                    </a:lnR>
                    <a:lnT>
                      <a:noFill/>
                    </a:lnT>
                    <a:lnB>
                      <a:noFill/>
                    </a:lnB>
                  </a:tcPr>
                </a:tc>
                <a:tc>
                  <a:txBody>
                    <a:bodyPr/>
                    <a:lstStyle/>
                    <a:p>
                      <a:pPr algn="r" fontAlgn="ctr"/>
                      <a:r>
                        <a:rPr lang="en-US" sz="900" b="1" dirty="0">
                          <a:effectLst/>
                        </a:rPr>
                        <a:t>campaign</a:t>
                      </a:r>
                    </a:p>
                  </a:txBody>
                  <a:tcPr marL="22307" marR="22307" marT="22307" marB="22307" anchor="ctr">
                    <a:lnL>
                      <a:noFill/>
                    </a:lnL>
                    <a:lnR>
                      <a:noFill/>
                    </a:lnR>
                    <a:lnT>
                      <a:noFill/>
                    </a:lnT>
                    <a:lnB>
                      <a:noFill/>
                    </a:lnB>
                  </a:tcPr>
                </a:tc>
                <a:tc>
                  <a:txBody>
                    <a:bodyPr/>
                    <a:lstStyle/>
                    <a:p>
                      <a:pPr algn="r" fontAlgn="ctr"/>
                      <a:r>
                        <a:rPr lang="en-US" sz="900" b="1" dirty="0">
                          <a:effectLst/>
                        </a:rPr>
                        <a:t>pdays</a:t>
                      </a:r>
                    </a:p>
                  </a:txBody>
                  <a:tcPr marL="22307" marR="22307" marT="22307" marB="22307" anchor="ctr">
                    <a:lnL>
                      <a:noFill/>
                    </a:lnL>
                    <a:lnR>
                      <a:noFill/>
                    </a:lnR>
                    <a:lnT>
                      <a:noFill/>
                    </a:lnT>
                    <a:lnB>
                      <a:noFill/>
                    </a:lnB>
                  </a:tcPr>
                </a:tc>
                <a:tc>
                  <a:txBody>
                    <a:bodyPr/>
                    <a:lstStyle/>
                    <a:p>
                      <a:pPr algn="r" fontAlgn="ctr"/>
                      <a:r>
                        <a:rPr lang="en-US" sz="900" b="1" dirty="0">
                          <a:effectLst/>
                        </a:rPr>
                        <a:t>previous</a:t>
                      </a:r>
                    </a:p>
                  </a:txBody>
                  <a:tcPr marL="22307" marR="22307" marT="22307" marB="22307" anchor="ctr">
                    <a:lnL>
                      <a:noFill/>
                    </a:lnL>
                    <a:lnR>
                      <a:noFill/>
                    </a:lnR>
                    <a:lnT>
                      <a:noFill/>
                    </a:lnT>
                    <a:lnB>
                      <a:noFill/>
                    </a:lnB>
                  </a:tcPr>
                </a:tc>
                <a:tc>
                  <a:txBody>
                    <a:bodyPr/>
                    <a:lstStyle/>
                    <a:p>
                      <a:pPr algn="r" fontAlgn="ctr"/>
                      <a:r>
                        <a:rPr lang="en-US" sz="900" b="1" dirty="0">
                          <a:effectLst/>
                        </a:rPr>
                        <a:t>emp.var.rate</a:t>
                      </a:r>
                    </a:p>
                  </a:txBody>
                  <a:tcPr marL="22307" marR="22307" marT="22307" marB="22307" anchor="ctr">
                    <a:lnL>
                      <a:noFill/>
                    </a:lnL>
                    <a:lnR>
                      <a:noFill/>
                    </a:lnR>
                    <a:lnT>
                      <a:noFill/>
                    </a:lnT>
                    <a:lnB>
                      <a:noFill/>
                    </a:lnB>
                  </a:tcPr>
                </a:tc>
                <a:tc>
                  <a:txBody>
                    <a:bodyPr/>
                    <a:lstStyle/>
                    <a:p>
                      <a:pPr algn="r" fontAlgn="ctr"/>
                      <a:r>
                        <a:rPr lang="en-US" sz="900" b="1" dirty="0">
                          <a:effectLst/>
                        </a:rPr>
                        <a:t>cons.price.idx</a:t>
                      </a:r>
                    </a:p>
                  </a:txBody>
                  <a:tcPr marL="22307" marR="22307" marT="22307" marB="22307" anchor="ctr">
                    <a:lnL>
                      <a:noFill/>
                    </a:lnL>
                    <a:lnR>
                      <a:noFill/>
                    </a:lnR>
                    <a:lnT>
                      <a:noFill/>
                    </a:lnT>
                    <a:lnB>
                      <a:noFill/>
                    </a:lnB>
                  </a:tcPr>
                </a:tc>
                <a:tc>
                  <a:txBody>
                    <a:bodyPr/>
                    <a:lstStyle/>
                    <a:p>
                      <a:pPr algn="r" fontAlgn="ctr"/>
                      <a:r>
                        <a:rPr lang="en-US" sz="900" b="1" dirty="0">
                          <a:effectLst/>
                        </a:rPr>
                        <a:t>cons.conf.idx</a:t>
                      </a:r>
                    </a:p>
                  </a:txBody>
                  <a:tcPr marL="22307" marR="22307" marT="22307" marB="22307" anchor="ctr">
                    <a:lnL>
                      <a:noFill/>
                    </a:lnL>
                    <a:lnR>
                      <a:noFill/>
                    </a:lnR>
                    <a:lnT>
                      <a:noFill/>
                    </a:lnT>
                    <a:lnB>
                      <a:noFill/>
                    </a:lnB>
                  </a:tcPr>
                </a:tc>
                <a:tc>
                  <a:txBody>
                    <a:bodyPr/>
                    <a:lstStyle/>
                    <a:p>
                      <a:pPr algn="r" fontAlgn="ctr"/>
                      <a:r>
                        <a:rPr lang="en-US" sz="900" b="1" dirty="0">
                          <a:effectLst/>
                        </a:rPr>
                        <a:t>euribor3m</a:t>
                      </a:r>
                    </a:p>
                  </a:txBody>
                  <a:tcPr marL="22307" marR="22307" marT="22307" marB="22307" anchor="ctr">
                    <a:lnL>
                      <a:noFill/>
                    </a:lnL>
                    <a:lnR>
                      <a:noFill/>
                    </a:lnR>
                    <a:lnT>
                      <a:noFill/>
                    </a:lnT>
                    <a:lnB>
                      <a:noFill/>
                    </a:lnB>
                  </a:tcPr>
                </a:tc>
                <a:tc>
                  <a:txBody>
                    <a:bodyPr/>
                    <a:lstStyle/>
                    <a:p>
                      <a:pPr algn="r" fontAlgn="ctr"/>
                      <a:r>
                        <a:rPr lang="en-US" sz="900" b="1" dirty="0">
                          <a:effectLst/>
                        </a:rPr>
                        <a:t>nr.employed</a:t>
                      </a:r>
                    </a:p>
                  </a:txBody>
                  <a:tcPr marL="22307" marR="22307" marT="22307" marB="22307" anchor="ctr">
                    <a:lnL>
                      <a:noFill/>
                    </a:lnL>
                    <a:lnR>
                      <a:noFill/>
                    </a:lnR>
                    <a:lnT>
                      <a:noFill/>
                    </a:lnT>
                    <a:lnB>
                      <a:noFill/>
                    </a:lnB>
                  </a:tcPr>
                </a:tc>
                <a:extLst>
                  <a:ext uri="{0D108BD9-81ED-4DB2-BD59-A6C34878D82A}">
                    <a16:rowId xmlns:a16="http://schemas.microsoft.com/office/drawing/2014/main" val="510799036"/>
                  </a:ext>
                </a:extLst>
              </a:tr>
              <a:tr h="561403">
                <a:tc>
                  <a:txBody>
                    <a:bodyPr/>
                    <a:lstStyle/>
                    <a:p>
                      <a:pPr algn="r" fontAlgn="ctr"/>
                      <a:r>
                        <a:rPr lang="en-US" sz="900" b="1" dirty="0">
                          <a:effectLst/>
                        </a:rPr>
                        <a:t>count</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41188.000000</a:t>
                      </a:r>
                    </a:p>
                  </a:txBody>
                  <a:tcPr marL="22307" marR="22307" marT="22307" marB="22307" anchor="ctr">
                    <a:lnL>
                      <a:noFill/>
                    </a:lnL>
                    <a:lnR>
                      <a:noFill/>
                    </a:lnR>
                    <a:lnT>
                      <a:noFill/>
                    </a:lnT>
                    <a:lnB>
                      <a:noFill/>
                    </a:lnB>
                    <a:solidFill>
                      <a:srgbClr val="F5F5F5"/>
                    </a:solidFill>
                  </a:tcPr>
                </a:tc>
                <a:extLst>
                  <a:ext uri="{0D108BD9-81ED-4DB2-BD59-A6C34878D82A}">
                    <a16:rowId xmlns:a16="http://schemas.microsoft.com/office/drawing/2014/main" val="3237051304"/>
                  </a:ext>
                </a:extLst>
              </a:tr>
              <a:tr h="561403">
                <a:tc>
                  <a:txBody>
                    <a:bodyPr/>
                    <a:lstStyle/>
                    <a:p>
                      <a:pPr algn="r" fontAlgn="ctr"/>
                      <a:r>
                        <a:rPr lang="en-US" sz="900" b="1" dirty="0">
                          <a:effectLst/>
                        </a:rPr>
                        <a:t>mean</a:t>
                      </a:r>
                    </a:p>
                  </a:txBody>
                  <a:tcPr marL="22307" marR="22307" marT="22307" marB="22307" anchor="ctr">
                    <a:lnL>
                      <a:noFill/>
                    </a:lnL>
                    <a:lnR>
                      <a:noFill/>
                    </a:lnR>
                    <a:lnT>
                      <a:noFill/>
                    </a:lnT>
                    <a:lnB>
                      <a:noFill/>
                    </a:lnB>
                  </a:tcPr>
                </a:tc>
                <a:tc>
                  <a:txBody>
                    <a:bodyPr/>
                    <a:lstStyle/>
                    <a:p>
                      <a:pPr algn="r" fontAlgn="ctr"/>
                      <a:r>
                        <a:rPr lang="en-US" sz="900" dirty="0">
                          <a:effectLst/>
                        </a:rPr>
                        <a:t>40.02406</a:t>
                      </a:r>
                    </a:p>
                  </a:txBody>
                  <a:tcPr marL="22307" marR="22307" marT="22307" marB="22307" anchor="ctr">
                    <a:lnL>
                      <a:noFill/>
                    </a:lnL>
                    <a:lnR>
                      <a:noFill/>
                    </a:lnR>
                    <a:lnT>
                      <a:noFill/>
                    </a:lnT>
                    <a:lnB>
                      <a:noFill/>
                    </a:lnB>
                  </a:tcPr>
                </a:tc>
                <a:tc>
                  <a:txBody>
                    <a:bodyPr/>
                    <a:lstStyle/>
                    <a:p>
                      <a:pPr algn="r" fontAlgn="ctr"/>
                      <a:r>
                        <a:rPr lang="en-US" sz="900" dirty="0">
                          <a:effectLst/>
                        </a:rPr>
                        <a:t>258.285010</a:t>
                      </a:r>
                    </a:p>
                  </a:txBody>
                  <a:tcPr marL="22307" marR="22307" marT="22307" marB="22307" anchor="ctr">
                    <a:lnL>
                      <a:noFill/>
                    </a:lnL>
                    <a:lnR>
                      <a:noFill/>
                    </a:lnR>
                    <a:lnT>
                      <a:noFill/>
                    </a:lnT>
                    <a:lnB>
                      <a:noFill/>
                    </a:lnB>
                  </a:tcPr>
                </a:tc>
                <a:tc>
                  <a:txBody>
                    <a:bodyPr/>
                    <a:lstStyle/>
                    <a:p>
                      <a:pPr algn="r" fontAlgn="ctr"/>
                      <a:r>
                        <a:rPr lang="en-US" sz="900" dirty="0">
                          <a:effectLst/>
                        </a:rPr>
                        <a:t>2.567593</a:t>
                      </a:r>
                    </a:p>
                  </a:txBody>
                  <a:tcPr marL="22307" marR="22307" marT="22307" marB="22307" anchor="ctr">
                    <a:lnL>
                      <a:noFill/>
                    </a:lnL>
                    <a:lnR>
                      <a:noFill/>
                    </a:lnR>
                    <a:lnT>
                      <a:noFill/>
                    </a:lnT>
                    <a:lnB>
                      <a:noFill/>
                    </a:lnB>
                  </a:tcPr>
                </a:tc>
                <a:tc>
                  <a:txBody>
                    <a:bodyPr/>
                    <a:lstStyle/>
                    <a:p>
                      <a:pPr algn="r" fontAlgn="ctr"/>
                      <a:r>
                        <a:rPr lang="en-US" sz="900" dirty="0">
                          <a:effectLst/>
                        </a:rPr>
                        <a:t>962.475454</a:t>
                      </a:r>
                    </a:p>
                  </a:txBody>
                  <a:tcPr marL="22307" marR="22307" marT="22307" marB="22307" anchor="ctr">
                    <a:lnL>
                      <a:noFill/>
                    </a:lnL>
                    <a:lnR>
                      <a:noFill/>
                    </a:lnR>
                    <a:lnT>
                      <a:noFill/>
                    </a:lnT>
                    <a:lnB>
                      <a:noFill/>
                    </a:lnB>
                  </a:tcPr>
                </a:tc>
                <a:tc>
                  <a:txBody>
                    <a:bodyPr/>
                    <a:lstStyle/>
                    <a:p>
                      <a:pPr algn="r" fontAlgn="ctr"/>
                      <a:r>
                        <a:rPr lang="en-US" sz="900" dirty="0">
                          <a:effectLst/>
                        </a:rPr>
                        <a:t>0.172963</a:t>
                      </a:r>
                    </a:p>
                  </a:txBody>
                  <a:tcPr marL="22307" marR="22307" marT="22307" marB="22307" anchor="ctr">
                    <a:lnL>
                      <a:noFill/>
                    </a:lnL>
                    <a:lnR>
                      <a:noFill/>
                    </a:lnR>
                    <a:lnT>
                      <a:noFill/>
                    </a:lnT>
                    <a:lnB>
                      <a:noFill/>
                    </a:lnB>
                  </a:tcPr>
                </a:tc>
                <a:tc>
                  <a:txBody>
                    <a:bodyPr/>
                    <a:lstStyle/>
                    <a:p>
                      <a:pPr algn="r" fontAlgn="ctr"/>
                      <a:r>
                        <a:rPr lang="en-US" sz="900" dirty="0">
                          <a:effectLst/>
                        </a:rPr>
                        <a:t>0.081886</a:t>
                      </a:r>
                    </a:p>
                  </a:txBody>
                  <a:tcPr marL="22307" marR="22307" marT="22307" marB="22307" anchor="ctr">
                    <a:lnL>
                      <a:noFill/>
                    </a:lnL>
                    <a:lnR>
                      <a:noFill/>
                    </a:lnR>
                    <a:lnT>
                      <a:noFill/>
                    </a:lnT>
                    <a:lnB>
                      <a:noFill/>
                    </a:lnB>
                  </a:tcPr>
                </a:tc>
                <a:tc>
                  <a:txBody>
                    <a:bodyPr/>
                    <a:lstStyle/>
                    <a:p>
                      <a:pPr algn="r" fontAlgn="ctr"/>
                      <a:r>
                        <a:rPr lang="en-US" sz="900" dirty="0">
                          <a:effectLst/>
                        </a:rPr>
                        <a:t>93.575664</a:t>
                      </a:r>
                    </a:p>
                  </a:txBody>
                  <a:tcPr marL="22307" marR="22307" marT="22307" marB="22307" anchor="ctr">
                    <a:lnL>
                      <a:noFill/>
                    </a:lnL>
                    <a:lnR>
                      <a:noFill/>
                    </a:lnR>
                    <a:lnT>
                      <a:noFill/>
                    </a:lnT>
                    <a:lnB>
                      <a:noFill/>
                    </a:lnB>
                  </a:tcPr>
                </a:tc>
                <a:tc>
                  <a:txBody>
                    <a:bodyPr/>
                    <a:lstStyle/>
                    <a:p>
                      <a:pPr algn="r" fontAlgn="ctr"/>
                      <a:r>
                        <a:rPr lang="en-US" sz="900" dirty="0">
                          <a:effectLst/>
                        </a:rPr>
                        <a:t>-40.502600</a:t>
                      </a:r>
                    </a:p>
                  </a:txBody>
                  <a:tcPr marL="22307" marR="22307" marT="22307" marB="22307" anchor="ctr">
                    <a:lnL>
                      <a:noFill/>
                    </a:lnL>
                    <a:lnR>
                      <a:noFill/>
                    </a:lnR>
                    <a:lnT>
                      <a:noFill/>
                    </a:lnT>
                    <a:lnB>
                      <a:noFill/>
                    </a:lnB>
                  </a:tcPr>
                </a:tc>
                <a:tc>
                  <a:txBody>
                    <a:bodyPr/>
                    <a:lstStyle/>
                    <a:p>
                      <a:pPr algn="r" fontAlgn="ctr"/>
                      <a:r>
                        <a:rPr lang="en-US" sz="900" dirty="0">
                          <a:effectLst/>
                        </a:rPr>
                        <a:t>3.621291</a:t>
                      </a:r>
                    </a:p>
                  </a:txBody>
                  <a:tcPr marL="22307" marR="22307" marT="22307" marB="22307" anchor="ctr">
                    <a:lnL>
                      <a:noFill/>
                    </a:lnL>
                    <a:lnR>
                      <a:noFill/>
                    </a:lnR>
                    <a:lnT>
                      <a:noFill/>
                    </a:lnT>
                    <a:lnB>
                      <a:noFill/>
                    </a:lnB>
                  </a:tcPr>
                </a:tc>
                <a:tc>
                  <a:txBody>
                    <a:bodyPr/>
                    <a:lstStyle/>
                    <a:p>
                      <a:pPr algn="r" fontAlgn="ctr"/>
                      <a:r>
                        <a:rPr lang="en-US" sz="900" dirty="0">
                          <a:effectLst/>
                        </a:rPr>
                        <a:t>5167.035911</a:t>
                      </a:r>
                    </a:p>
                  </a:txBody>
                  <a:tcPr marL="22307" marR="22307" marT="22307" marB="22307" anchor="ctr">
                    <a:lnL>
                      <a:noFill/>
                    </a:lnL>
                    <a:lnR>
                      <a:noFill/>
                    </a:lnR>
                    <a:lnT>
                      <a:noFill/>
                    </a:lnT>
                    <a:lnB>
                      <a:noFill/>
                    </a:lnB>
                  </a:tcPr>
                </a:tc>
                <a:extLst>
                  <a:ext uri="{0D108BD9-81ED-4DB2-BD59-A6C34878D82A}">
                    <a16:rowId xmlns:a16="http://schemas.microsoft.com/office/drawing/2014/main" val="2909019511"/>
                  </a:ext>
                </a:extLst>
              </a:tr>
              <a:tr h="392982">
                <a:tc>
                  <a:txBody>
                    <a:bodyPr/>
                    <a:lstStyle/>
                    <a:p>
                      <a:pPr algn="r" fontAlgn="ctr"/>
                      <a:r>
                        <a:rPr lang="en-US" sz="900" b="1" dirty="0">
                          <a:effectLst/>
                        </a:rPr>
                        <a:t>std</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10.42125</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259.279249</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2.770014</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186.910907</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0.494901</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1.570960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0.578840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4.628198</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1.734447</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72.251528</a:t>
                      </a:r>
                    </a:p>
                  </a:txBody>
                  <a:tcPr marL="22307" marR="22307" marT="22307" marB="22307" anchor="ctr">
                    <a:lnL>
                      <a:noFill/>
                    </a:lnL>
                    <a:lnR>
                      <a:noFill/>
                    </a:lnR>
                    <a:lnT>
                      <a:noFill/>
                    </a:lnT>
                    <a:lnB>
                      <a:noFill/>
                    </a:lnB>
                    <a:solidFill>
                      <a:srgbClr val="F5F5F5"/>
                    </a:solidFill>
                  </a:tcPr>
                </a:tc>
                <a:extLst>
                  <a:ext uri="{0D108BD9-81ED-4DB2-BD59-A6C34878D82A}">
                    <a16:rowId xmlns:a16="http://schemas.microsoft.com/office/drawing/2014/main" val="3017562081"/>
                  </a:ext>
                </a:extLst>
              </a:tr>
              <a:tr h="561403">
                <a:tc>
                  <a:txBody>
                    <a:bodyPr/>
                    <a:lstStyle/>
                    <a:p>
                      <a:pPr algn="r" fontAlgn="ctr"/>
                      <a:r>
                        <a:rPr lang="en-US" sz="900" b="1" dirty="0">
                          <a:effectLst/>
                        </a:rPr>
                        <a:t>min</a:t>
                      </a:r>
                    </a:p>
                  </a:txBody>
                  <a:tcPr marL="22307" marR="22307" marT="22307" marB="22307" anchor="ctr">
                    <a:lnL>
                      <a:noFill/>
                    </a:lnL>
                    <a:lnR>
                      <a:noFill/>
                    </a:lnR>
                    <a:lnT>
                      <a:noFill/>
                    </a:lnT>
                    <a:lnB>
                      <a:noFill/>
                    </a:lnB>
                  </a:tcPr>
                </a:tc>
                <a:tc>
                  <a:txBody>
                    <a:bodyPr/>
                    <a:lstStyle/>
                    <a:p>
                      <a:pPr algn="r" fontAlgn="ctr"/>
                      <a:r>
                        <a:rPr lang="en-US" sz="900" dirty="0">
                          <a:effectLst/>
                        </a:rPr>
                        <a:t>17.00000</a:t>
                      </a:r>
                    </a:p>
                  </a:txBody>
                  <a:tcPr marL="22307" marR="22307" marT="22307" marB="22307" anchor="ctr">
                    <a:lnL>
                      <a:noFill/>
                    </a:lnL>
                    <a:lnR>
                      <a:noFill/>
                    </a:lnR>
                    <a:lnT>
                      <a:noFill/>
                    </a:lnT>
                    <a:lnB>
                      <a:noFill/>
                    </a:lnB>
                  </a:tcPr>
                </a:tc>
                <a:tc>
                  <a:txBody>
                    <a:bodyPr/>
                    <a:lstStyle/>
                    <a:p>
                      <a:pPr algn="r" fontAlgn="ctr"/>
                      <a:r>
                        <a:rPr lang="en-US" sz="900" dirty="0">
                          <a:effectLst/>
                        </a:rPr>
                        <a:t>0.000000</a:t>
                      </a:r>
                    </a:p>
                  </a:txBody>
                  <a:tcPr marL="22307" marR="22307" marT="22307" marB="22307" anchor="ctr">
                    <a:lnL>
                      <a:noFill/>
                    </a:lnL>
                    <a:lnR>
                      <a:noFill/>
                    </a:lnR>
                    <a:lnT>
                      <a:noFill/>
                    </a:lnT>
                    <a:lnB>
                      <a:noFill/>
                    </a:lnB>
                  </a:tcPr>
                </a:tc>
                <a:tc>
                  <a:txBody>
                    <a:bodyPr/>
                    <a:lstStyle/>
                    <a:p>
                      <a:pPr algn="r" fontAlgn="ctr"/>
                      <a:r>
                        <a:rPr lang="en-US" sz="900" dirty="0">
                          <a:effectLst/>
                        </a:rPr>
                        <a:t>1.000000</a:t>
                      </a:r>
                    </a:p>
                  </a:txBody>
                  <a:tcPr marL="22307" marR="22307" marT="22307" marB="22307" anchor="ctr">
                    <a:lnL>
                      <a:noFill/>
                    </a:lnL>
                    <a:lnR>
                      <a:noFill/>
                    </a:lnR>
                    <a:lnT>
                      <a:noFill/>
                    </a:lnT>
                    <a:lnB>
                      <a:noFill/>
                    </a:lnB>
                  </a:tcPr>
                </a:tc>
                <a:tc>
                  <a:txBody>
                    <a:bodyPr/>
                    <a:lstStyle/>
                    <a:p>
                      <a:pPr algn="r" fontAlgn="ctr"/>
                      <a:r>
                        <a:rPr lang="en-US" sz="900" dirty="0">
                          <a:effectLst/>
                        </a:rPr>
                        <a:t>0.000000</a:t>
                      </a:r>
                    </a:p>
                  </a:txBody>
                  <a:tcPr marL="22307" marR="22307" marT="22307" marB="22307" anchor="ctr">
                    <a:lnL>
                      <a:noFill/>
                    </a:lnL>
                    <a:lnR>
                      <a:noFill/>
                    </a:lnR>
                    <a:lnT>
                      <a:noFill/>
                    </a:lnT>
                    <a:lnB>
                      <a:noFill/>
                    </a:lnB>
                  </a:tcPr>
                </a:tc>
                <a:tc>
                  <a:txBody>
                    <a:bodyPr/>
                    <a:lstStyle/>
                    <a:p>
                      <a:pPr algn="r" fontAlgn="ctr"/>
                      <a:r>
                        <a:rPr lang="en-US" sz="900" dirty="0">
                          <a:effectLst/>
                        </a:rPr>
                        <a:t>0.000000</a:t>
                      </a:r>
                    </a:p>
                  </a:txBody>
                  <a:tcPr marL="22307" marR="22307" marT="22307" marB="22307" anchor="ctr">
                    <a:lnL>
                      <a:noFill/>
                    </a:lnL>
                    <a:lnR>
                      <a:noFill/>
                    </a:lnR>
                    <a:lnT>
                      <a:noFill/>
                    </a:lnT>
                    <a:lnB>
                      <a:noFill/>
                    </a:lnB>
                  </a:tcPr>
                </a:tc>
                <a:tc>
                  <a:txBody>
                    <a:bodyPr/>
                    <a:lstStyle/>
                    <a:p>
                      <a:pPr algn="r" fontAlgn="ctr"/>
                      <a:r>
                        <a:rPr lang="en-US" sz="900" dirty="0">
                          <a:effectLst/>
                        </a:rPr>
                        <a:t>-3.400000</a:t>
                      </a:r>
                    </a:p>
                  </a:txBody>
                  <a:tcPr marL="22307" marR="22307" marT="22307" marB="22307" anchor="ctr">
                    <a:lnL>
                      <a:noFill/>
                    </a:lnL>
                    <a:lnR>
                      <a:noFill/>
                    </a:lnR>
                    <a:lnT>
                      <a:noFill/>
                    </a:lnT>
                    <a:lnB>
                      <a:noFill/>
                    </a:lnB>
                  </a:tcPr>
                </a:tc>
                <a:tc>
                  <a:txBody>
                    <a:bodyPr/>
                    <a:lstStyle/>
                    <a:p>
                      <a:pPr algn="r" fontAlgn="ctr"/>
                      <a:r>
                        <a:rPr lang="en-US" sz="900" dirty="0">
                          <a:effectLst/>
                        </a:rPr>
                        <a:t>92.201000</a:t>
                      </a:r>
                    </a:p>
                  </a:txBody>
                  <a:tcPr marL="22307" marR="22307" marT="22307" marB="22307" anchor="ctr">
                    <a:lnL>
                      <a:noFill/>
                    </a:lnL>
                    <a:lnR>
                      <a:noFill/>
                    </a:lnR>
                    <a:lnT>
                      <a:noFill/>
                    </a:lnT>
                    <a:lnB>
                      <a:noFill/>
                    </a:lnB>
                  </a:tcPr>
                </a:tc>
                <a:tc>
                  <a:txBody>
                    <a:bodyPr/>
                    <a:lstStyle/>
                    <a:p>
                      <a:pPr algn="r" fontAlgn="ctr"/>
                      <a:r>
                        <a:rPr lang="en-US" sz="900" dirty="0">
                          <a:effectLst/>
                        </a:rPr>
                        <a:t>-50.800000</a:t>
                      </a:r>
                    </a:p>
                  </a:txBody>
                  <a:tcPr marL="22307" marR="22307" marT="22307" marB="22307" anchor="ctr">
                    <a:lnL>
                      <a:noFill/>
                    </a:lnL>
                    <a:lnR>
                      <a:noFill/>
                    </a:lnR>
                    <a:lnT>
                      <a:noFill/>
                    </a:lnT>
                    <a:lnB>
                      <a:noFill/>
                    </a:lnB>
                  </a:tcPr>
                </a:tc>
                <a:tc>
                  <a:txBody>
                    <a:bodyPr/>
                    <a:lstStyle/>
                    <a:p>
                      <a:pPr algn="r" fontAlgn="ctr"/>
                      <a:r>
                        <a:rPr lang="en-US" sz="900" dirty="0">
                          <a:effectLst/>
                        </a:rPr>
                        <a:t>0.634000</a:t>
                      </a:r>
                    </a:p>
                  </a:txBody>
                  <a:tcPr marL="22307" marR="22307" marT="22307" marB="22307" anchor="ctr">
                    <a:lnL>
                      <a:noFill/>
                    </a:lnL>
                    <a:lnR>
                      <a:noFill/>
                    </a:lnR>
                    <a:lnT>
                      <a:noFill/>
                    </a:lnT>
                    <a:lnB>
                      <a:noFill/>
                    </a:lnB>
                  </a:tcPr>
                </a:tc>
                <a:tc>
                  <a:txBody>
                    <a:bodyPr/>
                    <a:lstStyle/>
                    <a:p>
                      <a:pPr algn="r" fontAlgn="ctr"/>
                      <a:r>
                        <a:rPr lang="en-US" sz="900" dirty="0">
                          <a:effectLst/>
                        </a:rPr>
                        <a:t>4963.600000</a:t>
                      </a:r>
                    </a:p>
                  </a:txBody>
                  <a:tcPr marL="22307" marR="22307" marT="22307" marB="22307" anchor="ctr">
                    <a:lnL>
                      <a:noFill/>
                    </a:lnL>
                    <a:lnR>
                      <a:noFill/>
                    </a:lnR>
                    <a:lnT>
                      <a:noFill/>
                    </a:lnT>
                    <a:lnB>
                      <a:noFill/>
                    </a:lnB>
                  </a:tcPr>
                </a:tc>
                <a:extLst>
                  <a:ext uri="{0D108BD9-81ED-4DB2-BD59-A6C34878D82A}">
                    <a16:rowId xmlns:a16="http://schemas.microsoft.com/office/drawing/2014/main" val="4191125371"/>
                  </a:ext>
                </a:extLst>
              </a:tr>
              <a:tr h="561403">
                <a:tc>
                  <a:txBody>
                    <a:bodyPr/>
                    <a:lstStyle/>
                    <a:p>
                      <a:pPr algn="r" fontAlgn="ctr"/>
                      <a:r>
                        <a:rPr lang="en-US" sz="900" b="1" dirty="0">
                          <a:effectLst/>
                        </a:rPr>
                        <a:t>25%</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32.00000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102.000000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999.000000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0.000000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-1.800000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93.075000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-42.700000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1.344000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5099.100000</a:t>
                      </a:r>
                    </a:p>
                  </a:txBody>
                  <a:tcPr marL="22307" marR="22307" marT="22307" marB="22307" anchor="ctr">
                    <a:lnL>
                      <a:noFill/>
                    </a:lnL>
                    <a:lnR>
                      <a:noFill/>
                    </a:lnR>
                    <a:lnT>
                      <a:noFill/>
                    </a:lnT>
                    <a:lnB>
                      <a:noFill/>
                    </a:lnB>
                    <a:solidFill>
                      <a:srgbClr val="F5F5F5"/>
                    </a:solidFill>
                  </a:tcPr>
                </a:tc>
                <a:extLst>
                  <a:ext uri="{0D108BD9-81ED-4DB2-BD59-A6C34878D82A}">
                    <a16:rowId xmlns:a16="http://schemas.microsoft.com/office/drawing/2014/main" val="3858981341"/>
                  </a:ext>
                </a:extLst>
              </a:tr>
              <a:tr h="561403">
                <a:tc>
                  <a:txBody>
                    <a:bodyPr/>
                    <a:lstStyle/>
                    <a:p>
                      <a:pPr algn="r" fontAlgn="ctr"/>
                      <a:r>
                        <a:rPr lang="en-US" sz="900" b="1" dirty="0">
                          <a:effectLst/>
                        </a:rPr>
                        <a:t>50%</a:t>
                      </a:r>
                    </a:p>
                  </a:txBody>
                  <a:tcPr marL="22307" marR="22307" marT="22307" marB="22307" anchor="ctr">
                    <a:lnL>
                      <a:noFill/>
                    </a:lnL>
                    <a:lnR>
                      <a:noFill/>
                    </a:lnR>
                    <a:lnT>
                      <a:noFill/>
                    </a:lnT>
                    <a:lnB>
                      <a:noFill/>
                    </a:lnB>
                  </a:tcPr>
                </a:tc>
                <a:tc>
                  <a:txBody>
                    <a:bodyPr/>
                    <a:lstStyle/>
                    <a:p>
                      <a:pPr algn="r" fontAlgn="ctr"/>
                      <a:r>
                        <a:rPr lang="en-US" sz="900" dirty="0">
                          <a:effectLst/>
                        </a:rPr>
                        <a:t>38.00000</a:t>
                      </a:r>
                    </a:p>
                  </a:txBody>
                  <a:tcPr marL="22307" marR="22307" marT="22307" marB="22307" anchor="ctr">
                    <a:lnL>
                      <a:noFill/>
                    </a:lnL>
                    <a:lnR>
                      <a:noFill/>
                    </a:lnR>
                    <a:lnT>
                      <a:noFill/>
                    </a:lnT>
                    <a:lnB>
                      <a:noFill/>
                    </a:lnB>
                  </a:tcPr>
                </a:tc>
                <a:tc>
                  <a:txBody>
                    <a:bodyPr/>
                    <a:lstStyle/>
                    <a:p>
                      <a:pPr algn="r" fontAlgn="ctr"/>
                      <a:r>
                        <a:rPr lang="en-US" sz="900" dirty="0">
                          <a:effectLst/>
                        </a:rPr>
                        <a:t>180.000000</a:t>
                      </a:r>
                    </a:p>
                  </a:txBody>
                  <a:tcPr marL="22307" marR="22307" marT="22307" marB="22307" anchor="ctr">
                    <a:lnL>
                      <a:noFill/>
                    </a:lnL>
                    <a:lnR>
                      <a:noFill/>
                    </a:lnR>
                    <a:lnT>
                      <a:noFill/>
                    </a:lnT>
                    <a:lnB>
                      <a:noFill/>
                    </a:lnB>
                  </a:tcPr>
                </a:tc>
                <a:tc>
                  <a:txBody>
                    <a:bodyPr/>
                    <a:lstStyle/>
                    <a:p>
                      <a:pPr algn="r" fontAlgn="ctr"/>
                      <a:r>
                        <a:rPr lang="en-US" sz="900" dirty="0">
                          <a:effectLst/>
                        </a:rPr>
                        <a:t>2.000000</a:t>
                      </a:r>
                    </a:p>
                  </a:txBody>
                  <a:tcPr marL="22307" marR="22307" marT="22307" marB="22307" anchor="ctr">
                    <a:lnL>
                      <a:noFill/>
                    </a:lnL>
                    <a:lnR>
                      <a:noFill/>
                    </a:lnR>
                    <a:lnT>
                      <a:noFill/>
                    </a:lnT>
                    <a:lnB>
                      <a:noFill/>
                    </a:lnB>
                  </a:tcPr>
                </a:tc>
                <a:tc>
                  <a:txBody>
                    <a:bodyPr/>
                    <a:lstStyle/>
                    <a:p>
                      <a:pPr algn="r" fontAlgn="ctr"/>
                      <a:r>
                        <a:rPr lang="en-US" sz="900" dirty="0">
                          <a:effectLst/>
                        </a:rPr>
                        <a:t>999.000000</a:t>
                      </a:r>
                    </a:p>
                  </a:txBody>
                  <a:tcPr marL="22307" marR="22307" marT="22307" marB="22307" anchor="ctr">
                    <a:lnL>
                      <a:noFill/>
                    </a:lnL>
                    <a:lnR>
                      <a:noFill/>
                    </a:lnR>
                    <a:lnT>
                      <a:noFill/>
                    </a:lnT>
                    <a:lnB>
                      <a:noFill/>
                    </a:lnB>
                  </a:tcPr>
                </a:tc>
                <a:tc>
                  <a:txBody>
                    <a:bodyPr/>
                    <a:lstStyle/>
                    <a:p>
                      <a:pPr algn="r" fontAlgn="ctr"/>
                      <a:r>
                        <a:rPr lang="en-US" sz="900" dirty="0">
                          <a:effectLst/>
                        </a:rPr>
                        <a:t>0.000000</a:t>
                      </a:r>
                    </a:p>
                  </a:txBody>
                  <a:tcPr marL="22307" marR="22307" marT="22307" marB="22307" anchor="ctr">
                    <a:lnL>
                      <a:noFill/>
                    </a:lnL>
                    <a:lnR>
                      <a:noFill/>
                    </a:lnR>
                    <a:lnT>
                      <a:noFill/>
                    </a:lnT>
                    <a:lnB>
                      <a:noFill/>
                    </a:lnB>
                  </a:tcPr>
                </a:tc>
                <a:tc>
                  <a:txBody>
                    <a:bodyPr/>
                    <a:lstStyle/>
                    <a:p>
                      <a:pPr algn="r" fontAlgn="ctr"/>
                      <a:r>
                        <a:rPr lang="en-US" sz="900" dirty="0">
                          <a:effectLst/>
                        </a:rPr>
                        <a:t>1.100000</a:t>
                      </a:r>
                    </a:p>
                  </a:txBody>
                  <a:tcPr marL="22307" marR="22307" marT="22307" marB="22307" anchor="ctr">
                    <a:lnL>
                      <a:noFill/>
                    </a:lnL>
                    <a:lnR>
                      <a:noFill/>
                    </a:lnR>
                    <a:lnT>
                      <a:noFill/>
                    </a:lnT>
                    <a:lnB>
                      <a:noFill/>
                    </a:lnB>
                  </a:tcPr>
                </a:tc>
                <a:tc>
                  <a:txBody>
                    <a:bodyPr/>
                    <a:lstStyle/>
                    <a:p>
                      <a:pPr algn="r" fontAlgn="ctr"/>
                      <a:r>
                        <a:rPr lang="en-US" sz="900" dirty="0">
                          <a:effectLst/>
                        </a:rPr>
                        <a:t>93.749000</a:t>
                      </a:r>
                    </a:p>
                  </a:txBody>
                  <a:tcPr marL="22307" marR="22307" marT="22307" marB="22307" anchor="ctr">
                    <a:lnL>
                      <a:noFill/>
                    </a:lnL>
                    <a:lnR>
                      <a:noFill/>
                    </a:lnR>
                    <a:lnT>
                      <a:noFill/>
                    </a:lnT>
                    <a:lnB>
                      <a:noFill/>
                    </a:lnB>
                  </a:tcPr>
                </a:tc>
                <a:tc>
                  <a:txBody>
                    <a:bodyPr/>
                    <a:lstStyle/>
                    <a:p>
                      <a:pPr algn="r" fontAlgn="ctr"/>
                      <a:r>
                        <a:rPr lang="en-US" sz="900" dirty="0">
                          <a:effectLst/>
                        </a:rPr>
                        <a:t>-41.800000</a:t>
                      </a:r>
                    </a:p>
                  </a:txBody>
                  <a:tcPr marL="22307" marR="22307" marT="22307" marB="22307" anchor="ctr">
                    <a:lnL>
                      <a:noFill/>
                    </a:lnL>
                    <a:lnR>
                      <a:noFill/>
                    </a:lnR>
                    <a:lnT>
                      <a:noFill/>
                    </a:lnT>
                    <a:lnB>
                      <a:noFill/>
                    </a:lnB>
                  </a:tcPr>
                </a:tc>
                <a:tc>
                  <a:txBody>
                    <a:bodyPr/>
                    <a:lstStyle/>
                    <a:p>
                      <a:pPr algn="r" fontAlgn="ctr"/>
                      <a:r>
                        <a:rPr lang="en-US" sz="900" dirty="0">
                          <a:effectLst/>
                        </a:rPr>
                        <a:t>4.857000</a:t>
                      </a:r>
                    </a:p>
                  </a:txBody>
                  <a:tcPr marL="22307" marR="22307" marT="22307" marB="22307" anchor="ctr">
                    <a:lnL>
                      <a:noFill/>
                    </a:lnL>
                    <a:lnR>
                      <a:noFill/>
                    </a:lnR>
                    <a:lnT>
                      <a:noFill/>
                    </a:lnT>
                    <a:lnB>
                      <a:noFill/>
                    </a:lnB>
                  </a:tcPr>
                </a:tc>
                <a:tc>
                  <a:txBody>
                    <a:bodyPr/>
                    <a:lstStyle/>
                    <a:p>
                      <a:pPr algn="r" fontAlgn="ctr"/>
                      <a:r>
                        <a:rPr lang="en-US" sz="900" dirty="0">
                          <a:effectLst/>
                        </a:rPr>
                        <a:t>5191.000000</a:t>
                      </a:r>
                    </a:p>
                  </a:txBody>
                  <a:tcPr marL="22307" marR="22307" marT="22307" marB="22307" anchor="ctr">
                    <a:lnL>
                      <a:noFill/>
                    </a:lnL>
                    <a:lnR>
                      <a:noFill/>
                    </a:lnR>
                    <a:lnT>
                      <a:noFill/>
                    </a:lnT>
                    <a:lnB>
                      <a:noFill/>
                    </a:lnB>
                  </a:tcPr>
                </a:tc>
                <a:extLst>
                  <a:ext uri="{0D108BD9-81ED-4DB2-BD59-A6C34878D82A}">
                    <a16:rowId xmlns:a16="http://schemas.microsoft.com/office/drawing/2014/main" val="1638796431"/>
                  </a:ext>
                </a:extLst>
              </a:tr>
              <a:tr h="561403">
                <a:tc>
                  <a:txBody>
                    <a:bodyPr/>
                    <a:lstStyle/>
                    <a:p>
                      <a:pPr algn="r" fontAlgn="ctr"/>
                      <a:r>
                        <a:rPr lang="en-US" sz="900" b="1" dirty="0">
                          <a:effectLst/>
                        </a:rPr>
                        <a:t>75%</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47.00000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319.000000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3.000000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999.000000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0.000000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1.400000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93.994000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-36.400000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4.961000</a:t>
                      </a:r>
                    </a:p>
                  </a:txBody>
                  <a:tcPr marL="22307" marR="22307" marT="22307" marB="22307" anchor="ctr">
                    <a:lnL>
                      <a:noFill/>
                    </a:lnL>
                    <a:lnR>
                      <a:noFill/>
                    </a:lnR>
                    <a:lnT>
                      <a:noFill/>
                    </a:lnT>
                    <a:lnB>
                      <a:noFill/>
                    </a:lnB>
                    <a:solidFill>
                      <a:srgbClr val="F5F5F5"/>
                    </a:solidFill>
                  </a:tcPr>
                </a:tc>
                <a:tc>
                  <a:txBody>
                    <a:bodyPr/>
                    <a:lstStyle/>
                    <a:p>
                      <a:pPr algn="r" fontAlgn="ctr"/>
                      <a:r>
                        <a:rPr lang="en-US" sz="900" dirty="0">
                          <a:effectLst/>
                        </a:rPr>
                        <a:t>5228.100000</a:t>
                      </a:r>
                    </a:p>
                  </a:txBody>
                  <a:tcPr marL="22307" marR="22307" marT="22307" marB="22307" anchor="ctr">
                    <a:lnL>
                      <a:noFill/>
                    </a:lnL>
                    <a:lnR>
                      <a:noFill/>
                    </a:lnR>
                    <a:lnT>
                      <a:noFill/>
                    </a:lnT>
                    <a:lnB>
                      <a:noFill/>
                    </a:lnB>
                    <a:solidFill>
                      <a:srgbClr val="F5F5F5"/>
                    </a:solidFill>
                  </a:tcPr>
                </a:tc>
                <a:extLst>
                  <a:ext uri="{0D108BD9-81ED-4DB2-BD59-A6C34878D82A}">
                    <a16:rowId xmlns:a16="http://schemas.microsoft.com/office/drawing/2014/main" val="4060166019"/>
                  </a:ext>
                </a:extLst>
              </a:tr>
              <a:tr h="561403">
                <a:tc>
                  <a:txBody>
                    <a:bodyPr/>
                    <a:lstStyle/>
                    <a:p>
                      <a:pPr algn="r" fontAlgn="ctr"/>
                      <a:r>
                        <a:rPr lang="en-US" sz="900" b="1" dirty="0">
                          <a:effectLst/>
                        </a:rPr>
                        <a:t>max</a:t>
                      </a:r>
                    </a:p>
                  </a:txBody>
                  <a:tcPr marL="22307" marR="22307" marT="22307" marB="22307" anchor="ctr">
                    <a:lnL>
                      <a:noFill/>
                    </a:lnL>
                    <a:lnR>
                      <a:noFill/>
                    </a:lnR>
                    <a:lnT>
                      <a:noFill/>
                    </a:lnT>
                    <a:lnB>
                      <a:noFill/>
                    </a:lnB>
                  </a:tcPr>
                </a:tc>
                <a:tc>
                  <a:txBody>
                    <a:bodyPr/>
                    <a:lstStyle/>
                    <a:p>
                      <a:pPr algn="r" fontAlgn="ctr"/>
                      <a:r>
                        <a:rPr lang="en-US" sz="900" dirty="0">
                          <a:effectLst/>
                        </a:rPr>
                        <a:t>98.00000</a:t>
                      </a:r>
                    </a:p>
                  </a:txBody>
                  <a:tcPr marL="22307" marR="22307" marT="22307" marB="22307" anchor="ctr">
                    <a:lnL>
                      <a:noFill/>
                    </a:lnL>
                    <a:lnR>
                      <a:noFill/>
                    </a:lnR>
                    <a:lnT>
                      <a:noFill/>
                    </a:lnT>
                    <a:lnB>
                      <a:noFill/>
                    </a:lnB>
                  </a:tcPr>
                </a:tc>
                <a:tc>
                  <a:txBody>
                    <a:bodyPr/>
                    <a:lstStyle/>
                    <a:p>
                      <a:pPr algn="r" fontAlgn="ctr"/>
                      <a:r>
                        <a:rPr lang="en-US" sz="900" dirty="0">
                          <a:effectLst/>
                        </a:rPr>
                        <a:t>4918.000000</a:t>
                      </a:r>
                    </a:p>
                  </a:txBody>
                  <a:tcPr marL="22307" marR="22307" marT="22307" marB="22307" anchor="ctr">
                    <a:lnL>
                      <a:noFill/>
                    </a:lnL>
                    <a:lnR>
                      <a:noFill/>
                    </a:lnR>
                    <a:lnT>
                      <a:noFill/>
                    </a:lnT>
                    <a:lnB>
                      <a:noFill/>
                    </a:lnB>
                  </a:tcPr>
                </a:tc>
                <a:tc>
                  <a:txBody>
                    <a:bodyPr/>
                    <a:lstStyle/>
                    <a:p>
                      <a:pPr algn="r" fontAlgn="ctr"/>
                      <a:r>
                        <a:rPr lang="en-US" sz="900" dirty="0">
                          <a:effectLst/>
                        </a:rPr>
                        <a:t>56.000000</a:t>
                      </a:r>
                    </a:p>
                  </a:txBody>
                  <a:tcPr marL="22307" marR="22307" marT="22307" marB="22307" anchor="ctr">
                    <a:lnL>
                      <a:noFill/>
                    </a:lnL>
                    <a:lnR>
                      <a:noFill/>
                    </a:lnR>
                    <a:lnT>
                      <a:noFill/>
                    </a:lnT>
                    <a:lnB>
                      <a:noFill/>
                    </a:lnB>
                  </a:tcPr>
                </a:tc>
                <a:tc>
                  <a:txBody>
                    <a:bodyPr/>
                    <a:lstStyle/>
                    <a:p>
                      <a:pPr algn="r" fontAlgn="ctr"/>
                      <a:r>
                        <a:rPr lang="en-US" sz="900" dirty="0">
                          <a:effectLst/>
                        </a:rPr>
                        <a:t>999.000000</a:t>
                      </a:r>
                    </a:p>
                  </a:txBody>
                  <a:tcPr marL="22307" marR="22307" marT="22307" marB="22307" anchor="ctr">
                    <a:lnL>
                      <a:noFill/>
                    </a:lnL>
                    <a:lnR>
                      <a:noFill/>
                    </a:lnR>
                    <a:lnT>
                      <a:noFill/>
                    </a:lnT>
                    <a:lnB>
                      <a:noFill/>
                    </a:lnB>
                  </a:tcPr>
                </a:tc>
                <a:tc>
                  <a:txBody>
                    <a:bodyPr/>
                    <a:lstStyle/>
                    <a:p>
                      <a:pPr algn="r" fontAlgn="ctr"/>
                      <a:r>
                        <a:rPr lang="en-US" sz="900" dirty="0">
                          <a:effectLst/>
                        </a:rPr>
                        <a:t>7.000000</a:t>
                      </a:r>
                    </a:p>
                  </a:txBody>
                  <a:tcPr marL="22307" marR="22307" marT="22307" marB="22307" anchor="ctr">
                    <a:lnL>
                      <a:noFill/>
                    </a:lnL>
                    <a:lnR>
                      <a:noFill/>
                    </a:lnR>
                    <a:lnT>
                      <a:noFill/>
                    </a:lnT>
                    <a:lnB>
                      <a:noFill/>
                    </a:lnB>
                  </a:tcPr>
                </a:tc>
                <a:tc>
                  <a:txBody>
                    <a:bodyPr/>
                    <a:lstStyle/>
                    <a:p>
                      <a:pPr algn="r" fontAlgn="ctr"/>
                      <a:r>
                        <a:rPr lang="en-US" sz="900" dirty="0">
                          <a:effectLst/>
                        </a:rPr>
                        <a:t>1.400000</a:t>
                      </a:r>
                    </a:p>
                  </a:txBody>
                  <a:tcPr marL="22307" marR="22307" marT="22307" marB="22307" anchor="ctr">
                    <a:lnL>
                      <a:noFill/>
                    </a:lnL>
                    <a:lnR>
                      <a:noFill/>
                    </a:lnR>
                    <a:lnT>
                      <a:noFill/>
                    </a:lnT>
                    <a:lnB>
                      <a:noFill/>
                    </a:lnB>
                  </a:tcPr>
                </a:tc>
                <a:tc>
                  <a:txBody>
                    <a:bodyPr/>
                    <a:lstStyle/>
                    <a:p>
                      <a:pPr algn="r" fontAlgn="ctr"/>
                      <a:r>
                        <a:rPr lang="en-US" sz="900" dirty="0">
                          <a:effectLst/>
                        </a:rPr>
                        <a:t>94.767000</a:t>
                      </a:r>
                    </a:p>
                  </a:txBody>
                  <a:tcPr marL="22307" marR="22307" marT="22307" marB="22307" anchor="ctr">
                    <a:lnL>
                      <a:noFill/>
                    </a:lnL>
                    <a:lnR>
                      <a:noFill/>
                    </a:lnR>
                    <a:lnT>
                      <a:noFill/>
                    </a:lnT>
                    <a:lnB>
                      <a:noFill/>
                    </a:lnB>
                  </a:tcPr>
                </a:tc>
                <a:tc>
                  <a:txBody>
                    <a:bodyPr/>
                    <a:lstStyle/>
                    <a:p>
                      <a:pPr algn="r" fontAlgn="ctr"/>
                      <a:r>
                        <a:rPr lang="en-US" sz="900" dirty="0">
                          <a:effectLst/>
                        </a:rPr>
                        <a:t>-26.900000</a:t>
                      </a:r>
                    </a:p>
                  </a:txBody>
                  <a:tcPr marL="22307" marR="22307" marT="22307" marB="22307" anchor="ctr">
                    <a:lnL>
                      <a:noFill/>
                    </a:lnL>
                    <a:lnR>
                      <a:noFill/>
                    </a:lnR>
                    <a:lnT>
                      <a:noFill/>
                    </a:lnT>
                    <a:lnB>
                      <a:noFill/>
                    </a:lnB>
                  </a:tcPr>
                </a:tc>
                <a:tc>
                  <a:txBody>
                    <a:bodyPr/>
                    <a:lstStyle/>
                    <a:p>
                      <a:pPr algn="r" fontAlgn="ctr"/>
                      <a:r>
                        <a:rPr lang="en-US" sz="900" dirty="0">
                          <a:effectLst/>
                        </a:rPr>
                        <a:t>5.045000</a:t>
                      </a:r>
                    </a:p>
                  </a:txBody>
                  <a:tcPr marL="22307" marR="22307" marT="22307" marB="22307" anchor="ctr">
                    <a:lnL>
                      <a:noFill/>
                    </a:lnL>
                    <a:lnR>
                      <a:noFill/>
                    </a:lnR>
                    <a:lnT>
                      <a:noFill/>
                    </a:lnT>
                    <a:lnB>
                      <a:noFill/>
                    </a:lnB>
                  </a:tcPr>
                </a:tc>
                <a:tc>
                  <a:txBody>
                    <a:bodyPr/>
                    <a:lstStyle/>
                    <a:p>
                      <a:pPr algn="r" fontAlgn="ctr"/>
                      <a:r>
                        <a:rPr lang="en-US" sz="900" dirty="0">
                          <a:effectLst/>
                        </a:rPr>
                        <a:t>5228.100000</a:t>
                      </a:r>
                    </a:p>
                  </a:txBody>
                  <a:tcPr marL="22307" marR="22307" marT="22307" marB="22307" anchor="ctr">
                    <a:lnL>
                      <a:noFill/>
                    </a:lnL>
                    <a:lnR>
                      <a:noFill/>
                    </a:lnR>
                    <a:lnT>
                      <a:noFill/>
                    </a:lnT>
                    <a:lnB>
                      <a:noFill/>
                    </a:lnB>
                  </a:tcPr>
                </a:tc>
                <a:extLst>
                  <a:ext uri="{0D108BD9-81ED-4DB2-BD59-A6C34878D82A}">
                    <a16:rowId xmlns:a16="http://schemas.microsoft.com/office/drawing/2014/main" val="583582711"/>
                  </a:ext>
                </a:extLst>
              </a:tr>
            </a:tbl>
          </a:graphicData>
        </a:graphic>
      </p:graphicFrame>
    </p:spTree>
    <p:extLst>
      <p:ext uri="{BB962C8B-B14F-4D97-AF65-F5344CB8AC3E}">
        <p14:creationId xmlns:p14="http://schemas.microsoft.com/office/powerpoint/2010/main" val="305727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Building a ML Model</a:t>
            </a:r>
          </a:p>
        </p:txBody>
      </p:sp>
      <p:sp>
        <p:nvSpPr>
          <p:cNvPr id="3" name="Content Placeholder 2"/>
          <p:cNvSpPr>
            <a:spLocks noGrp="1"/>
          </p:cNvSpPr>
          <p:nvPr>
            <p:ph idx="1"/>
          </p:nvPr>
        </p:nvSpPr>
        <p:spPr>
          <a:xfrm>
            <a:off x="457200" y="673768"/>
            <a:ext cx="9083842" cy="6184231"/>
          </a:xfrm>
        </p:spPr>
        <p:txBody>
          <a:bodyPr>
            <a:normAutofit fontScale="92500" lnSpcReduction="20000"/>
          </a:bodyPr>
          <a:lstStyle/>
          <a:p>
            <a:pPr algn="just">
              <a:buFont typeface="Wingdings" panose="05000000000000000000" pitchFamily="2" charset="2"/>
              <a:buChar char="q"/>
            </a:pPr>
            <a:r>
              <a:rPr lang="en-US" b="1" dirty="0"/>
              <a:t>Libraries used :</a:t>
            </a:r>
          </a:p>
          <a:p>
            <a:pPr lvl="1" algn="just">
              <a:buFont typeface="Wingdings" panose="05000000000000000000" pitchFamily="2" charset="2"/>
              <a:buChar char="ü"/>
            </a:pPr>
            <a:r>
              <a:rPr lang="en-US" b="1" dirty="0"/>
              <a:t>import pandas as pd</a:t>
            </a:r>
          </a:p>
          <a:p>
            <a:pPr lvl="1" algn="just">
              <a:buFont typeface="Wingdings" panose="05000000000000000000" pitchFamily="2" charset="2"/>
              <a:buChar char="ü"/>
            </a:pPr>
            <a:r>
              <a:rPr lang="en-US" b="1" dirty="0"/>
              <a:t>import numpy as np</a:t>
            </a:r>
          </a:p>
          <a:p>
            <a:pPr lvl="1" algn="just">
              <a:buFont typeface="Wingdings" panose="05000000000000000000" pitchFamily="2" charset="2"/>
              <a:buChar char="ü"/>
            </a:pPr>
            <a:r>
              <a:rPr lang="en-US" b="1" dirty="0"/>
              <a:t>import seaborn as sns</a:t>
            </a:r>
          </a:p>
          <a:p>
            <a:pPr lvl="1" algn="just">
              <a:buFont typeface="Wingdings" panose="05000000000000000000" pitchFamily="2" charset="2"/>
              <a:buChar char="ü"/>
            </a:pPr>
            <a:r>
              <a:rPr lang="en-US" b="1" dirty="0"/>
              <a:t>import matplotlib.pyplot as plt</a:t>
            </a:r>
          </a:p>
          <a:p>
            <a:pPr lvl="1" algn="just">
              <a:buFont typeface="Wingdings" panose="05000000000000000000" pitchFamily="2" charset="2"/>
              <a:buChar char="ü"/>
            </a:pPr>
            <a:r>
              <a:rPr lang="en-US" b="1" dirty="0"/>
              <a:t>from sklearn.preprocessing import LabelEncoder</a:t>
            </a:r>
          </a:p>
          <a:p>
            <a:pPr lvl="1" algn="just">
              <a:buFont typeface="Wingdings" panose="05000000000000000000" pitchFamily="2" charset="2"/>
              <a:buChar char="ü"/>
            </a:pPr>
            <a:r>
              <a:rPr lang="en-US" b="1" dirty="0"/>
              <a:t>from sklearn.model_selection import cross_val_score, train_test_split</a:t>
            </a:r>
          </a:p>
          <a:p>
            <a:pPr lvl="1" algn="just">
              <a:buFont typeface="Wingdings" panose="05000000000000000000" pitchFamily="2" charset="2"/>
              <a:buChar char="ü"/>
            </a:pPr>
            <a:r>
              <a:rPr lang="en-US" b="1" dirty="0"/>
              <a:t>from sklearn.linear_model import LogisticRegression</a:t>
            </a:r>
          </a:p>
          <a:p>
            <a:pPr lvl="1" algn="just">
              <a:buFont typeface="Wingdings" panose="05000000000000000000" pitchFamily="2" charset="2"/>
              <a:buChar char="ü"/>
            </a:pPr>
            <a:r>
              <a:rPr lang="en-US" b="1" dirty="0"/>
              <a:t>from sklearn.metrics import classification_report, accuracy_score, confusion_matrix</a:t>
            </a:r>
          </a:p>
          <a:p>
            <a:pPr lvl="1" algn="just">
              <a:buFont typeface="Wingdings" panose="05000000000000000000" pitchFamily="2" charset="2"/>
              <a:buChar char="ü"/>
            </a:pPr>
            <a:r>
              <a:rPr lang="en-US" b="1" dirty="0"/>
              <a:t>from sklearn.svm import SVC</a:t>
            </a:r>
          </a:p>
          <a:p>
            <a:pPr lvl="1" algn="just">
              <a:buFont typeface="Wingdings" panose="05000000000000000000" pitchFamily="2" charset="2"/>
              <a:buChar char="ü"/>
            </a:pPr>
            <a:r>
              <a:rPr lang="en-US" b="1" dirty="0"/>
              <a:t>from sklearn.ensemble import RandomForestClassifier</a:t>
            </a:r>
          </a:p>
          <a:p>
            <a:pPr lvl="1" algn="just">
              <a:buFont typeface="Wingdings" panose="05000000000000000000" pitchFamily="2" charset="2"/>
              <a:buChar char="ü"/>
            </a:pPr>
            <a:r>
              <a:rPr lang="en-US" b="1" dirty="0"/>
              <a:t>from sklearn.feature_selection import RFE</a:t>
            </a:r>
          </a:p>
          <a:p>
            <a:pPr lvl="1" algn="just">
              <a:buFont typeface="Wingdings" panose="05000000000000000000" pitchFamily="2" charset="2"/>
              <a:buChar char="ü"/>
            </a:pPr>
            <a:r>
              <a:rPr lang="en-US" b="1" dirty="0"/>
              <a:t>from xgboost import XGBClassifier</a:t>
            </a:r>
          </a:p>
          <a:p>
            <a:pPr lvl="1" algn="just">
              <a:buFont typeface="Wingdings" panose="05000000000000000000" pitchFamily="2" charset="2"/>
              <a:buChar char="ü"/>
            </a:pPr>
            <a:r>
              <a:rPr lang="en-US" b="1" dirty="0"/>
              <a:t>from imblearn.over_sampling import SMOTE</a:t>
            </a:r>
          </a:p>
          <a:p>
            <a:pPr lvl="1" algn="just">
              <a:buFont typeface="Wingdings" panose="05000000000000000000" pitchFamily="2" charset="2"/>
              <a:buChar char="ü"/>
            </a:pPr>
            <a:r>
              <a:rPr lang="en-US" b="1" dirty="0"/>
              <a:t>from scipy.stats.mstats import winsorize</a:t>
            </a:r>
          </a:p>
          <a:p>
            <a:pPr lvl="1" algn="just">
              <a:buFont typeface="Wingdings" panose="05000000000000000000" pitchFamily="2" charset="2"/>
              <a:buChar char="ü"/>
            </a:pPr>
            <a:r>
              <a:rPr lang="en-US" b="1" dirty="0"/>
              <a:t>from sklearn.preprocessing import MinMaxScaler</a:t>
            </a:r>
          </a:p>
          <a:p>
            <a:pPr lvl="1" algn="just">
              <a:buFont typeface="Wingdings" panose="05000000000000000000" pitchFamily="2" charset="2"/>
              <a:buChar char="ü"/>
            </a:pPr>
            <a:r>
              <a:rPr lang="en-US" b="1" dirty="0"/>
              <a:t>from sklearn.model_selection import GridSearchCV</a:t>
            </a:r>
          </a:p>
          <a:p>
            <a:pPr lvl="1" algn="just">
              <a:buFont typeface="Wingdings" panose="05000000000000000000" pitchFamily="2" charset="2"/>
              <a:buChar char="ü"/>
            </a:pPr>
            <a:r>
              <a:rPr lang="en-US" b="1" dirty="0"/>
              <a:t>from sklearn.metrics import roc_curve, auc, roc_auc_score</a:t>
            </a:r>
          </a:p>
          <a:p>
            <a:pPr lvl="1" algn="just">
              <a:buFont typeface="Wingdings" panose="05000000000000000000" pitchFamily="2" charset="2"/>
              <a:buChar char="ü"/>
            </a:pPr>
            <a:r>
              <a:rPr lang="en-US" b="1" dirty="0"/>
              <a:t>from sklearn.naive_bayes import GaussianNB</a:t>
            </a:r>
          </a:p>
        </p:txBody>
      </p:sp>
      <p:sp>
        <p:nvSpPr>
          <p:cNvPr id="4" name="Slide Number Placeholder 3"/>
          <p:cNvSpPr>
            <a:spLocks noGrp="1"/>
          </p:cNvSpPr>
          <p:nvPr>
            <p:ph type="sldNum" sz="quarter" idx="12"/>
          </p:nvPr>
        </p:nvSpPr>
        <p:spPr/>
        <p:txBody>
          <a:bodyPr/>
          <a:lstStyle/>
          <a:p>
            <a:fld id="{CDD6249F-EE4F-4DF2-B38E-B2595D42DF8C}" type="slidenum">
              <a:rPr lang="en-IN" smtClean="0"/>
              <a:t>8</a:t>
            </a:fld>
            <a:endParaRPr lang="en-IN" dirty="0"/>
          </a:p>
        </p:txBody>
      </p:sp>
    </p:spTree>
    <p:extLst>
      <p:ext uri="{BB962C8B-B14F-4D97-AF65-F5344CB8AC3E}">
        <p14:creationId xmlns:p14="http://schemas.microsoft.com/office/powerpoint/2010/main" val="1471810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1000"/>
                                        <p:tgtEl>
                                          <p:spTgt spid="3">
                                            <p:txEl>
                                              <p:pRg st="3" end="3"/>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1000"/>
                                        <p:tgtEl>
                                          <p:spTgt spid="3">
                                            <p:txEl>
                                              <p:pRg st="4" end="4"/>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1000"/>
                                        <p:tgtEl>
                                          <p:spTgt spid="3">
                                            <p:txEl>
                                              <p:pRg st="5" end="5"/>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1000"/>
                                        <p:tgtEl>
                                          <p:spTgt spid="3">
                                            <p:txEl>
                                              <p:pRg st="6" end="6"/>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4" dur="1000"/>
                                        <p:tgtEl>
                                          <p:spTgt spid="3">
                                            <p:txEl>
                                              <p:pRg st="7" end="7"/>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1000"/>
                                        <p:tgtEl>
                                          <p:spTgt spid="3">
                                            <p:txEl>
                                              <p:pRg st="8" end="8"/>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1000"/>
                                        <p:tgtEl>
                                          <p:spTgt spid="3">
                                            <p:txEl>
                                              <p:pRg st="9" end="9"/>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3" dur="1000"/>
                                        <p:tgtEl>
                                          <p:spTgt spid="3">
                                            <p:txEl>
                                              <p:pRg st="10" end="1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6" dur="1000"/>
                                        <p:tgtEl>
                                          <p:spTgt spid="3">
                                            <p:txEl>
                                              <p:pRg st="11" end="11"/>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9" dur="1000"/>
                                        <p:tgtEl>
                                          <p:spTgt spid="3">
                                            <p:txEl>
                                              <p:pRg st="12" end="12"/>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2" dur="1000"/>
                                        <p:tgtEl>
                                          <p:spTgt spid="3">
                                            <p:txEl>
                                              <p:pRg st="13" end="13"/>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randombar(horizontal)">
                                      <p:cBhvr>
                                        <p:cTn id="55" dur="1000"/>
                                        <p:tgtEl>
                                          <p:spTgt spid="3">
                                            <p:txEl>
                                              <p:pRg st="14" end="14"/>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58" dur="1000"/>
                                        <p:tgtEl>
                                          <p:spTgt spid="3">
                                            <p:txEl>
                                              <p:pRg st="15" end="15"/>
                                            </p:txEl>
                                          </p:spTgt>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randombar(horizontal)">
                                      <p:cBhvr>
                                        <p:cTn id="61" dur="1000"/>
                                        <p:tgtEl>
                                          <p:spTgt spid="3">
                                            <p:txEl>
                                              <p:pRg st="16" end="16"/>
                                            </p:txEl>
                                          </p:spTgt>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
                                            <p:txEl>
                                              <p:pRg st="17" end="17"/>
                                            </p:txEl>
                                          </p:spTgt>
                                        </p:tgtEl>
                                        <p:attrNameLst>
                                          <p:attrName>style.visibility</p:attrName>
                                        </p:attrNameLst>
                                      </p:cBhvr>
                                      <p:to>
                                        <p:strVal val="visible"/>
                                      </p:to>
                                    </p:set>
                                    <p:animEffect transition="in" filter="randombar(horizontal)">
                                      <p:cBhvr>
                                        <p:cTn id="64" dur="1000"/>
                                        <p:tgtEl>
                                          <p:spTgt spid="3">
                                            <p:txEl>
                                              <p:pRg st="17" end="17"/>
                                            </p:txEl>
                                          </p:spTgt>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Effect transition="in" filter="randombar(horizontal)">
                                      <p:cBhvr>
                                        <p:cTn id="67" dur="1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082"/>
            <a:ext cx="8596668" cy="701842"/>
          </a:xfrm>
        </p:spPr>
        <p:txBody>
          <a:bodyPr>
            <a:normAutofit/>
          </a:bodyPr>
          <a:lstStyle/>
          <a:p>
            <a:pPr algn="ctr"/>
            <a:r>
              <a:rPr lang="en-IN" b="1" dirty="0">
                <a:solidFill>
                  <a:srgbClr val="002060"/>
                </a:solidFill>
                <a:latin typeface="Aharoni" panose="02010803020104030203" pitchFamily="2" charset="-79"/>
                <a:cs typeface="Aharoni" panose="02010803020104030203" pitchFamily="2" charset="-79"/>
              </a:rPr>
              <a:t>Data Cleaning &amp; Exploration</a:t>
            </a:r>
          </a:p>
        </p:txBody>
      </p:sp>
      <p:sp>
        <p:nvSpPr>
          <p:cNvPr id="3" name="Content Placeholder 2"/>
          <p:cNvSpPr>
            <a:spLocks noGrp="1"/>
          </p:cNvSpPr>
          <p:nvPr>
            <p:ph idx="1"/>
          </p:nvPr>
        </p:nvSpPr>
        <p:spPr>
          <a:xfrm>
            <a:off x="305629" y="673768"/>
            <a:ext cx="9661822" cy="6184231"/>
          </a:xfrm>
        </p:spPr>
        <p:txBody>
          <a:bodyPr>
            <a:normAutofit/>
          </a:bodyPr>
          <a:lstStyle/>
          <a:p>
            <a:pPr algn="just">
              <a:buFont typeface="Wingdings" panose="05000000000000000000" pitchFamily="2" charset="2"/>
              <a:buChar char="q"/>
            </a:pPr>
            <a:r>
              <a:rPr lang="en-US" b="1" dirty="0"/>
              <a:t>Data Cleaning:</a:t>
            </a:r>
          </a:p>
          <a:p>
            <a:pPr lvl="1" algn="just">
              <a:buFont typeface="Wingdings" panose="05000000000000000000" pitchFamily="2" charset="2"/>
              <a:buChar char="Ø"/>
            </a:pPr>
            <a:r>
              <a:rPr lang="en-US" b="1" dirty="0"/>
              <a:t>Cleaning Numerical features</a:t>
            </a:r>
          </a:p>
          <a:p>
            <a:pPr lvl="1" algn="just">
              <a:buFont typeface="Wingdings" panose="05000000000000000000" pitchFamily="2" charset="2"/>
              <a:buChar char="Ø"/>
            </a:pPr>
            <a:r>
              <a:rPr lang="en-US" b="1" dirty="0"/>
              <a:t>Cleaning Categorical Features</a:t>
            </a:r>
          </a:p>
          <a:p>
            <a:pPr algn="just">
              <a:buFont typeface="Wingdings" panose="05000000000000000000" pitchFamily="2" charset="2"/>
              <a:buChar char="q"/>
            </a:pPr>
            <a:endParaRPr lang="en-US" b="1" dirty="0"/>
          </a:p>
          <a:p>
            <a:pPr algn="just">
              <a:buFont typeface="Wingdings" panose="05000000000000000000" pitchFamily="2" charset="2"/>
              <a:buChar char="q"/>
            </a:pPr>
            <a:r>
              <a:rPr lang="en-US" b="1" dirty="0"/>
              <a:t>Analysis of target variable</a:t>
            </a:r>
          </a:p>
          <a:p>
            <a:pPr lvl="1" algn="just">
              <a:buFont typeface="Wingdings" panose="05000000000000000000" pitchFamily="2" charset="2"/>
              <a:buChar char="Ø"/>
            </a:pPr>
            <a:r>
              <a:rPr lang="en-US" b="1" dirty="0"/>
              <a:t>Class imbalance</a:t>
            </a:r>
          </a:p>
          <a:p>
            <a:pPr marL="0" indent="0" algn="just">
              <a:buNone/>
            </a:pPr>
            <a:r>
              <a:rPr lang="en-US" dirty="0"/>
              <a:t>	                                                             </a:t>
            </a: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endParaRPr lang="en-US" sz="1200" dirty="0"/>
          </a:p>
          <a:p>
            <a:pPr marL="0" indent="0" algn="just">
              <a:buNone/>
            </a:pPr>
            <a:r>
              <a:rPr lang="en-US" sz="1200" dirty="0"/>
              <a:t>         </a:t>
            </a:r>
          </a:p>
          <a:p>
            <a:pPr marL="0" indent="0" algn="just">
              <a:buNone/>
            </a:pPr>
            <a:r>
              <a:rPr lang="en-US" sz="1200" dirty="0"/>
              <a:t>				          	</a:t>
            </a:r>
          </a:p>
          <a:p>
            <a:pPr marL="0" indent="0" algn="just">
              <a:buNone/>
            </a:pPr>
            <a:endParaRPr lang="en-US" sz="1200" dirty="0"/>
          </a:p>
          <a:p>
            <a:pPr marL="0" indent="0" algn="just">
              <a:buNone/>
            </a:pPr>
            <a:endParaRPr lang="en-US" b="1" dirty="0"/>
          </a:p>
          <a:p>
            <a:pPr marL="0" indent="0" algn="just">
              <a:buNone/>
            </a:pPr>
            <a:endParaRPr lang="en-US" b="1" dirty="0"/>
          </a:p>
          <a:p>
            <a:pPr algn="just">
              <a:buFont typeface="Wingdings" panose="05000000000000000000" pitchFamily="2" charset="2"/>
              <a:buChar char="q"/>
            </a:pPr>
            <a:endParaRPr lang="en-US" b="1" dirty="0"/>
          </a:p>
          <a:p>
            <a:pPr algn="just">
              <a:buFont typeface="Wingdings" panose="05000000000000000000" pitchFamily="2" charset="2"/>
              <a:buChar char="q"/>
            </a:pPr>
            <a:endParaRPr lang="en-US" b="1" dirty="0"/>
          </a:p>
          <a:p>
            <a:pPr marL="0" indent="0" algn="just">
              <a:buNone/>
            </a:pPr>
            <a:endParaRPr lang="en-US" b="1" dirty="0"/>
          </a:p>
          <a:p>
            <a:pPr marL="0" indent="0" algn="just">
              <a:buNone/>
            </a:pPr>
            <a:endParaRPr lang="en-US" b="1" dirty="0"/>
          </a:p>
        </p:txBody>
      </p:sp>
      <p:sp>
        <p:nvSpPr>
          <p:cNvPr id="4" name="Slide Number Placeholder 3"/>
          <p:cNvSpPr>
            <a:spLocks noGrp="1"/>
          </p:cNvSpPr>
          <p:nvPr>
            <p:ph type="sldNum" sz="quarter" idx="12"/>
          </p:nvPr>
        </p:nvSpPr>
        <p:spPr/>
        <p:txBody>
          <a:bodyPr/>
          <a:lstStyle/>
          <a:p>
            <a:fld id="{CDD6249F-EE4F-4DF2-B38E-B2595D42DF8C}" type="slidenum">
              <a:rPr lang="en-IN" smtClean="0"/>
              <a:t>9</a:t>
            </a:fld>
            <a:endParaRPr lang="en-IN" dirty="0"/>
          </a:p>
        </p:txBody>
      </p:sp>
      <p:pic>
        <p:nvPicPr>
          <p:cNvPr id="5" name="Picture 4"/>
          <p:cNvPicPr>
            <a:picLocks noChangeAspect="1"/>
          </p:cNvPicPr>
          <p:nvPr/>
        </p:nvPicPr>
        <p:blipFill>
          <a:blip r:embed="rId2"/>
          <a:stretch>
            <a:fillRect/>
          </a:stretch>
        </p:blipFill>
        <p:spPr>
          <a:xfrm>
            <a:off x="2987874" y="3245751"/>
            <a:ext cx="4005114" cy="2783938"/>
          </a:xfrm>
          <a:prstGeom prst="rect">
            <a:avLst/>
          </a:prstGeom>
        </p:spPr>
      </p:pic>
      <p:sp>
        <p:nvSpPr>
          <p:cNvPr id="24" name="TextBox 23"/>
          <p:cNvSpPr txBox="1"/>
          <p:nvPr/>
        </p:nvSpPr>
        <p:spPr>
          <a:xfrm>
            <a:off x="4039677" y="6299658"/>
            <a:ext cx="2193726" cy="369332"/>
          </a:xfrm>
          <a:prstGeom prst="rect">
            <a:avLst/>
          </a:prstGeom>
          <a:noFill/>
        </p:spPr>
        <p:txBody>
          <a:bodyPr wrap="square" rtlCol="0">
            <a:spAutoFit/>
          </a:bodyPr>
          <a:lstStyle/>
          <a:p>
            <a:r>
              <a:rPr lang="en-US" dirty="0"/>
              <a:t>Target variable : </a:t>
            </a:r>
            <a:r>
              <a:rPr lang="en-US" i="1" dirty="0"/>
              <a:t>y</a:t>
            </a:r>
          </a:p>
        </p:txBody>
      </p:sp>
    </p:spTree>
    <p:extLst>
      <p:ext uri="{BB962C8B-B14F-4D97-AF65-F5344CB8AC3E}">
        <p14:creationId xmlns:p14="http://schemas.microsoft.com/office/powerpoint/2010/main" val="1622598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p15:prstTrans prst="peelOff"/>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1000"/>
                                        <p:tgtEl>
                                          <p:spTgt spid="3">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1000"/>
                                        <p:tgtEl>
                                          <p:spTgt spid="3">
                                            <p:txEl>
                                              <p:pRg st="1" end="1"/>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1000"/>
                                        <p:tgtEl>
                                          <p:spTgt spid="3">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1000"/>
                                        <p:tgtEl>
                                          <p:spTgt spid="3">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1000"/>
                                        <p:tgtEl>
                                          <p:spTgt spid="3">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1000"/>
                                        <p:tgtEl>
                                          <p:spTgt spid="3">
                                            <p:txEl>
                                              <p:pRg st="6" end="6"/>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2" dur="1000"/>
                                        <p:tgtEl>
                                          <p:spTgt spid="3">
                                            <p:txEl>
                                              <p:pRg st="11" end="11"/>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5"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2617</TotalTime>
  <Words>1666</Words>
  <Application>Microsoft Office PowerPoint</Application>
  <PresentationFormat>Widescreen</PresentationFormat>
  <Paragraphs>560</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Aharoni</vt:lpstr>
      <vt:lpstr>Arial</vt:lpstr>
      <vt:lpstr>Calibri</vt:lpstr>
      <vt:lpstr>Trebuchet MS</vt:lpstr>
      <vt:lpstr>Wingdings</vt:lpstr>
      <vt:lpstr>Wingdings 3</vt:lpstr>
      <vt:lpstr>Facet</vt:lpstr>
      <vt:lpstr>Data Science &amp; Machine Learning</vt:lpstr>
      <vt:lpstr>Synopsis</vt:lpstr>
      <vt:lpstr>Hackathon : Problem Statement</vt:lpstr>
      <vt:lpstr>Dataset Features</vt:lpstr>
      <vt:lpstr>Dataset Features</vt:lpstr>
      <vt:lpstr>Dataset Features</vt:lpstr>
      <vt:lpstr>Dataset Features</vt:lpstr>
      <vt:lpstr>Building a ML Model</vt:lpstr>
      <vt:lpstr>Data Cleaning &amp; Exploration</vt:lpstr>
      <vt:lpstr>Data Exploration</vt:lpstr>
      <vt:lpstr>Data Exploration</vt:lpstr>
      <vt:lpstr>Data Exploration</vt:lpstr>
      <vt:lpstr>Data Pre-processing</vt:lpstr>
      <vt:lpstr>Feature Selection</vt:lpstr>
      <vt:lpstr>Feature Selection</vt:lpstr>
      <vt:lpstr>Feature Selection</vt:lpstr>
      <vt:lpstr>Model Selection</vt:lpstr>
      <vt:lpstr>Model Selection</vt:lpstr>
      <vt:lpstr>Model Selection</vt:lpstr>
      <vt:lpstr>Conclusion</vt:lpstr>
      <vt:lpstr>DS &amp; ML - Hackathon</vt:lpstr>
      <vt:lpstr>PowerPoint Presentation</vt:lpstr>
    </vt:vector>
  </TitlesOfParts>
  <Company>RIL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water Harvesting</dc:title>
  <dc:creator>Rajesh Brid</dc:creator>
  <cp:lastModifiedBy>Kulkarni, Sagar Surendra</cp:lastModifiedBy>
  <cp:revision>196</cp:revision>
  <dcterms:created xsi:type="dcterms:W3CDTF">2016-06-16T08:21:25Z</dcterms:created>
  <dcterms:modified xsi:type="dcterms:W3CDTF">2019-10-09T22:52:04Z</dcterms:modified>
</cp:coreProperties>
</file>