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60" r:id="rId11"/>
    <p:sldId id="266" r:id="rId12"/>
    <p:sldId id="261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8777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2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en-US" sz="2400" b="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Analysis</a:t>
            </a:r>
            <a:endParaRPr lang="en-US" sz="24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8530816178098221"/>
          <c:y val="2.54006913513954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4865452951582E-2"/>
          <c:y val="0.18978671073608999"/>
          <c:w val="0.90466852428734701"/>
          <c:h val="0.56840057012175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6-3B46-BD5F-CEBF4EAFF1F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6-3B46-BD5F-CEBF4EAFF1F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76-3B46-BD5F-CEBF4EAFF1F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76-3B46-BD5F-CEBF4EAFF1F1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76-3B46-BD5F-CEBF4EAFF1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376-3B46-BD5F-CEBF4EAFF1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pattFill prst="pct75">
              <a:fgClr>
                <a:schemeClr val="accent5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1.5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76-3B46-BD5F-CEBF4EAFF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0258048"/>
        <c:axId val="-1979269504"/>
      </c:barChart>
      <c:catAx>
        <c:axId val="-20902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979269504"/>
        <c:crosses val="autoZero"/>
        <c:auto val="1"/>
        <c:lblAlgn val="ctr"/>
        <c:lblOffset val="100"/>
        <c:noMultiLvlLbl val="0"/>
      </c:catAx>
      <c:valAx>
        <c:axId val="-197926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902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18688928944124"/>
          <c:y val="0.91740905551153096"/>
          <c:w val="0.60624004007451404"/>
          <c:h val="6.7945372505546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62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2) The time for training million images which took accelerator years 5 years ago now take accelerator days. </a:t>
            </a:r>
          </a:p>
          <a:p>
            <a:r>
              <a:rPr lang="en-US" dirty="0"/>
              <a:t>3) The experiment done in critical zone observatory on </a:t>
            </a:r>
            <a:r>
              <a:rPr lang="en-US" dirty="0" err="1"/>
              <a:t>imagenet</a:t>
            </a:r>
            <a:r>
              <a:rPr lang="en-US" dirty="0"/>
              <a:t> achieved an accuracy of 11.5% which is less than common Computer vision approaches we see.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1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2) The time for training million images which took accelerator years 5 years ago now take accelerator days. </a:t>
            </a:r>
          </a:p>
          <a:p>
            <a:r>
              <a:rPr lang="en-US" dirty="0"/>
              <a:t>3) The experiment done in critical zone observatory on </a:t>
            </a:r>
            <a:r>
              <a:rPr lang="en-US" dirty="0" err="1"/>
              <a:t>imagenet</a:t>
            </a:r>
            <a:r>
              <a:rPr lang="en-US" dirty="0"/>
              <a:t> achieved an accuracy of 11.5% which is less than common Computer vision approaches we see.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7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The dataset will have many images of same type. Let’s say a photo of a dog and a sketch of a dog. We will average them out before representing it as a vector and this improves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8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ffalo.edu/brand/creative/color/color-palette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082351"/>
            <a:ext cx="6638544" cy="2794705"/>
          </a:xfrm>
        </p:spPr>
        <p:txBody>
          <a:bodyPr/>
          <a:lstStyle/>
          <a:p>
            <a:r>
              <a:rPr lang="en-US" sz="3200" dirty="0" err="1"/>
              <a:t>CLIP:Learning</a:t>
            </a:r>
            <a:r>
              <a:rPr lang="en-US" sz="3200" dirty="0"/>
              <a:t> Transferable Visual Models From Natural </a:t>
            </a:r>
            <a:r>
              <a:rPr lang="en-US" sz="3200" dirty="0" err="1"/>
              <a:t>LanGuage</a:t>
            </a:r>
            <a:r>
              <a:rPr lang="en-US" sz="3200" dirty="0"/>
              <a:t> </a:t>
            </a:r>
            <a:r>
              <a:rPr lang="en-US" sz="3200" dirty="0" err="1"/>
              <a:t>SuperVision</a:t>
            </a:r>
            <a:endParaRPr lang="en-US" sz="3200" dirty="0"/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PRESENTED BY:- SAGAR KHUTETA </a:t>
            </a:r>
          </a:p>
          <a:p>
            <a:r>
              <a:rPr lang="en-US" sz="1800" dirty="0"/>
              <a:t>COURSE:- CSE  705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Content Slide</a:t>
            </a:r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and dolor sit amet, punit et consectetur adipiscing elit. A mauris and vehicula dui in neque dignissim, in nisl varius. Sed and erat ut magna vulputate feugiat. Quisque varius et placerat erat lobortis congue. Integer a arcu vel aante bibendum scelerisque. aliquet vulputate feugiat. Quisque varius.</a:t>
            </a:r>
          </a:p>
        </p:txBody>
      </p:sp>
      <p:sp>
        <p:nvSpPr>
          <p:cNvPr id="4" name="Side Text - Column 2">
            <a:extLst>
              <a:ext uri="{FF2B5EF4-FFF2-40B4-BE49-F238E27FC236}">
                <a16:creationId xmlns:a16="http://schemas.microsoft.com/office/drawing/2014/main" id="{141D36D5-50E8-C945-95D9-AC162A32E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Etiam molestie velit vitae dolor and a euismod, sit amet finibus risus mattis. In ornare convallis velit vitae cursus. Integer egestas sit amet mi vehicula sollicitudin. Pellentesque habitant malesuada fames ac libero et turpis.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Bulleted List Slide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</a:t>
            </a:r>
          </a:p>
          <a:p>
            <a:r>
              <a:rPr lang="en-US" dirty="0"/>
              <a:t>Quisque ac orci in turpis dapibus sagittis.</a:t>
            </a:r>
          </a:p>
          <a:p>
            <a:r>
              <a:rPr lang="en-US" dirty="0"/>
              <a:t>Donec vitae justo et neque mollis consectetur.</a:t>
            </a:r>
          </a:p>
          <a:p>
            <a:r>
              <a:rPr lang="en-US" dirty="0"/>
              <a:t>Etiam aliquet ex sed bibendum consequat.</a:t>
            </a:r>
          </a:p>
          <a:p>
            <a:r>
              <a:rPr lang="en-US" dirty="0"/>
              <a:t>Cras lacinia est ac elit dignissim varius.</a:t>
            </a:r>
          </a:p>
          <a:p>
            <a:r>
              <a:rPr lang="en-US" dirty="0"/>
              <a:t>Duis sit amet odio facilisis turpis sodales placerat.</a:t>
            </a:r>
          </a:p>
          <a:p>
            <a:r>
              <a:rPr lang="en-US" dirty="0"/>
              <a:t>Justo et neque odio facilisis turpis sodales placerat.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13" name="Compare Section">
            <a:extLst>
              <a:ext uri="{FF2B5EF4-FFF2-40B4-BE49-F238E27FC236}">
                <a16:creationId xmlns:a16="http://schemas.microsoft.com/office/drawing/2014/main" id="{384880BB-377B-F24A-A7CA-B308CACEC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Section</a:t>
            </a:r>
          </a:p>
        </p:txBody>
      </p:sp>
      <p:sp>
        <p:nvSpPr>
          <p:cNvPr id="14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Lorem ipsum dolor sit amet, punit et consectetur adipiscing elit. Mauris and vehicula dui in neque dignissim, in nisl varius. Sed and erat ut magna.</a:t>
            </a:r>
          </a:p>
          <a:p>
            <a:r>
              <a:rPr lang="en-US" dirty="0"/>
              <a:t>Lorem ipsum dolor </a:t>
            </a:r>
          </a:p>
          <a:p>
            <a:r>
              <a:rPr lang="en-US" dirty="0"/>
              <a:t>Punit et consectetur </a:t>
            </a:r>
          </a:p>
          <a:p>
            <a:pPr lvl="1"/>
            <a:r>
              <a:rPr lang="en-US" dirty="0"/>
              <a:t>Lobortis</a:t>
            </a:r>
          </a:p>
          <a:p>
            <a:pPr lvl="1"/>
            <a:r>
              <a:rPr lang="en-US" dirty="0"/>
              <a:t>Convallis</a:t>
            </a:r>
          </a:p>
          <a:p>
            <a:pPr lvl="1"/>
            <a:r>
              <a:rPr lang="en-US" dirty="0"/>
              <a:t>Egestas</a:t>
            </a:r>
          </a:p>
        </p:txBody>
      </p:sp>
      <p:sp>
        <p:nvSpPr>
          <p:cNvPr id="15" name="Contrast Section">
            <a:extLst>
              <a:ext uri="{FF2B5EF4-FFF2-40B4-BE49-F238E27FC236}">
                <a16:creationId xmlns:a16="http://schemas.microsoft.com/office/drawing/2014/main" id="{E0F9A328-ECA9-CC4E-B0A6-FA23EEE99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Contrast Section</a:t>
            </a:r>
          </a:p>
        </p:txBody>
      </p:sp>
      <p:sp>
        <p:nvSpPr>
          <p:cNvPr id="16" name="Contrast Section - Text">
            <a:extLst>
              <a:ext uri="{FF2B5EF4-FFF2-40B4-BE49-F238E27FC236}">
                <a16:creationId xmlns:a16="http://schemas.microsoft.com/office/drawing/2014/main" id="{2EBC524D-C050-3F4A-88E2-E7EBEEE90A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Lorem ipsum dolor sit amet, punit et consectetur adipiscing elit. Mauris and vehicula dui in neque dignissim varius. Sed and erat ut magna.</a:t>
            </a:r>
          </a:p>
          <a:p>
            <a:r>
              <a:rPr lang="en-US" dirty="0"/>
              <a:t>Lorem ipsum dolor </a:t>
            </a:r>
          </a:p>
          <a:p>
            <a:r>
              <a:rPr lang="en-US" dirty="0"/>
              <a:t>Punit et consectetur </a:t>
            </a:r>
          </a:p>
          <a:p>
            <a:pPr lvl="1"/>
            <a:r>
              <a:rPr lang="en-US" dirty="0"/>
              <a:t>Lobortis</a:t>
            </a:r>
          </a:p>
          <a:p>
            <a:pPr lvl="1"/>
            <a:r>
              <a:rPr lang="en-US" dirty="0"/>
              <a:t>Convallis</a:t>
            </a:r>
          </a:p>
          <a:p>
            <a:pPr lvl="1"/>
            <a:r>
              <a:rPr lang="en-US" dirty="0"/>
              <a:t>Egestas</a:t>
            </a:r>
          </a:p>
          <a:p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92346D0-C19D-754C-B7FB-4EEAD59AF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612D8C-0CE2-8F48-B865-A1C7EEB209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7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>
            <a:extLst>
              <a:ext uri="{FF2B5EF4-FFF2-40B4-BE49-F238E27FC236}">
                <a16:creationId xmlns:a16="http://schemas.microsoft.com/office/drawing/2014/main" id="{3AC14BE6-0C46-714B-B7A3-48A9E49B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and Photo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4229366B-9DFE-0244-A864-A3ECC889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Em psum dolor sit amet, consectetur adipiscing elit. Mauris vehicula dui in neque dignissim, in aliquet nisl varius. Sed a erat ut magna vulputate feugiat. Quisque varius et libero placerat erat.</a:t>
            </a:r>
          </a:p>
        </p:txBody>
      </p:sp>
      <p:sp>
        <p:nvSpPr>
          <p:cNvPr id="13" name="Picture" descr="Image Placeholder">
            <a:extLst>
              <a:ext uri="{FF2B5EF4-FFF2-40B4-BE49-F238E27FC236}">
                <a16:creationId xmlns:a16="http://schemas.microsoft.com/office/drawing/2014/main" id="{2F7EAA57-DE56-CA46-BAA1-5C2C5EAB102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4" name="Slide Note">
            <a:extLst>
              <a:ext uri="{FF2B5EF4-FFF2-40B4-BE49-F238E27FC236}">
                <a16:creationId xmlns:a16="http://schemas.microsoft.com/office/drawing/2014/main" id="{767C01DD-707F-4742-B0A0-9274A977492A}"/>
              </a:ext>
            </a:extLst>
          </p:cNvPr>
          <p:cNvSpPr txBox="1"/>
          <p:nvPr/>
        </p:nvSpPr>
        <p:spPr>
          <a:xfrm>
            <a:off x="2974505" y="5442239"/>
            <a:ext cx="219439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NOTE:</a:t>
            </a:r>
            <a:r>
              <a:rPr lang="en-US" sz="16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Neque in dignissim, and quet nis et umis varius.</a:t>
            </a:r>
          </a:p>
        </p:txBody>
      </p:sp>
      <p:sp>
        <p:nvSpPr>
          <p:cNvPr id="15" name="Arrow" descr="Dashed Arrow">
            <a:extLst>
              <a:ext uri="{FF2B5EF4-FFF2-40B4-BE49-F238E27FC236}">
                <a16:creationId xmlns:a16="http://schemas.microsoft.com/office/drawing/2014/main" id="{E4E363DF-78BF-7047-827C-B91CD97363E6}"/>
              </a:ext>
            </a:extLst>
          </p:cNvPr>
          <p:cNvSpPr/>
          <p:nvPr/>
        </p:nvSpPr>
        <p:spPr>
          <a:xfrm rot="14218706" flipV="1">
            <a:off x="3979434" y="4366041"/>
            <a:ext cx="1399130" cy="1664208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tx2"/>
            </a:solidFill>
            <a:prstDash val="dash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3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5C8F0397-2A2F-FA44-A11D-5385B5FC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and Photos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CA49974-DF4B-1F47-B7B0-A6B56256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Em psum dolor sit amet, consectetur adipiscing elit. Mauris vehicula dui in neque dignissim, in aliquet nisl varius. Sed a erat ut magna vulputate feugiat.</a:t>
            </a:r>
          </a:p>
          <a:p>
            <a:pPr marL="0" indent="0">
              <a:buNone/>
            </a:pPr>
            <a:r>
              <a:rPr lang="en-US" dirty="0"/>
              <a:t>Quisque varius and libero placerat erat lobortis congue. Integer a arcu vel ante bibendum scelerisque. Class aptent taciti sociosqu ad litora torquent.</a:t>
            </a:r>
          </a:p>
        </p:txBody>
      </p:sp>
      <p:sp>
        <p:nvSpPr>
          <p:cNvPr id="4" name="Picture 1" descr="Image Placeholder">
            <a:extLst>
              <a:ext uri="{FF2B5EF4-FFF2-40B4-BE49-F238E27FC236}">
                <a16:creationId xmlns:a16="http://schemas.microsoft.com/office/drawing/2014/main" id="{B1F17BA3-23C4-3B4E-85C3-A81B0EA380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2" descr="Image Placeholder">
            <a:extLst>
              <a:ext uri="{FF2B5EF4-FFF2-40B4-BE49-F238E27FC236}">
                <a16:creationId xmlns:a16="http://schemas.microsoft.com/office/drawing/2014/main" id="{69A0A1A5-BB4E-934D-B1EF-313FE656F60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3" descr="Image Placeholder">
            <a:extLst>
              <a:ext uri="{FF2B5EF4-FFF2-40B4-BE49-F238E27FC236}">
                <a16:creationId xmlns:a16="http://schemas.microsoft.com/office/drawing/2014/main" id="{6A8BDB67-79C3-4445-AFFB-FB6745C3128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8015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AADA-D295-624A-8C1F-F3C9B39B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Photo</a:t>
            </a:r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5C454450-0962-AF4D-BD01-FB52EFFC8F1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932329"/>
            <a:ext cx="12192000" cy="5925671"/>
          </a:xfrm>
        </p:spPr>
      </p:sp>
      <p:sp>
        <p:nvSpPr>
          <p:cNvPr id="5" name="Slide Note">
            <a:extLst>
              <a:ext uri="{FF2B5EF4-FFF2-40B4-BE49-F238E27FC236}">
                <a16:creationId xmlns:a16="http://schemas.microsoft.com/office/drawing/2014/main" id="{3A6341F7-DDD7-6E44-B0B3-715CF7D16CB5}"/>
              </a:ext>
            </a:extLst>
          </p:cNvPr>
          <p:cNvSpPr txBox="1"/>
          <p:nvPr/>
        </p:nvSpPr>
        <p:spPr>
          <a:xfrm>
            <a:off x="8659906" y="5800827"/>
            <a:ext cx="3245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NOTE: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Remember to update slide title behind full-width image to fulfill accessibility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0825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D8FCB22-2DC7-E144-8B90-49F436AB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and Graph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6009897C-A3BC-2848-B684-A4F3D9EA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Lorem ipsum dolor sit amet, punit et consectetur adipiscing elit. Mauris and vehicula dui in neque dignissim, in nisl varius. Sed and erat magna vulputate.</a:t>
            </a:r>
          </a:p>
          <a:p>
            <a:r>
              <a:rPr lang="en-US" dirty="0"/>
              <a:t>Lorem ipsum dolor sit amet</a:t>
            </a:r>
          </a:p>
          <a:p>
            <a:r>
              <a:rPr lang="en-US" dirty="0"/>
              <a:t>consectetur adipiscing elit</a:t>
            </a:r>
          </a:p>
          <a:p>
            <a:r>
              <a:rPr lang="en-US" dirty="0"/>
              <a:t>Quisque ac orci in turpis</a:t>
            </a:r>
          </a:p>
          <a:p>
            <a:r>
              <a:rPr lang="en-US" dirty="0"/>
              <a:t>Donec vitae justo consectetur</a:t>
            </a:r>
          </a:p>
        </p:txBody>
      </p:sp>
      <p:graphicFrame>
        <p:nvGraphicFramePr>
          <p:cNvPr id="5" name="Graph" descr="A bar graph of A, B, C and D comparing data from 2017, 2018 and 2019.">
            <a:extLst>
              <a:ext uri="{FF2B5EF4-FFF2-40B4-BE49-F238E27FC236}">
                <a16:creationId xmlns:a16="http://schemas.microsoft.com/office/drawing/2014/main" id="{6B0A2837-0078-2944-BE87-47D25AA35388}"/>
              </a:ext>
            </a:extLst>
          </p:cNvPr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2548336014"/>
              </p:ext>
            </p:extLst>
          </p:nvPr>
        </p:nvGraphicFramePr>
        <p:xfrm>
          <a:off x="5162550" y="1976438"/>
          <a:ext cx="6324600" cy="3967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185F3C10-40FA-5845-8029-D5490ECDA88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85954F8D-B7E6-D640-BC50-D014E954A0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3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322C1FBC-6C22-3741-A1E5-5765F327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Elements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F400F1EF-FBD9-C849-BEB9-91B7DFEA7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7"/>
            <a:ext cx="7915591" cy="1297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Copy and paste these graphic elements to give your presentation a touch of color. Only use the official UB brand color palette. For more information, please visit </a:t>
            </a:r>
            <a:r>
              <a:rPr lang="en-US" dirty="0">
                <a:hlinkClick r:id="rId2"/>
              </a:rPr>
              <a:t>buffalo.edu/brand/creative/color/color-palette</a:t>
            </a:r>
            <a:r>
              <a:rPr lang="en-US" dirty="0"/>
              <a:t>.</a:t>
            </a:r>
          </a:p>
        </p:txBody>
      </p:sp>
      <p:sp>
        <p:nvSpPr>
          <p:cNvPr id="5" name="Solid Number Bullet - 1" descr="Solid Number Bullet - 1">
            <a:extLst>
              <a:ext uri="{FF2B5EF4-FFF2-40B4-BE49-F238E27FC236}">
                <a16:creationId xmlns:a16="http://schemas.microsoft.com/office/drawing/2014/main" id="{9BDE9D2E-69F7-9140-89C4-6979918DC69B}"/>
              </a:ext>
            </a:extLst>
          </p:cNvPr>
          <p:cNvSpPr/>
          <p:nvPr/>
        </p:nvSpPr>
        <p:spPr>
          <a:xfrm>
            <a:off x="749186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" name="Solid Number Bullet - 2" descr="Solid Number Bullet - 2">
            <a:extLst>
              <a:ext uri="{FF2B5EF4-FFF2-40B4-BE49-F238E27FC236}">
                <a16:creationId xmlns:a16="http://schemas.microsoft.com/office/drawing/2014/main" id="{CFBFB34A-A05F-AA43-9D54-5B8821DD6CB0}"/>
              </a:ext>
            </a:extLst>
          </p:cNvPr>
          <p:cNvSpPr/>
          <p:nvPr/>
        </p:nvSpPr>
        <p:spPr>
          <a:xfrm>
            <a:off x="1224323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Solid Number Bullet - 3" descr="Solid Number Bullet - 3">
            <a:extLst>
              <a:ext uri="{FF2B5EF4-FFF2-40B4-BE49-F238E27FC236}">
                <a16:creationId xmlns:a16="http://schemas.microsoft.com/office/drawing/2014/main" id="{71CF67B5-F769-E94C-B848-2E3B98329910}"/>
              </a:ext>
            </a:extLst>
          </p:cNvPr>
          <p:cNvSpPr/>
          <p:nvPr/>
        </p:nvSpPr>
        <p:spPr>
          <a:xfrm>
            <a:off x="1699460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8" name="Solid Number Bullet - 4" descr="Solid Number Bullet - 4">
            <a:extLst>
              <a:ext uri="{FF2B5EF4-FFF2-40B4-BE49-F238E27FC236}">
                <a16:creationId xmlns:a16="http://schemas.microsoft.com/office/drawing/2014/main" id="{9B806999-D028-AD46-89EB-9C7635F5FE37}"/>
              </a:ext>
            </a:extLst>
          </p:cNvPr>
          <p:cNvSpPr/>
          <p:nvPr/>
        </p:nvSpPr>
        <p:spPr>
          <a:xfrm>
            <a:off x="2174597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9" name="Solid Number Bullet - 5" descr="Solid Number Bullet - 5">
            <a:extLst>
              <a:ext uri="{FF2B5EF4-FFF2-40B4-BE49-F238E27FC236}">
                <a16:creationId xmlns:a16="http://schemas.microsoft.com/office/drawing/2014/main" id="{94A6161E-7249-7D4C-A36D-9DB44C24C5F8}"/>
              </a:ext>
            </a:extLst>
          </p:cNvPr>
          <p:cNvSpPr/>
          <p:nvPr/>
        </p:nvSpPr>
        <p:spPr>
          <a:xfrm>
            <a:off x="2649734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0" name="Solid Number Bullet - 6" descr="Solid Number Bullet - 6">
            <a:extLst>
              <a:ext uri="{FF2B5EF4-FFF2-40B4-BE49-F238E27FC236}">
                <a16:creationId xmlns:a16="http://schemas.microsoft.com/office/drawing/2014/main" id="{38AB8107-02E2-0745-B0EA-F119BBD971C3}"/>
              </a:ext>
            </a:extLst>
          </p:cNvPr>
          <p:cNvSpPr/>
          <p:nvPr/>
        </p:nvSpPr>
        <p:spPr>
          <a:xfrm>
            <a:off x="3124871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11" name="Solid Number Bullet - 7" descr="Solid Number Bullet - 7">
            <a:extLst>
              <a:ext uri="{FF2B5EF4-FFF2-40B4-BE49-F238E27FC236}">
                <a16:creationId xmlns:a16="http://schemas.microsoft.com/office/drawing/2014/main" id="{8A6C9DA1-B6E4-5045-8F84-1B7D9CE4BA17}"/>
              </a:ext>
            </a:extLst>
          </p:cNvPr>
          <p:cNvSpPr/>
          <p:nvPr/>
        </p:nvSpPr>
        <p:spPr>
          <a:xfrm>
            <a:off x="3600008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2" name="Solid Number Bullet - 8" descr="Solid Number Bullet - 8">
            <a:extLst>
              <a:ext uri="{FF2B5EF4-FFF2-40B4-BE49-F238E27FC236}">
                <a16:creationId xmlns:a16="http://schemas.microsoft.com/office/drawing/2014/main" id="{3F6A784E-285A-CC44-9AC8-8FE835DDE76C}"/>
              </a:ext>
            </a:extLst>
          </p:cNvPr>
          <p:cNvSpPr/>
          <p:nvPr/>
        </p:nvSpPr>
        <p:spPr>
          <a:xfrm>
            <a:off x="4075145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3" name="Solid Number Bullet - 9" descr="Solid Number Bullet - 9">
            <a:extLst>
              <a:ext uri="{FF2B5EF4-FFF2-40B4-BE49-F238E27FC236}">
                <a16:creationId xmlns:a16="http://schemas.microsoft.com/office/drawing/2014/main" id="{11D14EF2-FFC6-2947-B8C0-A27BE38188FE}"/>
              </a:ext>
            </a:extLst>
          </p:cNvPr>
          <p:cNvSpPr/>
          <p:nvPr/>
        </p:nvSpPr>
        <p:spPr>
          <a:xfrm>
            <a:off x="4550282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9</a:t>
            </a:r>
          </a:p>
        </p:txBody>
      </p:sp>
      <p:sp>
        <p:nvSpPr>
          <p:cNvPr id="14" name="Solid Number Bullet - 0" descr="Solid Number Bullet - 0">
            <a:extLst>
              <a:ext uri="{FF2B5EF4-FFF2-40B4-BE49-F238E27FC236}">
                <a16:creationId xmlns:a16="http://schemas.microsoft.com/office/drawing/2014/main" id="{907C430C-F359-5F4A-B347-866B0A511F8B}"/>
              </a:ext>
            </a:extLst>
          </p:cNvPr>
          <p:cNvSpPr/>
          <p:nvPr/>
        </p:nvSpPr>
        <p:spPr>
          <a:xfrm>
            <a:off x="5025417" y="4205307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5" name="Open Number Bullet - 1" descr="Open Number Bullet - 1">
            <a:extLst>
              <a:ext uri="{FF2B5EF4-FFF2-40B4-BE49-F238E27FC236}">
                <a16:creationId xmlns:a16="http://schemas.microsoft.com/office/drawing/2014/main" id="{363285DE-D895-744F-B0B6-B8623D9E1032}"/>
              </a:ext>
            </a:extLst>
          </p:cNvPr>
          <p:cNvSpPr/>
          <p:nvPr/>
        </p:nvSpPr>
        <p:spPr>
          <a:xfrm>
            <a:off x="749935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6" name="Open Number Bullet - 2" descr="Open Number Bullet - 2">
            <a:extLst>
              <a:ext uri="{FF2B5EF4-FFF2-40B4-BE49-F238E27FC236}">
                <a16:creationId xmlns:a16="http://schemas.microsoft.com/office/drawing/2014/main" id="{910FB3F0-A4C5-464E-864B-64C1EA2B939F}"/>
              </a:ext>
            </a:extLst>
          </p:cNvPr>
          <p:cNvSpPr/>
          <p:nvPr/>
        </p:nvSpPr>
        <p:spPr>
          <a:xfrm>
            <a:off x="1225072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7" name="Open Number Bullet - 3" descr="Open Number Bullet - 3">
            <a:extLst>
              <a:ext uri="{FF2B5EF4-FFF2-40B4-BE49-F238E27FC236}">
                <a16:creationId xmlns:a16="http://schemas.microsoft.com/office/drawing/2014/main" id="{FA82DCA1-D7DF-DF47-AC5F-26E137CC39C5}"/>
              </a:ext>
            </a:extLst>
          </p:cNvPr>
          <p:cNvSpPr/>
          <p:nvPr/>
        </p:nvSpPr>
        <p:spPr>
          <a:xfrm>
            <a:off x="1700209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8" name="Open Number Bullet - 4" descr="Open Number Bullet - 4">
            <a:extLst>
              <a:ext uri="{FF2B5EF4-FFF2-40B4-BE49-F238E27FC236}">
                <a16:creationId xmlns:a16="http://schemas.microsoft.com/office/drawing/2014/main" id="{EB2527A9-D503-F44F-9228-02CB4636EA13}"/>
              </a:ext>
            </a:extLst>
          </p:cNvPr>
          <p:cNvSpPr/>
          <p:nvPr/>
        </p:nvSpPr>
        <p:spPr>
          <a:xfrm>
            <a:off x="2175346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9" name="Open Number Bullet - 5" descr="Open Number Bullet - 5">
            <a:extLst>
              <a:ext uri="{FF2B5EF4-FFF2-40B4-BE49-F238E27FC236}">
                <a16:creationId xmlns:a16="http://schemas.microsoft.com/office/drawing/2014/main" id="{53DAD49D-F570-C842-B5F9-8D206900D93F}"/>
              </a:ext>
            </a:extLst>
          </p:cNvPr>
          <p:cNvSpPr/>
          <p:nvPr/>
        </p:nvSpPr>
        <p:spPr>
          <a:xfrm>
            <a:off x="2650483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20" name="Open Number Bullet - 6" descr="Open Number Bullet - 6">
            <a:extLst>
              <a:ext uri="{FF2B5EF4-FFF2-40B4-BE49-F238E27FC236}">
                <a16:creationId xmlns:a16="http://schemas.microsoft.com/office/drawing/2014/main" id="{21AD636D-3E00-2649-AB2A-A09015288144}"/>
              </a:ext>
            </a:extLst>
          </p:cNvPr>
          <p:cNvSpPr/>
          <p:nvPr/>
        </p:nvSpPr>
        <p:spPr>
          <a:xfrm>
            <a:off x="3125620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21" name="Open Number Bullet - 7" descr="Open Number Bullet - 7">
            <a:extLst>
              <a:ext uri="{FF2B5EF4-FFF2-40B4-BE49-F238E27FC236}">
                <a16:creationId xmlns:a16="http://schemas.microsoft.com/office/drawing/2014/main" id="{01283700-49F1-354C-B109-F449BC6133A7}"/>
              </a:ext>
            </a:extLst>
          </p:cNvPr>
          <p:cNvSpPr/>
          <p:nvPr/>
        </p:nvSpPr>
        <p:spPr>
          <a:xfrm>
            <a:off x="3600757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22" name="Open Number Bullet - 8" descr="Open Number Bullet - 8">
            <a:extLst>
              <a:ext uri="{FF2B5EF4-FFF2-40B4-BE49-F238E27FC236}">
                <a16:creationId xmlns:a16="http://schemas.microsoft.com/office/drawing/2014/main" id="{54434CB3-D0C6-3148-9BF5-56F6A3E556EA}"/>
              </a:ext>
            </a:extLst>
          </p:cNvPr>
          <p:cNvSpPr/>
          <p:nvPr/>
        </p:nvSpPr>
        <p:spPr>
          <a:xfrm>
            <a:off x="4075894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23" name="Open Number Bullet - 9" descr="Open Number Bullet - 9">
            <a:extLst>
              <a:ext uri="{FF2B5EF4-FFF2-40B4-BE49-F238E27FC236}">
                <a16:creationId xmlns:a16="http://schemas.microsoft.com/office/drawing/2014/main" id="{2185A9C0-E982-0540-9D52-E3216DA502E7}"/>
              </a:ext>
            </a:extLst>
          </p:cNvPr>
          <p:cNvSpPr/>
          <p:nvPr/>
        </p:nvSpPr>
        <p:spPr>
          <a:xfrm>
            <a:off x="4551031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9</a:t>
            </a:r>
          </a:p>
        </p:txBody>
      </p:sp>
      <p:sp>
        <p:nvSpPr>
          <p:cNvPr id="24" name="Open Number Bullet - 0" descr="Open Number Bullet - 0">
            <a:extLst>
              <a:ext uri="{FF2B5EF4-FFF2-40B4-BE49-F238E27FC236}">
                <a16:creationId xmlns:a16="http://schemas.microsoft.com/office/drawing/2014/main" id="{36217621-8E80-874B-8555-D928285BFB9A}"/>
              </a:ext>
            </a:extLst>
          </p:cNvPr>
          <p:cNvSpPr/>
          <p:nvPr/>
        </p:nvSpPr>
        <p:spPr>
          <a:xfrm>
            <a:off x="5026166" y="4645897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5" name="Solid Letter Bullet - A" descr="Solid Letter Bullet - A">
            <a:extLst>
              <a:ext uri="{FF2B5EF4-FFF2-40B4-BE49-F238E27FC236}">
                <a16:creationId xmlns:a16="http://schemas.microsoft.com/office/drawing/2014/main" id="{C43651E4-D3BB-924C-961E-6B7CF6EEB9D7}"/>
              </a:ext>
            </a:extLst>
          </p:cNvPr>
          <p:cNvSpPr/>
          <p:nvPr/>
        </p:nvSpPr>
        <p:spPr>
          <a:xfrm>
            <a:off x="749186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26" name="Solid Letter Bullet - B" descr="Solid Letter Bullet - B">
            <a:extLst>
              <a:ext uri="{FF2B5EF4-FFF2-40B4-BE49-F238E27FC236}">
                <a16:creationId xmlns:a16="http://schemas.microsoft.com/office/drawing/2014/main" id="{FB72489E-43FA-214D-89DD-29783C169B7E}"/>
              </a:ext>
            </a:extLst>
          </p:cNvPr>
          <p:cNvSpPr/>
          <p:nvPr/>
        </p:nvSpPr>
        <p:spPr>
          <a:xfrm>
            <a:off x="1224323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27" name="Solid Letter Bullet - C" descr="Solid Letter Bullet - C">
            <a:extLst>
              <a:ext uri="{FF2B5EF4-FFF2-40B4-BE49-F238E27FC236}">
                <a16:creationId xmlns:a16="http://schemas.microsoft.com/office/drawing/2014/main" id="{DBB1A76D-86CE-0746-9C98-10DE6C936E34}"/>
              </a:ext>
            </a:extLst>
          </p:cNvPr>
          <p:cNvSpPr/>
          <p:nvPr/>
        </p:nvSpPr>
        <p:spPr>
          <a:xfrm>
            <a:off x="1699460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8" name="Solid Letter Bullet - D" descr="Solid Letter Bullet - D">
            <a:extLst>
              <a:ext uri="{FF2B5EF4-FFF2-40B4-BE49-F238E27FC236}">
                <a16:creationId xmlns:a16="http://schemas.microsoft.com/office/drawing/2014/main" id="{333F25FD-E1DA-8E46-9645-190E6B89D556}"/>
              </a:ext>
            </a:extLst>
          </p:cNvPr>
          <p:cNvSpPr/>
          <p:nvPr/>
        </p:nvSpPr>
        <p:spPr>
          <a:xfrm>
            <a:off x="2174597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29" name="Solid Letter Bullet - E" descr="Solid Letter Bullet - E">
            <a:extLst>
              <a:ext uri="{FF2B5EF4-FFF2-40B4-BE49-F238E27FC236}">
                <a16:creationId xmlns:a16="http://schemas.microsoft.com/office/drawing/2014/main" id="{73A3EBB2-6E6E-0640-B422-827B358BA212}"/>
              </a:ext>
            </a:extLst>
          </p:cNvPr>
          <p:cNvSpPr/>
          <p:nvPr/>
        </p:nvSpPr>
        <p:spPr>
          <a:xfrm>
            <a:off x="2649734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30" name="Solid Letter Bullet - F" descr="Solid Letter Bullet - F">
            <a:extLst>
              <a:ext uri="{FF2B5EF4-FFF2-40B4-BE49-F238E27FC236}">
                <a16:creationId xmlns:a16="http://schemas.microsoft.com/office/drawing/2014/main" id="{9CD85998-D01D-5941-92A3-4119FA76E3CA}"/>
              </a:ext>
            </a:extLst>
          </p:cNvPr>
          <p:cNvSpPr/>
          <p:nvPr/>
        </p:nvSpPr>
        <p:spPr>
          <a:xfrm>
            <a:off x="3124871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31" name="Solid Letter Bullet - G" descr="Solid Letter Bullet - G">
            <a:extLst>
              <a:ext uri="{FF2B5EF4-FFF2-40B4-BE49-F238E27FC236}">
                <a16:creationId xmlns:a16="http://schemas.microsoft.com/office/drawing/2014/main" id="{1E869F00-C5E9-C24D-8B9F-D6E89843D1DE}"/>
              </a:ext>
            </a:extLst>
          </p:cNvPr>
          <p:cNvSpPr/>
          <p:nvPr/>
        </p:nvSpPr>
        <p:spPr>
          <a:xfrm>
            <a:off x="3600008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32" name="Solid Letter Bullet - H" descr="Solid Letter Bullet - H">
            <a:extLst>
              <a:ext uri="{FF2B5EF4-FFF2-40B4-BE49-F238E27FC236}">
                <a16:creationId xmlns:a16="http://schemas.microsoft.com/office/drawing/2014/main" id="{48E77232-BC14-D348-A653-B17495DC0BF8}"/>
              </a:ext>
            </a:extLst>
          </p:cNvPr>
          <p:cNvSpPr/>
          <p:nvPr/>
        </p:nvSpPr>
        <p:spPr>
          <a:xfrm>
            <a:off x="4075145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H</a:t>
            </a:r>
          </a:p>
        </p:txBody>
      </p:sp>
      <p:sp>
        <p:nvSpPr>
          <p:cNvPr id="33" name="Solid Letter Bullet - I" descr="Solid Letter Bullet - I">
            <a:extLst>
              <a:ext uri="{FF2B5EF4-FFF2-40B4-BE49-F238E27FC236}">
                <a16:creationId xmlns:a16="http://schemas.microsoft.com/office/drawing/2014/main" id="{D2F593D8-FE4E-EA4D-B9F5-CC39BDD00EA3}"/>
              </a:ext>
            </a:extLst>
          </p:cNvPr>
          <p:cNvSpPr/>
          <p:nvPr/>
        </p:nvSpPr>
        <p:spPr>
          <a:xfrm>
            <a:off x="4550282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34" name="Solid Letter Bullet - J" descr="Solid Letter Bullet - J">
            <a:extLst>
              <a:ext uri="{FF2B5EF4-FFF2-40B4-BE49-F238E27FC236}">
                <a16:creationId xmlns:a16="http://schemas.microsoft.com/office/drawing/2014/main" id="{624D40D6-3CF1-EB4A-BF32-9312E85436B2}"/>
              </a:ext>
            </a:extLst>
          </p:cNvPr>
          <p:cNvSpPr/>
          <p:nvPr/>
        </p:nvSpPr>
        <p:spPr>
          <a:xfrm>
            <a:off x="5025417" y="5464811"/>
            <a:ext cx="223578" cy="22357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5" name="Open Number Bullet - A" descr="Open Letter Bullet - A">
            <a:extLst>
              <a:ext uri="{FF2B5EF4-FFF2-40B4-BE49-F238E27FC236}">
                <a16:creationId xmlns:a16="http://schemas.microsoft.com/office/drawing/2014/main" id="{83F3C210-03AE-BA4C-90A3-385B0032D17E}"/>
              </a:ext>
            </a:extLst>
          </p:cNvPr>
          <p:cNvSpPr/>
          <p:nvPr/>
        </p:nvSpPr>
        <p:spPr>
          <a:xfrm>
            <a:off x="749186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6" name="Open Number Bullet - B" descr="Open Letter Bullet - B">
            <a:extLst>
              <a:ext uri="{FF2B5EF4-FFF2-40B4-BE49-F238E27FC236}">
                <a16:creationId xmlns:a16="http://schemas.microsoft.com/office/drawing/2014/main" id="{ACE28768-CB21-5647-9498-A1FA170479D4}"/>
              </a:ext>
            </a:extLst>
          </p:cNvPr>
          <p:cNvSpPr/>
          <p:nvPr/>
        </p:nvSpPr>
        <p:spPr>
          <a:xfrm>
            <a:off x="1224323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37" name="Open Number Bullet - C" descr="Open Letter Bullet - C">
            <a:extLst>
              <a:ext uri="{FF2B5EF4-FFF2-40B4-BE49-F238E27FC236}">
                <a16:creationId xmlns:a16="http://schemas.microsoft.com/office/drawing/2014/main" id="{AB3AEF61-F46E-9D40-97C6-F55C2A1A9E7D}"/>
              </a:ext>
            </a:extLst>
          </p:cNvPr>
          <p:cNvSpPr/>
          <p:nvPr/>
        </p:nvSpPr>
        <p:spPr>
          <a:xfrm>
            <a:off x="1699460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38" name="Open Number Bullet - D" descr="Open Letter Bullet - D">
            <a:extLst>
              <a:ext uri="{FF2B5EF4-FFF2-40B4-BE49-F238E27FC236}">
                <a16:creationId xmlns:a16="http://schemas.microsoft.com/office/drawing/2014/main" id="{3DCFADD0-E47F-5041-84E8-14FB2D43ABAA}"/>
              </a:ext>
            </a:extLst>
          </p:cNvPr>
          <p:cNvSpPr/>
          <p:nvPr/>
        </p:nvSpPr>
        <p:spPr>
          <a:xfrm>
            <a:off x="2174597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39" name="Open Number Bullet - E" descr="Open Letter Bullet - E">
            <a:extLst>
              <a:ext uri="{FF2B5EF4-FFF2-40B4-BE49-F238E27FC236}">
                <a16:creationId xmlns:a16="http://schemas.microsoft.com/office/drawing/2014/main" id="{F2061BC8-845F-4A4E-8C81-1FB31576B071}"/>
              </a:ext>
            </a:extLst>
          </p:cNvPr>
          <p:cNvSpPr/>
          <p:nvPr/>
        </p:nvSpPr>
        <p:spPr>
          <a:xfrm>
            <a:off x="2649734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40" name="Open Number Bullet - F" descr="Open Letter Bullet - F">
            <a:extLst>
              <a:ext uri="{FF2B5EF4-FFF2-40B4-BE49-F238E27FC236}">
                <a16:creationId xmlns:a16="http://schemas.microsoft.com/office/drawing/2014/main" id="{7FF654E9-6180-0B46-8C97-7D896E1A2112}"/>
              </a:ext>
            </a:extLst>
          </p:cNvPr>
          <p:cNvSpPr/>
          <p:nvPr/>
        </p:nvSpPr>
        <p:spPr>
          <a:xfrm>
            <a:off x="3124871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41" name="Open Number Bullet - G" descr="Open Letter Bullet - G">
            <a:extLst>
              <a:ext uri="{FF2B5EF4-FFF2-40B4-BE49-F238E27FC236}">
                <a16:creationId xmlns:a16="http://schemas.microsoft.com/office/drawing/2014/main" id="{87A2BA54-D3E0-1B40-9E9A-580B7E67DAB5}"/>
              </a:ext>
            </a:extLst>
          </p:cNvPr>
          <p:cNvSpPr/>
          <p:nvPr/>
        </p:nvSpPr>
        <p:spPr>
          <a:xfrm>
            <a:off x="3600008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42" name="Open Number Bullet - H" descr="Open Letter Bullet - H">
            <a:extLst>
              <a:ext uri="{FF2B5EF4-FFF2-40B4-BE49-F238E27FC236}">
                <a16:creationId xmlns:a16="http://schemas.microsoft.com/office/drawing/2014/main" id="{365DBA54-EC0E-8948-9E8C-259ED2BAC3A1}"/>
              </a:ext>
            </a:extLst>
          </p:cNvPr>
          <p:cNvSpPr/>
          <p:nvPr/>
        </p:nvSpPr>
        <p:spPr>
          <a:xfrm>
            <a:off x="4075145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H</a:t>
            </a:r>
          </a:p>
        </p:txBody>
      </p:sp>
      <p:sp>
        <p:nvSpPr>
          <p:cNvPr id="43" name="Open Number Bullet - I" descr="Open Letter Bullet - I">
            <a:extLst>
              <a:ext uri="{FF2B5EF4-FFF2-40B4-BE49-F238E27FC236}">
                <a16:creationId xmlns:a16="http://schemas.microsoft.com/office/drawing/2014/main" id="{CF969215-0521-BF44-93A9-D3584B7DDF38}"/>
              </a:ext>
            </a:extLst>
          </p:cNvPr>
          <p:cNvSpPr/>
          <p:nvPr/>
        </p:nvSpPr>
        <p:spPr>
          <a:xfrm>
            <a:off x="4550282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44" name="Open Number Bullet - J" descr="Open Letter Bullet - J">
            <a:extLst>
              <a:ext uri="{FF2B5EF4-FFF2-40B4-BE49-F238E27FC236}">
                <a16:creationId xmlns:a16="http://schemas.microsoft.com/office/drawing/2014/main" id="{62C57ADC-92E9-2142-B01C-01DB7C26C84B}"/>
              </a:ext>
            </a:extLst>
          </p:cNvPr>
          <p:cNvSpPr/>
          <p:nvPr/>
        </p:nvSpPr>
        <p:spPr>
          <a:xfrm>
            <a:off x="5025417" y="5892208"/>
            <a:ext cx="223578" cy="223578"/>
          </a:xfrm>
          <a:prstGeom prst="ellipse">
            <a:avLst/>
          </a:prstGeom>
          <a:noFill/>
          <a:ln w="3111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cxnSp>
        <p:nvCxnSpPr>
          <p:cNvPr id="45" name="Dashed Linework - End Point Solid Arrows" descr="Dashed Linework with Solid Arrow End Points">
            <a:extLst>
              <a:ext uri="{FF2B5EF4-FFF2-40B4-BE49-F238E27FC236}">
                <a16:creationId xmlns:a16="http://schemas.microsoft.com/office/drawing/2014/main" id="{4718694D-5CAE-3C42-AB92-4BDF9CF942B2}"/>
              </a:ext>
            </a:extLst>
          </p:cNvPr>
          <p:cNvCxnSpPr/>
          <p:nvPr/>
        </p:nvCxnSpPr>
        <p:spPr>
          <a:xfrm>
            <a:off x="5868644" y="4239231"/>
            <a:ext cx="2240280" cy="0"/>
          </a:xfrm>
          <a:prstGeom prst="straightConnector1">
            <a:avLst/>
          </a:prstGeom>
          <a:ln w="2032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ashed Linework - End Point Solid Arrow and Solid Cirlce" descr="Dashed Linework with Solid Arrow End Point and Solid Circle End Point">
            <a:extLst>
              <a:ext uri="{FF2B5EF4-FFF2-40B4-BE49-F238E27FC236}">
                <a16:creationId xmlns:a16="http://schemas.microsoft.com/office/drawing/2014/main" id="{F82CF64B-345F-6B48-8E44-245D562E57B2}"/>
              </a:ext>
            </a:extLst>
          </p:cNvPr>
          <p:cNvCxnSpPr/>
          <p:nvPr/>
        </p:nvCxnSpPr>
        <p:spPr>
          <a:xfrm>
            <a:off x="5868644" y="4579609"/>
            <a:ext cx="2237205" cy="0"/>
          </a:xfrm>
          <a:prstGeom prst="straightConnector1">
            <a:avLst/>
          </a:prstGeom>
          <a:ln w="20320">
            <a:solidFill>
              <a:schemeClr val="tx2"/>
            </a:solidFill>
            <a:prstDash val="dash"/>
            <a:headEnd type="triangle" w="med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ashed Linework - End Point Solid Cirlce and Solid Arrow" descr="Dashed Linework with Solid Circle End Point and Solid Arrow End Point">
            <a:extLst>
              <a:ext uri="{FF2B5EF4-FFF2-40B4-BE49-F238E27FC236}">
                <a16:creationId xmlns:a16="http://schemas.microsoft.com/office/drawing/2014/main" id="{E63AD7B4-6D52-0542-B894-3238FBDA33B0}"/>
              </a:ext>
            </a:extLst>
          </p:cNvPr>
          <p:cNvCxnSpPr/>
          <p:nvPr/>
        </p:nvCxnSpPr>
        <p:spPr>
          <a:xfrm>
            <a:off x="5931708" y="4919986"/>
            <a:ext cx="2237205" cy="0"/>
          </a:xfrm>
          <a:prstGeom prst="straightConnector1">
            <a:avLst/>
          </a:prstGeom>
          <a:ln w="20320">
            <a:solidFill>
              <a:schemeClr val="tx2"/>
            </a:solidFill>
            <a:prstDash val="dash"/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olid Linework - End Point double Open Arrow" descr="Solid Linework with Open Arrow End Points">
            <a:extLst>
              <a:ext uri="{FF2B5EF4-FFF2-40B4-BE49-F238E27FC236}">
                <a16:creationId xmlns:a16="http://schemas.microsoft.com/office/drawing/2014/main" id="{BED61590-D2D9-8E47-8C98-B074E0E94AAD}"/>
              </a:ext>
            </a:extLst>
          </p:cNvPr>
          <p:cNvCxnSpPr/>
          <p:nvPr/>
        </p:nvCxnSpPr>
        <p:spPr>
          <a:xfrm>
            <a:off x="5868996" y="5522150"/>
            <a:ext cx="2265680" cy="816"/>
          </a:xfrm>
          <a:prstGeom prst="straightConnector1">
            <a:avLst/>
          </a:prstGeom>
          <a:ln w="20320">
            <a:solidFill>
              <a:schemeClr val="tx2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olid Linework - End Point Open Arrow and Solid Cirlce" descr="Solid Linework with Open Arrow End Point and Solid Circle End Point">
            <a:extLst>
              <a:ext uri="{FF2B5EF4-FFF2-40B4-BE49-F238E27FC236}">
                <a16:creationId xmlns:a16="http://schemas.microsoft.com/office/drawing/2014/main" id="{9E02BE5A-4754-AF4D-A9F4-6ED3AA2BD06C}"/>
              </a:ext>
            </a:extLst>
          </p:cNvPr>
          <p:cNvCxnSpPr/>
          <p:nvPr/>
        </p:nvCxnSpPr>
        <p:spPr>
          <a:xfrm>
            <a:off x="5868996" y="5813257"/>
            <a:ext cx="2240280" cy="11139"/>
          </a:xfrm>
          <a:prstGeom prst="straightConnector1">
            <a:avLst/>
          </a:prstGeom>
          <a:ln w="20320">
            <a:solidFill>
              <a:schemeClr val="tx2"/>
            </a:solidFill>
            <a:headEnd type="arrow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olid Linework - End Point Solid Cirlce and Open Arrow" descr="Solid Linework with Solid Circle End Point and Open Arrow End Point">
            <a:extLst>
              <a:ext uri="{FF2B5EF4-FFF2-40B4-BE49-F238E27FC236}">
                <a16:creationId xmlns:a16="http://schemas.microsoft.com/office/drawing/2014/main" id="{A7F550CC-C669-AE46-A5CC-167E426D6DA6}"/>
              </a:ext>
            </a:extLst>
          </p:cNvPr>
          <p:cNvCxnSpPr/>
          <p:nvPr/>
        </p:nvCxnSpPr>
        <p:spPr>
          <a:xfrm>
            <a:off x="5926803" y="6114687"/>
            <a:ext cx="2240280" cy="11139"/>
          </a:xfrm>
          <a:prstGeom prst="straightConnector1">
            <a:avLst/>
          </a:prstGeom>
          <a:ln w="20320">
            <a:solidFill>
              <a:schemeClr val="tx2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olid Line Arrow" descr="Solid Line Arrow">
            <a:extLst>
              <a:ext uri="{FF2B5EF4-FFF2-40B4-BE49-F238E27FC236}">
                <a16:creationId xmlns:a16="http://schemas.microsoft.com/office/drawing/2014/main" id="{0B19E967-3583-1343-8D0C-667227E78B4E}"/>
              </a:ext>
            </a:extLst>
          </p:cNvPr>
          <p:cNvSpPr/>
          <p:nvPr/>
        </p:nvSpPr>
        <p:spPr>
          <a:xfrm rot="16200000" flipV="1">
            <a:off x="8828627" y="3935137"/>
            <a:ext cx="1399130" cy="1663105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tx2"/>
            </a:solidFill>
            <a:prstDash val="solid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52" name="Dashed Line Arrow" descr="Dashed Line Arrow">
            <a:extLst>
              <a:ext uri="{FF2B5EF4-FFF2-40B4-BE49-F238E27FC236}">
                <a16:creationId xmlns:a16="http://schemas.microsoft.com/office/drawing/2014/main" id="{758D83C1-A549-814F-BC73-425EBE48D70A}"/>
              </a:ext>
            </a:extLst>
          </p:cNvPr>
          <p:cNvSpPr/>
          <p:nvPr/>
        </p:nvSpPr>
        <p:spPr>
          <a:xfrm rot="16200000" flipV="1">
            <a:off x="8824372" y="4623034"/>
            <a:ext cx="1399130" cy="1663105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tx2"/>
            </a:solidFill>
            <a:prstDash val="dash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cxnSp>
        <p:nvCxnSpPr>
          <p:cNvPr id="53" name="Solid Linework - End Point Double Solid Cirlce" descr="Solid Linework with Solid Circle End Points">
            <a:extLst>
              <a:ext uri="{FF2B5EF4-FFF2-40B4-BE49-F238E27FC236}">
                <a16:creationId xmlns:a16="http://schemas.microsoft.com/office/drawing/2014/main" id="{E4197515-7AD4-B947-8FDF-78C7AD596A5B}"/>
              </a:ext>
            </a:extLst>
          </p:cNvPr>
          <p:cNvCxnSpPr/>
          <p:nvPr/>
        </p:nvCxnSpPr>
        <p:spPr>
          <a:xfrm flipV="1">
            <a:off x="8738399" y="5790006"/>
            <a:ext cx="2192755" cy="816"/>
          </a:xfrm>
          <a:prstGeom prst="straightConnector1">
            <a:avLst/>
          </a:prstGeom>
          <a:ln w="20320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ashed Linework - End Point Double Solid Cirlce" descr="Dashed Linework with Solid Circle End Points">
            <a:extLst>
              <a:ext uri="{FF2B5EF4-FFF2-40B4-BE49-F238E27FC236}">
                <a16:creationId xmlns:a16="http://schemas.microsoft.com/office/drawing/2014/main" id="{0A8A677A-F10A-3C40-B1E9-C04496F92E00}"/>
              </a:ext>
            </a:extLst>
          </p:cNvPr>
          <p:cNvCxnSpPr/>
          <p:nvPr/>
        </p:nvCxnSpPr>
        <p:spPr>
          <a:xfrm flipV="1">
            <a:off x="8752935" y="6106115"/>
            <a:ext cx="2183046" cy="1802"/>
          </a:xfrm>
          <a:prstGeom prst="straightConnector1">
            <a:avLst/>
          </a:prstGeom>
          <a:ln w="20320">
            <a:solidFill>
              <a:schemeClr val="tx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74204B13-12CE-5849-82EE-2A784C3AC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0882130-6200-324C-8A79-B506D342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5651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665815"/>
            <a:ext cx="6951472" cy="424732"/>
          </a:xfrm>
        </p:spPr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123121" cy="3968249"/>
          </a:xfrm>
        </p:spPr>
        <p:txBody>
          <a:bodyPr/>
          <a:lstStyle/>
          <a:p>
            <a:r>
              <a:rPr lang="en-US" dirty="0"/>
              <a:t>The current state-of-art computer vision algorithms are trained to predict a fixed set of objects. Although, we can train the algorithm for new set of objects, the process is computationally expensive and cumbersome.</a:t>
            </a:r>
          </a:p>
          <a:p>
            <a:r>
              <a:rPr lang="en-US" dirty="0"/>
              <a:t>The authors of this paper demonstrate that simple pre-training of task of predicting which caption goes with which image is a much better approach.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9D68E-22AB-AD7A-2A87-67D0063C1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22" y="2185416"/>
            <a:ext cx="5164716" cy="21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665815"/>
            <a:ext cx="6951472" cy="424732"/>
          </a:xfrm>
        </p:spPr>
        <p:txBody>
          <a:bodyPr/>
          <a:lstStyle/>
          <a:p>
            <a:r>
              <a:rPr lang="en-US" sz="2400" dirty="0"/>
              <a:t>MOTIVATION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Pretraining methods learning from raw test have revolutionized NLP over the last few years.</a:t>
            </a:r>
          </a:p>
          <a:p>
            <a:r>
              <a:rPr lang="en-US" dirty="0"/>
              <a:t>The scale of computing, model capacity and data have improved tremendously.</a:t>
            </a:r>
          </a:p>
          <a:p>
            <a:r>
              <a:rPr lang="en-US" dirty="0"/>
              <a:t>Natural Language supervision for image-representation has had poor performance as compared to image-classification models.</a:t>
            </a:r>
          </a:p>
          <a:p>
            <a:r>
              <a:rPr lang="en-US" dirty="0"/>
              <a:t>Large quantities of data of image text pair publicly available on the internet.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0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0882130-6200-324C-8A79-B506D342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95E22-9D1F-0396-8950-1C21A3E3AE42}"/>
              </a:ext>
            </a:extLst>
          </p:cNvPr>
          <p:cNvSpPr txBox="1"/>
          <p:nvPr/>
        </p:nvSpPr>
        <p:spPr>
          <a:xfrm>
            <a:off x="658368" y="4254759"/>
            <a:ext cx="576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CONTRASTIVE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DOES THE PRETRAINING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DATASET CLASSIFIER FROM LABELED TEXT AND USE FOR ZERO-SHOT PREDICTION</a:t>
            </a:r>
          </a:p>
        </p:txBody>
      </p:sp>
    </p:spTree>
    <p:extLst>
      <p:ext uri="{BB962C8B-B14F-4D97-AF65-F5344CB8AC3E}">
        <p14:creationId xmlns:p14="http://schemas.microsoft.com/office/powerpoint/2010/main" val="13714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665815"/>
            <a:ext cx="6951472" cy="424732"/>
          </a:xfrm>
        </p:spPr>
        <p:txBody>
          <a:bodyPr/>
          <a:lstStyle/>
          <a:p>
            <a:r>
              <a:rPr lang="en-US" sz="2400" dirty="0"/>
              <a:t>CONTRASTIVE LEARNING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22" y="2185416"/>
            <a:ext cx="6951472" cy="3968249"/>
          </a:xfrm>
        </p:spPr>
        <p:txBody>
          <a:bodyPr/>
          <a:lstStyle/>
          <a:p>
            <a:r>
              <a:rPr lang="en-US" dirty="0"/>
              <a:t>This is done with the help of dataset created by </a:t>
            </a:r>
            <a:r>
              <a:rPr lang="en-US" dirty="0" err="1"/>
              <a:t>OpenAI</a:t>
            </a:r>
            <a:r>
              <a:rPr lang="en-US" dirty="0"/>
              <a:t> which has 400 million text image pairs.</a:t>
            </a:r>
          </a:p>
          <a:p>
            <a:r>
              <a:rPr lang="en-US" dirty="0"/>
              <a:t>The text-encoder used is a masked self-attention transformer and the image encoders used are ResNet50 with modification and vision transformer.</a:t>
            </a:r>
          </a:p>
          <a:p>
            <a:r>
              <a:rPr lang="en-US" dirty="0"/>
              <a:t> The images and texts are passed through the respective encoders and a similarity matrix is created with these vectors.</a:t>
            </a:r>
          </a:p>
          <a:p>
            <a:r>
              <a:rPr lang="en-US" dirty="0"/>
              <a:t>In the similarity matrix we try to maximize cosine similarity of the N real pairs and minimizing the cosine similarity of the remaining N</a:t>
            </a:r>
            <a:r>
              <a:rPr lang="en-US" baseline="30000" dirty="0"/>
              <a:t>2</a:t>
            </a:r>
            <a:r>
              <a:rPr lang="en-US" dirty="0"/>
              <a:t> – N pairs.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08E3B-9478-8CD0-3A2A-9079962A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98" y="2190081"/>
            <a:ext cx="4989102" cy="34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665815"/>
            <a:ext cx="6951472" cy="424732"/>
          </a:xfrm>
        </p:spPr>
        <p:txBody>
          <a:bodyPr/>
          <a:lstStyle/>
          <a:p>
            <a:r>
              <a:rPr lang="en-US" sz="2400" dirty="0"/>
              <a:t>HOW DOES THE PRETRAINING WORK?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22" y="2185416"/>
            <a:ext cx="6705608" cy="3968249"/>
          </a:xfrm>
        </p:spPr>
        <p:txBody>
          <a:bodyPr/>
          <a:lstStyle/>
          <a:p>
            <a:r>
              <a:rPr lang="en-US" dirty="0"/>
              <a:t>This paper is heavily inspired from the </a:t>
            </a:r>
            <a:r>
              <a:rPr lang="en-US" dirty="0" err="1"/>
              <a:t>convirt</a:t>
            </a:r>
            <a:r>
              <a:rPr lang="en-US" dirty="0"/>
              <a:t> paper from Stanford university.</a:t>
            </a:r>
          </a:p>
          <a:p>
            <a:r>
              <a:rPr lang="en-US" dirty="0"/>
              <a:t>The image is resized and a random cropping is done and it is passed through the encoder.</a:t>
            </a:r>
          </a:p>
          <a:p>
            <a:r>
              <a:rPr lang="en-US" dirty="0"/>
              <a:t>The loss function used here is cross-entropy loss and using  this loss value we get the desired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B5EF2-8B59-4BC8-699F-23FF57B5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30" y="1665815"/>
            <a:ext cx="5154779" cy="15508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745CF8-FB17-208A-D524-B02B0412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852" y="3428999"/>
            <a:ext cx="389572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4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44216"/>
            <a:ext cx="6951472" cy="646331"/>
          </a:xfrm>
        </p:spPr>
        <p:txBody>
          <a:bodyPr/>
          <a:lstStyle/>
          <a:p>
            <a:r>
              <a:rPr lang="en-US" sz="2000" dirty="0"/>
              <a:t>CREATE DATASET CLASSIFIER FROM LABELED TEXT AND USE ZERO-SHOT PREDICTION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22" y="2185416"/>
            <a:ext cx="6705608" cy="3968249"/>
          </a:xfrm>
        </p:spPr>
        <p:txBody>
          <a:bodyPr/>
          <a:lstStyle/>
          <a:p>
            <a:r>
              <a:rPr lang="en-US" dirty="0"/>
              <a:t>In this process, we will use an unseen dataset like CIFAR10 for zero-shot prediction. </a:t>
            </a:r>
          </a:p>
          <a:p>
            <a:r>
              <a:rPr lang="en-US" dirty="0"/>
              <a:t>Firstly, the labels will be prompt-engineered as those labels give a better result.</a:t>
            </a:r>
          </a:p>
          <a:p>
            <a:r>
              <a:rPr lang="en-US" dirty="0"/>
              <a:t>The labels are then passed through the pre-trained text encoder to get text embeddings</a:t>
            </a:r>
          </a:p>
          <a:p>
            <a:r>
              <a:rPr lang="en-US" dirty="0"/>
              <a:t> Finally, the images will be passed through the image encoder and the image embedding will be used with all text-embeddings.</a:t>
            </a:r>
          </a:p>
          <a:p>
            <a:r>
              <a:rPr lang="en-US" dirty="0"/>
              <a:t>The one with best score will be our output.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B7B7-AADB-44FF-549F-A823AE60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721" y="1976437"/>
            <a:ext cx="39052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7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0882130-6200-324C-8A79-B506D342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EXPERIMENTS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95E22-9D1F-0396-8950-1C21A3E3AE42}"/>
              </a:ext>
            </a:extLst>
          </p:cNvPr>
          <p:cNvSpPr txBox="1"/>
          <p:nvPr/>
        </p:nvSpPr>
        <p:spPr>
          <a:xfrm>
            <a:off x="658368" y="4254759"/>
            <a:ext cx="576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CONTRASTIVE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DOES THE PRETRAINING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DATASET CLASSIFIER FROM LABELED TEXT AND USE FOR ZERO-SHOT PREDICTION</a:t>
            </a:r>
          </a:p>
        </p:txBody>
      </p:sp>
    </p:spTree>
    <p:extLst>
      <p:ext uri="{BB962C8B-B14F-4D97-AF65-F5344CB8AC3E}">
        <p14:creationId xmlns:p14="http://schemas.microsoft.com/office/powerpoint/2010/main" val="33612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1072</Words>
  <Application>Microsoft Office PowerPoint</Application>
  <PresentationFormat>Widescreen</PresentationFormat>
  <Paragraphs>142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Regular</vt:lpstr>
      <vt:lpstr>Georgia</vt:lpstr>
      <vt:lpstr>System Font Regular</vt:lpstr>
      <vt:lpstr>Office Theme</vt:lpstr>
      <vt:lpstr>CLIP:Learning Transferable Visual Models From Natural LanGuage SuperVision</vt:lpstr>
      <vt:lpstr>INTRODUCTION AND MOTIVATION</vt:lpstr>
      <vt:lpstr>INTRODUCTION</vt:lpstr>
      <vt:lpstr>MOTIVATION</vt:lpstr>
      <vt:lpstr>APPROACH</vt:lpstr>
      <vt:lpstr>CONTRASTIVE LEARNING</vt:lpstr>
      <vt:lpstr>HOW DOES THE PRETRAINING WORK?</vt:lpstr>
      <vt:lpstr>CREATE DATASET CLASSIFIER FROM LABELED TEXT AND USE ZERO-SHOT PREDICTION</vt:lpstr>
      <vt:lpstr>EXPERIMENTS</vt:lpstr>
      <vt:lpstr>Double Content Slide</vt:lpstr>
      <vt:lpstr>Bulleted List Slide</vt:lpstr>
      <vt:lpstr>Comparison Slide</vt:lpstr>
      <vt:lpstr>Content and Photo</vt:lpstr>
      <vt:lpstr>Content and Photos</vt:lpstr>
      <vt:lpstr>Full-width Photo</vt:lpstr>
      <vt:lpstr>Content and Graph</vt:lpstr>
      <vt:lpstr>Graphic Elements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17164959628</cp:lastModifiedBy>
  <cp:revision>88</cp:revision>
  <dcterms:created xsi:type="dcterms:W3CDTF">2019-04-04T19:20:28Z</dcterms:created>
  <dcterms:modified xsi:type="dcterms:W3CDTF">2022-06-22T08:02:57Z</dcterms:modified>
  <cp:category/>
</cp:coreProperties>
</file>