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77" r:id="rId24"/>
    <p:sldId id="278" r:id="rId25"/>
    <p:sldId id="279" r:id="rId26"/>
    <p:sldId id="280"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tvinapapadkar.123@outlook.com" initials="r" lastIdx="1" clrIdx="0">
    <p:extLst>
      <p:ext uri="{19B8F6BF-5375-455C-9EA6-DF929625EA0E}">
        <p15:presenceInfo xmlns:p15="http://schemas.microsoft.com/office/powerpoint/2012/main" userId="eafdff3ef97d4f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11:22:43.578"/>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11:22:44.747"/>
    </inkml:context>
    <inkml:brush xml:id="br0">
      <inkml:brushProperty name="width" value="0.05" units="cm"/>
      <inkml:brushProperty name="height" value="0.0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11:22:45.453"/>
    </inkml:context>
    <inkml:brush xml:id="br0">
      <inkml:brushProperty name="width" value="0.05" units="cm"/>
      <inkml:brushProperty name="height" value="0.05" units="cm"/>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BB2FBE-A106-48CF-9D59-F7FE94C5BD8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C72E0-36C8-49E6-9162-D933A71670B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35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B2FBE-A106-48CF-9D59-F7FE94C5BD8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C72E0-36C8-49E6-9162-D933A71670BE}" type="slidenum">
              <a:rPr lang="en-IN" smtClean="0"/>
              <a:t>‹#›</a:t>
            </a:fld>
            <a:endParaRPr lang="en-IN"/>
          </a:p>
        </p:txBody>
      </p:sp>
    </p:spTree>
    <p:extLst>
      <p:ext uri="{BB962C8B-B14F-4D97-AF65-F5344CB8AC3E}">
        <p14:creationId xmlns:p14="http://schemas.microsoft.com/office/powerpoint/2010/main" val="1137702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B2FBE-A106-48CF-9D59-F7FE94C5BD8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C72E0-36C8-49E6-9162-D933A71670BE}" type="slidenum">
              <a:rPr lang="en-IN" smtClean="0"/>
              <a:t>‹#›</a:t>
            </a:fld>
            <a:endParaRPr lang="en-IN"/>
          </a:p>
        </p:txBody>
      </p:sp>
    </p:spTree>
    <p:extLst>
      <p:ext uri="{BB962C8B-B14F-4D97-AF65-F5344CB8AC3E}">
        <p14:creationId xmlns:p14="http://schemas.microsoft.com/office/powerpoint/2010/main" val="335093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B2FBE-A106-48CF-9D59-F7FE94C5BD8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C72E0-36C8-49E6-9162-D933A71670BE}" type="slidenum">
              <a:rPr lang="en-IN" smtClean="0"/>
              <a:t>‹#›</a:t>
            </a:fld>
            <a:endParaRPr lang="en-IN"/>
          </a:p>
        </p:txBody>
      </p:sp>
    </p:spTree>
    <p:extLst>
      <p:ext uri="{BB962C8B-B14F-4D97-AF65-F5344CB8AC3E}">
        <p14:creationId xmlns:p14="http://schemas.microsoft.com/office/powerpoint/2010/main" val="102581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BB2FBE-A106-48CF-9D59-F7FE94C5BD8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C72E0-36C8-49E6-9162-D933A71670B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58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BB2FBE-A106-48CF-9D59-F7FE94C5BD80}"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C72E0-36C8-49E6-9162-D933A71670BE}" type="slidenum">
              <a:rPr lang="en-IN" smtClean="0"/>
              <a:t>‹#›</a:t>
            </a:fld>
            <a:endParaRPr lang="en-IN"/>
          </a:p>
        </p:txBody>
      </p:sp>
    </p:spTree>
    <p:extLst>
      <p:ext uri="{BB962C8B-B14F-4D97-AF65-F5344CB8AC3E}">
        <p14:creationId xmlns:p14="http://schemas.microsoft.com/office/powerpoint/2010/main" val="22854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BB2FBE-A106-48CF-9D59-F7FE94C5BD80}" type="datetimeFigureOut">
              <a:rPr lang="en-IN" smtClean="0"/>
              <a:t>25-09-2022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BC72E0-36C8-49E6-9162-D933A71670BE}" type="slidenum">
              <a:rPr lang="en-IN" smtClean="0"/>
              <a:t>‹#›</a:t>
            </a:fld>
            <a:endParaRPr lang="en-IN"/>
          </a:p>
        </p:txBody>
      </p:sp>
    </p:spTree>
    <p:extLst>
      <p:ext uri="{BB962C8B-B14F-4D97-AF65-F5344CB8AC3E}">
        <p14:creationId xmlns:p14="http://schemas.microsoft.com/office/powerpoint/2010/main" val="179336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BB2FBE-A106-48CF-9D59-F7FE94C5BD80}" type="datetimeFigureOut">
              <a:rPr lang="en-IN" smtClean="0"/>
              <a:t>25-09-2022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BC72E0-36C8-49E6-9162-D933A71670BE}" type="slidenum">
              <a:rPr lang="en-IN" smtClean="0"/>
              <a:t>‹#›</a:t>
            </a:fld>
            <a:endParaRPr lang="en-IN"/>
          </a:p>
        </p:txBody>
      </p:sp>
    </p:spTree>
    <p:extLst>
      <p:ext uri="{BB962C8B-B14F-4D97-AF65-F5344CB8AC3E}">
        <p14:creationId xmlns:p14="http://schemas.microsoft.com/office/powerpoint/2010/main" val="39407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BB2FBE-A106-48CF-9D59-F7FE94C5BD80}" type="datetimeFigureOut">
              <a:rPr lang="en-IN" smtClean="0"/>
              <a:t>25-09-2022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8BC72E0-36C8-49E6-9162-D933A71670BE}" type="slidenum">
              <a:rPr lang="en-IN" smtClean="0"/>
              <a:t>‹#›</a:t>
            </a:fld>
            <a:endParaRPr lang="en-IN"/>
          </a:p>
        </p:txBody>
      </p:sp>
    </p:spTree>
    <p:extLst>
      <p:ext uri="{BB962C8B-B14F-4D97-AF65-F5344CB8AC3E}">
        <p14:creationId xmlns:p14="http://schemas.microsoft.com/office/powerpoint/2010/main" val="387731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BB2FBE-A106-48CF-9D59-F7FE94C5BD80}" type="datetimeFigureOut">
              <a:rPr lang="en-IN" smtClean="0"/>
              <a:t>25-09-2022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BC72E0-36C8-49E6-9162-D933A71670BE}" type="slidenum">
              <a:rPr lang="en-IN" smtClean="0"/>
              <a:t>‹#›</a:t>
            </a:fld>
            <a:endParaRPr lang="en-IN"/>
          </a:p>
        </p:txBody>
      </p:sp>
    </p:spTree>
    <p:extLst>
      <p:ext uri="{BB962C8B-B14F-4D97-AF65-F5344CB8AC3E}">
        <p14:creationId xmlns:p14="http://schemas.microsoft.com/office/powerpoint/2010/main" val="234479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BB2FBE-A106-48CF-9D59-F7FE94C5BD80}"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C72E0-36C8-49E6-9162-D933A71670BE}" type="slidenum">
              <a:rPr lang="en-IN" smtClean="0"/>
              <a:t>‹#›</a:t>
            </a:fld>
            <a:endParaRPr lang="en-IN"/>
          </a:p>
        </p:txBody>
      </p:sp>
    </p:spTree>
    <p:extLst>
      <p:ext uri="{BB962C8B-B14F-4D97-AF65-F5344CB8AC3E}">
        <p14:creationId xmlns:p14="http://schemas.microsoft.com/office/powerpoint/2010/main" val="26392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BB2FBE-A106-48CF-9D59-F7FE94C5BD80}" type="datetimeFigureOut">
              <a:rPr lang="en-IN" smtClean="0"/>
              <a:t>25-09-2022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BC72E0-36C8-49E6-9162-D933A71670B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95574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154425-0B58-4487-A773-E92A5150A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349429"/>
          </a:xfrm>
          <a:prstGeom prst="rect">
            <a:avLst/>
          </a:prstGeom>
        </p:spPr>
      </p:pic>
      <p:sp>
        <p:nvSpPr>
          <p:cNvPr id="2" name="Title 1">
            <a:extLst>
              <a:ext uri="{FF2B5EF4-FFF2-40B4-BE49-F238E27FC236}">
                <a16:creationId xmlns:a16="http://schemas.microsoft.com/office/drawing/2014/main" id="{B8B95BCC-0009-774E-6C22-E19D004CA9CD}"/>
              </a:ext>
            </a:extLst>
          </p:cNvPr>
          <p:cNvSpPr>
            <a:spLocks noGrp="1"/>
          </p:cNvSpPr>
          <p:nvPr>
            <p:ph type="ctrTitle"/>
          </p:nvPr>
        </p:nvSpPr>
        <p:spPr>
          <a:xfrm>
            <a:off x="112894" y="303088"/>
            <a:ext cx="9472895" cy="3246634"/>
          </a:xfrm>
        </p:spPr>
        <p:txBody>
          <a:bodyPr>
            <a:normAutofit fontScale="90000"/>
          </a:bodyPr>
          <a:lstStyle/>
          <a:p>
            <a:r>
              <a:rPr lang="en-IN" dirty="0">
                <a:solidFill>
                  <a:schemeClr val="accent5">
                    <a:lumMod val="20000"/>
                    <a:lumOff val="80000"/>
                  </a:schemeClr>
                </a:solidFill>
                <a:latin typeface="Algerian" panose="04020705040A02060702" pitchFamily="82" charset="0"/>
              </a:rPr>
              <a:t>Capstone Project</a:t>
            </a:r>
            <a:br>
              <a:rPr lang="en-IN" dirty="0">
                <a:solidFill>
                  <a:schemeClr val="accent5">
                    <a:lumMod val="20000"/>
                    <a:lumOff val="80000"/>
                  </a:schemeClr>
                </a:solidFill>
                <a:latin typeface="Algerian" panose="04020705040A02060702" pitchFamily="82" charset="0"/>
              </a:rPr>
            </a:br>
            <a:r>
              <a:rPr lang="en-IN" dirty="0">
                <a:solidFill>
                  <a:schemeClr val="accent5">
                    <a:lumMod val="20000"/>
                    <a:lumOff val="80000"/>
                  </a:schemeClr>
                </a:solidFill>
                <a:latin typeface="Algerian" panose="04020705040A02060702" pitchFamily="82" charset="0"/>
              </a:rPr>
              <a:t>on hotel booking analysis</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7DBE0B0B-E66D-A470-4CD0-DFDF87166386}"/>
                  </a:ext>
                </a:extLst>
              </p14:cNvPr>
              <p14:cNvContentPartPr/>
              <p14:nvPr/>
            </p14:nvContentPartPr>
            <p14:xfrm>
              <a:off x="112894" y="3308064"/>
              <a:ext cx="360" cy="360"/>
            </p14:xfrm>
          </p:contentPart>
        </mc:Choice>
        <mc:Fallback>
          <p:pic>
            <p:nvPicPr>
              <p:cNvPr id="7" name="Ink 6">
                <a:extLst>
                  <a:ext uri="{FF2B5EF4-FFF2-40B4-BE49-F238E27FC236}">
                    <a16:creationId xmlns:a16="http://schemas.microsoft.com/office/drawing/2014/main" id="{7DBE0B0B-E66D-A470-4CD0-DFDF87166386}"/>
                  </a:ext>
                </a:extLst>
              </p:cNvPr>
              <p:cNvPicPr/>
              <p:nvPr/>
            </p:nvPicPr>
            <p:blipFill>
              <a:blip r:embed="rId4"/>
              <a:stretch>
                <a:fillRect/>
              </a:stretch>
            </p:blipFill>
            <p:spPr>
              <a:xfrm>
                <a:off x="103894" y="329906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AD7BA4F4-DC56-4897-9DAE-156D14402628}"/>
                  </a:ext>
                </a:extLst>
              </p14:cNvPr>
              <p14:cNvContentPartPr/>
              <p14:nvPr/>
            </p14:nvContentPartPr>
            <p14:xfrm>
              <a:off x="-62066" y="2753304"/>
              <a:ext cx="360" cy="360"/>
            </p14:xfrm>
          </p:contentPart>
        </mc:Choice>
        <mc:Fallback>
          <p:pic>
            <p:nvPicPr>
              <p:cNvPr id="8" name="Ink 7">
                <a:extLst>
                  <a:ext uri="{FF2B5EF4-FFF2-40B4-BE49-F238E27FC236}">
                    <a16:creationId xmlns:a16="http://schemas.microsoft.com/office/drawing/2014/main" id="{AD7BA4F4-DC56-4897-9DAE-156D14402628}"/>
                  </a:ext>
                </a:extLst>
              </p:cNvPr>
              <p:cNvPicPr/>
              <p:nvPr/>
            </p:nvPicPr>
            <p:blipFill>
              <a:blip r:embed="rId4"/>
              <a:stretch>
                <a:fillRect/>
              </a:stretch>
            </p:blipFill>
            <p:spPr>
              <a:xfrm>
                <a:off x="-70706" y="274466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2CBA2ECA-30AB-2CB3-2C7B-E9ADDDF0DA1E}"/>
                  </a:ext>
                </a:extLst>
              </p14:cNvPr>
              <p14:cNvContentPartPr/>
              <p14:nvPr/>
            </p14:nvContentPartPr>
            <p14:xfrm>
              <a:off x="1767094" y="2547744"/>
              <a:ext cx="360" cy="360"/>
            </p14:xfrm>
          </p:contentPart>
        </mc:Choice>
        <mc:Fallback>
          <p:pic>
            <p:nvPicPr>
              <p:cNvPr id="9" name="Ink 8">
                <a:extLst>
                  <a:ext uri="{FF2B5EF4-FFF2-40B4-BE49-F238E27FC236}">
                    <a16:creationId xmlns:a16="http://schemas.microsoft.com/office/drawing/2014/main" id="{2CBA2ECA-30AB-2CB3-2C7B-E9ADDDF0DA1E}"/>
                  </a:ext>
                </a:extLst>
              </p:cNvPr>
              <p:cNvPicPr/>
              <p:nvPr/>
            </p:nvPicPr>
            <p:blipFill>
              <a:blip r:embed="rId4"/>
              <a:stretch>
                <a:fillRect/>
              </a:stretch>
            </p:blipFill>
            <p:spPr>
              <a:xfrm>
                <a:off x="1758094" y="2539104"/>
                <a:ext cx="18000" cy="18000"/>
              </a:xfrm>
              <a:prstGeom prst="rect">
                <a:avLst/>
              </a:prstGeom>
            </p:spPr>
          </p:pic>
        </mc:Fallback>
      </mc:AlternateContent>
    </p:spTree>
    <p:extLst>
      <p:ext uri="{BB962C8B-B14F-4D97-AF65-F5344CB8AC3E}">
        <p14:creationId xmlns:p14="http://schemas.microsoft.com/office/powerpoint/2010/main" val="385295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1C29-BD0C-B575-5882-AA366380F9C3}"/>
              </a:ext>
            </a:extLst>
          </p:cNvPr>
          <p:cNvSpPr txBox="1"/>
          <p:nvPr/>
        </p:nvSpPr>
        <p:spPr>
          <a:xfrm flipH="1">
            <a:off x="1155327" y="1261152"/>
            <a:ext cx="6879063" cy="4124206"/>
          </a:xfrm>
          <a:prstGeom prst="rect">
            <a:avLst/>
          </a:prstGeom>
          <a:noFill/>
        </p:spPr>
        <p:txBody>
          <a:bodyPr wrap="square" rtlCol="0">
            <a:spAutoFit/>
          </a:bodyPr>
          <a:lstStyle/>
          <a:p>
            <a:pPr marL="342900" lvl="0" indent="-342900" algn="l" rtl="0">
              <a:spcBef>
                <a:spcPts val="640"/>
              </a:spcBef>
              <a:spcAft>
                <a:spcPts val="0"/>
              </a:spcAft>
              <a:buClr>
                <a:schemeClr val="dk1"/>
              </a:buClr>
              <a:buSzPts val="3200"/>
              <a:buChar char="•"/>
            </a:pPr>
            <a:endParaRPr lang="en-US" dirty="0"/>
          </a:p>
          <a:p>
            <a:pPr lvl="0" algn="l" rtl="0">
              <a:spcBef>
                <a:spcPts val="640"/>
              </a:spcBef>
              <a:spcAft>
                <a:spcPts val="0"/>
              </a:spcAft>
              <a:buClr>
                <a:schemeClr val="dk1"/>
              </a:buClr>
              <a:buSzPts val="3200"/>
              <a:buFont typeface="Wingdings" panose="05000000000000000000" pitchFamily="2" charset="2"/>
              <a:buChar char="Ø"/>
            </a:pPr>
            <a:r>
              <a:rPr lang="en-US" dirty="0"/>
              <a:t> </a:t>
            </a:r>
            <a:r>
              <a:rPr lang="en-US" sz="2000" dirty="0"/>
              <a:t>Reservation Status</a:t>
            </a:r>
          </a:p>
          <a:p>
            <a:pPr>
              <a:spcBef>
                <a:spcPts val="640"/>
              </a:spcBef>
              <a:spcAft>
                <a:spcPts val="0"/>
              </a:spcAft>
              <a:buClr>
                <a:schemeClr val="dk1"/>
              </a:buClr>
              <a:buSzPts val="3200"/>
              <a:buFont typeface="Wingdings" panose="05000000000000000000" pitchFamily="2" charset="2"/>
              <a:buChar char="Ø"/>
            </a:pPr>
            <a:r>
              <a:rPr lang="en-US" sz="2000" dirty="0"/>
              <a:t>Weekends vs Weekdays</a:t>
            </a:r>
          </a:p>
          <a:p>
            <a:pPr>
              <a:spcBef>
                <a:spcPts val="640"/>
              </a:spcBef>
              <a:buClr>
                <a:schemeClr val="dk1"/>
              </a:buClr>
              <a:buSzPts val="3200"/>
              <a:buFont typeface="Wingdings" panose="05000000000000000000" pitchFamily="2" charset="2"/>
              <a:buChar char="Ø"/>
            </a:pPr>
            <a:r>
              <a:rPr lang="en-US" sz="2000" dirty="0"/>
              <a:t>Checking Travelers</a:t>
            </a:r>
          </a:p>
          <a:p>
            <a:pPr>
              <a:spcBef>
                <a:spcPts val="640"/>
              </a:spcBef>
              <a:buClr>
                <a:schemeClr val="dk1"/>
              </a:buClr>
              <a:buSzPts val="3200"/>
              <a:buFont typeface="Wingdings" panose="05000000000000000000" pitchFamily="2" charset="2"/>
              <a:buChar char="Ø"/>
            </a:pPr>
            <a:r>
              <a:rPr lang="en-US" sz="2000" dirty="0"/>
              <a:t>Satisfactory of Customers</a:t>
            </a:r>
          </a:p>
          <a:p>
            <a:pPr>
              <a:spcBef>
                <a:spcPts val="640"/>
              </a:spcBef>
              <a:buClr>
                <a:schemeClr val="dk1"/>
              </a:buClr>
              <a:buSzPts val="3200"/>
              <a:buFont typeface="Wingdings" panose="05000000000000000000" pitchFamily="2" charset="2"/>
              <a:buChar char="Ø"/>
            </a:pPr>
            <a:r>
              <a:rPr lang="en-US" sz="2000" dirty="0"/>
              <a:t>Co-relation of Columns</a:t>
            </a:r>
          </a:p>
          <a:p>
            <a:pPr>
              <a:spcBef>
                <a:spcPts val="640"/>
              </a:spcBef>
              <a:buClr>
                <a:schemeClr val="dk1"/>
              </a:buClr>
              <a:buSzPts val="3200"/>
              <a:buFont typeface="Wingdings" panose="05000000000000000000" pitchFamily="2" charset="2"/>
              <a:buChar char="Ø"/>
            </a:pPr>
            <a:r>
              <a:rPr lang="en-US" sz="2000" dirty="0"/>
              <a:t>Conclusion</a:t>
            </a:r>
          </a:p>
          <a:p>
            <a:pPr>
              <a:spcBef>
                <a:spcPts val="640"/>
              </a:spcBef>
              <a:buClr>
                <a:schemeClr val="dk1"/>
              </a:buClr>
              <a:buSzPts val="3200"/>
              <a:buFont typeface="Wingdings" panose="05000000000000000000" pitchFamily="2" charset="2"/>
              <a:buChar char="Ø"/>
            </a:pPr>
            <a:endParaRPr lang="en-US" sz="2000" dirty="0"/>
          </a:p>
          <a:p>
            <a:pPr>
              <a:spcBef>
                <a:spcPts val="640"/>
              </a:spcBef>
              <a:buClr>
                <a:schemeClr val="dk1"/>
              </a:buClr>
              <a:buSzPts val="3200"/>
              <a:buFont typeface="Wingdings" panose="05000000000000000000" pitchFamily="2" charset="2"/>
              <a:buChar char="Ø"/>
            </a:pPr>
            <a:endParaRPr lang="en-US" dirty="0"/>
          </a:p>
          <a:p>
            <a:pPr>
              <a:spcBef>
                <a:spcPts val="640"/>
              </a:spcBef>
              <a:buClr>
                <a:schemeClr val="dk1"/>
              </a:buClr>
              <a:buSzPts val="3200"/>
              <a:buFont typeface="Wingdings" panose="05000000000000000000" pitchFamily="2" charset="2"/>
              <a:buChar char="Ø"/>
            </a:pPr>
            <a:endParaRPr lang="en-US" dirty="0"/>
          </a:p>
          <a:p>
            <a:pPr>
              <a:spcBef>
                <a:spcPts val="640"/>
              </a:spcBef>
              <a:spcAft>
                <a:spcPts val="0"/>
              </a:spcAft>
              <a:buClr>
                <a:schemeClr val="dk1"/>
              </a:buClr>
              <a:buSzPts val="3200"/>
              <a:buFont typeface="Wingdings" panose="05000000000000000000" pitchFamily="2" charset="2"/>
              <a:buChar char="Ø"/>
            </a:pPr>
            <a:endParaRPr lang="en-US" dirty="0"/>
          </a:p>
        </p:txBody>
      </p:sp>
    </p:spTree>
    <p:extLst>
      <p:ext uri="{BB962C8B-B14F-4D97-AF65-F5344CB8AC3E}">
        <p14:creationId xmlns:p14="http://schemas.microsoft.com/office/powerpoint/2010/main" val="106390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B66E-F3E3-4BE7-0494-A1DE32D618C0}"/>
              </a:ext>
            </a:extLst>
          </p:cNvPr>
          <p:cNvSpPr>
            <a:spLocks noGrp="1"/>
          </p:cNvSpPr>
          <p:nvPr>
            <p:ph type="title"/>
          </p:nvPr>
        </p:nvSpPr>
        <p:spPr/>
        <p:txBody>
          <a:bodyPr/>
          <a:lstStyle/>
          <a:p>
            <a:r>
              <a:rPr lang="en-IN" dirty="0">
                <a:latin typeface="Algerian" panose="04020705040A02060702" pitchFamily="82" charset="0"/>
              </a:rPr>
              <a:t>Booking Status</a:t>
            </a:r>
          </a:p>
        </p:txBody>
      </p:sp>
      <p:pic>
        <p:nvPicPr>
          <p:cNvPr id="4" name="Picture 3">
            <a:extLst>
              <a:ext uri="{FF2B5EF4-FFF2-40B4-BE49-F238E27FC236}">
                <a16:creationId xmlns:a16="http://schemas.microsoft.com/office/drawing/2014/main" id="{968B65CA-754B-2631-5B08-1EA0DAF8C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938" y="2003462"/>
            <a:ext cx="4726113" cy="3441842"/>
          </a:xfrm>
          <a:prstGeom prst="rect">
            <a:avLst/>
          </a:prstGeom>
        </p:spPr>
      </p:pic>
      <p:sp>
        <p:nvSpPr>
          <p:cNvPr id="5" name="TextBox 4">
            <a:extLst>
              <a:ext uri="{FF2B5EF4-FFF2-40B4-BE49-F238E27FC236}">
                <a16:creationId xmlns:a16="http://schemas.microsoft.com/office/drawing/2014/main" id="{B8E3BBE1-1278-8E67-AC43-A73655DBAFE6}"/>
              </a:ext>
            </a:extLst>
          </p:cNvPr>
          <p:cNvSpPr txBox="1"/>
          <p:nvPr/>
        </p:nvSpPr>
        <p:spPr>
          <a:xfrm>
            <a:off x="3154166" y="5711406"/>
            <a:ext cx="7376845" cy="369332"/>
          </a:xfrm>
          <a:prstGeom prst="rect">
            <a:avLst/>
          </a:prstGeom>
          <a:noFill/>
        </p:spPr>
        <p:txBody>
          <a:bodyPr wrap="square" rtlCol="0">
            <a:spAutoFit/>
          </a:bodyPr>
          <a:lstStyle/>
          <a:p>
            <a:r>
              <a:rPr lang="en-US" b="1" i="1" dirty="0">
                <a:solidFill>
                  <a:srgbClr val="212121"/>
                </a:solidFill>
                <a:effectLst/>
                <a:latin typeface="Roboto" panose="02000000000000000000" pitchFamily="2" charset="0"/>
              </a:rPr>
              <a:t>City hotel has booked in majority than Resort hotel</a:t>
            </a:r>
            <a:endParaRPr lang="en-IN" dirty="0"/>
          </a:p>
        </p:txBody>
      </p:sp>
    </p:spTree>
    <p:extLst>
      <p:ext uri="{BB962C8B-B14F-4D97-AF65-F5344CB8AC3E}">
        <p14:creationId xmlns:p14="http://schemas.microsoft.com/office/powerpoint/2010/main" val="86828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A00C-72B7-1230-107D-41B0614C86FC}"/>
              </a:ext>
            </a:extLst>
          </p:cNvPr>
          <p:cNvSpPr>
            <a:spLocks noGrp="1"/>
          </p:cNvSpPr>
          <p:nvPr>
            <p:ph type="title"/>
          </p:nvPr>
        </p:nvSpPr>
        <p:spPr>
          <a:xfrm>
            <a:off x="1097280" y="462337"/>
            <a:ext cx="10058400" cy="1275023"/>
          </a:xfrm>
        </p:spPr>
        <p:txBody>
          <a:bodyPr>
            <a:noAutofit/>
          </a:bodyPr>
          <a:lstStyle/>
          <a:p>
            <a:br>
              <a:rPr lang="en-US" i="0" dirty="0">
                <a:solidFill>
                  <a:srgbClr val="212121"/>
                </a:solidFill>
                <a:effectLst/>
                <a:latin typeface="Algerian" panose="04020705040A02060702" pitchFamily="82" charset="0"/>
              </a:rPr>
            </a:br>
            <a:r>
              <a:rPr lang="en-US" i="1" dirty="0">
                <a:solidFill>
                  <a:srgbClr val="212121"/>
                </a:solidFill>
                <a:effectLst/>
                <a:latin typeface="Algerian" panose="04020705040A02060702" pitchFamily="82" charset="0"/>
              </a:rPr>
              <a:t>Calculate the booking cancellation percentages</a:t>
            </a:r>
            <a:endParaRPr lang="en-IN" dirty="0">
              <a:latin typeface="Algerian" panose="04020705040A02060702" pitchFamily="82" charset="0"/>
            </a:endParaRPr>
          </a:p>
        </p:txBody>
      </p:sp>
      <p:pic>
        <p:nvPicPr>
          <p:cNvPr id="4" name="Picture 3">
            <a:extLst>
              <a:ext uri="{FF2B5EF4-FFF2-40B4-BE49-F238E27FC236}">
                <a16:creationId xmlns:a16="http://schemas.microsoft.com/office/drawing/2014/main" id="{C4267119-06F9-6026-C57A-C5AEE4B92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77" y="1973666"/>
            <a:ext cx="5302523" cy="4102311"/>
          </a:xfrm>
          <a:prstGeom prst="rect">
            <a:avLst/>
          </a:prstGeom>
        </p:spPr>
      </p:pic>
      <p:sp>
        <p:nvSpPr>
          <p:cNvPr id="5" name="TextBox 4">
            <a:extLst>
              <a:ext uri="{FF2B5EF4-FFF2-40B4-BE49-F238E27FC236}">
                <a16:creationId xmlns:a16="http://schemas.microsoft.com/office/drawing/2014/main" id="{7EFE87C3-F75B-903F-336F-D005BBF1A7EC}"/>
              </a:ext>
            </a:extLst>
          </p:cNvPr>
          <p:cNvSpPr txBox="1"/>
          <p:nvPr/>
        </p:nvSpPr>
        <p:spPr>
          <a:xfrm flipH="1">
            <a:off x="6528710" y="2948813"/>
            <a:ext cx="5019442" cy="1846659"/>
          </a:xfrm>
          <a:prstGeom prst="rect">
            <a:avLst/>
          </a:prstGeom>
          <a:noFill/>
        </p:spPr>
        <p:txBody>
          <a:bodyPr wrap="square" rtlCol="0">
            <a:spAutoFit/>
          </a:bodyPr>
          <a:lstStyle/>
          <a:p>
            <a:r>
              <a:rPr lang="en-US" sz="3200" b="0" i="1" dirty="0">
                <a:solidFill>
                  <a:srgbClr val="212121"/>
                </a:solidFill>
                <a:effectLst/>
              </a:rPr>
              <a:t>We can conclude that the 47% of cancellation were done in a year</a:t>
            </a:r>
            <a:endParaRPr lang="en-US" sz="3200" b="0" i="0" dirty="0">
              <a:solidFill>
                <a:srgbClr val="212121"/>
              </a:solidFill>
              <a:effectLst/>
            </a:endParaRPr>
          </a:p>
          <a:p>
            <a:endParaRPr lang="en-IN" dirty="0"/>
          </a:p>
        </p:txBody>
      </p:sp>
    </p:spTree>
    <p:extLst>
      <p:ext uri="{BB962C8B-B14F-4D97-AF65-F5344CB8AC3E}">
        <p14:creationId xmlns:p14="http://schemas.microsoft.com/office/powerpoint/2010/main" val="2405726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0884-5A1F-A0F3-C09A-5992E9B2578C}"/>
              </a:ext>
            </a:extLst>
          </p:cNvPr>
          <p:cNvSpPr>
            <a:spLocks noGrp="1"/>
          </p:cNvSpPr>
          <p:nvPr>
            <p:ph type="title"/>
          </p:nvPr>
        </p:nvSpPr>
        <p:spPr/>
        <p:txBody>
          <a:bodyPr/>
          <a:lstStyle/>
          <a:p>
            <a:r>
              <a:rPr lang="en-IN" dirty="0">
                <a:latin typeface="Algerian" panose="04020705040A02060702" pitchFamily="82" charset="0"/>
              </a:rPr>
              <a:t>Special Request</a:t>
            </a:r>
          </a:p>
        </p:txBody>
      </p:sp>
      <p:pic>
        <p:nvPicPr>
          <p:cNvPr id="4" name="Picture 3">
            <a:extLst>
              <a:ext uri="{FF2B5EF4-FFF2-40B4-BE49-F238E27FC236}">
                <a16:creationId xmlns:a16="http://schemas.microsoft.com/office/drawing/2014/main" id="{6D1C102A-26CF-885A-1C83-EBBAACFF9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863" y="1835249"/>
            <a:ext cx="7006975" cy="3661426"/>
          </a:xfrm>
          <a:prstGeom prst="rect">
            <a:avLst/>
          </a:prstGeom>
        </p:spPr>
      </p:pic>
      <p:sp>
        <p:nvSpPr>
          <p:cNvPr id="5" name="TextBox 4">
            <a:extLst>
              <a:ext uri="{FF2B5EF4-FFF2-40B4-BE49-F238E27FC236}">
                <a16:creationId xmlns:a16="http://schemas.microsoft.com/office/drawing/2014/main" id="{E9956015-15DF-8C40-7B43-47E24D2FF7CA}"/>
              </a:ext>
            </a:extLst>
          </p:cNvPr>
          <p:cNvSpPr txBox="1"/>
          <p:nvPr/>
        </p:nvSpPr>
        <p:spPr>
          <a:xfrm flipH="1">
            <a:off x="904122" y="5594564"/>
            <a:ext cx="10058398" cy="707886"/>
          </a:xfrm>
          <a:prstGeom prst="rect">
            <a:avLst/>
          </a:prstGeom>
          <a:noFill/>
        </p:spPr>
        <p:txBody>
          <a:bodyPr wrap="square" rtlCol="0">
            <a:spAutoFit/>
          </a:bodyPr>
          <a:lstStyle/>
          <a:p>
            <a:r>
              <a:rPr lang="en-US" sz="2000" b="0" i="1" dirty="0">
                <a:solidFill>
                  <a:srgbClr val="212121"/>
                </a:solidFill>
                <a:effectLst/>
              </a:rPr>
              <a:t>we can see 1st special request has made 26% of total bookings. 2nd special request has made 10% among all and 1% for 3rd special request.</a:t>
            </a:r>
            <a:endParaRPr lang="en-IN" sz="2000" dirty="0"/>
          </a:p>
        </p:txBody>
      </p:sp>
    </p:spTree>
    <p:extLst>
      <p:ext uri="{BB962C8B-B14F-4D97-AF65-F5344CB8AC3E}">
        <p14:creationId xmlns:p14="http://schemas.microsoft.com/office/powerpoint/2010/main" val="138450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F64D-08C6-EA0C-5CAE-8640AD4A2E90}"/>
              </a:ext>
            </a:extLst>
          </p:cNvPr>
          <p:cNvSpPr>
            <a:spLocks noGrp="1"/>
          </p:cNvSpPr>
          <p:nvPr>
            <p:ph type="title"/>
          </p:nvPr>
        </p:nvSpPr>
        <p:spPr/>
        <p:txBody>
          <a:bodyPr/>
          <a:lstStyle/>
          <a:p>
            <a:r>
              <a:rPr lang="en-US" dirty="0">
                <a:solidFill>
                  <a:srgbClr val="212121"/>
                </a:solidFill>
                <a:latin typeface="Algerian" panose="04020705040A02060702" pitchFamily="82" charset="0"/>
              </a:rPr>
              <a:t>B</a:t>
            </a:r>
            <a:r>
              <a:rPr lang="en-US" dirty="0">
                <a:solidFill>
                  <a:srgbClr val="212121"/>
                </a:solidFill>
                <a:effectLst/>
                <a:latin typeface="Algerian" panose="04020705040A02060702" pitchFamily="82" charset="0"/>
              </a:rPr>
              <a:t>ooking ratio between City hotel and Resort hotel</a:t>
            </a:r>
            <a:endParaRPr lang="en-IN" dirty="0">
              <a:latin typeface="Algerian" panose="04020705040A02060702" pitchFamily="82" charset="0"/>
            </a:endParaRPr>
          </a:p>
        </p:txBody>
      </p:sp>
      <p:pic>
        <p:nvPicPr>
          <p:cNvPr id="4" name="Picture 3">
            <a:extLst>
              <a:ext uri="{FF2B5EF4-FFF2-40B4-BE49-F238E27FC236}">
                <a16:creationId xmlns:a16="http://schemas.microsoft.com/office/drawing/2014/main" id="{466ACC0B-A8F9-95CB-A6A0-0DBAC725A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577" y="1886852"/>
            <a:ext cx="6293173" cy="3721291"/>
          </a:xfrm>
          <a:prstGeom prst="rect">
            <a:avLst/>
          </a:prstGeom>
        </p:spPr>
      </p:pic>
      <p:sp>
        <p:nvSpPr>
          <p:cNvPr id="5" name="TextBox 4">
            <a:extLst>
              <a:ext uri="{FF2B5EF4-FFF2-40B4-BE49-F238E27FC236}">
                <a16:creationId xmlns:a16="http://schemas.microsoft.com/office/drawing/2014/main" id="{A7F0818B-05DF-9CD3-2E47-20E71DC62A4C}"/>
              </a:ext>
            </a:extLst>
          </p:cNvPr>
          <p:cNvSpPr txBox="1"/>
          <p:nvPr/>
        </p:nvSpPr>
        <p:spPr>
          <a:xfrm>
            <a:off x="1693182" y="5608143"/>
            <a:ext cx="9228248" cy="3046988"/>
          </a:xfrm>
          <a:prstGeom prst="rect">
            <a:avLst/>
          </a:prstGeom>
          <a:noFill/>
        </p:spPr>
        <p:txBody>
          <a:bodyPr wrap="square" rtlCol="0">
            <a:spAutoFit/>
          </a:bodyPr>
          <a:lstStyle/>
          <a:p>
            <a:r>
              <a:rPr lang="en-IN" sz="2400" dirty="0"/>
              <a:t>City Hotel has highest ratio of booking compare to resort hotel</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190806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2AF3-7230-81F8-A1E0-D844781764AD}"/>
              </a:ext>
            </a:extLst>
          </p:cNvPr>
          <p:cNvSpPr>
            <a:spLocks noGrp="1"/>
          </p:cNvSpPr>
          <p:nvPr>
            <p:ph type="title"/>
          </p:nvPr>
        </p:nvSpPr>
        <p:spPr/>
        <p:txBody>
          <a:bodyPr/>
          <a:lstStyle/>
          <a:p>
            <a:r>
              <a:rPr lang="en-IN" dirty="0">
                <a:latin typeface="Algerian" panose="04020705040A02060702" pitchFamily="82" charset="0"/>
              </a:rPr>
              <a:t>Country origin of most guest</a:t>
            </a:r>
          </a:p>
        </p:txBody>
      </p:sp>
      <p:pic>
        <p:nvPicPr>
          <p:cNvPr id="4" name="Picture 3">
            <a:extLst>
              <a:ext uri="{FF2B5EF4-FFF2-40B4-BE49-F238E27FC236}">
                <a16:creationId xmlns:a16="http://schemas.microsoft.com/office/drawing/2014/main" id="{AA7A4BCC-ED6F-CD9E-520A-890A208D4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1007" y="1755340"/>
            <a:ext cx="5876817" cy="3594928"/>
          </a:xfrm>
          <a:prstGeom prst="rect">
            <a:avLst/>
          </a:prstGeom>
        </p:spPr>
      </p:pic>
      <p:sp>
        <p:nvSpPr>
          <p:cNvPr id="5" name="TextBox 4">
            <a:extLst>
              <a:ext uri="{FF2B5EF4-FFF2-40B4-BE49-F238E27FC236}">
                <a16:creationId xmlns:a16="http://schemas.microsoft.com/office/drawing/2014/main" id="{68E66C27-D406-E34C-2C12-ACC8636C044C}"/>
              </a:ext>
            </a:extLst>
          </p:cNvPr>
          <p:cNvSpPr txBox="1"/>
          <p:nvPr/>
        </p:nvSpPr>
        <p:spPr>
          <a:xfrm>
            <a:off x="1767155" y="5198724"/>
            <a:ext cx="8116584" cy="1015663"/>
          </a:xfrm>
          <a:prstGeom prst="rect">
            <a:avLst/>
          </a:prstGeom>
          <a:noFill/>
        </p:spPr>
        <p:txBody>
          <a:bodyPr wrap="square" rtlCol="0">
            <a:spAutoFit/>
          </a:bodyPr>
          <a:lstStyle/>
          <a:p>
            <a:r>
              <a:rPr lang="en-US" sz="2000" i="1" dirty="0">
                <a:solidFill>
                  <a:srgbClr val="212121"/>
                </a:solidFill>
                <a:effectLst/>
              </a:rPr>
              <a:t>Portugal has highest 40.69% of the guest, followed by Great Britain with 10.15%, France, Spain and Germany.</a:t>
            </a:r>
          </a:p>
          <a:p>
            <a:r>
              <a:rPr lang="en-US" sz="2000" i="1" dirty="0">
                <a:solidFill>
                  <a:srgbClr val="212121"/>
                </a:solidFill>
                <a:effectLst/>
              </a:rPr>
              <a:t>Majority of the guests are from European Countries.</a:t>
            </a:r>
            <a:endParaRPr lang="en-IN" sz="2000" dirty="0"/>
          </a:p>
        </p:txBody>
      </p:sp>
    </p:spTree>
    <p:extLst>
      <p:ext uri="{BB962C8B-B14F-4D97-AF65-F5344CB8AC3E}">
        <p14:creationId xmlns:p14="http://schemas.microsoft.com/office/powerpoint/2010/main" val="126077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7415-DF6A-45B1-CFBD-57C9F5D05F53}"/>
              </a:ext>
            </a:extLst>
          </p:cNvPr>
          <p:cNvSpPr>
            <a:spLocks noGrp="1"/>
          </p:cNvSpPr>
          <p:nvPr>
            <p:ph type="title"/>
          </p:nvPr>
        </p:nvSpPr>
        <p:spPr/>
        <p:txBody>
          <a:bodyPr/>
          <a:lstStyle/>
          <a:p>
            <a:r>
              <a:rPr lang="en-IN" dirty="0">
                <a:latin typeface="Algerian" panose="04020705040A02060702" pitchFamily="82" charset="0"/>
              </a:rPr>
              <a:t>Booking Per Year</a:t>
            </a:r>
          </a:p>
        </p:txBody>
      </p:sp>
      <p:pic>
        <p:nvPicPr>
          <p:cNvPr id="4" name="Picture 3">
            <a:extLst>
              <a:ext uri="{FF2B5EF4-FFF2-40B4-BE49-F238E27FC236}">
                <a16:creationId xmlns:a16="http://schemas.microsoft.com/office/drawing/2014/main" id="{73260BE0-E4FA-BE19-B1B0-2B0323785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37" y="1839074"/>
            <a:ext cx="5594481" cy="4839128"/>
          </a:xfrm>
          <a:prstGeom prst="rect">
            <a:avLst/>
          </a:prstGeom>
        </p:spPr>
      </p:pic>
      <p:sp>
        <p:nvSpPr>
          <p:cNvPr id="5" name="TextBox 4">
            <a:extLst>
              <a:ext uri="{FF2B5EF4-FFF2-40B4-BE49-F238E27FC236}">
                <a16:creationId xmlns:a16="http://schemas.microsoft.com/office/drawing/2014/main" id="{507CBD7A-D30B-810A-74F5-B0BF94D87851}"/>
              </a:ext>
            </a:extLst>
          </p:cNvPr>
          <p:cNvSpPr txBox="1"/>
          <p:nvPr/>
        </p:nvSpPr>
        <p:spPr>
          <a:xfrm>
            <a:off x="7060262" y="3529173"/>
            <a:ext cx="4345968" cy="707886"/>
          </a:xfrm>
          <a:prstGeom prst="rect">
            <a:avLst/>
          </a:prstGeom>
          <a:noFill/>
        </p:spPr>
        <p:txBody>
          <a:bodyPr wrap="square" rtlCol="0">
            <a:spAutoFit/>
          </a:bodyPr>
          <a:lstStyle/>
          <a:p>
            <a:pPr marL="342900" indent="-342900">
              <a:buFont typeface="Wingdings" panose="05000000000000000000" pitchFamily="2" charset="2"/>
              <a:buChar char="§"/>
            </a:pPr>
            <a:r>
              <a:rPr lang="en-US" sz="2000" b="0" i="0" dirty="0">
                <a:solidFill>
                  <a:srgbClr val="212121"/>
                </a:solidFill>
                <a:effectLst/>
              </a:rPr>
              <a:t>There has many arrivals in the year 2016 than any other year.</a:t>
            </a:r>
            <a:endParaRPr lang="en-IN" sz="2000" dirty="0"/>
          </a:p>
        </p:txBody>
      </p:sp>
    </p:spTree>
    <p:extLst>
      <p:ext uri="{BB962C8B-B14F-4D97-AF65-F5344CB8AC3E}">
        <p14:creationId xmlns:p14="http://schemas.microsoft.com/office/powerpoint/2010/main" val="3894901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31521E-B76D-9F8A-B0A3-14714D4E2A73}"/>
              </a:ext>
            </a:extLst>
          </p:cNvPr>
          <p:cNvSpPr>
            <a:spLocks noGrp="1"/>
          </p:cNvSpPr>
          <p:nvPr>
            <p:ph type="title"/>
          </p:nvPr>
        </p:nvSpPr>
        <p:spPr>
          <a:xfrm>
            <a:off x="1097280" y="286603"/>
            <a:ext cx="10058400" cy="2004534"/>
          </a:xfrm>
        </p:spPr>
        <p:txBody>
          <a:bodyPr/>
          <a:lstStyle/>
          <a:p>
            <a:r>
              <a:rPr lang="en-IN" i="0" dirty="0">
                <a:solidFill>
                  <a:srgbClr val="212121"/>
                </a:solidFill>
                <a:effectLst/>
                <a:latin typeface="Algerian" panose="04020705040A02060702" pitchFamily="82" charset="0"/>
              </a:rPr>
              <a:t>Busiest Month for Hotels</a:t>
            </a:r>
            <a:br>
              <a:rPr lang="en-IN" i="0" dirty="0">
                <a:solidFill>
                  <a:srgbClr val="212121"/>
                </a:solidFill>
                <a:effectLst/>
                <a:latin typeface="Algerian" panose="04020705040A02060702" pitchFamily="82" charset="0"/>
              </a:rPr>
            </a:br>
            <a:endParaRPr lang="en-IN" dirty="0">
              <a:latin typeface="Algerian" panose="04020705040A02060702" pitchFamily="82" charset="0"/>
            </a:endParaRPr>
          </a:p>
        </p:txBody>
      </p:sp>
      <p:pic>
        <p:nvPicPr>
          <p:cNvPr id="6" name="Picture 5">
            <a:extLst>
              <a:ext uri="{FF2B5EF4-FFF2-40B4-BE49-F238E27FC236}">
                <a16:creationId xmlns:a16="http://schemas.microsoft.com/office/drawing/2014/main" id="{5816EF64-7FA8-C8D6-84E4-6AC815C28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802" y="1670941"/>
            <a:ext cx="9963878" cy="3671621"/>
          </a:xfrm>
          <a:prstGeom prst="rect">
            <a:avLst/>
          </a:prstGeom>
        </p:spPr>
      </p:pic>
      <p:sp>
        <p:nvSpPr>
          <p:cNvPr id="7" name="TextBox 6">
            <a:extLst>
              <a:ext uri="{FF2B5EF4-FFF2-40B4-BE49-F238E27FC236}">
                <a16:creationId xmlns:a16="http://schemas.microsoft.com/office/drawing/2014/main" id="{4E5C1DAB-1566-73E2-4686-3B6B6A0020C3}"/>
              </a:ext>
            </a:extLst>
          </p:cNvPr>
          <p:cNvSpPr txBox="1"/>
          <p:nvPr/>
        </p:nvSpPr>
        <p:spPr>
          <a:xfrm>
            <a:off x="1097280" y="5342562"/>
            <a:ext cx="10296760" cy="923330"/>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The Month with highest booking is August which has 11.62% reservation. The month with lowest booking is </a:t>
            </a:r>
            <a:r>
              <a:rPr lang="en-US" dirty="0">
                <a:solidFill>
                  <a:srgbClr val="212121"/>
                </a:solidFill>
                <a:latin typeface="Roboto" panose="02000000000000000000" pitchFamily="2" charset="0"/>
              </a:rPr>
              <a:t>J</a:t>
            </a:r>
            <a:r>
              <a:rPr lang="en-US" b="0" i="0" dirty="0">
                <a:solidFill>
                  <a:srgbClr val="212121"/>
                </a:solidFill>
                <a:effectLst/>
                <a:latin typeface="Roboto" panose="02000000000000000000" pitchFamily="2" charset="0"/>
              </a:rPr>
              <a:t>anuary which has 4.96% of reservation.</a:t>
            </a:r>
          </a:p>
          <a:p>
            <a:r>
              <a:rPr lang="en-US" b="0" i="1" dirty="0">
                <a:solidFill>
                  <a:srgbClr val="212121"/>
                </a:solidFill>
                <a:effectLst/>
                <a:latin typeface="Roboto" panose="02000000000000000000" pitchFamily="2" charset="0"/>
              </a:rPr>
              <a:t>We can say that the busiest month for hotels is August which has 11.62% of reservation</a:t>
            </a:r>
            <a:endParaRPr lang="en-IN" dirty="0"/>
          </a:p>
        </p:txBody>
      </p:sp>
    </p:spTree>
    <p:extLst>
      <p:ext uri="{BB962C8B-B14F-4D97-AF65-F5344CB8AC3E}">
        <p14:creationId xmlns:p14="http://schemas.microsoft.com/office/powerpoint/2010/main" val="2632073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1C4F-A0E2-F197-3F8D-994AF9750666}"/>
              </a:ext>
            </a:extLst>
          </p:cNvPr>
          <p:cNvSpPr>
            <a:spLocks noGrp="1"/>
          </p:cNvSpPr>
          <p:nvPr>
            <p:ph type="title"/>
          </p:nvPr>
        </p:nvSpPr>
        <p:spPr/>
        <p:txBody>
          <a:bodyPr/>
          <a:lstStyle/>
          <a:p>
            <a:r>
              <a:rPr lang="en-IN" dirty="0">
                <a:solidFill>
                  <a:srgbClr val="212121"/>
                </a:solidFill>
                <a:effectLst/>
                <a:latin typeface="Algerian" panose="04020705040A02060702" pitchFamily="82" charset="0"/>
              </a:rPr>
              <a:t>Meal Type</a:t>
            </a:r>
            <a:endParaRPr lang="en-IN" dirty="0">
              <a:latin typeface="Algerian" panose="04020705040A02060702" pitchFamily="82" charset="0"/>
            </a:endParaRPr>
          </a:p>
        </p:txBody>
      </p:sp>
      <p:pic>
        <p:nvPicPr>
          <p:cNvPr id="4" name="Picture 3">
            <a:extLst>
              <a:ext uri="{FF2B5EF4-FFF2-40B4-BE49-F238E27FC236}">
                <a16:creationId xmlns:a16="http://schemas.microsoft.com/office/drawing/2014/main" id="{3E5536AB-EE37-92AB-4271-6EC37BBF2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50" y="1829827"/>
            <a:ext cx="8458635" cy="4303845"/>
          </a:xfrm>
          <a:prstGeom prst="rect">
            <a:avLst/>
          </a:prstGeom>
        </p:spPr>
      </p:pic>
      <p:sp>
        <p:nvSpPr>
          <p:cNvPr id="5" name="TextBox 4">
            <a:extLst>
              <a:ext uri="{FF2B5EF4-FFF2-40B4-BE49-F238E27FC236}">
                <a16:creationId xmlns:a16="http://schemas.microsoft.com/office/drawing/2014/main" id="{D6303C01-EFEB-8983-642A-4E7F8BB51099}"/>
              </a:ext>
            </a:extLst>
          </p:cNvPr>
          <p:cNvSpPr txBox="1"/>
          <p:nvPr/>
        </p:nvSpPr>
        <p:spPr>
          <a:xfrm flipH="1">
            <a:off x="9011385" y="2550588"/>
            <a:ext cx="2815118"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BB( Bed &amp; Breakfast) is the most preferred type of meal by the guests. </a:t>
            </a:r>
          </a:p>
          <a:p>
            <a:pPr marL="342900" indent="-342900">
              <a:buFont typeface="Arial" panose="020B0604020202020204" pitchFamily="34" charset="0"/>
              <a:buChar char="•"/>
            </a:pPr>
            <a:r>
              <a:rPr lang="en-US" sz="2000" dirty="0"/>
              <a:t>Full Board i.e. FB is least preferred. </a:t>
            </a:r>
          </a:p>
          <a:p>
            <a:pPr marL="342900" indent="-342900">
              <a:buFont typeface="Arial" panose="020B0604020202020204" pitchFamily="34" charset="0"/>
              <a:buChar char="•"/>
            </a:pPr>
            <a:r>
              <a:rPr lang="en-US" sz="2000" dirty="0"/>
              <a:t>HB (Half Board) and SC(Self Catering) are equally preferred. </a:t>
            </a:r>
            <a:endParaRPr lang="en-IN" sz="2000" dirty="0"/>
          </a:p>
        </p:txBody>
      </p:sp>
    </p:spTree>
    <p:extLst>
      <p:ext uri="{BB962C8B-B14F-4D97-AF65-F5344CB8AC3E}">
        <p14:creationId xmlns:p14="http://schemas.microsoft.com/office/powerpoint/2010/main" val="2244230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173D-A4EA-F32D-8A00-068A08DA44BE}"/>
              </a:ext>
            </a:extLst>
          </p:cNvPr>
          <p:cNvSpPr>
            <a:spLocks noGrp="1"/>
          </p:cNvSpPr>
          <p:nvPr>
            <p:ph type="title"/>
          </p:nvPr>
        </p:nvSpPr>
        <p:spPr/>
        <p:txBody>
          <a:bodyPr>
            <a:noAutofit/>
          </a:bodyPr>
          <a:lstStyle/>
          <a:p>
            <a:r>
              <a:rPr lang="en-US" i="1" dirty="0">
                <a:solidFill>
                  <a:srgbClr val="212121"/>
                </a:solidFill>
                <a:effectLst/>
                <a:latin typeface="Algerian" panose="04020705040A02060702" pitchFamily="82" charset="0"/>
              </a:rPr>
              <a:t>Number of travelers in various month</a:t>
            </a:r>
            <a:endParaRPr lang="en-IN" dirty="0">
              <a:latin typeface="Algerian" panose="04020705040A02060702" pitchFamily="82" charset="0"/>
            </a:endParaRPr>
          </a:p>
        </p:txBody>
      </p:sp>
      <p:pic>
        <p:nvPicPr>
          <p:cNvPr id="4" name="Picture 3">
            <a:extLst>
              <a:ext uri="{FF2B5EF4-FFF2-40B4-BE49-F238E27FC236}">
                <a16:creationId xmlns:a16="http://schemas.microsoft.com/office/drawing/2014/main" id="{8B5C2951-32C6-7A3C-9393-9862B6F80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894" y="1840102"/>
            <a:ext cx="6104904" cy="4293569"/>
          </a:xfrm>
          <a:prstGeom prst="rect">
            <a:avLst/>
          </a:prstGeom>
        </p:spPr>
      </p:pic>
      <p:sp>
        <p:nvSpPr>
          <p:cNvPr id="5" name="TextBox 4">
            <a:extLst>
              <a:ext uri="{FF2B5EF4-FFF2-40B4-BE49-F238E27FC236}">
                <a16:creationId xmlns:a16="http://schemas.microsoft.com/office/drawing/2014/main" id="{E16D7F22-C630-7717-CCC9-A7EB5BED5287}"/>
              </a:ext>
            </a:extLst>
          </p:cNvPr>
          <p:cNvSpPr txBox="1"/>
          <p:nvPr/>
        </p:nvSpPr>
        <p:spPr>
          <a:xfrm>
            <a:off x="7304926" y="2393879"/>
            <a:ext cx="4119937" cy="1323439"/>
          </a:xfrm>
          <a:prstGeom prst="rect">
            <a:avLst/>
          </a:prstGeom>
          <a:noFill/>
        </p:spPr>
        <p:txBody>
          <a:bodyPr wrap="square" rtlCol="0">
            <a:spAutoFit/>
          </a:bodyPr>
          <a:lstStyle/>
          <a:p>
            <a:pPr marL="285750" indent="-285750">
              <a:buFont typeface="Arial" panose="020B0604020202020204" pitchFamily="34" charset="0"/>
              <a:buChar char="•"/>
            </a:pPr>
            <a:r>
              <a:rPr lang="en-IN" sz="2000" dirty="0"/>
              <a:t>Maximum number of travellers travels in August month.</a:t>
            </a:r>
          </a:p>
          <a:p>
            <a:pPr marL="285750" indent="-285750">
              <a:buFont typeface="Arial" panose="020B0604020202020204" pitchFamily="34" charset="0"/>
              <a:buChar char="•"/>
            </a:pPr>
            <a:r>
              <a:rPr lang="en-IN" sz="2000" dirty="0"/>
              <a:t>Minimum number of travellers travels in January month</a:t>
            </a:r>
          </a:p>
        </p:txBody>
      </p:sp>
      <p:sp>
        <p:nvSpPr>
          <p:cNvPr id="6" name="TextBox 5">
            <a:extLst>
              <a:ext uri="{FF2B5EF4-FFF2-40B4-BE49-F238E27FC236}">
                <a16:creationId xmlns:a16="http://schemas.microsoft.com/office/drawing/2014/main" id="{9563F6D4-A9A6-0780-B41B-51AF1C8AF19C}"/>
              </a:ext>
            </a:extLst>
          </p:cNvPr>
          <p:cNvSpPr txBox="1"/>
          <p:nvPr/>
        </p:nvSpPr>
        <p:spPr>
          <a:xfrm>
            <a:off x="7407667" y="4130211"/>
            <a:ext cx="3748013" cy="646331"/>
          </a:xfrm>
          <a:prstGeom prst="rect">
            <a:avLst/>
          </a:prstGeom>
          <a:noFill/>
        </p:spPr>
        <p:txBody>
          <a:bodyPr wrap="square" rtlCol="0">
            <a:spAutoFit/>
          </a:bodyPr>
          <a:lstStyle/>
          <a:p>
            <a:r>
              <a:rPr lang="en-US" b="1" i="1" dirty="0">
                <a:solidFill>
                  <a:srgbClr val="212121"/>
                </a:solidFill>
                <a:effectLst/>
                <a:latin typeface="Roboto" panose="02000000000000000000" pitchFamily="2" charset="0"/>
              </a:rPr>
              <a:t>Peak Months are August, July and May.</a:t>
            </a:r>
            <a:endParaRPr lang="en-IN" dirty="0"/>
          </a:p>
        </p:txBody>
      </p:sp>
    </p:spTree>
    <p:extLst>
      <p:ext uri="{BB962C8B-B14F-4D97-AF65-F5344CB8AC3E}">
        <p14:creationId xmlns:p14="http://schemas.microsoft.com/office/powerpoint/2010/main" val="192906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0DC1-7521-EE23-B864-6343F20365C4}"/>
              </a:ext>
            </a:extLst>
          </p:cNvPr>
          <p:cNvSpPr>
            <a:spLocks noGrp="1"/>
          </p:cNvSpPr>
          <p:nvPr>
            <p:ph type="title"/>
          </p:nvPr>
        </p:nvSpPr>
        <p:spPr>
          <a:xfrm>
            <a:off x="838200" y="365125"/>
            <a:ext cx="10515600" cy="1504772"/>
          </a:xfrm>
        </p:spPr>
        <p:txBody>
          <a:bodyPr>
            <a:normAutofit fontScale="90000"/>
          </a:bodyPr>
          <a:lstStyle/>
          <a:p>
            <a:pPr algn="ctr"/>
            <a:br>
              <a:rPr lang="en-IN" dirty="0"/>
            </a:br>
            <a:r>
              <a:rPr lang="en-IN" dirty="0">
                <a:solidFill>
                  <a:schemeClr val="tx1"/>
                </a:solidFill>
                <a:latin typeface="Algerian" panose="04020705040A02060702" pitchFamily="82" charset="0"/>
              </a:rPr>
              <a:t>Capstone Project - 1</a:t>
            </a:r>
            <a:br>
              <a:rPr lang="en-IN" dirty="0">
                <a:solidFill>
                  <a:schemeClr val="tx1"/>
                </a:solidFill>
                <a:latin typeface="Algerian" panose="04020705040A02060702" pitchFamily="82" charset="0"/>
              </a:rPr>
            </a:br>
            <a:r>
              <a:rPr lang="en-IN" dirty="0">
                <a:solidFill>
                  <a:schemeClr val="tx1"/>
                </a:solidFill>
                <a:latin typeface="Algerian" panose="04020705040A02060702" pitchFamily="82" charset="0"/>
              </a:rPr>
              <a:t>Hotel Booking Analysis</a:t>
            </a:r>
          </a:p>
        </p:txBody>
      </p:sp>
      <p:sp>
        <p:nvSpPr>
          <p:cNvPr id="3" name="Content Placeholder 2">
            <a:extLst>
              <a:ext uri="{FF2B5EF4-FFF2-40B4-BE49-F238E27FC236}">
                <a16:creationId xmlns:a16="http://schemas.microsoft.com/office/drawing/2014/main" id="{8ED1708E-D53F-7458-75BC-3868410A1EED}"/>
              </a:ext>
            </a:extLst>
          </p:cNvPr>
          <p:cNvSpPr>
            <a:spLocks noGrp="1"/>
          </p:cNvSpPr>
          <p:nvPr>
            <p:ph idx="1"/>
          </p:nvPr>
        </p:nvSpPr>
        <p:spPr>
          <a:xfrm>
            <a:off x="2137024" y="2630183"/>
            <a:ext cx="7808359" cy="3341295"/>
          </a:xfrm>
        </p:spPr>
        <p:txBody>
          <a:bodyPr>
            <a:normAutofit/>
          </a:bodyPr>
          <a:lstStyle/>
          <a:p>
            <a:pPr marL="0" indent="0" algn="ctr">
              <a:buNone/>
            </a:pPr>
            <a:r>
              <a:rPr lang="en-IN" dirty="0">
                <a:latin typeface="Berlin Sans FB" panose="020E0602020502020306" pitchFamily="34" charset="0"/>
              </a:rPr>
              <a:t>Made By-</a:t>
            </a:r>
          </a:p>
          <a:p>
            <a:pPr marL="0" indent="0" algn="ctr">
              <a:buNone/>
            </a:pPr>
            <a:r>
              <a:rPr lang="en-IN" dirty="0">
                <a:latin typeface="Berlin Sans FB" panose="020E0602020502020306" pitchFamily="34" charset="0"/>
              </a:rPr>
              <a:t> </a:t>
            </a:r>
            <a:r>
              <a:rPr lang="en-IN" dirty="0" err="1">
                <a:latin typeface="Berlin Sans FB" panose="020E0602020502020306" pitchFamily="34" charset="0"/>
              </a:rPr>
              <a:t>Rutvina</a:t>
            </a:r>
            <a:r>
              <a:rPr lang="en-IN" dirty="0">
                <a:latin typeface="Berlin Sans FB" panose="020E0602020502020306" pitchFamily="34" charset="0"/>
              </a:rPr>
              <a:t> </a:t>
            </a:r>
            <a:r>
              <a:rPr lang="en-IN" dirty="0" err="1">
                <a:latin typeface="Berlin Sans FB" panose="020E0602020502020306" pitchFamily="34" charset="0"/>
              </a:rPr>
              <a:t>Liladhar</a:t>
            </a:r>
            <a:r>
              <a:rPr lang="en-IN" dirty="0">
                <a:latin typeface="Berlin Sans FB" panose="020E0602020502020306" pitchFamily="34" charset="0"/>
              </a:rPr>
              <a:t> </a:t>
            </a:r>
            <a:r>
              <a:rPr lang="en-IN" dirty="0" err="1">
                <a:latin typeface="Berlin Sans FB" panose="020E0602020502020306" pitchFamily="34" charset="0"/>
              </a:rPr>
              <a:t>Papadkar</a:t>
            </a:r>
            <a:endParaRPr lang="en-IN" dirty="0">
              <a:latin typeface="Berlin Sans FB" panose="020E0602020502020306" pitchFamily="34" charset="0"/>
            </a:endParaRPr>
          </a:p>
          <a:p>
            <a:pPr marL="0" indent="0" algn="ctr">
              <a:buNone/>
            </a:pPr>
            <a:r>
              <a:rPr lang="en-IN" dirty="0">
                <a:latin typeface="Berlin Sans FB" panose="020E0602020502020306" pitchFamily="34" charset="0"/>
              </a:rPr>
              <a:t> Sagar Prabhakar </a:t>
            </a:r>
            <a:r>
              <a:rPr lang="en-IN" dirty="0" err="1">
                <a:latin typeface="Berlin Sans FB" panose="020E0602020502020306" pitchFamily="34" charset="0"/>
              </a:rPr>
              <a:t>Khairkar</a:t>
            </a:r>
            <a:endParaRPr lang="en-IN" dirty="0">
              <a:latin typeface="Berlin Sans FB" panose="020E0602020502020306" pitchFamily="34" charset="0"/>
            </a:endParaRPr>
          </a:p>
          <a:p>
            <a:pPr marL="0" indent="0" algn="ctr">
              <a:buNone/>
            </a:pPr>
            <a:r>
              <a:rPr lang="en-IN" dirty="0">
                <a:latin typeface="Berlin Sans FB" panose="020E0602020502020306" pitchFamily="34" charset="0"/>
              </a:rPr>
              <a:t> </a:t>
            </a:r>
            <a:r>
              <a:rPr lang="en-IN" dirty="0" err="1">
                <a:latin typeface="Berlin Sans FB" panose="020E0602020502020306" pitchFamily="34" charset="0"/>
              </a:rPr>
              <a:t>Nayan</a:t>
            </a:r>
            <a:r>
              <a:rPr lang="en-IN" dirty="0">
                <a:latin typeface="Berlin Sans FB" panose="020E0602020502020306" pitchFamily="34" charset="0"/>
              </a:rPr>
              <a:t> Girdhar </a:t>
            </a:r>
            <a:r>
              <a:rPr lang="en-IN" dirty="0" err="1">
                <a:latin typeface="Berlin Sans FB" panose="020E0602020502020306" pitchFamily="34" charset="0"/>
              </a:rPr>
              <a:t>Rewatkar</a:t>
            </a:r>
            <a:endParaRPr lang="en-IN" dirty="0">
              <a:latin typeface="Berlin Sans FB" panose="020E0602020502020306" pitchFamily="34" charset="0"/>
            </a:endParaRPr>
          </a:p>
          <a:p>
            <a:pPr algn="ctr"/>
            <a:endParaRPr lang="en-IN" dirty="0">
              <a:latin typeface="Berlin Sans FB" panose="020E0602020502020306" pitchFamily="34" charset="0"/>
            </a:endParaRPr>
          </a:p>
          <a:p>
            <a:pPr marL="0" indent="0" algn="ctr">
              <a:buNone/>
            </a:pPr>
            <a:r>
              <a:rPr lang="en-IN" dirty="0">
                <a:latin typeface="Berlin Sans FB" panose="020E0602020502020306" pitchFamily="34" charset="0"/>
              </a:rPr>
              <a:t>Guided By-</a:t>
            </a:r>
          </a:p>
          <a:p>
            <a:pPr marL="0" indent="0" algn="ctr">
              <a:buNone/>
            </a:pPr>
            <a:r>
              <a:rPr lang="en-IN" dirty="0">
                <a:solidFill>
                  <a:srgbClr val="FF0000"/>
                </a:solidFill>
                <a:latin typeface="Berlin Sans FB" panose="020E0602020502020306" pitchFamily="34" charset="0"/>
              </a:rPr>
              <a:t>ALMABETTER TRAINERS (COHORT AZADI)</a:t>
            </a:r>
          </a:p>
        </p:txBody>
      </p:sp>
      <p:pic>
        <p:nvPicPr>
          <p:cNvPr id="5" name="Picture 4">
            <a:extLst>
              <a:ext uri="{FF2B5EF4-FFF2-40B4-BE49-F238E27FC236}">
                <a16:creationId xmlns:a16="http://schemas.microsoft.com/office/drawing/2014/main" id="{CFF5C348-F624-5AAB-E71B-2DBE87129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85" y="1869897"/>
            <a:ext cx="3472665" cy="3495405"/>
          </a:xfrm>
          <a:prstGeom prst="rect">
            <a:avLst/>
          </a:prstGeom>
        </p:spPr>
      </p:pic>
    </p:spTree>
    <p:extLst>
      <p:ext uri="{BB962C8B-B14F-4D97-AF65-F5344CB8AC3E}">
        <p14:creationId xmlns:p14="http://schemas.microsoft.com/office/powerpoint/2010/main" val="835923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1B2F-5CB4-E042-5C5E-4F8898A4186C}"/>
              </a:ext>
            </a:extLst>
          </p:cNvPr>
          <p:cNvSpPr>
            <a:spLocks noGrp="1"/>
          </p:cNvSpPr>
          <p:nvPr>
            <p:ph type="title"/>
          </p:nvPr>
        </p:nvSpPr>
        <p:spPr/>
        <p:txBody>
          <a:bodyPr/>
          <a:lstStyle/>
          <a:p>
            <a:r>
              <a:rPr lang="en-IN" dirty="0">
                <a:latin typeface="Algerian" panose="04020705040A02060702" pitchFamily="82" charset="0"/>
              </a:rPr>
              <a:t>Room Types</a:t>
            </a:r>
          </a:p>
        </p:txBody>
      </p:sp>
      <p:pic>
        <p:nvPicPr>
          <p:cNvPr id="4" name="Picture 3">
            <a:extLst>
              <a:ext uri="{FF2B5EF4-FFF2-40B4-BE49-F238E27FC236}">
                <a16:creationId xmlns:a16="http://schemas.microsoft.com/office/drawing/2014/main" id="{96B03762-CA44-8004-50F0-900805D70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34641"/>
            <a:ext cx="9875520" cy="3513404"/>
          </a:xfrm>
          <a:prstGeom prst="rect">
            <a:avLst/>
          </a:prstGeom>
        </p:spPr>
      </p:pic>
      <p:sp>
        <p:nvSpPr>
          <p:cNvPr id="5" name="TextBox 4">
            <a:extLst>
              <a:ext uri="{FF2B5EF4-FFF2-40B4-BE49-F238E27FC236}">
                <a16:creationId xmlns:a16="http://schemas.microsoft.com/office/drawing/2014/main" id="{E4BE4F7F-D1AD-449C-AFDF-73169F05D98B}"/>
              </a:ext>
            </a:extLst>
          </p:cNvPr>
          <p:cNvSpPr txBox="1"/>
          <p:nvPr/>
        </p:nvSpPr>
        <p:spPr>
          <a:xfrm>
            <a:off x="3164442" y="5917914"/>
            <a:ext cx="9565240" cy="400110"/>
          </a:xfrm>
          <a:prstGeom prst="rect">
            <a:avLst/>
          </a:prstGeom>
          <a:noFill/>
        </p:spPr>
        <p:txBody>
          <a:bodyPr wrap="square" rtlCol="0">
            <a:spAutoFit/>
          </a:bodyPr>
          <a:lstStyle/>
          <a:p>
            <a:r>
              <a:rPr lang="en-IN" sz="2000" dirty="0"/>
              <a:t>The room type “A” is selected by most of the guest</a:t>
            </a:r>
          </a:p>
        </p:txBody>
      </p:sp>
    </p:spTree>
    <p:extLst>
      <p:ext uri="{BB962C8B-B14F-4D97-AF65-F5344CB8AC3E}">
        <p14:creationId xmlns:p14="http://schemas.microsoft.com/office/powerpoint/2010/main" val="2995889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1502-2E51-558A-570C-49D50C2E5440}"/>
              </a:ext>
            </a:extLst>
          </p:cNvPr>
          <p:cNvSpPr>
            <a:spLocks noGrp="1"/>
          </p:cNvSpPr>
          <p:nvPr>
            <p:ph type="title"/>
          </p:nvPr>
        </p:nvSpPr>
        <p:spPr/>
        <p:txBody>
          <a:bodyPr/>
          <a:lstStyle/>
          <a:p>
            <a:r>
              <a:rPr lang="en-IN" dirty="0">
                <a:latin typeface="Algerian" panose="04020705040A02060702" pitchFamily="82" charset="0"/>
              </a:rPr>
              <a:t>Room booked for family, couple and single</a:t>
            </a:r>
          </a:p>
        </p:txBody>
      </p:sp>
      <p:pic>
        <p:nvPicPr>
          <p:cNvPr id="4" name="Picture 3">
            <a:extLst>
              <a:ext uri="{FF2B5EF4-FFF2-40B4-BE49-F238E27FC236}">
                <a16:creationId xmlns:a16="http://schemas.microsoft.com/office/drawing/2014/main" id="{389ACFB2-5EFE-FAF6-A375-C5503F2A0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409" y="1840101"/>
            <a:ext cx="5146560" cy="3851781"/>
          </a:xfrm>
          <a:prstGeom prst="rect">
            <a:avLst/>
          </a:prstGeom>
        </p:spPr>
      </p:pic>
      <p:sp>
        <p:nvSpPr>
          <p:cNvPr id="5" name="TextBox 4">
            <a:extLst>
              <a:ext uri="{FF2B5EF4-FFF2-40B4-BE49-F238E27FC236}">
                <a16:creationId xmlns:a16="http://schemas.microsoft.com/office/drawing/2014/main" id="{29583A51-8470-316F-4B4F-0F80C896994B}"/>
              </a:ext>
            </a:extLst>
          </p:cNvPr>
          <p:cNvSpPr txBox="1"/>
          <p:nvPr/>
        </p:nvSpPr>
        <p:spPr>
          <a:xfrm>
            <a:off x="1571946" y="5712431"/>
            <a:ext cx="8804953" cy="369332"/>
          </a:xfrm>
          <a:prstGeom prst="rect">
            <a:avLst/>
          </a:prstGeom>
          <a:noFill/>
        </p:spPr>
        <p:txBody>
          <a:bodyPr wrap="square" rtlCol="0">
            <a:spAutoFit/>
          </a:bodyPr>
          <a:lstStyle/>
          <a:p>
            <a:pPr algn="ctr"/>
            <a:r>
              <a:rPr lang="en-US" b="1" i="1" dirty="0">
                <a:solidFill>
                  <a:srgbClr val="212121"/>
                </a:solidFill>
                <a:effectLst/>
                <a:latin typeface="Roboto" panose="02000000000000000000" pitchFamily="2" charset="0"/>
              </a:rPr>
              <a:t>we can say that the majority of rooms are booked for couples</a:t>
            </a:r>
            <a:endParaRPr lang="en-IN" dirty="0"/>
          </a:p>
        </p:txBody>
      </p:sp>
    </p:spTree>
    <p:extLst>
      <p:ext uri="{BB962C8B-B14F-4D97-AF65-F5344CB8AC3E}">
        <p14:creationId xmlns:p14="http://schemas.microsoft.com/office/powerpoint/2010/main" val="1007410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EFAD-73E8-6C11-DB72-C7E733527C35}"/>
              </a:ext>
            </a:extLst>
          </p:cNvPr>
          <p:cNvSpPr>
            <a:spLocks noGrp="1"/>
          </p:cNvSpPr>
          <p:nvPr>
            <p:ph type="title"/>
          </p:nvPr>
        </p:nvSpPr>
        <p:spPr/>
        <p:txBody>
          <a:bodyPr/>
          <a:lstStyle/>
          <a:p>
            <a:r>
              <a:rPr lang="en-IN" dirty="0">
                <a:latin typeface="Algerian" panose="04020705040A02060702" pitchFamily="82" charset="0"/>
              </a:rPr>
              <a:t>Online Vs Offline Booking</a:t>
            </a:r>
          </a:p>
        </p:txBody>
      </p:sp>
      <p:pic>
        <p:nvPicPr>
          <p:cNvPr id="4" name="Picture 3">
            <a:extLst>
              <a:ext uri="{FF2B5EF4-FFF2-40B4-BE49-F238E27FC236}">
                <a16:creationId xmlns:a16="http://schemas.microsoft.com/office/drawing/2014/main" id="{0A3E71BC-ABBF-A248-5CD8-178E6493F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282" y="1828800"/>
            <a:ext cx="5247262" cy="3801437"/>
          </a:xfrm>
          <a:prstGeom prst="rect">
            <a:avLst/>
          </a:prstGeom>
        </p:spPr>
      </p:pic>
      <p:sp>
        <p:nvSpPr>
          <p:cNvPr id="5" name="TextBox 4">
            <a:extLst>
              <a:ext uri="{FF2B5EF4-FFF2-40B4-BE49-F238E27FC236}">
                <a16:creationId xmlns:a16="http://schemas.microsoft.com/office/drawing/2014/main" id="{944606BF-4010-7735-E432-A2EB8C9461B4}"/>
              </a:ext>
            </a:extLst>
          </p:cNvPr>
          <p:cNvSpPr txBox="1"/>
          <p:nvPr/>
        </p:nvSpPr>
        <p:spPr>
          <a:xfrm>
            <a:off x="1582220" y="5774076"/>
            <a:ext cx="8044665" cy="369332"/>
          </a:xfrm>
          <a:prstGeom prst="rect">
            <a:avLst/>
          </a:prstGeom>
          <a:noFill/>
        </p:spPr>
        <p:txBody>
          <a:bodyPr wrap="square" rtlCol="0">
            <a:spAutoFit/>
          </a:bodyPr>
          <a:lstStyle/>
          <a:p>
            <a:pPr algn="ctr"/>
            <a:r>
              <a:rPr lang="en-US" b="1" i="1">
                <a:solidFill>
                  <a:srgbClr val="212121"/>
                </a:solidFill>
                <a:effectLst/>
                <a:latin typeface="Roboto" panose="02000000000000000000" pitchFamily="2" charset="0"/>
              </a:rPr>
              <a:t>customers prefer </a:t>
            </a:r>
            <a:r>
              <a:rPr lang="en-US" b="1" i="1" dirty="0">
                <a:solidFill>
                  <a:srgbClr val="212121"/>
                </a:solidFill>
                <a:effectLst/>
                <a:latin typeface="Roboto" panose="02000000000000000000" pitchFamily="2" charset="0"/>
              </a:rPr>
              <a:t>to book online hotel rather than offline one</a:t>
            </a:r>
            <a:endParaRPr lang="en-IN" dirty="0"/>
          </a:p>
        </p:txBody>
      </p:sp>
    </p:spTree>
    <p:extLst>
      <p:ext uri="{BB962C8B-B14F-4D97-AF65-F5344CB8AC3E}">
        <p14:creationId xmlns:p14="http://schemas.microsoft.com/office/powerpoint/2010/main" val="932402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C827-5B1D-1DA9-AF97-962B754726F2}"/>
              </a:ext>
            </a:extLst>
          </p:cNvPr>
          <p:cNvSpPr>
            <a:spLocks noGrp="1"/>
          </p:cNvSpPr>
          <p:nvPr>
            <p:ph type="title"/>
          </p:nvPr>
        </p:nvSpPr>
        <p:spPr/>
        <p:txBody>
          <a:bodyPr/>
          <a:lstStyle/>
          <a:p>
            <a:r>
              <a:rPr lang="en-US" dirty="0">
                <a:solidFill>
                  <a:srgbClr val="212121"/>
                </a:solidFill>
                <a:latin typeface="Algerian" panose="04020705040A02060702" pitchFamily="82" charset="0"/>
              </a:rPr>
              <a:t>P</a:t>
            </a:r>
            <a:r>
              <a:rPr lang="en-US" dirty="0">
                <a:solidFill>
                  <a:srgbClr val="212121"/>
                </a:solidFill>
                <a:effectLst/>
                <a:latin typeface="Algerian" panose="04020705040A02060702" pitchFamily="82" charset="0"/>
              </a:rPr>
              <a:t>eople who booked the hotel</a:t>
            </a:r>
            <a:endParaRPr lang="en-IN" dirty="0">
              <a:latin typeface="Algerian" panose="04020705040A02060702" pitchFamily="82" charset="0"/>
            </a:endParaRPr>
          </a:p>
        </p:txBody>
      </p:sp>
      <p:pic>
        <p:nvPicPr>
          <p:cNvPr id="8" name="Picture 7">
            <a:extLst>
              <a:ext uri="{FF2B5EF4-FFF2-40B4-BE49-F238E27FC236}">
                <a16:creationId xmlns:a16="http://schemas.microsoft.com/office/drawing/2014/main" id="{8D95CCD5-C7F5-0FBE-C918-DF20D3766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920" y="2354734"/>
            <a:ext cx="5681813" cy="1187511"/>
          </a:xfrm>
          <a:prstGeom prst="rect">
            <a:avLst/>
          </a:prstGeom>
        </p:spPr>
      </p:pic>
      <p:sp>
        <p:nvSpPr>
          <p:cNvPr id="9" name="TextBox 8">
            <a:extLst>
              <a:ext uri="{FF2B5EF4-FFF2-40B4-BE49-F238E27FC236}">
                <a16:creationId xmlns:a16="http://schemas.microsoft.com/office/drawing/2014/main" id="{A542E0DA-A223-DB69-4F3D-FEEB32A8B432}"/>
              </a:ext>
            </a:extLst>
          </p:cNvPr>
          <p:cNvSpPr txBox="1"/>
          <p:nvPr/>
        </p:nvSpPr>
        <p:spPr>
          <a:xfrm flipH="1">
            <a:off x="1222624" y="1831514"/>
            <a:ext cx="7942127" cy="523220"/>
          </a:xfrm>
          <a:prstGeom prst="rect">
            <a:avLst/>
          </a:prstGeom>
          <a:noFill/>
        </p:spPr>
        <p:txBody>
          <a:bodyPr wrap="square" rtlCol="0">
            <a:spAutoFit/>
          </a:bodyPr>
          <a:lstStyle/>
          <a:p>
            <a:r>
              <a:rPr lang="en-IN" sz="2800" b="1" dirty="0"/>
              <a:t>Booked by Adults</a:t>
            </a:r>
          </a:p>
        </p:txBody>
      </p:sp>
      <p:pic>
        <p:nvPicPr>
          <p:cNvPr id="11" name="Picture 10">
            <a:extLst>
              <a:ext uri="{FF2B5EF4-FFF2-40B4-BE49-F238E27FC236}">
                <a16:creationId xmlns:a16="http://schemas.microsoft.com/office/drawing/2014/main" id="{06B915E9-560B-4E5E-78EB-6E1CAFB79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834" y="4221174"/>
            <a:ext cx="5661060" cy="1183109"/>
          </a:xfrm>
          <a:prstGeom prst="rect">
            <a:avLst/>
          </a:prstGeom>
        </p:spPr>
      </p:pic>
      <p:sp>
        <p:nvSpPr>
          <p:cNvPr id="12" name="TextBox 11">
            <a:extLst>
              <a:ext uri="{FF2B5EF4-FFF2-40B4-BE49-F238E27FC236}">
                <a16:creationId xmlns:a16="http://schemas.microsoft.com/office/drawing/2014/main" id="{DCA3A33A-B675-94CC-8DAA-C863905B744C}"/>
              </a:ext>
            </a:extLst>
          </p:cNvPr>
          <p:cNvSpPr txBox="1"/>
          <p:nvPr/>
        </p:nvSpPr>
        <p:spPr>
          <a:xfrm>
            <a:off x="1222624" y="3697954"/>
            <a:ext cx="8342616" cy="523220"/>
          </a:xfrm>
          <a:prstGeom prst="rect">
            <a:avLst/>
          </a:prstGeom>
          <a:noFill/>
        </p:spPr>
        <p:txBody>
          <a:bodyPr wrap="square" rtlCol="0">
            <a:spAutoFit/>
          </a:bodyPr>
          <a:lstStyle/>
          <a:p>
            <a:r>
              <a:rPr lang="en-IN" sz="2800" b="1" dirty="0"/>
              <a:t>Booked by Children's</a:t>
            </a:r>
          </a:p>
        </p:txBody>
      </p:sp>
      <p:sp>
        <p:nvSpPr>
          <p:cNvPr id="13" name="TextBox 12">
            <a:extLst>
              <a:ext uri="{FF2B5EF4-FFF2-40B4-BE49-F238E27FC236}">
                <a16:creationId xmlns:a16="http://schemas.microsoft.com/office/drawing/2014/main" id="{D64EDE3E-ECA8-B4E8-1245-6D318C98FF26}"/>
              </a:ext>
            </a:extLst>
          </p:cNvPr>
          <p:cNvSpPr txBox="1"/>
          <p:nvPr/>
        </p:nvSpPr>
        <p:spPr>
          <a:xfrm>
            <a:off x="1097281" y="5548045"/>
            <a:ext cx="9967986" cy="1015663"/>
          </a:xfrm>
          <a:prstGeom prst="rect">
            <a:avLst/>
          </a:prstGeom>
          <a:noFill/>
        </p:spPr>
        <p:txBody>
          <a:bodyPr wrap="square" rtlCol="0">
            <a:spAutoFit/>
          </a:bodyPr>
          <a:lstStyle/>
          <a:p>
            <a:pPr marL="0" marR="0" lvl="0" indent="0" algn="l" rtl="0">
              <a:spcBef>
                <a:spcPts val="0"/>
              </a:spcBef>
              <a:spcAft>
                <a:spcPts val="0"/>
              </a:spcAft>
              <a:buNone/>
            </a:pPr>
            <a:r>
              <a:rPr lang="en-US" sz="2000" dirty="0">
                <a:solidFill>
                  <a:schemeClr val="dk1"/>
                </a:solidFill>
                <a:ea typeface="Calibri"/>
                <a:cs typeface="Calibri"/>
                <a:sym typeface="Calibri"/>
              </a:rPr>
              <a:t>● It seems that mean values for adults and children are higher. </a:t>
            </a:r>
          </a:p>
          <a:p>
            <a:pPr marL="0" marR="0" lvl="0" indent="0" algn="l" rtl="0">
              <a:spcBef>
                <a:spcPts val="0"/>
              </a:spcBef>
              <a:spcAft>
                <a:spcPts val="0"/>
              </a:spcAft>
              <a:buNone/>
            </a:pPr>
            <a:r>
              <a:rPr lang="en-US" sz="2000" dirty="0">
                <a:solidFill>
                  <a:schemeClr val="dk1"/>
                </a:solidFill>
                <a:ea typeface="Calibri"/>
                <a:cs typeface="Calibri"/>
                <a:sym typeface="Calibri"/>
              </a:rPr>
              <a:t>● This means that resort hotels are better choice for large families.</a:t>
            </a:r>
            <a:endParaRPr lang="en-US" sz="2000" dirty="0"/>
          </a:p>
          <a:p>
            <a:endParaRPr lang="en-IN" sz="2000" dirty="0"/>
          </a:p>
        </p:txBody>
      </p:sp>
    </p:spTree>
    <p:extLst>
      <p:ext uri="{BB962C8B-B14F-4D97-AF65-F5344CB8AC3E}">
        <p14:creationId xmlns:p14="http://schemas.microsoft.com/office/powerpoint/2010/main" val="893469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89FA-B923-0B49-4234-866D77F739B9}"/>
              </a:ext>
            </a:extLst>
          </p:cNvPr>
          <p:cNvSpPr>
            <a:spLocks noGrp="1"/>
          </p:cNvSpPr>
          <p:nvPr>
            <p:ph type="title"/>
          </p:nvPr>
        </p:nvSpPr>
        <p:spPr/>
        <p:txBody>
          <a:bodyPr/>
          <a:lstStyle/>
          <a:p>
            <a:r>
              <a:rPr lang="en-IN" dirty="0">
                <a:latin typeface="Algerian" panose="04020705040A02060702" pitchFamily="82" charset="0"/>
              </a:rPr>
              <a:t>Repeated Guests</a:t>
            </a:r>
          </a:p>
        </p:txBody>
      </p:sp>
      <p:pic>
        <p:nvPicPr>
          <p:cNvPr id="4" name="Picture 3">
            <a:extLst>
              <a:ext uri="{FF2B5EF4-FFF2-40B4-BE49-F238E27FC236}">
                <a16:creationId xmlns:a16="http://schemas.microsoft.com/office/drawing/2014/main" id="{7DEA0A6F-D487-789F-8D4F-B096C97E2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698" y="1829829"/>
            <a:ext cx="5194187" cy="3646298"/>
          </a:xfrm>
          <a:prstGeom prst="rect">
            <a:avLst/>
          </a:prstGeom>
        </p:spPr>
      </p:pic>
      <p:sp>
        <p:nvSpPr>
          <p:cNvPr id="5" name="TextBox 4">
            <a:extLst>
              <a:ext uri="{FF2B5EF4-FFF2-40B4-BE49-F238E27FC236}">
                <a16:creationId xmlns:a16="http://schemas.microsoft.com/office/drawing/2014/main" id="{00E793DE-40FB-A445-5952-50DF2C4C3A9C}"/>
              </a:ext>
            </a:extLst>
          </p:cNvPr>
          <p:cNvSpPr txBox="1"/>
          <p:nvPr/>
        </p:nvSpPr>
        <p:spPr>
          <a:xfrm>
            <a:off x="1797978" y="5671335"/>
            <a:ext cx="8640566" cy="400110"/>
          </a:xfrm>
          <a:prstGeom prst="rect">
            <a:avLst/>
          </a:prstGeom>
          <a:noFill/>
        </p:spPr>
        <p:txBody>
          <a:bodyPr wrap="square" rtlCol="0">
            <a:spAutoFit/>
          </a:bodyPr>
          <a:lstStyle/>
          <a:p>
            <a:pPr algn="ctr"/>
            <a:r>
              <a:rPr lang="en-IN" sz="2000" dirty="0"/>
              <a:t>The number of guests rarely visited the same hotel</a:t>
            </a:r>
          </a:p>
        </p:txBody>
      </p:sp>
    </p:spTree>
    <p:extLst>
      <p:ext uri="{BB962C8B-B14F-4D97-AF65-F5344CB8AC3E}">
        <p14:creationId xmlns:p14="http://schemas.microsoft.com/office/powerpoint/2010/main" val="4171627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F61D-707A-FB39-E241-8404FEB784F1}"/>
              </a:ext>
            </a:extLst>
          </p:cNvPr>
          <p:cNvSpPr>
            <a:spLocks noGrp="1"/>
          </p:cNvSpPr>
          <p:nvPr>
            <p:ph type="title"/>
          </p:nvPr>
        </p:nvSpPr>
        <p:spPr/>
        <p:txBody>
          <a:bodyPr/>
          <a:lstStyle/>
          <a:p>
            <a:r>
              <a:rPr lang="en-IN" dirty="0">
                <a:latin typeface="Algerian" panose="04020705040A02060702" pitchFamily="82" charset="0"/>
              </a:rPr>
              <a:t>Reservation Status</a:t>
            </a:r>
          </a:p>
        </p:txBody>
      </p:sp>
      <p:pic>
        <p:nvPicPr>
          <p:cNvPr id="4" name="Picture 3">
            <a:extLst>
              <a:ext uri="{FF2B5EF4-FFF2-40B4-BE49-F238E27FC236}">
                <a16:creationId xmlns:a16="http://schemas.microsoft.com/office/drawing/2014/main" id="{2B8A93D7-D51A-8578-2C87-EEEFD600E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604" y="1826424"/>
            <a:ext cx="5075432" cy="3588057"/>
          </a:xfrm>
          <a:prstGeom prst="rect">
            <a:avLst/>
          </a:prstGeom>
        </p:spPr>
      </p:pic>
      <p:sp>
        <p:nvSpPr>
          <p:cNvPr id="5" name="TextBox 4">
            <a:extLst>
              <a:ext uri="{FF2B5EF4-FFF2-40B4-BE49-F238E27FC236}">
                <a16:creationId xmlns:a16="http://schemas.microsoft.com/office/drawing/2014/main" id="{ADEBAF2C-F07E-6EF4-6916-0FAE841D585F}"/>
              </a:ext>
            </a:extLst>
          </p:cNvPr>
          <p:cNvSpPr txBox="1"/>
          <p:nvPr/>
        </p:nvSpPr>
        <p:spPr>
          <a:xfrm>
            <a:off x="1571946" y="5503545"/>
            <a:ext cx="8435084" cy="400110"/>
          </a:xfrm>
          <a:prstGeom prst="rect">
            <a:avLst/>
          </a:prstGeom>
          <a:noFill/>
        </p:spPr>
        <p:txBody>
          <a:bodyPr wrap="square" rtlCol="0">
            <a:spAutoFit/>
          </a:bodyPr>
          <a:lstStyle/>
          <a:p>
            <a:pPr algn="ctr"/>
            <a:r>
              <a:rPr lang="en-US" sz="2000" dirty="0">
                <a:solidFill>
                  <a:schemeClr val="dk1"/>
                </a:solidFill>
                <a:latin typeface="Calibri"/>
                <a:ea typeface="Calibri"/>
                <a:cs typeface="Calibri"/>
                <a:sym typeface="Calibri"/>
              </a:rPr>
              <a:t>50% of guest has canceled their booking which is very high.</a:t>
            </a:r>
            <a:endParaRPr lang="en-IN" sz="2000" dirty="0"/>
          </a:p>
        </p:txBody>
      </p:sp>
    </p:spTree>
    <p:extLst>
      <p:ext uri="{BB962C8B-B14F-4D97-AF65-F5344CB8AC3E}">
        <p14:creationId xmlns:p14="http://schemas.microsoft.com/office/powerpoint/2010/main" val="3444416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D347-0CEA-E1C6-82B7-E95AC717CE4C}"/>
              </a:ext>
            </a:extLst>
          </p:cNvPr>
          <p:cNvSpPr>
            <a:spLocks noGrp="1"/>
          </p:cNvSpPr>
          <p:nvPr>
            <p:ph type="title"/>
          </p:nvPr>
        </p:nvSpPr>
        <p:spPr/>
        <p:txBody>
          <a:bodyPr/>
          <a:lstStyle/>
          <a:p>
            <a:r>
              <a:rPr lang="en-IN" dirty="0">
                <a:latin typeface="Algerian" panose="04020705040A02060702" pitchFamily="82" charset="0"/>
              </a:rPr>
              <a:t>Weekend Vs Weekdays</a:t>
            </a:r>
          </a:p>
        </p:txBody>
      </p:sp>
      <p:pic>
        <p:nvPicPr>
          <p:cNvPr id="4" name="Picture 3">
            <a:extLst>
              <a:ext uri="{FF2B5EF4-FFF2-40B4-BE49-F238E27FC236}">
                <a16:creationId xmlns:a16="http://schemas.microsoft.com/office/drawing/2014/main" id="{62623335-D50B-08AC-A09C-3FB784C7D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887651"/>
            <a:ext cx="3911801" cy="2521080"/>
          </a:xfrm>
          <a:prstGeom prst="rect">
            <a:avLst/>
          </a:prstGeom>
        </p:spPr>
      </p:pic>
      <p:pic>
        <p:nvPicPr>
          <p:cNvPr id="6" name="Picture 5">
            <a:extLst>
              <a:ext uri="{FF2B5EF4-FFF2-40B4-BE49-F238E27FC236}">
                <a16:creationId xmlns:a16="http://schemas.microsoft.com/office/drawing/2014/main" id="{752CFB79-1857-8FC2-526B-7F82F18CB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458" y="2823438"/>
            <a:ext cx="3854648" cy="2514729"/>
          </a:xfrm>
          <a:prstGeom prst="rect">
            <a:avLst/>
          </a:prstGeom>
        </p:spPr>
      </p:pic>
      <p:sp>
        <p:nvSpPr>
          <p:cNvPr id="7" name="TextBox 6">
            <a:extLst>
              <a:ext uri="{FF2B5EF4-FFF2-40B4-BE49-F238E27FC236}">
                <a16:creationId xmlns:a16="http://schemas.microsoft.com/office/drawing/2014/main" id="{BD6CFE4D-31DD-F335-53AA-778D002DA5A8}"/>
              </a:ext>
            </a:extLst>
          </p:cNvPr>
          <p:cNvSpPr txBox="1"/>
          <p:nvPr/>
        </p:nvSpPr>
        <p:spPr>
          <a:xfrm>
            <a:off x="1097280" y="2250040"/>
            <a:ext cx="4255556" cy="400110"/>
          </a:xfrm>
          <a:prstGeom prst="rect">
            <a:avLst/>
          </a:prstGeom>
          <a:noFill/>
        </p:spPr>
        <p:txBody>
          <a:bodyPr wrap="square" rtlCol="0">
            <a:spAutoFit/>
          </a:bodyPr>
          <a:lstStyle/>
          <a:p>
            <a:r>
              <a:rPr lang="en-IN" sz="2000" b="1" dirty="0"/>
              <a:t>Average stays on weekdays</a:t>
            </a:r>
          </a:p>
        </p:txBody>
      </p:sp>
      <p:sp>
        <p:nvSpPr>
          <p:cNvPr id="8" name="TextBox 7">
            <a:extLst>
              <a:ext uri="{FF2B5EF4-FFF2-40B4-BE49-F238E27FC236}">
                <a16:creationId xmlns:a16="http://schemas.microsoft.com/office/drawing/2014/main" id="{CD48A278-6791-4E7E-E07D-CA91953E4714}"/>
              </a:ext>
            </a:extLst>
          </p:cNvPr>
          <p:cNvSpPr txBox="1"/>
          <p:nvPr/>
        </p:nvSpPr>
        <p:spPr>
          <a:xfrm>
            <a:off x="6722723" y="2250040"/>
            <a:ext cx="3452117" cy="400110"/>
          </a:xfrm>
          <a:prstGeom prst="rect">
            <a:avLst/>
          </a:prstGeom>
          <a:noFill/>
        </p:spPr>
        <p:txBody>
          <a:bodyPr wrap="square" rtlCol="0">
            <a:spAutoFit/>
          </a:bodyPr>
          <a:lstStyle/>
          <a:p>
            <a:r>
              <a:rPr lang="en-IN" sz="2000" b="1" dirty="0"/>
              <a:t>Average stays on weekend</a:t>
            </a:r>
          </a:p>
        </p:txBody>
      </p:sp>
      <p:sp>
        <p:nvSpPr>
          <p:cNvPr id="9" name="TextBox 8">
            <a:extLst>
              <a:ext uri="{FF2B5EF4-FFF2-40B4-BE49-F238E27FC236}">
                <a16:creationId xmlns:a16="http://schemas.microsoft.com/office/drawing/2014/main" id="{B5656085-D605-68A7-EADE-765E8EC181DB}"/>
              </a:ext>
            </a:extLst>
          </p:cNvPr>
          <p:cNvSpPr txBox="1"/>
          <p:nvPr/>
        </p:nvSpPr>
        <p:spPr>
          <a:xfrm>
            <a:off x="1407560" y="5600581"/>
            <a:ext cx="9585789" cy="707886"/>
          </a:xfrm>
          <a:prstGeom prst="rect">
            <a:avLst/>
          </a:prstGeom>
          <a:noFill/>
        </p:spPr>
        <p:txBody>
          <a:bodyPr wrap="square" rtlCol="0">
            <a:spAutoFit/>
          </a:bodyPr>
          <a:lstStyle/>
          <a:p>
            <a:r>
              <a:rPr lang="en-US" sz="2000" dirty="0">
                <a:solidFill>
                  <a:schemeClr val="dk1"/>
                </a:solidFill>
                <a:latin typeface="Calibri"/>
                <a:ea typeface="Calibri"/>
                <a:cs typeface="Calibri"/>
                <a:sym typeface="Calibri"/>
              </a:rPr>
              <a:t>The count for booking on </a:t>
            </a:r>
            <a:r>
              <a:rPr lang="en-US" sz="2000" b="1" dirty="0">
                <a:solidFill>
                  <a:schemeClr val="dk1"/>
                </a:solidFill>
                <a:latin typeface="Calibri"/>
                <a:ea typeface="Calibri"/>
                <a:cs typeface="Calibri"/>
                <a:sym typeface="Calibri"/>
              </a:rPr>
              <a:t>weekdays </a:t>
            </a:r>
            <a:r>
              <a:rPr lang="en-US" sz="2000" dirty="0">
                <a:solidFill>
                  <a:schemeClr val="dk1"/>
                </a:solidFill>
                <a:latin typeface="Calibri"/>
                <a:ea typeface="Calibri"/>
                <a:cs typeface="Calibri"/>
                <a:sym typeface="Calibri"/>
              </a:rPr>
              <a:t>is higher than that of weekends with more than </a:t>
            </a:r>
            <a:r>
              <a:rPr lang="en-US" sz="2000" b="1" dirty="0">
                <a:solidFill>
                  <a:schemeClr val="dk1"/>
                </a:solidFill>
                <a:latin typeface="Calibri"/>
                <a:ea typeface="Calibri"/>
                <a:cs typeface="Calibri"/>
                <a:sym typeface="Calibri"/>
              </a:rPr>
              <a:t>50000.</a:t>
            </a:r>
            <a:endParaRPr lang="en-IN" sz="2000" dirty="0"/>
          </a:p>
        </p:txBody>
      </p:sp>
    </p:spTree>
    <p:extLst>
      <p:ext uri="{BB962C8B-B14F-4D97-AF65-F5344CB8AC3E}">
        <p14:creationId xmlns:p14="http://schemas.microsoft.com/office/powerpoint/2010/main" val="1797072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F518-6EA5-C241-D494-D38339B350C3}"/>
              </a:ext>
            </a:extLst>
          </p:cNvPr>
          <p:cNvSpPr>
            <a:spLocks noGrp="1"/>
          </p:cNvSpPr>
          <p:nvPr>
            <p:ph type="title"/>
          </p:nvPr>
        </p:nvSpPr>
        <p:spPr/>
        <p:txBody>
          <a:bodyPr/>
          <a:lstStyle/>
          <a:p>
            <a:r>
              <a:rPr lang="en-IN" dirty="0">
                <a:solidFill>
                  <a:srgbClr val="212121"/>
                </a:solidFill>
                <a:effectLst/>
                <a:latin typeface="Algerian" panose="04020705040A02060702" pitchFamily="82" charset="0"/>
              </a:rPr>
              <a:t>Customers satisfactory</a:t>
            </a:r>
            <a:endParaRPr lang="en-IN" dirty="0">
              <a:latin typeface="Algerian" panose="04020705040A02060702" pitchFamily="82" charset="0"/>
            </a:endParaRPr>
          </a:p>
        </p:txBody>
      </p:sp>
      <p:pic>
        <p:nvPicPr>
          <p:cNvPr id="4" name="Picture 3">
            <a:extLst>
              <a:ext uri="{FF2B5EF4-FFF2-40B4-BE49-F238E27FC236}">
                <a16:creationId xmlns:a16="http://schemas.microsoft.com/office/drawing/2014/main" id="{988F896A-FDBA-2F59-1370-CDB92A94E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248" y="1830709"/>
            <a:ext cx="4540952" cy="3289932"/>
          </a:xfrm>
          <a:prstGeom prst="rect">
            <a:avLst/>
          </a:prstGeom>
        </p:spPr>
      </p:pic>
      <p:sp>
        <p:nvSpPr>
          <p:cNvPr id="5" name="TextBox 4">
            <a:extLst>
              <a:ext uri="{FF2B5EF4-FFF2-40B4-BE49-F238E27FC236}">
                <a16:creationId xmlns:a16="http://schemas.microsoft.com/office/drawing/2014/main" id="{A2ED1B87-2CFD-328D-F433-9859D95EC39D}"/>
              </a:ext>
            </a:extLst>
          </p:cNvPr>
          <p:cNvSpPr txBox="1"/>
          <p:nvPr/>
        </p:nvSpPr>
        <p:spPr>
          <a:xfrm>
            <a:off x="1520575" y="5691883"/>
            <a:ext cx="8455632" cy="400110"/>
          </a:xfrm>
          <a:prstGeom prst="rect">
            <a:avLst/>
          </a:prstGeom>
          <a:noFill/>
        </p:spPr>
        <p:txBody>
          <a:bodyPr wrap="square" rtlCol="0">
            <a:spAutoFit/>
          </a:bodyPr>
          <a:lstStyle/>
          <a:p>
            <a:pPr algn="ctr"/>
            <a:r>
              <a:rPr lang="en-US" sz="2000" b="1" dirty="0">
                <a:solidFill>
                  <a:schemeClr val="dk1"/>
                </a:solidFill>
                <a:latin typeface="Calibri"/>
                <a:ea typeface="Calibri"/>
                <a:cs typeface="Calibri"/>
                <a:sym typeface="Calibri"/>
              </a:rPr>
              <a:t>Majority of the customers has got the room type they have booked</a:t>
            </a:r>
            <a:endParaRPr lang="en-IN" sz="2000" b="1" dirty="0"/>
          </a:p>
        </p:txBody>
      </p:sp>
    </p:spTree>
    <p:extLst>
      <p:ext uri="{BB962C8B-B14F-4D97-AF65-F5344CB8AC3E}">
        <p14:creationId xmlns:p14="http://schemas.microsoft.com/office/powerpoint/2010/main" val="426975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45E8-59F3-F64B-8EAC-2F0AD1D54016}"/>
              </a:ext>
            </a:extLst>
          </p:cNvPr>
          <p:cNvSpPr>
            <a:spLocks noGrp="1"/>
          </p:cNvSpPr>
          <p:nvPr>
            <p:ph type="title"/>
          </p:nvPr>
        </p:nvSpPr>
        <p:spPr/>
        <p:txBody>
          <a:bodyPr/>
          <a:lstStyle/>
          <a:p>
            <a:r>
              <a:rPr lang="en-IN" dirty="0">
                <a:latin typeface="Algerian" panose="04020705040A02060702" pitchFamily="82" charset="0"/>
              </a:rPr>
              <a:t>Co-relation of Columns</a:t>
            </a:r>
          </a:p>
        </p:txBody>
      </p:sp>
      <p:pic>
        <p:nvPicPr>
          <p:cNvPr id="4" name="Picture 3">
            <a:extLst>
              <a:ext uri="{FF2B5EF4-FFF2-40B4-BE49-F238E27FC236}">
                <a16:creationId xmlns:a16="http://schemas.microsoft.com/office/drawing/2014/main" id="{27DB25CC-AD78-9822-B2DA-89AF2FB98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878506"/>
            <a:ext cx="7245722" cy="4692891"/>
          </a:xfrm>
          <a:prstGeom prst="rect">
            <a:avLst/>
          </a:prstGeom>
        </p:spPr>
      </p:pic>
      <p:sp>
        <p:nvSpPr>
          <p:cNvPr id="5" name="TextBox 4">
            <a:extLst>
              <a:ext uri="{FF2B5EF4-FFF2-40B4-BE49-F238E27FC236}">
                <a16:creationId xmlns:a16="http://schemas.microsoft.com/office/drawing/2014/main" id="{CFC1F1DB-76B9-AFDC-693E-29C3323A7652}"/>
              </a:ext>
            </a:extLst>
          </p:cNvPr>
          <p:cNvSpPr txBox="1"/>
          <p:nvPr/>
        </p:nvSpPr>
        <p:spPr>
          <a:xfrm>
            <a:off x="8343002" y="2671280"/>
            <a:ext cx="3503488" cy="2862322"/>
          </a:xfrm>
          <a:prstGeom prst="rect">
            <a:avLst/>
          </a:prstGeom>
          <a:noFill/>
        </p:spPr>
        <p:txBody>
          <a:bodyPr wrap="square" rtlCol="0">
            <a:spAutoFit/>
          </a:bodyPr>
          <a:lstStyle/>
          <a:p>
            <a:pPr marL="285750" indent="-285750">
              <a:buFont typeface="Arial" panose="020B0604020202020204" pitchFamily="34" charset="0"/>
              <a:buChar char="•"/>
            </a:pPr>
            <a:r>
              <a:rPr lang="en-US" dirty="0" err="1"/>
              <a:t>Is_canceled</a:t>
            </a:r>
            <a:r>
              <a:rPr lang="en-US" dirty="0"/>
              <a:t> and </a:t>
            </a:r>
            <a:r>
              <a:rPr lang="en-US" dirty="0" err="1"/>
              <a:t>same_room_alloted_or_not</a:t>
            </a:r>
            <a:r>
              <a:rPr lang="en-US" dirty="0"/>
              <a:t> are negatively correlated. Not getting the same room as per reserved room is not the reason for booking cancellations. </a:t>
            </a:r>
          </a:p>
          <a:p>
            <a:pPr marL="285750" indent="-285750">
              <a:buFont typeface="Arial" panose="020B0604020202020204" pitchFamily="34" charset="0"/>
              <a:buChar char="•"/>
            </a:pPr>
            <a:r>
              <a:rPr lang="en-US" dirty="0"/>
              <a:t> lead-time and total stay is positively correlated means more is the stay of customer more will be the lead time.</a:t>
            </a:r>
            <a:endParaRPr lang="en-IN" dirty="0"/>
          </a:p>
        </p:txBody>
      </p:sp>
    </p:spTree>
    <p:extLst>
      <p:ext uri="{BB962C8B-B14F-4D97-AF65-F5344CB8AC3E}">
        <p14:creationId xmlns:p14="http://schemas.microsoft.com/office/powerpoint/2010/main" val="1826486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A0B6-E532-DE0A-D285-08373F341A1C}"/>
              </a:ext>
            </a:extLst>
          </p:cNvPr>
          <p:cNvSpPr>
            <a:spLocks noGrp="1"/>
          </p:cNvSpPr>
          <p:nvPr>
            <p:ph type="title"/>
          </p:nvPr>
        </p:nvSpPr>
        <p:spPr/>
        <p:txBody>
          <a:bodyPr/>
          <a:lstStyle/>
          <a:p>
            <a:r>
              <a:rPr lang="en-IN"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286CE135-CCDC-7B7F-F58B-72DE88254438}"/>
              </a:ext>
            </a:extLst>
          </p:cNvPr>
          <p:cNvSpPr>
            <a:spLocks noGrp="1"/>
          </p:cNvSpPr>
          <p:nvPr>
            <p:ph idx="1"/>
          </p:nvPr>
        </p:nvSpPr>
        <p:spPr>
          <a:xfrm>
            <a:off x="1097280" y="1845733"/>
            <a:ext cx="10058400" cy="4226293"/>
          </a:xfrm>
        </p:spPr>
        <p:txBody>
          <a:bodyPr>
            <a:normAutofit/>
          </a:bodyPr>
          <a:lstStyle/>
          <a:p>
            <a:pPr>
              <a:buFont typeface="Wingdings" panose="05000000000000000000" pitchFamily="2" charset="2"/>
              <a:buChar char="ü"/>
            </a:pPr>
            <a:r>
              <a:rPr lang="en-IN" sz="2800" dirty="0"/>
              <a:t>Hence we conclude that the hotel bookings are expected to get increase in summer season than any other season.  So, if you want to enjoy the family time then you can book in any other seasons except summer.</a:t>
            </a:r>
          </a:p>
          <a:p>
            <a:pPr>
              <a:buFont typeface="Wingdings" panose="05000000000000000000" pitchFamily="2" charset="2"/>
              <a:buChar char="ü"/>
            </a:pPr>
            <a:r>
              <a:rPr lang="en-IN" sz="2800" dirty="0"/>
              <a:t>It seems like people are staying for mostly 1 to 3 days, so for increasing the business you can offer the discount on long stays.</a:t>
            </a:r>
          </a:p>
          <a:p>
            <a:pPr>
              <a:buFont typeface="Wingdings" panose="05000000000000000000" pitchFamily="2" charset="2"/>
              <a:buChar char="ü"/>
            </a:pPr>
            <a:r>
              <a:rPr lang="en-IN" sz="2800" dirty="0"/>
              <a:t>Many bookings were done in online mode because there are many hotel booking applications are offering good discount and it is flexible to book remotely.</a:t>
            </a:r>
          </a:p>
        </p:txBody>
      </p:sp>
    </p:spTree>
    <p:extLst>
      <p:ext uri="{BB962C8B-B14F-4D97-AF65-F5344CB8AC3E}">
        <p14:creationId xmlns:p14="http://schemas.microsoft.com/office/powerpoint/2010/main" val="346522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CD1E-FBEF-880D-F1C2-83BA04F93554}"/>
              </a:ext>
            </a:extLst>
          </p:cNvPr>
          <p:cNvSpPr>
            <a:spLocks noGrp="1"/>
          </p:cNvSpPr>
          <p:nvPr>
            <p:ph type="title"/>
          </p:nvPr>
        </p:nvSpPr>
        <p:spPr>
          <a:xfrm>
            <a:off x="1097280" y="286604"/>
            <a:ext cx="10058400" cy="1120956"/>
          </a:xfrm>
        </p:spPr>
        <p:txBody>
          <a:bodyPr/>
          <a:lstStyle/>
          <a:p>
            <a:r>
              <a:rPr lang="en-IN"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B99C9FCD-63D3-D363-2B8E-A4D211EC897A}"/>
              </a:ext>
            </a:extLst>
          </p:cNvPr>
          <p:cNvSpPr>
            <a:spLocks noGrp="1"/>
          </p:cNvSpPr>
          <p:nvPr>
            <p:ph idx="1"/>
          </p:nvPr>
        </p:nvSpPr>
        <p:spPr>
          <a:xfrm>
            <a:off x="1066800" y="1839074"/>
            <a:ext cx="10058400" cy="4369067"/>
          </a:xfrm>
        </p:spPr>
        <p:txBody>
          <a:bodyPr>
            <a:normAutofit/>
          </a:bodyPr>
          <a:lstStyle/>
          <a:p>
            <a:pPr>
              <a:buFont typeface="Wingdings" panose="05000000000000000000" pitchFamily="2" charset="2"/>
              <a:buChar char="§"/>
            </a:pPr>
            <a:r>
              <a:rPr lang="en-IN" sz="2400" dirty="0"/>
              <a:t> We are doing analysis on Hotel booking where dataset contains Resort hotel and City hotel data. Our </a:t>
            </a:r>
            <a:r>
              <a:rPr lang="en-US" sz="2400" i="0" dirty="0">
                <a:solidFill>
                  <a:srgbClr val="212121"/>
                </a:solidFill>
                <a:effectLst/>
              </a:rPr>
              <a:t>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a:t>
            </a:r>
          </a:p>
          <a:p>
            <a:pPr>
              <a:buFont typeface="Wingdings" panose="05000000000000000000" pitchFamily="2" charset="2"/>
              <a:buChar char="§"/>
            </a:pPr>
            <a:endParaRPr lang="en-US" sz="2400" b="1" dirty="0">
              <a:solidFill>
                <a:srgbClr val="212121"/>
              </a:solidFill>
              <a:latin typeface="Roboto" panose="02000000000000000000" pitchFamily="2" charset="0"/>
            </a:endParaRPr>
          </a:p>
          <a:p>
            <a:pPr>
              <a:buFont typeface="Wingdings" panose="05000000000000000000" pitchFamily="2" charset="2"/>
              <a:buChar char="§"/>
            </a:pPr>
            <a:r>
              <a:rPr lang="en-US" sz="2400" i="0" dirty="0">
                <a:solidFill>
                  <a:srgbClr val="212121"/>
                </a:solidFill>
                <a:effectLst/>
              </a:rPr>
              <a:t> The main objective of our project is to </a:t>
            </a:r>
            <a:r>
              <a:rPr lang="en-US" sz="2400" dirty="0">
                <a:solidFill>
                  <a:srgbClr val="212121"/>
                </a:solidFill>
              </a:rPr>
              <a:t>e</a:t>
            </a:r>
            <a:r>
              <a:rPr lang="en-US" sz="2400" i="0" dirty="0">
                <a:solidFill>
                  <a:srgbClr val="212121"/>
                </a:solidFill>
                <a:effectLst/>
              </a:rPr>
              <a:t>xplore and analyze the data to discover important factors that govern the bookings, as it may help hotel management to increase their business.</a:t>
            </a:r>
          </a:p>
          <a:p>
            <a:endParaRPr lang="en-IN" sz="2400" dirty="0"/>
          </a:p>
        </p:txBody>
      </p:sp>
    </p:spTree>
    <p:extLst>
      <p:ext uri="{BB962C8B-B14F-4D97-AF65-F5344CB8AC3E}">
        <p14:creationId xmlns:p14="http://schemas.microsoft.com/office/powerpoint/2010/main" val="3293580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BB3461-1E39-DCC1-C8F6-4BB5DB207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485" y="588195"/>
            <a:ext cx="6858000" cy="5761234"/>
          </a:xfrm>
          <a:prstGeom prst="rect">
            <a:avLst/>
          </a:prstGeom>
        </p:spPr>
      </p:pic>
    </p:spTree>
    <p:extLst>
      <p:ext uri="{BB962C8B-B14F-4D97-AF65-F5344CB8AC3E}">
        <p14:creationId xmlns:p14="http://schemas.microsoft.com/office/powerpoint/2010/main" val="4108773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F4F0-7733-1662-FA2D-3656DE6D4E14}"/>
              </a:ext>
            </a:extLst>
          </p:cNvPr>
          <p:cNvSpPr>
            <a:spLocks noGrp="1"/>
          </p:cNvSpPr>
          <p:nvPr>
            <p:ph type="title"/>
          </p:nvPr>
        </p:nvSpPr>
        <p:spPr/>
        <p:txBody>
          <a:bodyPr/>
          <a:lstStyle/>
          <a:p>
            <a:r>
              <a:rPr lang="en-IN"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17630A5B-4D0E-CC48-820B-757D67AF8D09}"/>
              </a:ext>
            </a:extLst>
          </p:cNvPr>
          <p:cNvSpPr>
            <a:spLocks noGrp="1"/>
          </p:cNvSpPr>
          <p:nvPr>
            <p:ph idx="1"/>
          </p:nvPr>
        </p:nvSpPr>
        <p:spPr/>
        <p:txBody>
          <a:bodyPr/>
          <a:lstStyle/>
          <a:p>
            <a:pPr>
              <a:buFont typeface="Courier New" panose="02070309020205020404" pitchFamily="49" charset="0"/>
              <a:buChar char="o"/>
            </a:pPr>
            <a:endParaRPr lang="en-US" sz="2800" i="0" dirty="0">
              <a:solidFill>
                <a:srgbClr val="212121"/>
              </a:solidFill>
              <a:effectLst/>
            </a:endParaRPr>
          </a:p>
          <a:p>
            <a:pPr>
              <a:buFont typeface="Courier New" panose="02070309020205020404" pitchFamily="49" charset="0"/>
              <a:buChar char="o"/>
            </a:pPr>
            <a:r>
              <a:rPr lang="en-US" sz="2800" i="0" dirty="0">
                <a:solidFill>
                  <a:srgbClr val="212121"/>
                </a:solidFill>
                <a:effectLst/>
              </a:rPr>
              <a:t>Have you ever wondered when the best time of year to book a hotel room is? Or the optimal length of stay in order to get the best daily rate?</a:t>
            </a:r>
          </a:p>
          <a:p>
            <a:pPr>
              <a:buFont typeface="Courier New" panose="02070309020205020404" pitchFamily="49" charset="0"/>
              <a:buChar char="o"/>
            </a:pPr>
            <a:r>
              <a:rPr lang="en-US" sz="2800" i="0" dirty="0">
                <a:solidFill>
                  <a:srgbClr val="212121"/>
                </a:solidFill>
                <a:effectLst/>
              </a:rPr>
              <a:t>What if you wanted to predict whether or not a hotel was likely to receive a disproportionately high number of special requests?</a:t>
            </a:r>
          </a:p>
          <a:p>
            <a:pPr>
              <a:buFont typeface="Courier New" panose="02070309020205020404" pitchFamily="49" charset="0"/>
              <a:buChar char="o"/>
            </a:pPr>
            <a:r>
              <a:rPr lang="en-US" sz="2800" i="0" dirty="0">
                <a:solidFill>
                  <a:srgbClr val="212121"/>
                </a:solidFill>
                <a:effectLst/>
              </a:rPr>
              <a:t>This hotel booking dataset can help you explore those questions!</a:t>
            </a:r>
          </a:p>
          <a:p>
            <a:endParaRPr lang="en-US" b="0" i="0" dirty="0">
              <a:solidFill>
                <a:srgbClr val="212121"/>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22832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2A7C-0135-6DC4-41DB-C20BB9108AC5}"/>
              </a:ext>
            </a:extLst>
          </p:cNvPr>
          <p:cNvSpPr>
            <a:spLocks noGrp="1"/>
          </p:cNvSpPr>
          <p:nvPr>
            <p:ph type="title"/>
          </p:nvPr>
        </p:nvSpPr>
        <p:spPr/>
        <p:txBody>
          <a:bodyPr/>
          <a:lstStyle/>
          <a:p>
            <a:r>
              <a:rPr lang="en-IN" dirty="0">
                <a:latin typeface="Algerian" panose="04020705040A02060702" pitchFamily="82" charset="0"/>
              </a:rPr>
              <a:t>Data Analysis </a:t>
            </a:r>
          </a:p>
        </p:txBody>
      </p:sp>
      <p:sp>
        <p:nvSpPr>
          <p:cNvPr id="3" name="Content Placeholder 2">
            <a:extLst>
              <a:ext uri="{FF2B5EF4-FFF2-40B4-BE49-F238E27FC236}">
                <a16:creationId xmlns:a16="http://schemas.microsoft.com/office/drawing/2014/main" id="{1BB3EBF7-000A-ECF0-EBD6-A94EFA61862D}"/>
              </a:ext>
            </a:extLst>
          </p:cNvPr>
          <p:cNvSpPr>
            <a:spLocks noGrp="1"/>
          </p:cNvSpPr>
          <p:nvPr>
            <p:ph idx="1"/>
          </p:nvPr>
        </p:nvSpPr>
        <p:spPr/>
        <p:txBody>
          <a:bodyPr/>
          <a:lstStyle/>
          <a:p>
            <a:endParaRPr lang="en-US" sz="2400" dirty="0">
              <a:solidFill>
                <a:schemeClr val="dk1"/>
              </a:solidFill>
              <a:ea typeface="Calibri"/>
              <a:cs typeface="Calibri"/>
              <a:sym typeface="Calibri"/>
            </a:endParaRPr>
          </a:p>
          <a:p>
            <a:r>
              <a:rPr lang="en-US" sz="2400" dirty="0">
                <a:solidFill>
                  <a:schemeClr val="dk1"/>
                </a:solidFill>
                <a:ea typeface="Calibri"/>
                <a:cs typeface="Calibri"/>
                <a:sym typeface="Calibri"/>
              </a:rPr>
              <a:t>Hotel Booking Database including booking information for a city hotel and a resort hotel of various countries from 2015 – 2017.</a:t>
            </a:r>
          </a:p>
          <a:p>
            <a:endParaRPr lang="en-US" sz="2400" dirty="0">
              <a:solidFill>
                <a:schemeClr val="dk1"/>
              </a:solidFill>
              <a:ea typeface="Calibri"/>
              <a:cs typeface="Calibri"/>
              <a:sym typeface="Calibri"/>
            </a:endParaRPr>
          </a:p>
          <a:p>
            <a:r>
              <a:rPr lang="en-US" sz="2400" dirty="0">
                <a:solidFill>
                  <a:schemeClr val="dk1"/>
                </a:solidFill>
                <a:ea typeface="Calibri"/>
                <a:cs typeface="Calibri"/>
                <a:sym typeface="Calibri"/>
              </a:rPr>
              <a:t>Data Dimensions:</a:t>
            </a:r>
          </a:p>
          <a:p>
            <a:r>
              <a:rPr lang="en-US" sz="2400" dirty="0">
                <a:solidFill>
                  <a:schemeClr val="dk1"/>
                </a:solidFill>
                <a:ea typeface="Calibri"/>
                <a:cs typeface="Calibri"/>
                <a:sym typeface="Calibri"/>
              </a:rPr>
              <a:t> Rows – 119390</a:t>
            </a:r>
            <a:endParaRPr lang="en-IN" sz="2000" b="0" i="0" dirty="0">
              <a:solidFill>
                <a:srgbClr val="212121"/>
              </a:solidFill>
              <a:effectLst/>
              <a:latin typeface="Courier New" panose="02070309020205020404" pitchFamily="49" charset="0"/>
            </a:endParaRPr>
          </a:p>
          <a:p>
            <a:pPr marL="0" indent="0">
              <a:buNone/>
            </a:pPr>
            <a:r>
              <a:rPr lang="en-IN" sz="2400" dirty="0">
                <a:solidFill>
                  <a:srgbClr val="212121"/>
                </a:solidFill>
                <a:latin typeface="Courier New" panose="02070309020205020404" pitchFamily="49" charset="0"/>
              </a:rPr>
              <a:t> </a:t>
            </a:r>
            <a:r>
              <a:rPr lang="en-IN" sz="2400" dirty="0">
                <a:solidFill>
                  <a:srgbClr val="212121"/>
                </a:solidFill>
              </a:rPr>
              <a:t>Column - 32</a:t>
            </a:r>
            <a:endParaRPr lang="en-US" sz="2400" dirty="0">
              <a:solidFill>
                <a:schemeClr val="dk1"/>
              </a:solidFill>
              <a:ea typeface="Calibri"/>
              <a:cs typeface="Calibri"/>
              <a:sym typeface="Calibri"/>
            </a:endParaRPr>
          </a:p>
          <a:p>
            <a:endParaRPr lang="en-IN" dirty="0"/>
          </a:p>
          <a:p>
            <a:endParaRPr lang="en-IN" dirty="0"/>
          </a:p>
        </p:txBody>
      </p:sp>
    </p:spTree>
    <p:extLst>
      <p:ext uri="{BB962C8B-B14F-4D97-AF65-F5344CB8AC3E}">
        <p14:creationId xmlns:p14="http://schemas.microsoft.com/office/powerpoint/2010/main" val="45475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3F48-7CE0-60A9-81D5-18EAA18A062A}"/>
              </a:ext>
            </a:extLst>
          </p:cNvPr>
          <p:cNvSpPr>
            <a:spLocks noGrp="1"/>
          </p:cNvSpPr>
          <p:nvPr>
            <p:ph type="title"/>
          </p:nvPr>
        </p:nvSpPr>
        <p:spPr/>
        <p:txBody>
          <a:bodyPr>
            <a:normAutofit/>
          </a:bodyPr>
          <a:lstStyle/>
          <a:p>
            <a:r>
              <a:rPr lang="en-IN" dirty="0">
                <a:latin typeface="Algerian" panose="04020705040A02060702" pitchFamily="82" charset="0"/>
              </a:rPr>
              <a:t>Data Description</a:t>
            </a:r>
          </a:p>
        </p:txBody>
      </p:sp>
      <p:sp>
        <p:nvSpPr>
          <p:cNvPr id="3" name="Content Placeholder 2">
            <a:extLst>
              <a:ext uri="{FF2B5EF4-FFF2-40B4-BE49-F238E27FC236}">
                <a16:creationId xmlns:a16="http://schemas.microsoft.com/office/drawing/2014/main" id="{61238398-6E99-11E0-3EDC-A846CF4260ED}"/>
              </a:ext>
            </a:extLst>
          </p:cNvPr>
          <p:cNvSpPr>
            <a:spLocks noGrp="1"/>
          </p:cNvSpPr>
          <p:nvPr>
            <p:ph idx="1"/>
          </p:nvPr>
        </p:nvSpPr>
        <p:spPr>
          <a:xfrm>
            <a:off x="1097280" y="1737360"/>
            <a:ext cx="10058400" cy="4663440"/>
          </a:xfrm>
        </p:spPr>
        <p:txBody>
          <a:bodyPr>
            <a:normAutofit lnSpcReduction="10000"/>
          </a:bodyPr>
          <a:lstStyle/>
          <a:p>
            <a:pPr>
              <a:spcBef>
                <a:spcPts val="0"/>
              </a:spcBef>
            </a:pPr>
            <a:r>
              <a:rPr lang="en-IN" sz="2200" dirty="0"/>
              <a:t>Hotel : Includes city hotel and resort hotel.</a:t>
            </a:r>
          </a:p>
          <a:p>
            <a:pPr>
              <a:spcBef>
                <a:spcPts val="0"/>
              </a:spcBef>
            </a:pPr>
            <a:r>
              <a:rPr lang="en-US" sz="2200" dirty="0" err="1"/>
              <a:t>is_canceled</a:t>
            </a:r>
            <a:r>
              <a:rPr lang="en-US" sz="2200" dirty="0"/>
              <a:t> - 1:Canceled, 0:Not canceled</a:t>
            </a:r>
          </a:p>
          <a:p>
            <a:pPr>
              <a:spcBef>
                <a:spcPts val="0"/>
              </a:spcBef>
            </a:pPr>
            <a:r>
              <a:rPr lang="en-US" sz="2200" dirty="0" err="1"/>
              <a:t>Lead_time</a:t>
            </a:r>
            <a:r>
              <a:rPr lang="en-US" sz="2200" dirty="0"/>
              <a:t> - Time between booking &amp; arrival</a:t>
            </a:r>
          </a:p>
          <a:p>
            <a:pPr>
              <a:spcBef>
                <a:spcPts val="0"/>
              </a:spcBef>
            </a:pPr>
            <a:r>
              <a:rPr lang="en-US" sz="2200" dirty="0" err="1"/>
              <a:t>Arrival_date_year</a:t>
            </a:r>
            <a:r>
              <a:rPr lang="en-US" sz="2200" dirty="0"/>
              <a:t> - year of arrival date</a:t>
            </a:r>
          </a:p>
          <a:p>
            <a:pPr>
              <a:spcBef>
                <a:spcPts val="0"/>
              </a:spcBef>
            </a:pPr>
            <a:r>
              <a:rPr lang="en-US" sz="2200" dirty="0" err="1"/>
              <a:t>Arrival_date_month</a:t>
            </a:r>
            <a:r>
              <a:rPr lang="en-US" sz="2200" dirty="0"/>
              <a:t> - month of arrival date</a:t>
            </a:r>
          </a:p>
          <a:p>
            <a:pPr>
              <a:spcBef>
                <a:spcPts val="0"/>
              </a:spcBef>
            </a:pPr>
            <a:r>
              <a:rPr lang="en-US" sz="2200" dirty="0" err="1"/>
              <a:t>Arrival_date_week_number</a:t>
            </a:r>
            <a:r>
              <a:rPr lang="en-US" sz="2200" dirty="0"/>
              <a:t> – Week number of year for arrival date</a:t>
            </a:r>
          </a:p>
          <a:p>
            <a:pPr>
              <a:spcBef>
                <a:spcPts val="0"/>
              </a:spcBef>
            </a:pPr>
            <a:r>
              <a:rPr lang="en-US" sz="2200" dirty="0" err="1"/>
              <a:t>Arrival_date_day_of_month</a:t>
            </a:r>
            <a:r>
              <a:rPr lang="en-US" sz="2200" dirty="0"/>
              <a:t> – Day of arrival date</a:t>
            </a:r>
          </a:p>
          <a:p>
            <a:pPr>
              <a:spcBef>
                <a:spcPts val="0"/>
              </a:spcBef>
            </a:pPr>
            <a:r>
              <a:rPr lang="en-US" sz="2200" dirty="0" err="1"/>
              <a:t>Stays_in_weekend_nights</a:t>
            </a:r>
            <a:r>
              <a:rPr lang="en-US" sz="2200" dirty="0"/>
              <a:t> – number of stay in weekend nights</a:t>
            </a:r>
          </a:p>
          <a:p>
            <a:pPr>
              <a:spcBef>
                <a:spcPts val="0"/>
              </a:spcBef>
            </a:pPr>
            <a:r>
              <a:rPr lang="en-US" sz="2200" dirty="0" err="1"/>
              <a:t>stays_in_week_nights</a:t>
            </a:r>
            <a:r>
              <a:rPr lang="en-US" sz="2200" dirty="0"/>
              <a:t> - Number of week nights.</a:t>
            </a:r>
          </a:p>
          <a:p>
            <a:pPr marL="0" indent="0">
              <a:spcBef>
                <a:spcPts val="0"/>
              </a:spcBef>
              <a:buNone/>
            </a:pPr>
            <a:r>
              <a:rPr lang="en-US" sz="2200" dirty="0"/>
              <a:t> adults - Number of adults.</a:t>
            </a:r>
          </a:p>
          <a:p>
            <a:pPr marL="0" indent="0">
              <a:spcBef>
                <a:spcPts val="0"/>
              </a:spcBef>
              <a:buNone/>
            </a:pPr>
            <a:r>
              <a:rPr lang="en-US" sz="2200" dirty="0"/>
              <a:t> children - Number of children.</a:t>
            </a:r>
          </a:p>
          <a:p>
            <a:pPr marL="0" indent="0">
              <a:spcBef>
                <a:spcPts val="0"/>
              </a:spcBef>
              <a:buNone/>
            </a:pPr>
            <a:r>
              <a:rPr lang="en-US" sz="2200" dirty="0"/>
              <a:t> babies - Number of babies.</a:t>
            </a:r>
          </a:p>
          <a:p>
            <a:pPr marL="0" indent="0">
              <a:spcBef>
                <a:spcPts val="0"/>
              </a:spcBef>
              <a:buNone/>
            </a:pPr>
            <a:r>
              <a:rPr lang="en-US" sz="2200" dirty="0"/>
              <a:t> meal - Type of meal booked. </a:t>
            </a:r>
          </a:p>
          <a:p>
            <a:pPr marL="0" indent="0">
              <a:spcBef>
                <a:spcPts val="0"/>
              </a:spcBef>
              <a:buNone/>
            </a:pPr>
            <a:r>
              <a:rPr lang="en-US" sz="2200" dirty="0"/>
              <a:t> country - Country of origin. </a:t>
            </a:r>
          </a:p>
          <a:p>
            <a:pPr marL="0" lvl="0" indent="0" algn="l" rtl="0">
              <a:spcBef>
                <a:spcPts val="480"/>
              </a:spcBef>
              <a:spcAft>
                <a:spcPts val="0"/>
              </a:spcAft>
              <a:buClr>
                <a:schemeClr val="dk1"/>
              </a:buClr>
              <a:buSzPts val="2400"/>
              <a:buNone/>
            </a:pPr>
            <a:r>
              <a:rPr lang="en-US" sz="2200" dirty="0"/>
              <a:t> </a:t>
            </a:r>
            <a:endParaRPr lang="en-US" dirty="0"/>
          </a:p>
          <a:p>
            <a:pPr>
              <a:spcBef>
                <a:spcPts val="0"/>
              </a:spcBef>
            </a:pPr>
            <a:endParaRPr lang="en-US" sz="2000" dirty="0"/>
          </a:p>
          <a:p>
            <a:pPr>
              <a:spcBef>
                <a:spcPts val="0"/>
              </a:spcBef>
            </a:pPr>
            <a:endParaRPr lang="en-US" dirty="0"/>
          </a:p>
          <a:p>
            <a:endParaRPr lang="en-US" dirty="0"/>
          </a:p>
          <a:p>
            <a:endParaRPr lang="en-IN" dirty="0"/>
          </a:p>
        </p:txBody>
      </p:sp>
    </p:spTree>
    <p:extLst>
      <p:ext uri="{BB962C8B-B14F-4D97-AF65-F5344CB8AC3E}">
        <p14:creationId xmlns:p14="http://schemas.microsoft.com/office/powerpoint/2010/main" val="286025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D4BC8F-0163-EC36-0ED2-14C1DA33AA5F}"/>
              </a:ext>
            </a:extLst>
          </p:cNvPr>
          <p:cNvSpPr txBox="1"/>
          <p:nvPr/>
        </p:nvSpPr>
        <p:spPr>
          <a:xfrm>
            <a:off x="523982" y="1181528"/>
            <a:ext cx="11065267" cy="5819542"/>
          </a:xfrm>
          <a:prstGeom prst="rect">
            <a:avLst/>
          </a:prstGeom>
          <a:noFill/>
        </p:spPr>
        <p:txBody>
          <a:bodyPr wrap="square" rtlCol="0">
            <a:spAutoFit/>
          </a:bodyPr>
          <a:lstStyle/>
          <a:p>
            <a:pPr marL="0" lvl="0" indent="0" algn="l" rtl="0">
              <a:spcBef>
                <a:spcPts val="480"/>
              </a:spcBef>
              <a:spcAft>
                <a:spcPts val="0"/>
              </a:spcAft>
              <a:buClr>
                <a:schemeClr val="dk1"/>
              </a:buClr>
              <a:buSzPts val="2400"/>
              <a:buNone/>
            </a:pPr>
            <a:r>
              <a:rPr lang="en-US" sz="1800" dirty="0"/>
              <a:t> </a:t>
            </a:r>
            <a:r>
              <a:rPr lang="en-US" sz="2000" dirty="0"/>
              <a:t>Market segment – A group of people who share one or more common characteristics used for business</a:t>
            </a:r>
          </a:p>
          <a:p>
            <a:pPr marL="0" lvl="0" indent="0" algn="l" rtl="0">
              <a:spcBef>
                <a:spcPts val="480"/>
              </a:spcBef>
              <a:spcAft>
                <a:spcPts val="0"/>
              </a:spcAft>
              <a:buClr>
                <a:schemeClr val="dk1"/>
              </a:buClr>
              <a:buSzPts val="2400"/>
              <a:buNone/>
            </a:pPr>
            <a:r>
              <a:rPr lang="en-US" sz="2000" dirty="0"/>
              <a:t> </a:t>
            </a:r>
            <a:r>
              <a:rPr lang="en-US" sz="2000" dirty="0" err="1"/>
              <a:t>distribution_channel</a:t>
            </a:r>
            <a:r>
              <a:rPr lang="en-US" sz="2000" dirty="0"/>
              <a:t> –Chain of business through which a service passes until it reaches the final buyer</a:t>
            </a:r>
          </a:p>
          <a:p>
            <a:pPr lvl="0" algn="l" rtl="0">
              <a:spcBef>
                <a:spcPts val="0"/>
              </a:spcBef>
              <a:spcAft>
                <a:spcPts val="0"/>
              </a:spcAft>
              <a:buClr>
                <a:schemeClr val="dk1"/>
              </a:buClr>
              <a:buSzPts val="2400"/>
            </a:pPr>
            <a:r>
              <a:rPr lang="en-US" sz="2000" dirty="0"/>
              <a:t> </a:t>
            </a:r>
            <a:r>
              <a:rPr lang="en-US" sz="2000" dirty="0" err="1"/>
              <a:t>Previous_cancellations</a:t>
            </a:r>
            <a:r>
              <a:rPr lang="en-US" sz="2000" dirty="0"/>
              <a:t> – previous cancellation by customer</a:t>
            </a:r>
          </a:p>
          <a:p>
            <a:pPr lvl="0" algn="l" rtl="0">
              <a:spcBef>
                <a:spcPts val="480"/>
              </a:spcBef>
              <a:spcAft>
                <a:spcPts val="0"/>
              </a:spcAft>
              <a:buClr>
                <a:schemeClr val="dk1"/>
              </a:buClr>
              <a:buSzPts val="2400"/>
            </a:pPr>
            <a:r>
              <a:rPr lang="en-US" sz="2000" dirty="0"/>
              <a:t> </a:t>
            </a:r>
            <a:r>
              <a:rPr lang="en-US" sz="2000" dirty="0" err="1"/>
              <a:t>Previous_booking_not_canceled</a:t>
            </a:r>
            <a:r>
              <a:rPr lang="en-US" sz="2000" dirty="0"/>
              <a:t>- confirmed booked by customer </a:t>
            </a:r>
          </a:p>
          <a:p>
            <a:pPr lvl="0" algn="l" rtl="0">
              <a:spcBef>
                <a:spcPts val="480"/>
              </a:spcBef>
              <a:spcAft>
                <a:spcPts val="0"/>
              </a:spcAft>
              <a:buClr>
                <a:schemeClr val="dk1"/>
              </a:buClr>
              <a:buSzPts val="2400"/>
            </a:pPr>
            <a:r>
              <a:rPr lang="en-US" sz="2000" dirty="0"/>
              <a:t> </a:t>
            </a:r>
            <a:r>
              <a:rPr lang="en-US" sz="2000" dirty="0" err="1"/>
              <a:t>reserved_room_type</a:t>
            </a:r>
            <a:r>
              <a:rPr lang="en-US" sz="2000" dirty="0"/>
              <a:t> – Pre-booked by customers</a:t>
            </a:r>
          </a:p>
          <a:p>
            <a:pPr lvl="0" algn="l" rtl="0">
              <a:spcBef>
                <a:spcPts val="480"/>
              </a:spcBef>
              <a:spcAft>
                <a:spcPts val="0"/>
              </a:spcAft>
              <a:buClr>
                <a:schemeClr val="dk1"/>
              </a:buClr>
              <a:buSzPts val="2400"/>
            </a:pPr>
            <a:r>
              <a:rPr lang="en-US" sz="2000" dirty="0"/>
              <a:t> </a:t>
            </a:r>
            <a:r>
              <a:rPr lang="en-US" sz="2000" dirty="0" err="1"/>
              <a:t>assigned_room_type</a:t>
            </a:r>
            <a:r>
              <a:rPr lang="en-US" sz="2000" dirty="0"/>
              <a:t> – single / couple / family</a:t>
            </a:r>
          </a:p>
          <a:p>
            <a:pPr lvl="0" algn="l" rtl="0">
              <a:spcBef>
                <a:spcPts val="480"/>
              </a:spcBef>
              <a:spcAft>
                <a:spcPts val="0"/>
              </a:spcAft>
              <a:buClr>
                <a:schemeClr val="dk1"/>
              </a:buClr>
              <a:buSzPts val="2400"/>
            </a:pPr>
            <a:r>
              <a:rPr lang="en-US" sz="2000" dirty="0"/>
              <a:t> </a:t>
            </a:r>
            <a:r>
              <a:rPr lang="en-US" sz="2000" dirty="0" err="1"/>
              <a:t>booking_charges</a:t>
            </a:r>
            <a:r>
              <a:rPr lang="en-US" sz="2000" dirty="0"/>
              <a:t> – booking charges we charged</a:t>
            </a:r>
          </a:p>
          <a:p>
            <a:pPr lvl="0" algn="l" rtl="0">
              <a:spcBef>
                <a:spcPts val="480"/>
              </a:spcBef>
              <a:spcAft>
                <a:spcPts val="0"/>
              </a:spcAft>
              <a:buClr>
                <a:schemeClr val="dk1"/>
              </a:buClr>
              <a:buSzPts val="2400"/>
            </a:pPr>
            <a:r>
              <a:rPr lang="en-US" sz="2000" dirty="0" err="1"/>
              <a:t>deposit_type</a:t>
            </a:r>
            <a:r>
              <a:rPr lang="en-US" sz="2000" dirty="0"/>
              <a:t> – No Deposit, Non Refund, Refundable</a:t>
            </a:r>
          </a:p>
          <a:p>
            <a:pPr lvl="0" algn="l" rtl="0">
              <a:spcBef>
                <a:spcPts val="480"/>
              </a:spcBef>
              <a:spcAft>
                <a:spcPts val="0"/>
              </a:spcAft>
              <a:buClr>
                <a:schemeClr val="dk1"/>
              </a:buClr>
              <a:buSzPts val="2400"/>
            </a:pPr>
            <a:r>
              <a:rPr lang="en-US" sz="2000" dirty="0"/>
              <a:t>agent- ID of travel agency </a:t>
            </a:r>
          </a:p>
          <a:p>
            <a:pPr lvl="0" algn="l" rtl="0">
              <a:spcBef>
                <a:spcPts val="480"/>
              </a:spcBef>
              <a:spcAft>
                <a:spcPts val="0"/>
              </a:spcAft>
              <a:buClr>
                <a:schemeClr val="dk1"/>
              </a:buClr>
              <a:buSzPts val="2400"/>
            </a:pPr>
            <a:r>
              <a:rPr lang="en-US" sz="2000" dirty="0"/>
              <a:t>company- ID of the company</a:t>
            </a:r>
          </a:p>
          <a:p>
            <a:pPr lvl="0" algn="l" rtl="0">
              <a:spcBef>
                <a:spcPts val="480"/>
              </a:spcBef>
              <a:spcAft>
                <a:spcPts val="0"/>
              </a:spcAft>
              <a:buClr>
                <a:schemeClr val="dk1"/>
              </a:buClr>
              <a:buSzPts val="2400"/>
            </a:pPr>
            <a:r>
              <a:rPr lang="en-US" sz="2000" dirty="0" err="1"/>
              <a:t>days_in_waiting_list</a:t>
            </a:r>
            <a:r>
              <a:rPr lang="en-US" sz="2000" dirty="0"/>
              <a:t> – Number of days in waiting </a:t>
            </a:r>
          </a:p>
          <a:p>
            <a:pPr lvl="0" algn="l" rtl="0">
              <a:spcBef>
                <a:spcPts val="0"/>
              </a:spcBef>
              <a:spcAft>
                <a:spcPts val="0"/>
              </a:spcAft>
              <a:buClr>
                <a:schemeClr val="dk1"/>
              </a:buClr>
              <a:buSzPts val="2400"/>
            </a:pPr>
            <a:r>
              <a:rPr lang="en-US" sz="2000" dirty="0" err="1"/>
              <a:t>Required_car_parking_space</a:t>
            </a:r>
            <a:r>
              <a:rPr lang="en-US" sz="2000" dirty="0"/>
              <a:t> – required car parking space by the customer</a:t>
            </a:r>
            <a:endParaRPr lang="en-US" sz="3600" dirty="0"/>
          </a:p>
          <a:p>
            <a:pPr lvl="0" algn="l" rtl="0">
              <a:spcBef>
                <a:spcPts val="480"/>
              </a:spcBef>
              <a:spcAft>
                <a:spcPts val="0"/>
              </a:spcAft>
              <a:buClr>
                <a:schemeClr val="dk1"/>
              </a:buClr>
              <a:buSzPts val="2400"/>
            </a:pPr>
            <a:r>
              <a:rPr lang="en-US" sz="2000" dirty="0" err="1"/>
              <a:t>Total_of_special_request</a:t>
            </a:r>
            <a:r>
              <a:rPr lang="en-US" sz="2000" dirty="0"/>
              <a:t> – number of special request requested</a:t>
            </a:r>
            <a:endParaRPr lang="en-US" sz="3600" dirty="0"/>
          </a:p>
          <a:p>
            <a:pPr lvl="0" algn="l" rtl="0">
              <a:spcBef>
                <a:spcPts val="480"/>
              </a:spcBef>
              <a:spcAft>
                <a:spcPts val="0"/>
              </a:spcAft>
              <a:buClr>
                <a:schemeClr val="dk1"/>
              </a:buClr>
              <a:buSzPts val="2400"/>
            </a:pPr>
            <a:endParaRPr lang="en-US" sz="2000" dirty="0"/>
          </a:p>
          <a:p>
            <a:pPr marL="342900" lvl="0" indent="-342900" algn="l" rtl="0">
              <a:spcBef>
                <a:spcPts val="480"/>
              </a:spcBef>
              <a:spcAft>
                <a:spcPts val="0"/>
              </a:spcAft>
              <a:buClr>
                <a:schemeClr val="dk1"/>
              </a:buClr>
              <a:buSzPts val="2400"/>
              <a:buChar char="•"/>
            </a:pPr>
            <a:endParaRPr lang="en-US" sz="2000" dirty="0"/>
          </a:p>
          <a:p>
            <a:pPr marL="0" lvl="0" indent="0" algn="l" rtl="0">
              <a:spcBef>
                <a:spcPts val="480"/>
              </a:spcBef>
              <a:spcAft>
                <a:spcPts val="0"/>
              </a:spcAft>
              <a:buClr>
                <a:schemeClr val="dk1"/>
              </a:buClr>
              <a:buSzPts val="2400"/>
              <a:buNone/>
            </a:pPr>
            <a:endParaRPr lang="en-US" sz="1800" dirty="0"/>
          </a:p>
        </p:txBody>
      </p:sp>
    </p:spTree>
    <p:extLst>
      <p:ext uri="{BB962C8B-B14F-4D97-AF65-F5344CB8AC3E}">
        <p14:creationId xmlns:p14="http://schemas.microsoft.com/office/powerpoint/2010/main" val="10843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31FB4-3EB2-9284-E7F4-2A59A346ADB2}"/>
              </a:ext>
            </a:extLst>
          </p:cNvPr>
          <p:cNvSpPr txBox="1"/>
          <p:nvPr/>
        </p:nvSpPr>
        <p:spPr>
          <a:xfrm>
            <a:off x="770562" y="1150704"/>
            <a:ext cx="8465906" cy="1515800"/>
          </a:xfrm>
          <a:prstGeom prst="rect">
            <a:avLst/>
          </a:prstGeom>
          <a:noFill/>
        </p:spPr>
        <p:txBody>
          <a:bodyPr wrap="square" rtlCol="0">
            <a:spAutoFit/>
          </a:bodyPr>
          <a:lstStyle/>
          <a:p>
            <a:pPr lvl="0" algn="l" rtl="0">
              <a:spcBef>
                <a:spcPts val="480"/>
              </a:spcBef>
              <a:spcAft>
                <a:spcPts val="0"/>
              </a:spcAft>
              <a:buClr>
                <a:schemeClr val="dk1"/>
              </a:buClr>
              <a:buSzPts val="2400"/>
            </a:pPr>
            <a:r>
              <a:rPr lang="en-US" sz="2000" dirty="0" err="1"/>
              <a:t>reservation_status</a:t>
            </a:r>
            <a:r>
              <a:rPr lang="en-US" sz="2000" dirty="0"/>
              <a:t> -  Canceled, Check out</a:t>
            </a:r>
          </a:p>
          <a:p>
            <a:pPr lvl="0" algn="l" rtl="0">
              <a:spcBef>
                <a:spcPts val="480"/>
              </a:spcBef>
              <a:spcAft>
                <a:spcPts val="0"/>
              </a:spcAft>
              <a:buClr>
                <a:schemeClr val="dk1"/>
              </a:buClr>
              <a:buSzPts val="2400"/>
            </a:pPr>
            <a:r>
              <a:rPr lang="en-US" sz="2000" dirty="0" err="1"/>
              <a:t>reservation_status_date</a:t>
            </a:r>
            <a:r>
              <a:rPr lang="en-US" sz="2000" dirty="0"/>
              <a:t> – Canceled / check out</a:t>
            </a:r>
          </a:p>
          <a:p>
            <a:pPr lvl="0" algn="l" rtl="0">
              <a:spcBef>
                <a:spcPts val="480"/>
              </a:spcBef>
              <a:spcAft>
                <a:spcPts val="0"/>
              </a:spcAft>
              <a:buClr>
                <a:schemeClr val="dk1"/>
              </a:buClr>
              <a:buSzPts val="2400"/>
            </a:pPr>
            <a:r>
              <a:rPr lang="en-US" sz="2000" dirty="0" err="1"/>
              <a:t>Is_repeated_guest</a:t>
            </a:r>
            <a:r>
              <a:rPr lang="en-US" sz="2000" dirty="0"/>
              <a:t> – contain data of repeated guest</a:t>
            </a:r>
          </a:p>
          <a:p>
            <a:pPr lvl="0" algn="l" rtl="0">
              <a:spcBef>
                <a:spcPts val="480"/>
              </a:spcBef>
              <a:spcAft>
                <a:spcPts val="0"/>
              </a:spcAft>
              <a:buClr>
                <a:schemeClr val="dk1"/>
              </a:buClr>
              <a:buSzPts val="2400"/>
            </a:pPr>
            <a:r>
              <a:rPr lang="en-US" sz="2000" dirty="0" err="1"/>
              <a:t>Customer_type</a:t>
            </a:r>
            <a:r>
              <a:rPr lang="en-US" sz="2000" dirty="0"/>
              <a:t> – Contract / Group / Transient</a:t>
            </a:r>
          </a:p>
        </p:txBody>
      </p:sp>
    </p:spTree>
    <p:extLst>
      <p:ext uri="{BB962C8B-B14F-4D97-AF65-F5344CB8AC3E}">
        <p14:creationId xmlns:p14="http://schemas.microsoft.com/office/powerpoint/2010/main" val="386642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0C98-2D7D-7F5B-F9A8-EBA7999345CB}"/>
              </a:ext>
            </a:extLst>
          </p:cNvPr>
          <p:cNvSpPr>
            <a:spLocks noGrp="1"/>
          </p:cNvSpPr>
          <p:nvPr>
            <p:ph type="title"/>
          </p:nvPr>
        </p:nvSpPr>
        <p:spPr/>
        <p:txBody>
          <a:bodyPr/>
          <a:lstStyle/>
          <a:p>
            <a:r>
              <a:rPr lang="en-IN" dirty="0">
                <a:latin typeface="Algerian" panose="04020705040A02060702" pitchFamily="82" charset="0"/>
              </a:rPr>
              <a:t>Contents</a:t>
            </a:r>
          </a:p>
        </p:txBody>
      </p:sp>
      <p:sp>
        <p:nvSpPr>
          <p:cNvPr id="3" name="Content Placeholder 2">
            <a:extLst>
              <a:ext uri="{FF2B5EF4-FFF2-40B4-BE49-F238E27FC236}">
                <a16:creationId xmlns:a16="http://schemas.microsoft.com/office/drawing/2014/main" id="{3B5C6DFB-40B3-9016-4E18-752ADB14A4AB}"/>
              </a:ext>
            </a:extLst>
          </p:cNvPr>
          <p:cNvSpPr>
            <a:spLocks noGrp="1"/>
          </p:cNvSpPr>
          <p:nvPr>
            <p:ph idx="1"/>
          </p:nvPr>
        </p:nvSpPr>
        <p:spPr>
          <a:xfrm>
            <a:off x="1097280" y="1737361"/>
            <a:ext cx="10058400" cy="4591520"/>
          </a:xfrm>
        </p:spPr>
        <p:txBody>
          <a:bodyPr>
            <a:normAutofit/>
          </a:bodyPr>
          <a:lstStyle/>
          <a:p>
            <a:pPr lvl="0" algn="l" rtl="0">
              <a:spcBef>
                <a:spcPts val="0"/>
              </a:spcBef>
              <a:spcAft>
                <a:spcPts val="0"/>
              </a:spcAft>
              <a:buClr>
                <a:schemeClr val="dk1"/>
              </a:buClr>
              <a:buSzPts val="3200"/>
              <a:buFont typeface="Wingdings" panose="05000000000000000000" pitchFamily="2" charset="2"/>
              <a:buChar char="Ø"/>
            </a:pPr>
            <a:r>
              <a:rPr lang="en-US" dirty="0"/>
              <a:t> Cancellation Percentage</a:t>
            </a:r>
          </a:p>
          <a:p>
            <a:pPr lvl="0" algn="l" rtl="0">
              <a:spcBef>
                <a:spcPts val="640"/>
              </a:spcBef>
              <a:spcAft>
                <a:spcPts val="0"/>
              </a:spcAft>
              <a:buClr>
                <a:schemeClr val="dk1"/>
              </a:buClr>
              <a:buSzPts val="3200"/>
              <a:buFont typeface="Wingdings" panose="05000000000000000000" pitchFamily="2" charset="2"/>
              <a:buChar char="Ø"/>
            </a:pPr>
            <a:r>
              <a:rPr lang="en-US" dirty="0"/>
              <a:t> Calculating Special Requests</a:t>
            </a:r>
          </a:p>
          <a:p>
            <a:pPr lvl="0" algn="l" rtl="0">
              <a:spcBef>
                <a:spcPts val="640"/>
              </a:spcBef>
              <a:spcAft>
                <a:spcPts val="0"/>
              </a:spcAft>
              <a:buClr>
                <a:schemeClr val="dk1"/>
              </a:buClr>
              <a:buSzPts val="3200"/>
              <a:buFont typeface="Wingdings" panose="05000000000000000000" pitchFamily="2" charset="2"/>
              <a:buChar char="Ø"/>
            </a:pPr>
            <a:r>
              <a:rPr lang="en-US" dirty="0"/>
              <a:t> Booking ratio between City &amp; Resort hotel</a:t>
            </a:r>
          </a:p>
          <a:p>
            <a:pPr lvl="0" algn="l" rtl="0">
              <a:spcBef>
                <a:spcPts val="640"/>
              </a:spcBef>
              <a:spcAft>
                <a:spcPts val="0"/>
              </a:spcAft>
              <a:buClr>
                <a:schemeClr val="dk1"/>
              </a:buClr>
              <a:buSzPts val="3200"/>
              <a:buFont typeface="Wingdings" panose="05000000000000000000" pitchFamily="2" charset="2"/>
              <a:buChar char="Ø"/>
            </a:pPr>
            <a:r>
              <a:rPr lang="en-US" dirty="0"/>
              <a:t>Country origin of most guests</a:t>
            </a:r>
          </a:p>
          <a:p>
            <a:pPr lvl="0" algn="l" rtl="0">
              <a:spcBef>
                <a:spcPts val="640"/>
              </a:spcBef>
              <a:spcAft>
                <a:spcPts val="0"/>
              </a:spcAft>
              <a:buClr>
                <a:schemeClr val="dk1"/>
              </a:buClr>
              <a:buSzPts val="3200"/>
              <a:buFont typeface="Wingdings" panose="05000000000000000000" pitchFamily="2" charset="2"/>
              <a:buChar char="Ø"/>
            </a:pPr>
            <a:r>
              <a:rPr lang="en-US" dirty="0"/>
              <a:t> Booking per year</a:t>
            </a:r>
          </a:p>
          <a:p>
            <a:pPr lvl="0" algn="l" rtl="0">
              <a:spcBef>
                <a:spcPts val="640"/>
              </a:spcBef>
              <a:spcAft>
                <a:spcPts val="0"/>
              </a:spcAft>
              <a:buClr>
                <a:schemeClr val="dk1"/>
              </a:buClr>
              <a:buSzPts val="3200"/>
              <a:buFont typeface="Wingdings" panose="05000000000000000000" pitchFamily="2" charset="2"/>
              <a:buChar char="Ø"/>
            </a:pPr>
            <a:r>
              <a:rPr lang="en-US" dirty="0"/>
              <a:t> Busiest month for hotels</a:t>
            </a:r>
          </a:p>
          <a:p>
            <a:pPr lvl="0" algn="l" rtl="0">
              <a:spcBef>
                <a:spcPts val="640"/>
              </a:spcBef>
              <a:spcAft>
                <a:spcPts val="0"/>
              </a:spcAft>
              <a:buClr>
                <a:schemeClr val="dk1"/>
              </a:buClr>
              <a:buSzPts val="3200"/>
              <a:buFont typeface="Wingdings" panose="05000000000000000000" pitchFamily="2" charset="2"/>
              <a:buChar char="Ø"/>
            </a:pPr>
            <a:r>
              <a:rPr lang="en-US" dirty="0"/>
              <a:t> Meal Type</a:t>
            </a:r>
          </a:p>
          <a:p>
            <a:pPr lvl="0" algn="l" rtl="0">
              <a:spcBef>
                <a:spcPts val="0"/>
              </a:spcBef>
              <a:spcAft>
                <a:spcPts val="0"/>
              </a:spcAft>
              <a:buClr>
                <a:schemeClr val="dk1"/>
              </a:buClr>
              <a:buSzPts val="3200"/>
              <a:buFont typeface="Wingdings" panose="05000000000000000000" pitchFamily="2" charset="2"/>
              <a:buChar char="Ø"/>
            </a:pPr>
            <a:r>
              <a:rPr lang="en-US" dirty="0"/>
              <a:t> Number of travelers in various month</a:t>
            </a:r>
          </a:p>
          <a:p>
            <a:pPr lvl="0" algn="l" rtl="0">
              <a:spcBef>
                <a:spcPts val="640"/>
              </a:spcBef>
              <a:spcAft>
                <a:spcPts val="0"/>
              </a:spcAft>
              <a:buClr>
                <a:schemeClr val="dk1"/>
              </a:buClr>
              <a:buSzPts val="3200"/>
              <a:buFont typeface="Wingdings" panose="05000000000000000000" pitchFamily="2" charset="2"/>
              <a:buChar char="Ø"/>
            </a:pPr>
            <a:r>
              <a:rPr lang="en-US" dirty="0"/>
              <a:t> Accommodation Room Type</a:t>
            </a:r>
          </a:p>
          <a:p>
            <a:pPr lvl="0" algn="l" rtl="0">
              <a:spcBef>
                <a:spcPts val="640"/>
              </a:spcBef>
              <a:spcAft>
                <a:spcPts val="0"/>
              </a:spcAft>
              <a:buClr>
                <a:schemeClr val="dk1"/>
              </a:buClr>
              <a:buSzPts val="3200"/>
              <a:buFont typeface="Wingdings" panose="05000000000000000000" pitchFamily="2" charset="2"/>
              <a:buChar char="Ø"/>
            </a:pPr>
            <a:r>
              <a:rPr lang="en-US" dirty="0"/>
              <a:t> Online vs offline booking</a:t>
            </a:r>
          </a:p>
          <a:p>
            <a:pPr>
              <a:spcBef>
                <a:spcPts val="640"/>
              </a:spcBef>
              <a:spcAft>
                <a:spcPts val="0"/>
              </a:spcAft>
              <a:buClr>
                <a:schemeClr val="dk1"/>
              </a:buClr>
              <a:buSzPts val="3200"/>
              <a:buFont typeface="Wingdings" panose="05000000000000000000" pitchFamily="2" charset="2"/>
              <a:buChar char="Ø"/>
            </a:pPr>
            <a:r>
              <a:rPr lang="en-US" dirty="0"/>
              <a:t> Number of people who booked the hotel</a:t>
            </a:r>
          </a:p>
          <a:p>
            <a:pPr lvl="0" algn="l" rtl="0">
              <a:spcBef>
                <a:spcPts val="640"/>
              </a:spcBef>
              <a:spcAft>
                <a:spcPts val="0"/>
              </a:spcAft>
              <a:buClr>
                <a:schemeClr val="dk1"/>
              </a:buClr>
              <a:buSzPts val="3200"/>
              <a:buFont typeface="Wingdings" panose="05000000000000000000" pitchFamily="2" charset="2"/>
              <a:buChar char="Ø"/>
            </a:pPr>
            <a:r>
              <a:rPr lang="en-US" dirty="0"/>
              <a:t> Ratio of Repeated Guest</a:t>
            </a:r>
          </a:p>
          <a:p>
            <a:pPr lvl="0" algn="l" rtl="0">
              <a:spcBef>
                <a:spcPts val="640"/>
              </a:spcBef>
              <a:spcAft>
                <a:spcPts val="0"/>
              </a:spcAft>
              <a:buClr>
                <a:schemeClr val="dk1"/>
              </a:buClr>
              <a:buSzPts val="3200"/>
              <a:buFont typeface="Wingdings" panose="05000000000000000000" pitchFamily="2" charset="2"/>
              <a:buChar char="Ø"/>
            </a:pPr>
            <a:endParaRPr lang="en-US" dirty="0"/>
          </a:p>
          <a:p>
            <a:pPr marL="342900" lvl="0" indent="-342900" algn="l" rtl="0">
              <a:spcBef>
                <a:spcPts val="640"/>
              </a:spcBef>
              <a:spcAft>
                <a:spcPts val="0"/>
              </a:spcAft>
              <a:buClr>
                <a:schemeClr val="dk1"/>
              </a:buClr>
              <a:buSzPts val="3200"/>
              <a:buNone/>
            </a:pPr>
            <a:endParaRPr lang="en-US" dirty="0"/>
          </a:p>
          <a:p>
            <a:pPr marL="342900" lvl="0" indent="-342900" algn="l" rtl="0">
              <a:spcBef>
                <a:spcPts val="640"/>
              </a:spcBef>
              <a:spcAft>
                <a:spcPts val="0"/>
              </a:spcAft>
              <a:buClr>
                <a:schemeClr val="dk1"/>
              </a:buClr>
              <a:buSzPts val="3200"/>
              <a:buNone/>
            </a:pPr>
            <a:endParaRPr lang="en-US" dirty="0"/>
          </a:p>
          <a:p>
            <a:endParaRPr lang="en-IN" dirty="0"/>
          </a:p>
        </p:txBody>
      </p:sp>
    </p:spTree>
    <p:extLst>
      <p:ext uri="{BB962C8B-B14F-4D97-AF65-F5344CB8AC3E}">
        <p14:creationId xmlns:p14="http://schemas.microsoft.com/office/powerpoint/2010/main" val="25245683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418</TotalTime>
  <Words>1239</Words>
  <Application>Microsoft Office PowerPoint</Application>
  <PresentationFormat>Widescreen</PresentationFormat>
  <Paragraphs>142</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Algerian</vt:lpstr>
      <vt:lpstr>Arial</vt:lpstr>
      <vt:lpstr>Berlin Sans FB</vt:lpstr>
      <vt:lpstr>Calibri</vt:lpstr>
      <vt:lpstr>Calibri Light</vt:lpstr>
      <vt:lpstr>Courier New</vt:lpstr>
      <vt:lpstr>Roboto</vt:lpstr>
      <vt:lpstr>Wingdings</vt:lpstr>
      <vt:lpstr>Retrospect</vt:lpstr>
      <vt:lpstr>Capstone Project on hotel booking analysis</vt:lpstr>
      <vt:lpstr> Capstone Project - 1 Hotel Booking Analysis</vt:lpstr>
      <vt:lpstr>Introduction</vt:lpstr>
      <vt:lpstr>Problem Statement</vt:lpstr>
      <vt:lpstr>Data Analysis </vt:lpstr>
      <vt:lpstr>Data Description</vt:lpstr>
      <vt:lpstr>PowerPoint Presentation</vt:lpstr>
      <vt:lpstr>PowerPoint Presentation</vt:lpstr>
      <vt:lpstr>Contents</vt:lpstr>
      <vt:lpstr>PowerPoint Presentation</vt:lpstr>
      <vt:lpstr>Booking Status</vt:lpstr>
      <vt:lpstr> Calculate the booking cancellation percentages</vt:lpstr>
      <vt:lpstr>Special Request</vt:lpstr>
      <vt:lpstr>Booking ratio between City hotel and Resort hotel</vt:lpstr>
      <vt:lpstr>Country origin of most guest</vt:lpstr>
      <vt:lpstr>Booking Per Year</vt:lpstr>
      <vt:lpstr>Busiest Month for Hotels </vt:lpstr>
      <vt:lpstr>Meal Type</vt:lpstr>
      <vt:lpstr>Number of travelers in various month</vt:lpstr>
      <vt:lpstr>Room Types</vt:lpstr>
      <vt:lpstr>Room booked for family, couple and single</vt:lpstr>
      <vt:lpstr>Online Vs Offline Booking</vt:lpstr>
      <vt:lpstr>People who booked the hotel</vt:lpstr>
      <vt:lpstr>Repeated Guests</vt:lpstr>
      <vt:lpstr>Reservation Status</vt:lpstr>
      <vt:lpstr>Weekend Vs Weekdays</vt:lpstr>
      <vt:lpstr>Customers satisfactory</vt:lpstr>
      <vt:lpstr>Co-relation of Columns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 hotel booking analysis</dc:title>
  <dc:creator>rutvinapapadkar.123@outlook.com</dc:creator>
  <cp:lastModifiedBy>rutvinapapadkar.123@outlook.com</cp:lastModifiedBy>
  <cp:revision>3</cp:revision>
  <dcterms:created xsi:type="dcterms:W3CDTF">2022-09-25T10:58:31Z</dcterms:created>
  <dcterms:modified xsi:type="dcterms:W3CDTF">2022-09-25T17:56:50Z</dcterms:modified>
</cp:coreProperties>
</file>