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ADB-635A-400F-AFEE-B65C11A1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201DC-8C66-4C98-AD37-D86B29CF1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CE075-F1B1-4E25-B6DA-526EB14F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A8AD-4620-4F44-96FC-3D8BE2FD87D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88A0F-F9EE-4C8F-AF54-8CAFBBC0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BE5A8-F983-42BF-AEFB-2587D813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3C94-DFC6-46B4-802A-BF2DF3C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8820-5F54-40E6-9D02-AE5A56DE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E3D9C-DC06-4798-9D0F-A75A4D4D1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CCDC3-0E6F-4025-9D83-DF1A69F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A8AD-4620-4F44-96FC-3D8BE2FD87D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92FE-C36D-4D7F-AEA8-396D23BE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808A4-3654-45A5-B6A2-4308B027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3C94-DFC6-46B4-802A-BF2DF3C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4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11271-2BB6-4D92-936A-A4701B1B5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32F69-900C-4968-9321-4EF842C3A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B691-C49A-4368-9D7F-392B92AE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A8AD-4620-4F44-96FC-3D8BE2FD87D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FC1B-1ADA-481C-A8BF-49BF4F44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7C570-A8E8-41BA-BBFA-690BF37B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3C94-DFC6-46B4-802A-BF2DF3C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2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E2D0-9707-47A1-9B8E-B24AFCD3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B1C3-B9C1-4F36-88FB-AA3FE14F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10105-EDC1-46DD-90C5-5D304533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A8AD-4620-4F44-96FC-3D8BE2FD87D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2D89-C5A2-4774-A40E-0A9400C4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E300-C399-47E3-BA54-6D4BDAB3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3C94-DFC6-46B4-802A-BF2DF3C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D48F-CFE8-4B0C-A698-F988F683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D010-BBAD-4644-B920-75742A404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78B08-C7E1-4B44-B849-782B76B6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A8AD-4620-4F44-96FC-3D8BE2FD87D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3BEB-4BF2-4709-979E-7C872AE4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339F-2900-4662-8B89-8C9522B7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3C94-DFC6-46B4-802A-BF2DF3C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3F10-503A-41F7-8591-D7776AE2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DA5F-7FFA-4CBE-BA2C-43170E26F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E7AF7-ECEA-4871-82FA-0A5DBA297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2D929-9794-43E5-905D-3EF190B0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A8AD-4620-4F44-96FC-3D8BE2FD87D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B1E85-7AE9-4E0D-827A-9CD17A67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2DCC-1CB9-42AB-9FD2-DAFC1053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3C94-DFC6-46B4-802A-BF2DF3C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3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FB08-4673-48ED-BAB8-A3973374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DB2B7-7156-4FB0-9842-A121965BD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75937-4EEC-4F83-A095-8AEFB92B1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E7EAF-892E-4658-91B5-A0E4048DB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7F5BB-0B8C-4760-B240-1C4C240E1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2CE50-17B9-4980-B960-30E07F86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A8AD-4620-4F44-96FC-3D8BE2FD87D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C9829-5CF4-4A98-9E90-FF6BF0A9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EF092-A3F2-4B54-9C87-10A21393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3C94-DFC6-46B4-802A-BF2DF3C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9E52-6B3D-48C4-86F5-FC170E9E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16077-01B1-41D3-87D3-5350E8CA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A8AD-4620-4F44-96FC-3D8BE2FD87D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7E82C-CF1A-4CEC-9A67-465ACD42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ACA1E-F72A-4B78-A534-98A017F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3C94-DFC6-46B4-802A-BF2DF3C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19D16-DD13-485D-B522-1B076EC0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A8AD-4620-4F44-96FC-3D8BE2FD87D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D74D6-9F57-4A5E-89BB-A82CAF60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889FF-0283-45A3-AA7A-4344307C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3C94-DFC6-46B4-802A-BF2DF3C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7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FA31-67C5-4911-9C28-E6B952B2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D593-F335-4195-AA93-0185B0B0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950C8-1783-4318-9D76-C4AABF5C1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BCA8D-FAE9-4850-B35D-4F0D3A69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A8AD-4620-4F44-96FC-3D8BE2FD87D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0F58-0B4C-4DB2-955E-C0BD0D5A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8D3D0-EC5A-4123-B6DA-63358F4A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3C94-DFC6-46B4-802A-BF2DF3C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0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A36C-1F5F-4616-A4DF-FC73D436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8CA16-9160-44CE-A951-15A73990C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83773-9406-4ED2-B305-9E5DCCECD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7F033-26CF-47FC-BE71-B00D45F6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AA8AD-4620-4F44-96FC-3D8BE2FD87D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5E8CD-88F8-4ECB-9900-79D3EA47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B3670-C1DF-458A-850A-9FA9694D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3C94-DFC6-46B4-802A-BF2DF3C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4D54C-597C-4AFD-9901-07DDF4DD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77E25-D8ED-4630-9078-F3E16864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BA701-F6B2-4E2B-9025-9F78CBAF6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AA8AD-4620-4F44-96FC-3D8BE2FD87D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8051-8B51-43AB-AB68-62D59C525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A6D0-26F9-42A5-89DE-7393F241B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23C94-DFC6-46B4-802A-BF2DF3C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0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EBE7-99F3-429B-B69C-95FCB81D2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299" y="84138"/>
            <a:ext cx="9648825" cy="1201737"/>
          </a:xfrm>
        </p:spPr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C0C15-A44E-4051-B19D-CD991E203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24" y="2800350"/>
            <a:ext cx="6000752" cy="3800476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S </a:t>
            </a:r>
            <a:r>
              <a:rPr lang="en-US" sz="4000" dirty="0"/>
              <a:t>– </a:t>
            </a:r>
            <a:r>
              <a:rPr lang="en-US" sz="4000" dirty="0">
                <a:latin typeface="+mj-lt"/>
              </a:rPr>
              <a:t>Single Responsibility</a:t>
            </a:r>
          </a:p>
          <a:p>
            <a:pPr algn="l"/>
            <a:r>
              <a:rPr lang="en-US" sz="4000" b="1" dirty="0"/>
              <a:t>O </a:t>
            </a:r>
            <a:r>
              <a:rPr lang="en-US" sz="4000" dirty="0"/>
              <a:t>– </a:t>
            </a:r>
            <a:r>
              <a:rPr lang="en-US" sz="4000" dirty="0">
                <a:latin typeface="+mj-lt"/>
              </a:rPr>
              <a:t>Open Closed</a:t>
            </a:r>
          </a:p>
          <a:p>
            <a:pPr algn="l"/>
            <a:r>
              <a:rPr lang="en-US" sz="4000" b="1" dirty="0" smtClean="0"/>
              <a:t>L</a:t>
            </a:r>
            <a:r>
              <a:rPr lang="en-US" sz="4000" dirty="0" smtClean="0"/>
              <a:t> </a:t>
            </a:r>
            <a:r>
              <a:rPr lang="en-US" sz="4000" dirty="0"/>
              <a:t>– </a:t>
            </a:r>
            <a:r>
              <a:rPr lang="en-US" sz="4000" dirty="0">
                <a:latin typeface="+mj-lt"/>
              </a:rPr>
              <a:t>Liskov Substitution</a:t>
            </a:r>
          </a:p>
          <a:p>
            <a:pPr algn="l"/>
            <a:r>
              <a:rPr lang="en-US" sz="4000" b="1" dirty="0" smtClean="0"/>
              <a:t>I</a:t>
            </a:r>
            <a:r>
              <a:rPr lang="en-US" sz="4000" dirty="0" smtClean="0"/>
              <a:t> – </a:t>
            </a:r>
            <a:r>
              <a:rPr lang="en-US" sz="4000" dirty="0">
                <a:latin typeface="+mj-lt"/>
              </a:rPr>
              <a:t>Interface Segregation</a:t>
            </a:r>
          </a:p>
          <a:p>
            <a:pPr algn="l"/>
            <a:r>
              <a:rPr lang="en-US" sz="4000" b="1" dirty="0" smtClean="0"/>
              <a:t>D</a:t>
            </a:r>
            <a:r>
              <a:rPr lang="en-US" sz="4000" dirty="0" smtClean="0"/>
              <a:t> </a:t>
            </a:r>
            <a:r>
              <a:rPr lang="en-US" sz="4000" dirty="0"/>
              <a:t>– </a:t>
            </a:r>
            <a:r>
              <a:rPr lang="en-US" sz="4000" dirty="0">
                <a:latin typeface="+mj-lt"/>
              </a:rPr>
              <a:t>Dependency Inversion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4BA16-8843-471B-A293-CC80237E0305}"/>
              </a:ext>
            </a:extLst>
          </p:cNvPr>
          <p:cNvSpPr txBox="1"/>
          <p:nvPr/>
        </p:nvSpPr>
        <p:spPr>
          <a:xfrm>
            <a:off x="619124" y="1489113"/>
            <a:ext cx="1115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SOLID principles are the design principles that helps us manage most of the software design problems.</a:t>
            </a:r>
          </a:p>
        </p:txBody>
      </p:sp>
    </p:spTree>
    <p:extLst>
      <p:ext uri="{BB962C8B-B14F-4D97-AF65-F5344CB8AC3E}">
        <p14:creationId xmlns:p14="http://schemas.microsoft.com/office/powerpoint/2010/main" val="315445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500" dirty="0" smtClean="0"/>
              <a:t>Lets say we now have enhancement to differentiate bonus for Permanent and Contract employees.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N" sz="3600" dirty="0" smtClean="0">
                <a:latin typeface="+mj-lt"/>
              </a:rPr>
              <a:t>    public </a:t>
            </a:r>
            <a:r>
              <a:rPr lang="en-IN" sz="3600" dirty="0">
                <a:latin typeface="+mj-lt"/>
              </a:rPr>
              <a:t>class Employee</a:t>
            </a:r>
          </a:p>
          <a:p>
            <a:pPr marL="0" indent="0">
              <a:buNone/>
            </a:pPr>
            <a:r>
              <a:rPr lang="en-IN" sz="3600" dirty="0">
                <a:latin typeface="+mj-lt"/>
              </a:rPr>
              <a:t>    {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        public int ID { get; set; }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        public string Name { get; set; }</a:t>
            </a: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       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public string EmployeeType { get; set; }</a:t>
            </a:r>
          </a:p>
          <a:p>
            <a:pPr marL="0" indent="0">
              <a:buNone/>
            </a:pPr>
            <a:endParaRPr lang="en-IN" sz="3600" dirty="0">
              <a:latin typeface="+mj-lt"/>
            </a:endParaRPr>
          </a:p>
          <a:p>
            <a:pPr marL="0" indent="0">
              <a:buNone/>
            </a:pPr>
            <a:r>
              <a:rPr lang="en-IN" sz="3600" dirty="0">
                <a:latin typeface="+mj-lt"/>
              </a:rPr>
              <a:t>        public Employee() { }</a:t>
            </a:r>
          </a:p>
          <a:p>
            <a:pPr marL="0" indent="0">
              <a:buNone/>
            </a:pPr>
            <a:endParaRPr lang="en-IN" sz="3600" dirty="0">
              <a:latin typeface="+mj-lt"/>
            </a:endParaRPr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        public Employee(int id, string name, </a:t>
            </a:r>
            <a:r>
              <a:rPr lang="en-US" sz="3600" dirty="0">
                <a:solidFill>
                  <a:srgbClr val="FF0000"/>
                </a:solidFill>
                <a:latin typeface="+mj-lt"/>
              </a:rPr>
              <a:t>string employeeType</a:t>
            </a:r>
            <a:r>
              <a:rPr lang="en-US" sz="36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IN" sz="36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IN" sz="3600" dirty="0">
                <a:latin typeface="+mj-lt"/>
              </a:rPr>
              <a:t>            this.ID = id;</a:t>
            </a:r>
          </a:p>
          <a:p>
            <a:pPr marL="0" indent="0">
              <a:buNone/>
            </a:pPr>
            <a:r>
              <a:rPr lang="en-IN" sz="3600" dirty="0">
                <a:latin typeface="+mj-lt"/>
              </a:rPr>
              <a:t>            this.Name = name;</a:t>
            </a:r>
          </a:p>
          <a:p>
            <a:pPr marL="0" indent="0">
              <a:buNone/>
            </a:pPr>
            <a:r>
              <a:rPr lang="en-IN" sz="3600" dirty="0">
                <a:latin typeface="+mj-lt"/>
              </a:rPr>
              <a:t>            this.EmployeeType = employeeType;</a:t>
            </a:r>
          </a:p>
          <a:p>
            <a:pPr marL="0" indent="0">
              <a:buNone/>
            </a:pPr>
            <a:r>
              <a:rPr lang="en-IN" sz="3600" dirty="0">
                <a:latin typeface="+mj-lt"/>
              </a:rPr>
              <a:t>        }</a:t>
            </a:r>
          </a:p>
          <a:p>
            <a:pPr marL="0" indent="0">
              <a:buNone/>
            </a:pPr>
            <a:endParaRPr lang="en-IN" sz="3600" dirty="0">
              <a:latin typeface="+mj-lt"/>
            </a:endParaRPr>
          </a:p>
          <a:p>
            <a:pPr marL="0" indent="0">
              <a:buNone/>
            </a:pPr>
            <a:r>
              <a:rPr lang="en-IN" sz="3600" dirty="0">
                <a:latin typeface="+mj-lt"/>
              </a:rPr>
              <a:t>        public decimal CalculateBonus(decimal salary)</a:t>
            </a:r>
          </a:p>
          <a:p>
            <a:pPr marL="0" indent="0">
              <a:buNone/>
            </a:pPr>
            <a:r>
              <a:rPr lang="en-IN" sz="36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IN" sz="3600" dirty="0">
                <a:latin typeface="+mj-lt"/>
              </a:rPr>
              <a:t>            </a:t>
            </a:r>
            <a:r>
              <a:rPr lang="en-IN" sz="3600" dirty="0">
                <a:solidFill>
                  <a:srgbClr val="FF0000"/>
                </a:solidFill>
                <a:latin typeface="+mj-lt"/>
              </a:rPr>
              <a:t>if (this.EmployeeType == "Permanent")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  <a:latin typeface="+mj-lt"/>
              </a:rPr>
              <a:t>                return salary * .1M;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  <a:latin typeface="+mj-lt"/>
              </a:rPr>
              <a:t>            else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  <a:latin typeface="+mj-lt"/>
              </a:rPr>
              <a:t>                return salary * 0.05M;</a:t>
            </a:r>
          </a:p>
          <a:p>
            <a:pPr marL="0" indent="0">
              <a:buNone/>
            </a:pPr>
            <a:r>
              <a:rPr lang="en-IN" sz="3600" dirty="0">
                <a:latin typeface="+mj-lt"/>
              </a:rPr>
              <a:t>        }      </a:t>
            </a:r>
          </a:p>
          <a:p>
            <a:pPr marL="0" indent="0">
              <a:buNone/>
            </a:pPr>
            <a:r>
              <a:rPr lang="en-IN" sz="3600" dirty="0">
                <a:latin typeface="+mj-lt"/>
              </a:rPr>
              <a:t>    </a:t>
            </a:r>
            <a:r>
              <a:rPr lang="en-IN" sz="3600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IN" dirty="0" smtClean="0">
              <a:latin typeface="+mj-lt"/>
            </a:endParaRPr>
          </a:p>
          <a:p>
            <a:pPr marL="0" indent="0">
              <a:buNone/>
            </a:pPr>
            <a:r>
              <a:rPr lang="en-US" sz="5600" dirty="0"/>
              <a:t>So here we end up enhancing the old class  and account all the problems as suggested.</a:t>
            </a:r>
            <a:endParaRPr lang="en-US" sz="5600" dirty="0"/>
          </a:p>
          <a:p>
            <a:pPr marL="0" indent="0">
              <a:buNone/>
            </a:pPr>
            <a:endParaRPr lang="en-US" sz="1600" dirty="0" smtClean="0">
              <a:latin typeface="+mj-lt"/>
            </a:endParaRPr>
          </a:p>
          <a:p>
            <a:pPr marL="0" indent="0">
              <a:buNone/>
            </a:pPr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003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068D-561C-4A1E-8730-87C0C38B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B6EF-6C1F-439E-8DF0-E3BADE3B7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/>
          <a:lstStyle/>
          <a:p>
            <a:r>
              <a:rPr lang="en-US" dirty="0"/>
              <a:t>Each class / module should have single responsibility. Or,</a:t>
            </a:r>
          </a:p>
          <a:p>
            <a:r>
              <a:rPr lang="en-US" dirty="0"/>
              <a:t>A class should have only one reason to change.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F5F1DC-8315-48C9-B4C4-573F35BC2F24}"/>
              </a:ext>
            </a:extLst>
          </p:cNvPr>
          <p:cNvSpPr/>
          <p:nvPr/>
        </p:nvSpPr>
        <p:spPr>
          <a:xfrm>
            <a:off x="914400" y="3244334"/>
            <a:ext cx="53316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Motivation for </a:t>
            </a:r>
            <a:r>
              <a:rPr lang="en-US" sz="3200" b="1" dirty="0"/>
              <a:t>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Maintainability.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Testability.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Flexibility &amp; Extensibility.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Parallel Development.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Loose coupling.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0F026-F2A7-4AA9-ACF6-09DD69984144}"/>
              </a:ext>
            </a:extLst>
          </p:cNvPr>
          <p:cNvSpPr/>
          <p:nvPr/>
        </p:nvSpPr>
        <p:spPr>
          <a:xfrm>
            <a:off x="7515225" y="3244334"/>
            <a:ext cx="418147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Advantages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Classes become smaller &amp; cleaner.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Code is less fragile.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1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AB4B-1BA8-4BB3-B9D3-A9756DB7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114300"/>
            <a:ext cx="10515600" cy="1309688"/>
          </a:xfrm>
        </p:spPr>
        <p:txBody>
          <a:bodyPr>
            <a:normAutofit/>
          </a:bodyPr>
          <a:lstStyle/>
          <a:p>
            <a:r>
              <a:rPr lang="en-US" sz="2400" dirty="0"/>
              <a:t>Example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EF75-3D53-4730-B91B-8D919C65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0613"/>
          </a:xfrm>
        </p:spPr>
        <p:txBody>
          <a:bodyPr/>
          <a:lstStyle/>
          <a:p>
            <a:r>
              <a:rPr lang="en-US" sz="1600" dirty="0">
                <a:latin typeface="+mj-lt"/>
              </a:rPr>
              <a:t>Lets say we need to create an application that performs a user’s login and registration.</a:t>
            </a:r>
          </a:p>
          <a:p>
            <a:r>
              <a:rPr lang="en-US" sz="1600" dirty="0">
                <a:latin typeface="+mj-lt"/>
              </a:rPr>
              <a:t>Post login / registration the app should send an email to user depending upon the login / registration status.</a:t>
            </a:r>
          </a:p>
          <a:p>
            <a:r>
              <a:rPr lang="en-US" sz="1600" dirty="0">
                <a:latin typeface="+mj-lt"/>
              </a:rPr>
              <a:t>And we should be able to log any exception that may occur in the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Code folder structure – </a:t>
            </a:r>
          </a:p>
          <a:p>
            <a:pPr marL="0" indent="0">
              <a:buNone/>
            </a:pPr>
            <a:r>
              <a:rPr lang="en-US" sz="1600" dirty="0"/>
              <a:t>Interface (IUser)</a:t>
            </a:r>
          </a:p>
          <a:p>
            <a:r>
              <a:rPr lang="en-US" sz="1600" dirty="0">
                <a:latin typeface="+mj-lt"/>
              </a:rPr>
              <a:t>bool Login(string username, string password)</a:t>
            </a:r>
          </a:p>
          <a:p>
            <a:r>
              <a:rPr lang="en-US" sz="1600" dirty="0">
                <a:latin typeface="+mj-lt"/>
              </a:rPr>
              <a:t>bool Register(string username, string password, string email)</a:t>
            </a:r>
          </a:p>
          <a:p>
            <a:r>
              <a:rPr lang="en-US" sz="1600" dirty="0">
                <a:latin typeface="+mj-lt"/>
              </a:rPr>
              <a:t>void LogError(string error)</a:t>
            </a:r>
          </a:p>
          <a:p>
            <a:r>
              <a:rPr lang="en-US" sz="1600" dirty="0">
                <a:latin typeface="+mj-lt"/>
              </a:rPr>
              <a:t>bool SendEmail(string emailContent)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We don’t need to have LogError and SendEmail functionalities as part of IUser interface as User object should be able to perform either Login or Register at a time. Hence we need to create separate interfaces for LogError and SendEmail.</a:t>
            </a:r>
          </a:p>
        </p:txBody>
      </p:sp>
    </p:spTree>
    <p:extLst>
      <p:ext uri="{BB962C8B-B14F-4D97-AF65-F5344CB8AC3E}">
        <p14:creationId xmlns:p14="http://schemas.microsoft.com/office/powerpoint/2010/main" val="206769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EF75-3D53-4730-B91B-8D919C65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850"/>
            <a:ext cx="10515600" cy="5853113"/>
          </a:xfrm>
        </p:spPr>
        <p:txBody>
          <a:bodyPr/>
          <a:lstStyle/>
          <a:p>
            <a:endParaRPr lang="en-US" sz="1600" dirty="0"/>
          </a:p>
          <a:p>
            <a:pPr marL="0" indent="0">
              <a:buNone/>
            </a:pPr>
            <a:r>
              <a:rPr lang="en-US" sz="2000" dirty="0"/>
              <a:t>Below interfaces have their separate responsibilities.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Interface (</a:t>
            </a:r>
            <a:r>
              <a:rPr lang="en-US" sz="1600" b="1" dirty="0"/>
              <a:t>IUser</a:t>
            </a:r>
            <a:r>
              <a:rPr lang="en-US" sz="1600" dirty="0"/>
              <a:t>)</a:t>
            </a:r>
          </a:p>
          <a:p>
            <a:r>
              <a:rPr lang="en-US" sz="1600" dirty="0"/>
              <a:t>bool Login(string username, string password)</a:t>
            </a:r>
          </a:p>
          <a:p>
            <a:r>
              <a:rPr lang="en-US" sz="1600" dirty="0"/>
              <a:t>bool Register(string username, string password, string email)</a:t>
            </a:r>
          </a:p>
          <a:p>
            <a:pPr marL="0" indent="0">
              <a:buNone/>
            </a:pPr>
            <a:r>
              <a:rPr lang="en-US" sz="1600" dirty="0"/>
              <a:t>Interface (</a:t>
            </a:r>
            <a:r>
              <a:rPr lang="en-US" sz="1600" b="1" dirty="0"/>
              <a:t>ILogger</a:t>
            </a:r>
            <a:r>
              <a:rPr lang="en-US" sz="1600" dirty="0"/>
              <a:t>)</a:t>
            </a:r>
          </a:p>
          <a:p>
            <a:r>
              <a:rPr lang="en-US" sz="1600" dirty="0"/>
              <a:t>void LogError(string error)</a:t>
            </a:r>
          </a:p>
          <a:p>
            <a:pPr marL="0" indent="0">
              <a:buNone/>
            </a:pPr>
            <a:r>
              <a:rPr lang="en-US" sz="1600" dirty="0"/>
              <a:t>Interface(</a:t>
            </a:r>
            <a:r>
              <a:rPr lang="en-US" sz="1600" b="1" dirty="0"/>
              <a:t>IEmail</a:t>
            </a:r>
            <a:r>
              <a:rPr lang="en-US" sz="1600" dirty="0"/>
              <a:t>)</a:t>
            </a:r>
          </a:p>
          <a:p>
            <a:r>
              <a:rPr lang="en-US" sz="1600" dirty="0"/>
              <a:t>bool SendEmail(string emailContent)</a:t>
            </a:r>
          </a:p>
        </p:txBody>
      </p:sp>
    </p:spTree>
    <p:extLst>
      <p:ext uri="{BB962C8B-B14F-4D97-AF65-F5344CB8AC3E}">
        <p14:creationId xmlns:p14="http://schemas.microsoft.com/office/powerpoint/2010/main" val="159907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5E9A-DB14-46EA-A429-98D4D01D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5624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Interface Segregation Principle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000" dirty="0">
                <a:latin typeface="+mj-lt"/>
              </a:rPr>
              <a:t>No client </a:t>
            </a:r>
            <a:r>
              <a:rPr lang="en-US" sz="2000" dirty="0">
                <a:latin typeface="+mj-lt"/>
              </a:rPr>
              <a:t>should</a:t>
            </a:r>
            <a:r>
              <a:rPr lang="en-US" sz="2000" dirty="0">
                <a:latin typeface="+mj-lt"/>
              </a:rPr>
              <a:t> be forced to depend on methods it does not use.</a:t>
            </a:r>
          </a:p>
          <a:p>
            <a:r>
              <a:rPr lang="en-US" sz="2000" dirty="0">
                <a:latin typeface="+mj-lt"/>
              </a:rPr>
              <a:t>Instead of one big fat interface, many smaller interfaces are preferred based on group of methods with each serving one submodule.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 Study</a:t>
            </a:r>
          </a:p>
          <a:p>
            <a:pPr marL="0" indent="0">
              <a:buNone/>
            </a:pPr>
            <a:r>
              <a:rPr lang="en-US" sz="2000" dirty="0"/>
              <a:t>Xerox Corporation - </a:t>
            </a:r>
            <a:r>
              <a:rPr lang="en-US" sz="1800" dirty="0"/>
              <a:t>It manufactures printer systems.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It has created a new printer system that could perform a variety of tasks such as stapling and faxing along with the regular printing tasks.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Since the single job class was used for all the tasks, so the modifications and deployment to the system became complex.</a:t>
            </a:r>
          </a:p>
        </p:txBody>
      </p:sp>
    </p:spTree>
    <p:extLst>
      <p:ext uri="{BB962C8B-B14F-4D97-AF65-F5344CB8AC3E}">
        <p14:creationId xmlns:p14="http://schemas.microsoft.com/office/powerpoint/2010/main" val="277888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D831-84A2-4697-B195-B339B04A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51"/>
            <a:ext cx="10515600" cy="58578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folder structure – </a:t>
            </a:r>
          </a:p>
          <a:p>
            <a:pPr marL="0" indent="0">
              <a:buNone/>
            </a:pPr>
            <a:r>
              <a:rPr lang="en-US" sz="2000" dirty="0"/>
              <a:t>Interface (IPrintTasks)</a:t>
            </a:r>
          </a:p>
          <a:p>
            <a:r>
              <a:rPr lang="en-US" sz="1800" dirty="0">
                <a:latin typeface="+mj-lt"/>
              </a:rPr>
              <a:t>bool PrintContent(string content)</a:t>
            </a:r>
          </a:p>
          <a:p>
            <a:r>
              <a:rPr lang="en-US" sz="1800" dirty="0">
                <a:latin typeface="+mj-lt"/>
              </a:rPr>
              <a:t>bool ScanContent(string content)</a:t>
            </a:r>
          </a:p>
          <a:p>
            <a:r>
              <a:rPr lang="en-US" sz="1800" dirty="0">
                <a:latin typeface="+mj-lt"/>
              </a:rPr>
              <a:t>bool FaxContent(string content)</a:t>
            </a:r>
          </a:p>
          <a:p>
            <a:r>
              <a:rPr lang="en-US" sz="1800" dirty="0">
                <a:latin typeface="+mj-lt"/>
              </a:rPr>
              <a:t>bool PhotocopyContent(string content)</a:t>
            </a:r>
          </a:p>
          <a:p>
            <a:endParaRPr lang="en-US" sz="2000" dirty="0"/>
          </a:p>
          <a:p>
            <a:r>
              <a:rPr lang="en-US" sz="1800" dirty="0">
                <a:latin typeface="+mj-lt"/>
              </a:rPr>
              <a:t>The problem </a:t>
            </a:r>
            <a:r>
              <a:rPr lang="en-US" sz="1800" dirty="0" smtClean="0">
                <a:latin typeface="+mj-lt"/>
              </a:rPr>
              <a:t>starts </a:t>
            </a:r>
            <a:r>
              <a:rPr lang="en-US" sz="1800" dirty="0">
                <a:latin typeface="+mj-lt"/>
              </a:rPr>
              <a:t>when we have a printer that can perform all tasks but cannot fax , so in that case we are stuck to implement all the methods and explicitly handle method that cannot be implemented.</a:t>
            </a:r>
          </a:p>
          <a:p>
            <a:r>
              <a:rPr lang="en-US" sz="1800" dirty="0">
                <a:latin typeface="+mj-lt"/>
              </a:rPr>
              <a:t>And when we add any new method to above interface we are making it compulsory for other classes to implement new method and will have to update existing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7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7B88-6528-4349-AB30-7084D83B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5DBB-7AD1-4A3F-A8D1-FAC6BF33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One large job class is segregated to multiple interfaces depending on requirement.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D6EACA-896A-4BFE-BD3D-FA6894F6B0FF}"/>
              </a:ext>
            </a:extLst>
          </p:cNvPr>
          <p:cNvSpPr/>
          <p:nvPr/>
        </p:nvSpPr>
        <p:spPr>
          <a:xfrm>
            <a:off x="933450" y="192992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Interface (IPrintTasks)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bool PrintContent(string content)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bool ScanContent(string content)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bool PhotocopyContent(string content)</a:t>
            </a:r>
          </a:p>
          <a:p>
            <a:endParaRPr lang="en-US" dirty="0"/>
          </a:p>
          <a:p>
            <a:r>
              <a:rPr lang="en-US" dirty="0"/>
              <a:t>Interface(IFaxContent)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 FaxContent(string content)</a:t>
            </a:r>
          </a:p>
          <a:p>
            <a:endParaRPr lang="en-US" dirty="0"/>
          </a:p>
          <a:p>
            <a:r>
              <a:rPr lang="en-US" dirty="0"/>
              <a:t>Interface(IPrintDuplex)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bool PrintDuplex(string content)</a:t>
            </a:r>
          </a:p>
        </p:txBody>
      </p:sp>
    </p:spTree>
    <p:extLst>
      <p:ext uri="{BB962C8B-B14F-4D97-AF65-F5344CB8AC3E}">
        <p14:creationId xmlns:p14="http://schemas.microsoft.com/office/powerpoint/2010/main" val="150826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33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Open Closed Principle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913"/>
            <a:ext cx="10515600" cy="5287501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+mj-lt"/>
              </a:rPr>
              <a:t>Software entities like classes, modules, functions should be open for extension, but closed for modification.</a:t>
            </a:r>
          </a:p>
          <a:p>
            <a:r>
              <a:rPr lang="en-US" sz="1600" dirty="0" smtClean="0">
                <a:latin typeface="+mj-lt"/>
              </a:rPr>
              <a:t>Any new functionality should be implemented by adding new classes, attributes and methods instead of changing current ones.</a:t>
            </a:r>
          </a:p>
          <a:p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/>
              <a:t>Implementation guidelines</a:t>
            </a:r>
          </a:p>
          <a:p>
            <a:r>
              <a:rPr lang="en-US" sz="1600" dirty="0" smtClean="0">
                <a:latin typeface="+mj-lt"/>
              </a:rPr>
              <a:t>We should implement new functionality on a new derived class.</a:t>
            </a:r>
            <a:r>
              <a:rPr lang="en-IN" sz="1600" dirty="0" smtClean="0">
                <a:latin typeface="+mj-lt"/>
              </a:rPr>
              <a:t> Or,</a:t>
            </a:r>
          </a:p>
          <a:p>
            <a:r>
              <a:rPr lang="en-US" sz="1600" dirty="0" smtClean="0">
                <a:latin typeface="+mj-lt"/>
              </a:rPr>
              <a:t>Allow clients to access the original class with abstract interface.</a:t>
            </a:r>
          </a:p>
          <a:p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/>
              <a:t>Which if OCP is not followed</a:t>
            </a:r>
          </a:p>
          <a:p>
            <a:r>
              <a:rPr lang="en-US" sz="1600" dirty="0" smtClean="0">
                <a:latin typeface="+mj-lt"/>
              </a:rPr>
              <a:t>We end testing the entire functionality</a:t>
            </a:r>
          </a:p>
          <a:p>
            <a:r>
              <a:rPr lang="en-US" sz="1600" dirty="0" smtClean="0">
                <a:latin typeface="+mj-lt"/>
              </a:rPr>
              <a:t>Breaks the Single Responsibility principle as well.</a:t>
            </a:r>
          </a:p>
          <a:p>
            <a:r>
              <a:rPr lang="en-US" sz="1600" dirty="0" smtClean="0">
                <a:latin typeface="+mj-lt"/>
              </a:rPr>
              <a:t>Maintenance becomes difficult.</a:t>
            </a:r>
          </a:p>
        </p:txBody>
      </p:sp>
    </p:spTree>
    <p:extLst>
      <p:ext uri="{BB962C8B-B14F-4D97-AF65-F5344CB8AC3E}">
        <p14:creationId xmlns:p14="http://schemas.microsoft.com/office/powerpoint/2010/main" val="358034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121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Example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1149"/>
            <a:ext cx="10515600" cy="529581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</a:rPr>
              <a:t>Requirement is such that we need to compute the bonus of an employee.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We tend to create a class like below –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N" sz="2500" dirty="0" smtClean="0"/>
              <a:t>    </a:t>
            </a:r>
            <a:r>
              <a:rPr lang="en-IN" sz="2500" dirty="0" smtClean="0">
                <a:latin typeface="+mj-lt"/>
              </a:rPr>
              <a:t>public </a:t>
            </a:r>
            <a:r>
              <a:rPr lang="en-IN" sz="2500" dirty="0">
                <a:latin typeface="+mj-lt"/>
              </a:rPr>
              <a:t>class Employee</a:t>
            </a:r>
          </a:p>
          <a:p>
            <a:pPr marL="0" indent="0">
              <a:buNone/>
            </a:pPr>
            <a:r>
              <a:rPr lang="en-IN" sz="2500" dirty="0">
                <a:latin typeface="+mj-lt"/>
              </a:rPr>
              <a:t>    {</a:t>
            </a:r>
          </a:p>
          <a:p>
            <a:pPr marL="0" indent="0">
              <a:buNone/>
            </a:pPr>
            <a:r>
              <a:rPr lang="en-US" sz="2500" dirty="0">
                <a:latin typeface="+mj-lt"/>
              </a:rPr>
              <a:t>        public int ID { get; set; }</a:t>
            </a:r>
          </a:p>
          <a:p>
            <a:pPr marL="0" indent="0">
              <a:buNone/>
            </a:pPr>
            <a:r>
              <a:rPr lang="en-US" sz="2500" dirty="0">
                <a:latin typeface="+mj-lt"/>
              </a:rPr>
              <a:t>        public string Name { get; set; }</a:t>
            </a:r>
          </a:p>
          <a:p>
            <a:pPr marL="0" indent="0">
              <a:buNone/>
            </a:pPr>
            <a:endParaRPr lang="en-IN" sz="2500" dirty="0">
              <a:latin typeface="+mj-lt"/>
            </a:endParaRPr>
          </a:p>
          <a:p>
            <a:pPr marL="0" indent="0">
              <a:buNone/>
            </a:pPr>
            <a:r>
              <a:rPr lang="en-IN" sz="2500" dirty="0">
                <a:latin typeface="+mj-lt"/>
              </a:rPr>
              <a:t>        public Employee() { }</a:t>
            </a:r>
          </a:p>
          <a:p>
            <a:pPr marL="0" indent="0">
              <a:buNone/>
            </a:pPr>
            <a:endParaRPr lang="en-IN" sz="2500" dirty="0">
              <a:latin typeface="+mj-lt"/>
            </a:endParaRPr>
          </a:p>
          <a:p>
            <a:pPr marL="0" indent="0">
              <a:buNone/>
            </a:pPr>
            <a:r>
              <a:rPr lang="en-US" sz="2500" dirty="0">
                <a:latin typeface="+mj-lt"/>
              </a:rPr>
              <a:t>        public Employee(int id, string name)</a:t>
            </a:r>
          </a:p>
          <a:p>
            <a:pPr marL="0" indent="0">
              <a:buNone/>
            </a:pPr>
            <a:r>
              <a:rPr lang="en-IN" sz="25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IN" sz="2500" dirty="0">
                <a:latin typeface="+mj-lt"/>
              </a:rPr>
              <a:t>            this.ID = id;</a:t>
            </a:r>
          </a:p>
          <a:p>
            <a:pPr marL="0" indent="0">
              <a:buNone/>
            </a:pPr>
            <a:r>
              <a:rPr lang="en-IN" sz="2500" dirty="0">
                <a:latin typeface="+mj-lt"/>
              </a:rPr>
              <a:t>            this.Name = name;</a:t>
            </a:r>
          </a:p>
          <a:p>
            <a:pPr marL="0" indent="0">
              <a:buNone/>
            </a:pPr>
            <a:r>
              <a:rPr lang="en-IN" sz="2500" dirty="0">
                <a:latin typeface="+mj-lt"/>
              </a:rPr>
              <a:t>        }</a:t>
            </a:r>
          </a:p>
          <a:p>
            <a:pPr marL="0" indent="0">
              <a:buNone/>
            </a:pPr>
            <a:endParaRPr lang="en-IN" sz="2500" dirty="0">
              <a:latin typeface="+mj-lt"/>
            </a:endParaRPr>
          </a:p>
          <a:p>
            <a:pPr marL="0" indent="0">
              <a:buNone/>
            </a:pPr>
            <a:r>
              <a:rPr lang="en-IN" sz="2500" dirty="0">
                <a:latin typeface="+mj-lt"/>
              </a:rPr>
              <a:t>        public decimal </a:t>
            </a:r>
            <a:r>
              <a:rPr lang="en-IN" sz="2500" dirty="0" err="1">
                <a:latin typeface="+mj-lt"/>
              </a:rPr>
              <a:t>CalculateBonus</a:t>
            </a:r>
            <a:r>
              <a:rPr lang="en-IN" sz="2500" dirty="0">
                <a:latin typeface="+mj-lt"/>
              </a:rPr>
              <a:t>(decimal salary)</a:t>
            </a:r>
          </a:p>
          <a:p>
            <a:pPr marL="0" indent="0">
              <a:buNone/>
            </a:pPr>
            <a:r>
              <a:rPr lang="en-IN" sz="25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IN" sz="2500" dirty="0">
                <a:latin typeface="+mj-lt"/>
              </a:rPr>
              <a:t>            return salary * .1M;</a:t>
            </a:r>
          </a:p>
          <a:p>
            <a:pPr marL="0" indent="0">
              <a:buNone/>
            </a:pPr>
            <a:r>
              <a:rPr lang="en-IN" sz="2500" dirty="0">
                <a:latin typeface="+mj-lt"/>
              </a:rPr>
              <a:t>        }      </a:t>
            </a:r>
          </a:p>
          <a:p>
            <a:pPr marL="0" indent="0">
              <a:buNone/>
            </a:pPr>
            <a:r>
              <a:rPr lang="en-IN" sz="2500" dirty="0">
                <a:latin typeface="+mj-lt"/>
              </a:rPr>
              <a:t>    }</a:t>
            </a:r>
            <a:endParaRPr lang="en-US" sz="2500" dirty="0" smtClean="0">
              <a:latin typeface="+mj-lt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489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824</Words>
  <Application>Microsoft Office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SOLID PRINCIPLES</vt:lpstr>
      <vt:lpstr>Single Responsibility Principle</vt:lpstr>
      <vt:lpstr>Example :</vt:lpstr>
      <vt:lpstr>PowerPoint Presentation</vt:lpstr>
      <vt:lpstr>PowerPoint Presentation</vt:lpstr>
      <vt:lpstr>PowerPoint Presentation</vt:lpstr>
      <vt:lpstr>Solution</vt:lpstr>
      <vt:lpstr>Open Closed Principle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sagar khera</dc:creator>
  <cp:lastModifiedBy>Sagar Khera (INFOSYS LIMITED)</cp:lastModifiedBy>
  <cp:revision>18</cp:revision>
  <dcterms:created xsi:type="dcterms:W3CDTF">2019-10-28T11:41:10Z</dcterms:created>
  <dcterms:modified xsi:type="dcterms:W3CDTF">2019-10-29T09:23:02Z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v-sagkhe@microsoft.com</vt:lpwstr>
  </property>
  <property fmtid="{D5CDD505-2E9C-101B-9397-08002B2CF9AE}" pid="5" name="MSIP_Label_f42aa342-8706-4288-bd11-ebb85995028c_SetDate">
    <vt:lpwstr>2019-10-29T04:35:49.0363600Z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b8c88d97-c72d-4e1d-adcd-d3937f90985c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