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61" r:id="rId3"/>
    <p:sldId id="257" r:id="rId4"/>
    <p:sldId id="258" r:id="rId5"/>
    <p:sldId id="259"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60" d="100"/>
          <a:sy n="60" d="100"/>
        </p:scale>
        <p:origin x="96" y="1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D7A77A-D939-49C8-90A2-4FFC64018432}"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332391-94BE-4933-8E3D-67BAB11E5AB8}" type="slidenum">
              <a:rPr lang="en-IN" smtClean="0"/>
              <a:t>‹#›</a:t>
            </a:fld>
            <a:endParaRPr lang="en-IN"/>
          </a:p>
        </p:txBody>
      </p:sp>
    </p:spTree>
    <p:extLst>
      <p:ext uri="{BB962C8B-B14F-4D97-AF65-F5344CB8AC3E}">
        <p14:creationId xmlns:p14="http://schemas.microsoft.com/office/powerpoint/2010/main" val="193953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7A77A-D939-49C8-90A2-4FFC64018432}"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332391-94BE-4933-8E3D-67BAB11E5AB8}" type="slidenum">
              <a:rPr lang="en-IN" smtClean="0"/>
              <a:t>‹#›</a:t>
            </a:fld>
            <a:endParaRPr lang="en-IN"/>
          </a:p>
        </p:txBody>
      </p:sp>
    </p:spTree>
    <p:extLst>
      <p:ext uri="{BB962C8B-B14F-4D97-AF65-F5344CB8AC3E}">
        <p14:creationId xmlns:p14="http://schemas.microsoft.com/office/powerpoint/2010/main" val="417294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7A77A-D939-49C8-90A2-4FFC64018432}"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332391-94BE-4933-8E3D-67BAB11E5AB8}" type="slidenum">
              <a:rPr lang="en-IN" smtClean="0"/>
              <a:t>‹#›</a:t>
            </a:fld>
            <a:endParaRPr lang="en-IN"/>
          </a:p>
        </p:txBody>
      </p:sp>
    </p:spTree>
    <p:extLst>
      <p:ext uri="{BB962C8B-B14F-4D97-AF65-F5344CB8AC3E}">
        <p14:creationId xmlns:p14="http://schemas.microsoft.com/office/powerpoint/2010/main" val="2643300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7A77A-D939-49C8-90A2-4FFC64018432}"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332391-94BE-4933-8E3D-67BAB11E5AB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7116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7A77A-D939-49C8-90A2-4FFC64018432}"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332391-94BE-4933-8E3D-67BAB11E5AB8}" type="slidenum">
              <a:rPr lang="en-IN" smtClean="0"/>
              <a:t>‹#›</a:t>
            </a:fld>
            <a:endParaRPr lang="en-IN"/>
          </a:p>
        </p:txBody>
      </p:sp>
    </p:spTree>
    <p:extLst>
      <p:ext uri="{BB962C8B-B14F-4D97-AF65-F5344CB8AC3E}">
        <p14:creationId xmlns:p14="http://schemas.microsoft.com/office/powerpoint/2010/main" val="3245691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3D7A77A-D939-49C8-90A2-4FFC64018432}" type="datetimeFigureOut">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332391-94BE-4933-8E3D-67BAB11E5AB8}" type="slidenum">
              <a:rPr lang="en-IN" smtClean="0"/>
              <a:t>‹#›</a:t>
            </a:fld>
            <a:endParaRPr lang="en-IN"/>
          </a:p>
        </p:txBody>
      </p:sp>
    </p:spTree>
    <p:extLst>
      <p:ext uri="{BB962C8B-B14F-4D97-AF65-F5344CB8AC3E}">
        <p14:creationId xmlns:p14="http://schemas.microsoft.com/office/powerpoint/2010/main" val="3103345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3D7A77A-D939-49C8-90A2-4FFC64018432}" type="datetimeFigureOut">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332391-94BE-4933-8E3D-67BAB11E5AB8}" type="slidenum">
              <a:rPr lang="en-IN" smtClean="0"/>
              <a:t>‹#›</a:t>
            </a:fld>
            <a:endParaRPr lang="en-IN"/>
          </a:p>
        </p:txBody>
      </p:sp>
    </p:spTree>
    <p:extLst>
      <p:ext uri="{BB962C8B-B14F-4D97-AF65-F5344CB8AC3E}">
        <p14:creationId xmlns:p14="http://schemas.microsoft.com/office/powerpoint/2010/main" val="2291452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7A77A-D939-49C8-90A2-4FFC64018432}"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332391-94BE-4933-8E3D-67BAB11E5AB8}" type="slidenum">
              <a:rPr lang="en-IN" smtClean="0"/>
              <a:t>‹#›</a:t>
            </a:fld>
            <a:endParaRPr lang="en-IN"/>
          </a:p>
        </p:txBody>
      </p:sp>
    </p:spTree>
    <p:extLst>
      <p:ext uri="{BB962C8B-B14F-4D97-AF65-F5344CB8AC3E}">
        <p14:creationId xmlns:p14="http://schemas.microsoft.com/office/powerpoint/2010/main" val="542835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7A77A-D939-49C8-90A2-4FFC64018432}"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332391-94BE-4933-8E3D-67BAB11E5AB8}" type="slidenum">
              <a:rPr lang="en-IN" smtClean="0"/>
              <a:t>‹#›</a:t>
            </a:fld>
            <a:endParaRPr lang="en-IN"/>
          </a:p>
        </p:txBody>
      </p:sp>
    </p:spTree>
    <p:extLst>
      <p:ext uri="{BB962C8B-B14F-4D97-AF65-F5344CB8AC3E}">
        <p14:creationId xmlns:p14="http://schemas.microsoft.com/office/powerpoint/2010/main" val="437588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D7A77A-D939-49C8-90A2-4FFC64018432}"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332391-94BE-4933-8E3D-67BAB11E5AB8}" type="slidenum">
              <a:rPr lang="en-IN" smtClean="0"/>
              <a:t>‹#›</a:t>
            </a:fld>
            <a:endParaRPr lang="en-IN"/>
          </a:p>
        </p:txBody>
      </p:sp>
    </p:spTree>
    <p:extLst>
      <p:ext uri="{BB962C8B-B14F-4D97-AF65-F5344CB8AC3E}">
        <p14:creationId xmlns:p14="http://schemas.microsoft.com/office/powerpoint/2010/main" val="229910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7A77A-D939-49C8-90A2-4FFC64018432}"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332391-94BE-4933-8E3D-67BAB11E5AB8}" type="slidenum">
              <a:rPr lang="en-IN" smtClean="0"/>
              <a:t>‹#›</a:t>
            </a:fld>
            <a:endParaRPr lang="en-IN"/>
          </a:p>
        </p:txBody>
      </p:sp>
    </p:spTree>
    <p:extLst>
      <p:ext uri="{BB962C8B-B14F-4D97-AF65-F5344CB8AC3E}">
        <p14:creationId xmlns:p14="http://schemas.microsoft.com/office/powerpoint/2010/main" val="383369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D7A77A-D939-49C8-90A2-4FFC64018432}"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332391-94BE-4933-8E3D-67BAB11E5AB8}" type="slidenum">
              <a:rPr lang="en-IN" smtClean="0"/>
              <a:t>‹#›</a:t>
            </a:fld>
            <a:endParaRPr lang="en-IN"/>
          </a:p>
        </p:txBody>
      </p:sp>
    </p:spTree>
    <p:extLst>
      <p:ext uri="{BB962C8B-B14F-4D97-AF65-F5344CB8AC3E}">
        <p14:creationId xmlns:p14="http://schemas.microsoft.com/office/powerpoint/2010/main" val="3110837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D7A77A-D939-49C8-90A2-4FFC64018432}" type="datetimeFigureOut">
              <a:rPr lang="en-IN" smtClean="0"/>
              <a:t>22-04-2025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332391-94BE-4933-8E3D-67BAB11E5AB8}" type="slidenum">
              <a:rPr lang="en-IN" smtClean="0"/>
              <a:t>‹#›</a:t>
            </a:fld>
            <a:endParaRPr lang="en-IN"/>
          </a:p>
        </p:txBody>
      </p:sp>
    </p:spTree>
    <p:extLst>
      <p:ext uri="{BB962C8B-B14F-4D97-AF65-F5344CB8AC3E}">
        <p14:creationId xmlns:p14="http://schemas.microsoft.com/office/powerpoint/2010/main" val="332368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D7A77A-D939-49C8-90A2-4FFC64018432}" type="datetimeFigureOut">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332391-94BE-4933-8E3D-67BAB11E5AB8}" type="slidenum">
              <a:rPr lang="en-IN" smtClean="0"/>
              <a:t>‹#›</a:t>
            </a:fld>
            <a:endParaRPr lang="en-IN"/>
          </a:p>
        </p:txBody>
      </p:sp>
    </p:spTree>
    <p:extLst>
      <p:ext uri="{BB962C8B-B14F-4D97-AF65-F5344CB8AC3E}">
        <p14:creationId xmlns:p14="http://schemas.microsoft.com/office/powerpoint/2010/main" val="1038984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7A77A-D939-49C8-90A2-4FFC64018432}" type="datetimeFigureOut">
              <a:rPr lang="en-IN" smtClean="0"/>
              <a:t>22-04-2025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332391-94BE-4933-8E3D-67BAB11E5AB8}" type="slidenum">
              <a:rPr lang="en-IN" smtClean="0"/>
              <a:t>‹#›</a:t>
            </a:fld>
            <a:endParaRPr lang="en-IN"/>
          </a:p>
        </p:txBody>
      </p:sp>
    </p:spTree>
    <p:extLst>
      <p:ext uri="{BB962C8B-B14F-4D97-AF65-F5344CB8AC3E}">
        <p14:creationId xmlns:p14="http://schemas.microsoft.com/office/powerpoint/2010/main" val="1179105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7A77A-D939-49C8-90A2-4FFC64018432}"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332391-94BE-4933-8E3D-67BAB11E5AB8}" type="slidenum">
              <a:rPr lang="en-IN" smtClean="0"/>
              <a:t>‹#›</a:t>
            </a:fld>
            <a:endParaRPr lang="en-IN"/>
          </a:p>
        </p:txBody>
      </p:sp>
    </p:spTree>
    <p:extLst>
      <p:ext uri="{BB962C8B-B14F-4D97-AF65-F5344CB8AC3E}">
        <p14:creationId xmlns:p14="http://schemas.microsoft.com/office/powerpoint/2010/main" val="2010363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D7A77A-D939-49C8-90A2-4FFC64018432}"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332391-94BE-4933-8E3D-67BAB11E5AB8}" type="slidenum">
              <a:rPr lang="en-IN" smtClean="0"/>
              <a:t>‹#›</a:t>
            </a:fld>
            <a:endParaRPr lang="en-IN"/>
          </a:p>
        </p:txBody>
      </p:sp>
    </p:spTree>
    <p:extLst>
      <p:ext uri="{BB962C8B-B14F-4D97-AF65-F5344CB8AC3E}">
        <p14:creationId xmlns:p14="http://schemas.microsoft.com/office/powerpoint/2010/main" val="367735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3D7A77A-D939-49C8-90A2-4FFC64018432}" type="datetimeFigureOut">
              <a:rPr lang="en-IN" smtClean="0"/>
              <a:t>22-04-2025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9332391-94BE-4933-8E3D-67BAB11E5AB8}" type="slidenum">
              <a:rPr lang="en-IN" smtClean="0"/>
              <a:t>‹#›</a:t>
            </a:fld>
            <a:endParaRPr lang="en-IN"/>
          </a:p>
        </p:txBody>
      </p:sp>
    </p:spTree>
    <p:extLst>
      <p:ext uri="{BB962C8B-B14F-4D97-AF65-F5344CB8AC3E}">
        <p14:creationId xmlns:p14="http://schemas.microsoft.com/office/powerpoint/2010/main" val="191980724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620C-5F87-0CE2-158B-8636C5C3686E}"/>
              </a:ext>
            </a:extLst>
          </p:cNvPr>
          <p:cNvSpPr>
            <a:spLocks noGrp="1"/>
          </p:cNvSpPr>
          <p:nvPr>
            <p:ph type="ctrTitle"/>
          </p:nvPr>
        </p:nvSpPr>
        <p:spPr>
          <a:xfrm>
            <a:off x="0" y="556712"/>
            <a:ext cx="11710736" cy="3719094"/>
          </a:xfrm>
        </p:spPr>
        <p:txBody>
          <a:bodyPr>
            <a:noAutofit/>
          </a:bodyPr>
          <a:lstStyle/>
          <a:p>
            <a:r>
              <a:rPr lang="en-US" sz="9600" dirty="0">
                <a:latin typeface="Century725 Cn BT" panose="02040506070705020204" pitchFamily="18" charset="0"/>
              </a:rPr>
              <a:t>I phone purchase project</a:t>
            </a:r>
            <a:endParaRPr lang="en-IN" sz="9600" dirty="0">
              <a:latin typeface="Century725 Cn BT" panose="02040506070705020204" pitchFamily="18" charset="0"/>
            </a:endParaRPr>
          </a:p>
        </p:txBody>
      </p:sp>
      <p:sp>
        <p:nvSpPr>
          <p:cNvPr id="3" name="Subtitle 2">
            <a:extLst>
              <a:ext uri="{FF2B5EF4-FFF2-40B4-BE49-F238E27FC236}">
                <a16:creationId xmlns:a16="http://schemas.microsoft.com/office/drawing/2014/main" id="{8AF55C75-86B9-F6C0-0693-A51559B7F5A5}"/>
              </a:ext>
            </a:extLst>
          </p:cNvPr>
          <p:cNvSpPr>
            <a:spLocks noGrp="1"/>
          </p:cNvSpPr>
          <p:nvPr>
            <p:ph type="subTitle" idx="1"/>
          </p:nvPr>
        </p:nvSpPr>
        <p:spPr>
          <a:xfrm>
            <a:off x="4065753" y="4275806"/>
            <a:ext cx="10227762" cy="440573"/>
          </a:xfrm>
        </p:spPr>
        <p:txBody>
          <a:bodyPr>
            <a:normAutofit fontScale="92500" lnSpcReduction="10000"/>
          </a:bodyPr>
          <a:lstStyle/>
          <a:p>
            <a:r>
              <a:rPr lang="en-US" dirty="0">
                <a:solidFill>
                  <a:srgbClr val="FFC000"/>
                </a:solidFill>
              </a:rPr>
              <a:t>By using Decision Tree</a:t>
            </a:r>
            <a:endParaRPr lang="en-IN" dirty="0">
              <a:solidFill>
                <a:srgbClr val="FFC000"/>
              </a:solidFill>
            </a:endParaRPr>
          </a:p>
        </p:txBody>
      </p:sp>
    </p:spTree>
    <p:extLst>
      <p:ext uri="{BB962C8B-B14F-4D97-AF65-F5344CB8AC3E}">
        <p14:creationId xmlns:p14="http://schemas.microsoft.com/office/powerpoint/2010/main" val="1938635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D33C-064B-E81B-3B13-D2C97BAF9602}"/>
              </a:ext>
            </a:extLst>
          </p:cNvPr>
          <p:cNvSpPr>
            <a:spLocks noGrp="1"/>
          </p:cNvSpPr>
          <p:nvPr>
            <p:ph type="title"/>
          </p:nvPr>
        </p:nvSpPr>
        <p:spPr>
          <a:xfrm>
            <a:off x="689812" y="0"/>
            <a:ext cx="10353761" cy="1066800"/>
          </a:xfrm>
        </p:spPr>
        <p:txBody>
          <a:bodyPr/>
          <a:lstStyle/>
          <a:p>
            <a:pPr algn="l"/>
            <a:r>
              <a:rPr lang="en-IN" dirty="0">
                <a:latin typeface="Bodoni MT" panose="02070603080606020203" pitchFamily="18" charset="0"/>
              </a:rPr>
              <a:t>Objective : </a:t>
            </a:r>
            <a:endParaRPr lang="en-IN" dirty="0"/>
          </a:p>
        </p:txBody>
      </p:sp>
      <p:sp>
        <p:nvSpPr>
          <p:cNvPr id="3" name="Content Placeholder 2">
            <a:extLst>
              <a:ext uri="{FF2B5EF4-FFF2-40B4-BE49-F238E27FC236}">
                <a16:creationId xmlns:a16="http://schemas.microsoft.com/office/drawing/2014/main" id="{496733DF-3B90-3D33-42F2-64FD65208282}"/>
              </a:ext>
            </a:extLst>
          </p:cNvPr>
          <p:cNvSpPr>
            <a:spLocks noGrp="1"/>
          </p:cNvSpPr>
          <p:nvPr>
            <p:ph idx="1"/>
          </p:nvPr>
        </p:nvSpPr>
        <p:spPr>
          <a:xfrm>
            <a:off x="689812" y="1187116"/>
            <a:ext cx="11245514" cy="4604084"/>
          </a:xfrm>
        </p:spPr>
        <p:txBody>
          <a:bodyPr/>
          <a:lstStyle/>
          <a:p>
            <a:pPr marL="0" indent="0">
              <a:buNone/>
            </a:pPr>
            <a:r>
              <a:rPr lang="en-US" sz="2800" dirty="0">
                <a:solidFill>
                  <a:srgbClr val="FFC000"/>
                </a:solidFill>
                <a:effectLst/>
              </a:rPr>
              <a:t>The main objective of this iPhone purchase project is to predict whether a user/customer can purchase an iPhone based on categorical data. features like gender , age and salary . In the iPhone purchase data was stored in a classification type. To predict whether a customer will purchase or not, we have to use a decision tree model for better accuracy and results for prediction.</a:t>
            </a:r>
          </a:p>
          <a:p>
            <a:pPr marL="0" indent="0">
              <a:buNone/>
            </a:pPr>
            <a:endParaRPr lang="en-IN" dirty="0"/>
          </a:p>
        </p:txBody>
      </p:sp>
    </p:spTree>
    <p:extLst>
      <p:ext uri="{BB962C8B-B14F-4D97-AF65-F5344CB8AC3E}">
        <p14:creationId xmlns:p14="http://schemas.microsoft.com/office/powerpoint/2010/main" val="3541367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18D80-970C-C755-2A6C-CFC1F7873762}"/>
              </a:ext>
            </a:extLst>
          </p:cNvPr>
          <p:cNvSpPr>
            <a:spLocks noGrp="1"/>
          </p:cNvSpPr>
          <p:nvPr>
            <p:ph type="title"/>
          </p:nvPr>
        </p:nvSpPr>
        <p:spPr>
          <a:xfrm>
            <a:off x="913794" y="168442"/>
            <a:ext cx="10353761" cy="898358"/>
          </a:xfrm>
        </p:spPr>
        <p:txBody>
          <a:bodyPr/>
          <a:lstStyle/>
          <a:p>
            <a:pPr algn="l"/>
            <a:r>
              <a:rPr lang="en-US" dirty="0"/>
              <a:t>Solution :</a:t>
            </a:r>
            <a:endParaRPr lang="en-IN" dirty="0"/>
          </a:p>
        </p:txBody>
      </p:sp>
      <p:sp>
        <p:nvSpPr>
          <p:cNvPr id="3" name="Content Placeholder 2">
            <a:extLst>
              <a:ext uri="{FF2B5EF4-FFF2-40B4-BE49-F238E27FC236}">
                <a16:creationId xmlns:a16="http://schemas.microsoft.com/office/drawing/2014/main" id="{F4BEC365-18E9-D316-E99A-F85052DA4A4B}"/>
              </a:ext>
            </a:extLst>
          </p:cNvPr>
          <p:cNvSpPr>
            <a:spLocks noGrp="1"/>
          </p:cNvSpPr>
          <p:nvPr>
            <p:ph idx="1"/>
          </p:nvPr>
        </p:nvSpPr>
        <p:spPr>
          <a:xfrm>
            <a:off x="913794" y="1454379"/>
            <a:ext cx="10353762" cy="4850168"/>
          </a:xfrm>
        </p:spPr>
        <p:txBody>
          <a:bodyPr>
            <a:normAutofit fontScale="92500" lnSpcReduction="20000"/>
          </a:bodyPr>
          <a:lstStyle/>
          <a:p>
            <a:pPr marL="0" indent="0">
              <a:buNone/>
            </a:pPr>
            <a:r>
              <a:rPr lang="en-US" sz="2400" dirty="0">
                <a:solidFill>
                  <a:srgbClr val="FF0000"/>
                </a:solidFill>
              </a:rPr>
              <a:t>Data set overview :</a:t>
            </a:r>
          </a:p>
          <a:p>
            <a:pPr marL="0" indent="0">
              <a:buNone/>
            </a:pPr>
            <a:r>
              <a:rPr lang="en-US" sz="1800" dirty="0">
                <a:solidFill>
                  <a:srgbClr val="FFC000"/>
                </a:solidFill>
              </a:rPr>
              <a:t>Columns : 4cols</a:t>
            </a:r>
          </a:p>
          <a:p>
            <a:pPr marL="0" indent="0">
              <a:buNone/>
            </a:pPr>
            <a:r>
              <a:rPr lang="en-US" sz="1800" dirty="0">
                <a:solidFill>
                  <a:srgbClr val="FFC000"/>
                </a:solidFill>
              </a:rPr>
              <a:t>Dependent columns : </a:t>
            </a:r>
            <a:r>
              <a:rPr lang="en-IN" sz="1800" dirty="0">
                <a:effectLst/>
                <a:latin typeface="Calibri" panose="020F0502020204030204" pitchFamily="34" charset="0"/>
                <a:ea typeface="Calibri" panose="020F0502020204030204" pitchFamily="34" charset="0"/>
                <a:cs typeface="Times New Roman" panose="02020603050405020304" pitchFamily="18" charset="0"/>
              </a:rPr>
              <a:t>Purchase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Iphone</a:t>
            </a:r>
            <a:r>
              <a:rPr lang="en-IN" sz="1800" dirty="0">
                <a:effectLst/>
                <a:latin typeface="Calibri" panose="020F0502020204030204" pitchFamily="34" charset="0"/>
                <a:ea typeface="Calibri" panose="020F0502020204030204" pitchFamily="34" charset="0"/>
                <a:cs typeface="Times New Roman" panose="02020603050405020304" pitchFamily="18" charset="0"/>
              </a:rPr>
              <a:t> (0 = No, 1 = Yes)</a:t>
            </a:r>
          </a:p>
          <a:p>
            <a:pPr marL="0" indent="0">
              <a:buNone/>
            </a:pPr>
            <a:r>
              <a:rPr lang="en-US" sz="1800" dirty="0">
                <a:solidFill>
                  <a:srgbClr val="FFC000"/>
                </a:solidFill>
              </a:rPr>
              <a:t>Independent cols : </a:t>
            </a:r>
            <a:r>
              <a:rPr lang="en-IN" sz="1800" dirty="0">
                <a:effectLst/>
                <a:latin typeface="Calibri" panose="020F0502020204030204" pitchFamily="34" charset="0"/>
                <a:ea typeface="Calibri" panose="020F0502020204030204" pitchFamily="34" charset="0"/>
                <a:cs typeface="Times New Roman" panose="02020603050405020304" pitchFamily="18" charset="0"/>
              </a:rPr>
              <a:t>Gender, Age, Salary</a:t>
            </a:r>
            <a:endParaRPr lang="en-US" sz="1800" dirty="0">
              <a:solidFill>
                <a:srgbClr val="FFC000"/>
              </a:solidFill>
            </a:endParaRPr>
          </a:p>
          <a:p>
            <a:pPr marL="0" indent="0">
              <a:buNone/>
            </a:pPr>
            <a:r>
              <a:rPr lang="en-US" sz="2400" dirty="0">
                <a:solidFill>
                  <a:srgbClr val="FF0000"/>
                </a:solidFill>
              </a:rPr>
              <a:t>Decision tree:</a:t>
            </a:r>
            <a:endParaRPr lang="en-US" dirty="0"/>
          </a:p>
          <a:p>
            <a:pPr marL="0" indent="0">
              <a:buNone/>
            </a:pPr>
            <a:r>
              <a:rPr lang="en-US" dirty="0">
                <a:solidFill>
                  <a:srgbClr val="FFC000"/>
                </a:solidFill>
              </a:rPr>
              <a:t>Dataset : iphone_purchase_records.csv  containing data like , age  , gender , salary , purchase or not </a:t>
            </a:r>
            <a:r>
              <a:rPr lang="en-US" dirty="0" err="1">
                <a:solidFill>
                  <a:srgbClr val="FFC000"/>
                </a:solidFill>
              </a:rPr>
              <a:t>etc</a:t>
            </a:r>
            <a:r>
              <a:rPr lang="en-US" dirty="0">
                <a:solidFill>
                  <a:srgbClr val="FFC000"/>
                </a:solidFill>
              </a:rPr>
              <a:t> </a:t>
            </a:r>
          </a:p>
          <a:p>
            <a:pPr marL="0" indent="0">
              <a:buNone/>
            </a:pPr>
            <a:r>
              <a:rPr lang="en-US" sz="2200" dirty="0">
                <a:solidFill>
                  <a:srgbClr val="FFC000"/>
                </a:solidFill>
              </a:rPr>
              <a:t>Preprocessing :assigning value to independent or dependent  variable for </a:t>
            </a:r>
            <a:r>
              <a:rPr lang="en-US" sz="2200" dirty="0" err="1">
                <a:solidFill>
                  <a:srgbClr val="FFC000"/>
                </a:solidFill>
              </a:rPr>
              <a:t>traininig</a:t>
            </a:r>
            <a:r>
              <a:rPr lang="en-US" sz="2200" dirty="0">
                <a:solidFill>
                  <a:srgbClr val="FFC000"/>
                </a:solidFill>
              </a:rPr>
              <a:t> </a:t>
            </a:r>
          </a:p>
          <a:p>
            <a:pPr marL="0" indent="0">
              <a:buNone/>
            </a:pPr>
            <a:r>
              <a:rPr lang="en-IN" sz="2200" b="1" dirty="0">
                <a:solidFill>
                  <a:srgbClr val="FF0000"/>
                </a:solidFill>
              </a:rPr>
              <a:t>Model Evaluation</a:t>
            </a:r>
            <a:r>
              <a:rPr lang="en-US" dirty="0">
                <a:solidFill>
                  <a:srgbClr val="FFC000"/>
                </a:solidFill>
              </a:rPr>
              <a:t>  :</a:t>
            </a:r>
          </a:p>
          <a:p>
            <a:pPr marL="0" indent="0">
              <a:buNone/>
            </a:pPr>
            <a:r>
              <a:rPr lang="en-US" dirty="0">
                <a:solidFill>
                  <a:srgbClr val="FFC000"/>
                </a:solidFill>
              </a:rPr>
              <a:t>By this decision Tree model  we trained </a:t>
            </a:r>
            <a:r>
              <a:rPr lang="en-US" dirty="0" err="1">
                <a:solidFill>
                  <a:srgbClr val="FFC000"/>
                </a:solidFill>
              </a:rPr>
              <a:t>iphone</a:t>
            </a:r>
            <a:r>
              <a:rPr lang="en-US" dirty="0">
                <a:solidFill>
                  <a:srgbClr val="FFC000"/>
                </a:solidFill>
              </a:rPr>
              <a:t> purchase target cols as y cols and  independent cols  as other demographic  cols   </a:t>
            </a:r>
          </a:p>
          <a:p>
            <a:pPr marL="0" indent="0">
              <a:buNone/>
            </a:pPr>
            <a:r>
              <a:rPr lang="en-US" sz="2200" b="1" dirty="0">
                <a:solidFill>
                  <a:srgbClr val="C00000"/>
                </a:solidFill>
              </a:rPr>
              <a:t>Accuracy of the model is </a:t>
            </a:r>
            <a:r>
              <a:rPr lang="en-US" sz="2200" b="1" dirty="0"/>
              <a:t>:  99.5% </a:t>
            </a:r>
          </a:p>
          <a:p>
            <a:endParaRPr lang="en-IN" dirty="0"/>
          </a:p>
        </p:txBody>
      </p:sp>
    </p:spTree>
    <p:extLst>
      <p:ext uri="{BB962C8B-B14F-4D97-AF65-F5344CB8AC3E}">
        <p14:creationId xmlns:p14="http://schemas.microsoft.com/office/powerpoint/2010/main" val="2415434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4DD64-DA4D-79CA-1AEB-C6FC60C9743C}"/>
              </a:ext>
            </a:extLst>
          </p:cNvPr>
          <p:cNvSpPr>
            <a:spLocks noGrp="1"/>
          </p:cNvSpPr>
          <p:nvPr>
            <p:ph type="title"/>
          </p:nvPr>
        </p:nvSpPr>
        <p:spPr>
          <a:xfrm>
            <a:off x="913795" y="240631"/>
            <a:ext cx="10353761" cy="946485"/>
          </a:xfrm>
        </p:spPr>
        <p:txBody>
          <a:bodyPr/>
          <a:lstStyle/>
          <a:p>
            <a:pPr algn="l"/>
            <a:r>
              <a:rPr lang="en-IN" dirty="0"/>
              <a:t>Business Impact : </a:t>
            </a:r>
          </a:p>
        </p:txBody>
      </p:sp>
      <p:sp>
        <p:nvSpPr>
          <p:cNvPr id="3" name="Content Placeholder 2">
            <a:extLst>
              <a:ext uri="{FF2B5EF4-FFF2-40B4-BE49-F238E27FC236}">
                <a16:creationId xmlns:a16="http://schemas.microsoft.com/office/drawing/2014/main" id="{8D6502AA-D87D-040E-0812-7994214B550F}"/>
              </a:ext>
            </a:extLst>
          </p:cNvPr>
          <p:cNvSpPr>
            <a:spLocks noGrp="1"/>
          </p:cNvSpPr>
          <p:nvPr>
            <p:ph idx="1"/>
          </p:nvPr>
        </p:nvSpPr>
        <p:spPr>
          <a:xfrm>
            <a:off x="913794" y="1581431"/>
            <a:ext cx="10716731" cy="4658947"/>
          </a:xfrm>
        </p:spPr>
        <p:txBody>
          <a:bodyPr>
            <a:normAutofit/>
          </a:bodyPr>
          <a:lstStyle/>
          <a:p>
            <a:r>
              <a:rPr lang="en-US" sz="2400" dirty="0">
                <a:solidFill>
                  <a:srgbClr val="FFC000"/>
                </a:solidFill>
              </a:rPr>
              <a:t>By understanding customer behavior  and other demographic features company can offer discount to customer who are not purchasing  and it can help strengthening to build strong relation ship between customer and company .</a:t>
            </a:r>
          </a:p>
          <a:p>
            <a:r>
              <a:rPr lang="en-US" sz="2400" dirty="0">
                <a:solidFill>
                  <a:srgbClr val="FFC000"/>
                </a:solidFill>
              </a:rPr>
              <a:t>It helps sales team to optimize advertising  spend by identifying high  potential customer with minimal effort </a:t>
            </a:r>
          </a:p>
          <a:p>
            <a:r>
              <a:rPr lang="en-US" sz="2400" dirty="0">
                <a:solidFill>
                  <a:srgbClr val="FFC000"/>
                </a:solidFill>
              </a:rPr>
              <a:t>Better targeting and efficient  campaigns can directly lead to increased sales and higher rate of return on marketing expenses </a:t>
            </a:r>
            <a:endParaRPr lang="en-IN" sz="2400" dirty="0">
              <a:solidFill>
                <a:srgbClr val="FFC000"/>
              </a:solidFill>
            </a:endParaRPr>
          </a:p>
        </p:txBody>
      </p:sp>
    </p:spTree>
    <p:extLst>
      <p:ext uri="{BB962C8B-B14F-4D97-AF65-F5344CB8AC3E}">
        <p14:creationId xmlns:p14="http://schemas.microsoft.com/office/powerpoint/2010/main" val="1467204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5B9DF-B0FF-03CD-9740-978178CC8669}"/>
              </a:ext>
            </a:extLst>
          </p:cNvPr>
          <p:cNvSpPr>
            <a:spLocks noGrp="1"/>
          </p:cNvSpPr>
          <p:nvPr>
            <p:ph idx="1"/>
          </p:nvPr>
        </p:nvSpPr>
        <p:spPr>
          <a:xfrm>
            <a:off x="919119" y="588106"/>
            <a:ext cx="10353762" cy="5796652"/>
          </a:xfrm>
        </p:spPr>
        <p:txBody>
          <a:bodyPr/>
          <a:lstStyle/>
          <a:p>
            <a:pPr marL="0" indent="0">
              <a:buNone/>
            </a:pPr>
            <a:r>
              <a:rPr lang="en-US" sz="3200" dirty="0"/>
              <a:t>Tools : </a:t>
            </a:r>
          </a:p>
          <a:p>
            <a:r>
              <a:rPr lang="en-US" dirty="0">
                <a:solidFill>
                  <a:srgbClr val="FFC000"/>
                </a:solidFill>
              </a:rPr>
              <a:t>Python (</a:t>
            </a:r>
            <a:r>
              <a:rPr lang="en-US" dirty="0" err="1">
                <a:solidFill>
                  <a:srgbClr val="FFC000"/>
                </a:solidFill>
              </a:rPr>
              <a:t>skl</a:t>
            </a:r>
            <a:r>
              <a:rPr lang="en-US" dirty="0">
                <a:solidFill>
                  <a:srgbClr val="FFC000"/>
                </a:solidFill>
              </a:rPr>
              <a:t>-learn ,matplotlib , </a:t>
            </a:r>
            <a:r>
              <a:rPr lang="en-US" dirty="0" err="1">
                <a:solidFill>
                  <a:srgbClr val="FFC000"/>
                </a:solidFill>
              </a:rPr>
              <a:t>joblib</a:t>
            </a:r>
            <a:r>
              <a:rPr lang="en-US" dirty="0">
                <a:solidFill>
                  <a:srgbClr val="FFC000"/>
                </a:solidFill>
              </a:rPr>
              <a:t>)</a:t>
            </a:r>
          </a:p>
          <a:p>
            <a:r>
              <a:rPr lang="en-US" dirty="0" err="1">
                <a:solidFill>
                  <a:srgbClr val="FFC000"/>
                </a:solidFill>
              </a:rPr>
              <a:t>Github</a:t>
            </a:r>
            <a:endParaRPr lang="en-US" dirty="0">
              <a:solidFill>
                <a:srgbClr val="FFC000"/>
              </a:solidFill>
            </a:endParaRPr>
          </a:p>
          <a:p>
            <a:endParaRPr lang="en-US" dirty="0"/>
          </a:p>
          <a:p>
            <a:endParaRPr lang="en-IN" dirty="0"/>
          </a:p>
        </p:txBody>
      </p:sp>
    </p:spTree>
    <p:extLst>
      <p:ext uri="{BB962C8B-B14F-4D97-AF65-F5344CB8AC3E}">
        <p14:creationId xmlns:p14="http://schemas.microsoft.com/office/powerpoint/2010/main" val="27257930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Damask</Template>
  <TotalTime>47</TotalTime>
  <Words>263</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Bodoni MT</vt:lpstr>
      <vt:lpstr>Bookman Old Style</vt:lpstr>
      <vt:lpstr>Calibri</vt:lpstr>
      <vt:lpstr>Century725 Cn BT</vt:lpstr>
      <vt:lpstr>Rockwell</vt:lpstr>
      <vt:lpstr>Damask</vt:lpstr>
      <vt:lpstr>I phone purchase project</vt:lpstr>
      <vt:lpstr>Objective : </vt:lpstr>
      <vt:lpstr>Solution :</vt:lpstr>
      <vt:lpstr>Business Impact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sagar khese</dc:creator>
  <cp:lastModifiedBy>sagar khese</cp:lastModifiedBy>
  <cp:revision>2</cp:revision>
  <dcterms:created xsi:type="dcterms:W3CDTF">2025-04-21T14:56:16Z</dcterms:created>
  <dcterms:modified xsi:type="dcterms:W3CDTF">2025-04-22T15:01:52Z</dcterms:modified>
</cp:coreProperties>
</file>