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0" r:id="rId3"/>
    <p:sldId id="257" r:id="rId4"/>
    <p:sldId id="261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0504" autoAdjust="0"/>
    <p:restoredTop sz="86401" autoAdjust="0"/>
  </p:normalViewPr>
  <p:slideViewPr>
    <p:cSldViewPr snapToGrid="0">
      <p:cViewPr varScale="1">
        <p:scale>
          <a:sx n="68" d="100"/>
          <a:sy n="68" d="100"/>
        </p:scale>
        <p:origin x="90" y="750"/>
      </p:cViewPr>
      <p:guideLst/>
    </p:cSldViewPr>
  </p:slideViewPr>
  <p:outlineViewPr>
    <p:cViewPr>
      <p:scale>
        <a:sx n="33" d="100"/>
        <a:sy n="33" d="100"/>
      </p:scale>
      <p:origin x="0" y="-679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8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85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75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70168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5745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438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648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899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42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492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38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75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25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517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83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4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06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90809-8468-490F-B7CC-C97DFC80F1AA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C16EF-73E1-4A6B-B920-8FF8BBA391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7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7BE9-9B14-FDA0-D2C1-655C464D29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73" y="1447800"/>
            <a:ext cx="11678653" cy="3329581"/>
          </a:xfrm>
        </p:spPr>
        <p:txBody>
          <a:bodyPr/>
          <a:lstStyle/>
          <a:p>
            <a:pPr algn="ctr"/>
            <a:r>
              <a:rPr lang="en-IN" sz="9600" b="1" dirty="0">
                <a:latin typeface="Century725 Cn BT" panose="02040506070705020204" pitchFamily="18" charset="0"/>
              </a:rPr>
              <a:t>Bangalore House Price </a:t>
            </a:r>
            <a:r>
              <a:rPr lang="en-IN" sz="96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Project</a:t>
            </a:r>
            <a:endParaRPr lang="en-IN" sz="9600" b="1" dirty="0">
              <a:latin typeface="Century725 Cn BT" panose="020405060707050202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11856-7096-8D0F-E254-9382F5924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6976" y="4901285"/>
            <a:ext cx="5903571" cy="632820"/>
          </a:xfrm>
        </p:spPr>
        <p:txBody>
          <a:bodyPr/>
          <a:lstStyle/>
          <a:p>
            <a:r>
              <a:rPr lang="en-US" cap="none" dirty="0">
                <a:solidFill>
                  <a:srgbClr val="FFC000"/>
                </a:solidFill>
                <a:latin typeface="Rockwell (Body)"/>
              </a:rPr>
              <a:t>By Using </a:t>
            </a:r>
            <a:r>
              <a:rPr lang="en-IN" cap="none" dirty="0">
                <a:solidFill>
                  <a:srgbClr val="FFC000"/>
                </a:solidFill>
                <a:latin typeface="Rockwell (Body)"/>
              </a:rPr>
              <a:t>K-nearest Neighbours (KNN)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9417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1A0CE-7FB2-D17A-0D2C-038153C0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732" y="276255"/>
            <a:ext cx="9404723" cy="1039198"/>
          </a:xfrm>
        </p:spPr>
        <p:txBody>
          <a:bodyPr/>
          <a:lstStyle/>
          <a:p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Objective 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2F60C-7EAC-5116-B1D2-E25CC1DCA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732" y="1540043"/>
            <a:ext cx="11112752" cy="4724399"/>
          </a:xfrm>
        </p:spPr>
        <p:txBody>
          <a:bodyPr>
            <a:normAutofit/>
          </a:bodyPr>
          <a:lstStyle/>
          <a:p>
            <a:pPr>
              <a:buClr>
                <a:schemeClr val="accent2"/>
              </a:buClr>
            </a:pPr>
            <a:r>
              <a:rPr lang="en-US" sz="2400" dirty="0"/>
              <a:t>Objective of this  Bangalore house prediction  is to predict house  prices  in Bangalore by using property feature like  size , location  , number of </a:t>
            </a:r>
            <a:r>
              <a:rPr lang="en-IN" sz="2400" dirty="0"/>
              <a:t>Bath Other Amenities room , Area (</a:t>
            </a:r>
            <a:r>
              <a:rPr lang="en-IN" sz="2400" dirty="0" err="1"/>
              <a:t>sqft</a:t>
            </a:r>
            <a:r>
              <a:rPr lang="en-IN" sz="2400" dirty="0"/>
              <a:t>). Provide insight for buyer , sellers and real estate  agent</a:t>
            </a:r>
          </a:p>
          <a:p>
            <a:pPr>
              <a:buClr>
                <a:schemeClr val="accent2"/>
              </a:buClr>
            </a:pPr>
            <a:r>
              <a:rPr lang="en-US" sz="2400" dirty="0">
                <a:latin typeface="+mn-lt"/>
              </a:rPr>
              <a:t>In this we use </a:t>
            </a:r>
            <a:r>
              <a:rPr lang="en-IN" sz="2400" dirty="0">
                <a:latin typeface="+mn-lt"/>
              </a:rPr>
              <a:t>K-Nearest </a:t>
            </a:r>
            <a:r>
              <a:rPr lang="en-IN" sz="2400" dirty="0" err="1">
                <a:latin typeface="+mn-lt"/>
              </a:rPr>
              <a:t>Neighbors</a:t>
            </a:r>
            <a:r>
              <a:rPr lang="en-IN" sz="2400" dirty="0">
                <a:latin typeface="+mn-lt"/>
              </a:rPr>
              <a:t> (KNN) Regression model for prediction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25273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038E0-B45E-85E3-157F-5B0A3D711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74486"/>
            <a:ext cx="9404723" cy="864503"/>
          </a:xfrm>
        </p:spPr>
        <p:txBody>
          <a:bodyPr/>
          <a:lstStyle/>
          <a:p>
            <a:r>
              <a:rPr lang="en-IN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Solution</a:t>
            </a:r>
            <a:r>
              <a:rPr lang="en-US" sz="5400" b="1" dirty="0">
                <a:solidFill>
                  <a:schemeClr val="tx1"/>
                </a:solidFill>
                <a:latin typeface="Century725 Cn BT" panose="02040506070705020204" pitchFamily="18" charset="0"/>
              </a:rPr>
              <a:t>: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14FB9-8EDC-3732-99DB-0F546BD0A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541" y="1748590"/>
            <a:ext cx="10921228" cy="510941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0000"/>
                </a:solidFill>
                <a:latin typeface="+mn-lt"/>
              </a:rPr>
              <a:t>Data set overview : </a:t>
            </a:r>
          </a:p>
          <a:p>
            <a:pPr marL="0" indent="0" algn="just">
              <a:lnSpc>
                <a:spcPct val="120000"/>
              </a:lnSpc>
              <a:buClr>
                <a:srgbClr val="FFC000"/>
              </a:buClr>
              <a:buNone/>
            </a:pPr>
            <a:r>
              <a:rPr lang="en-US" sz="2200" dirty="0">
                <a:latin typeface="+mn-lt"/>
              </a:rPr>
              <a:t>data : Bangalore house price prediction.csv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>
                <a:latin typeface="+mn-lt"/>
              </a:rPr>
              <a:t>In this project we use </a:t>
            </a:r>
            <a:r>
              <a:rPr lang="en-IN" sz="2200" dirty="0">
                <a:latin typeface="+mn-lt"/>
              </a:rPr>
              <a:t>K-Nearest Neighbours (KNN)</a:t>
            </a:r>
            <a:r>
              <a:rPr lang="en-US" sz="2200" dirty="0">
                <a:latin typeface="+mn-lt"/>
              </a:rPr>
              <a:t>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>
                <a:latin typeface="+mn-lt"/>
              </a:rPr>
              <a:t>Columns : 108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200" dirty="0">
                <a:latin typeface="+mn-lt"/>
              </a:rPr>
              <a:t>Dependent columns : price Independent columns : size , location  , number of </a:t>
            </a:r>
            <a:r>
              <a:rPr lang="en-IN" sz="2200" dirty="0">
                <a:latin typeface="+mn-lt"/>
              </a:rPr>
              <a:t>Bath Other Amenities room , Area (</a:t>
            </a:r>
            <a:r>
              <a:rPr lang="en-IN" sz="2200" dirty="0" err="1">
                <a:latin typeface="+mn-lt"/>
              </a:rPr>
              <a:t>sqft</a:t>
            </a:r>
            <a:endParaRPr lang="en-US" sz="2200" dirty="0">
              <a:latin typeface="+mn-lt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200" dirty="0">
                <a:solidFill>
                  <a:srgbClr val="FF0000"/>
                </a:solidFill>
                <a:latin typeface="+mn-lt"/>
              </a:rPr>
              <a:t>K-Nearest Neighbours (KNN) </a:t>
            </a:r>
            <a:r>
              <a:rPr lang="en-US" sz="2200" dirty="0">
                <a:solidFill>
                  <a:srgbClr val="FF0000"/>
                </a:solidFill>
                <a:latin typeface="+mn-lt"/>
              </a:rPr>
              <a:t>:  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IN" sz="2200" dirty="0">
                <a:latin typeface="+mn-lt"/>
              </a:rPr>
              <a:t>Data processing  :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+mn-lt"/>
              </a:rPr>
              <a:t>Collected and cleaned the house prediction data </a:t>
            </a:r>
          </a:p>
          <a:p>
            <a:pPr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+mn-lt"/>
              </a:rPr>
              <a:t>Spilt the data set into training and testing  and trained the model using multiple value k (1 TO 84)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4263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9219AC-70DE-E088-9483-419B8811D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063" y="710083"/>
            <a:ext cx="8205537" cy="3416084"/>
          </a:xfrm>
          <a:prstGeom prst="rect">
            <a:avLst/>
          </a:prstGeom>
          <a:effectLst>
            <a:glow rad="101600">
              <a:schemeClr val="accent4">
                <a:satMod val="175000"/>
                <a:alpha val="91000"/>
              </a:schemeClr>
            </a:glow>
            <a:softEdge rad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6DD4DC-2BE1-2C88-C3C6-62A21B927707}"/>
              </a:ext>
            </a:extLst>
          </p:cNvPr>
          <p:cNvSpPr txBox="1"/>
          <p:nvPr/>
        </p:nvSpPr>
        <p:spPr>
          <a:xfrm>
            <a:off x="954505" y="4443663"/>
            <a:ext cx="1028299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</a:rPr>
              <a:t>Graph summary 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the graph x –axis is number of neighbors (1 to 84)  and y-axis is error .In graph error increases  as the number of the number of neighbors increase that indicates overfitting in low k and underfitting in high  k values </a:t>
            </a:r>
            <a:r>
              <a:rPr lang="en-US" sz="2000" dirty="0">
                <a:solidFill>
                  <a:srgbClr val="FFC000"/>
                </a:solidFill>
              </a:rPr>
              <a:t>. an optimal range of 5–15 neighbors was identified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1127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B8E4B-AEDF-3F7B-A07F-0159091B0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515" y="481263"/>
            <a:ext cx="11036969" cy="50131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Model evaluation  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IN" dirty="0"/>
              <a:t>Evaluated the model using R2core and MSE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Also </a:t>
            </a:r>
            <a:r>
              <a:rPr lang="en-IN" dirty="0">
                <a:latin typeface="+mn-lt"/>
              </a:rPr>
              <a:t>evaluated</a:t>
            </a:r>
            <a:r>
              <a:rPr lang="en-IN" dirty="0"/>
              <a:t> minimum error in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And  created the viz to study error trend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Accuracy of the model is : </a:t>
            </a:r>
            <a:r>
              <a:rPr lang="en-IN" dirty="0">
                <a:solidFill>
                  <a:schemeClr val="accent1"/>
                </a:solidFill>
              </a:rPr>
              <a:t>94 %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928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27B7B-17D0-3A62-3E5D-1775CCDA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260212"/>
            <a:ext cx="9685986" cy="1135451"/>
          </a:xfrm>
        </p:spPr>
        <p:txBody>
          <a:bodyPr/>
          <a:lstStyle/>
          <a:p>
            <a:r>
              <a:rPr lang="en-US" sz="5400" b="1" dirty="0">
                <a:latin typeface="Century725 Cn BT" panose="02040506070705020204" pitchFamily="18" charset="0"/>
              </a:rPr>
              <a:t>Business impact : </a:t>
            </a:r>
            <a:endParaRPr lang="en-IN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21F54A-14FE-3995-8289-1985820454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3512" y="1605814"/>
            <a:ext cx="10824975" cy="2803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Provides realistic property valuations, which helps buyers and sellers make confident decisions.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Helps real estate agents build data-backed pricing strategies.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Reduces price mismatch and negotiation overhead in property transactions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Tx/>
              <a:buChar char="•"/>
              <a:tabLst/>
            </a:pPr>
            <a:r>
              <a:rPr lang="en-US">
                <a:latin typeface="+mn-lt"/>
              </a:rPr>
              <a:t>Connects </a:t>
            </a:r>
            <a:r>
              <a:rPr lang="en-US" dirty="0">
                <a:latin typeface="+mn-lt"/>
              </a:rPr>
              <a:t>the technical outcome with business outcomes like increased customer trust, faster sales cycles, and market competitiveness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0752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2A49F2-4109-AEA7-ACAF-5A25DE402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3558" y="1961147"/>
            <a:ext cx="11438021" cy="3329581"/>
          </a:xfrm>
        </p:spPr>
        <p:txBody>
          <a:bodyPr/>
          <a:lstStyle/>
          <a:p>
            <a:r>
              <a:rPr lang="en-US" sz="13800" dirty="0">
                <a:solidFill>
                  <a:srgbClr val="FFC000"/>
                </a:solidFill>
              </a:rPr>
              <a:t>Thank you !</a:t>
            </a:r>
            <a:br>
              <a:rPr lang="en-IN" sz="1800" dirty="0">
                <a:solidFill>
                  <a:srgbClr val="FFC000"/>
                </a:solidFill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5947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101</TotalTime>
  <Words>308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Century Gothic</vt:lpstr>
      <vt:lpstr>Century725 Cn BT</vt:lpstr>
      <vt:lpstr>Rockwell (Body)</vt:lpstr>
      <vt:lpstr>Wingdings 3</vt:lpstr>
      <vt:lpstr>Ion</vt:lpstr>
      <vt:lpstr>Bangalore House Price Project</vt:lpstr>
      <vt:lpstr>Objective : </vt:lpstr>
      <vt:lpstr>Solution: </vt:lpstr>
      <vt:lpstr>PowerPoint Presentation</vt:lpstr>
      <vt:lpstr>PowerPoint Presentation</vt:lpstr>
      <vt:lpstr>Business impact : </vt:lpstr>
      <vt:lpstr>Thank you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khese</dc:creator>
  <cp:lastModifiedBy>sagar khese</cp:lastModifiedBy>
  <cp:revision>3</cp:revision>
  <dcterms:created xsi:type="dcterms:W3CDTF">2025-04-25T08:46:28Z</dcterms:created>
  <dcterms:modified xsi:type="dcterms:W3CDTF">2025-04-28T09:58:57Z</dcterms:modified>
</cp:coreProperties>
</file>