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57" d="100"/>
          <a:sy n="57" d="100"/>
        </p:scale>
        <p:origin x="78" y="1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98675EB-B526-4E18-99C9-DBBE40FFBE46}" type="datetimeFigureOut">
              <a:rPr lang="en-IN" smtClean="0"/>
              <a:t>16-04-2025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3180024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8675EB-B526-4E18-99C9-DBBE40FFBE46}"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337306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675EB-B526-4E18-99C9-DBBE40FFBE46}"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2683137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675EB-B526-4E18-99C9-DBBE40FFBE46}"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2917834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675EB-B526-4E18-99C9-DBBE40FFBE46}"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3098608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675EB-B526-4E18-99C9-DBBE40FFBE46}"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257855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675EB-B526-4E18-99C9-DBBE40FFBE46}"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302587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675EB-B526-4E18-99C9-DBBE40FFBE46}"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3615897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675EB-B526-4E18-99C9-DBBE40FFBE46}"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126247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675EB-B526-4E18-99C9-DBBE40FFBE46}"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383394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675EB-B526-4E18-99C9-DBBE40FFBE46}"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2250109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8675EB-B526-4E18-99C9-DBBE40FFBE46}"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2584227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8675EB-B526-4E18-99C9-DBBE40FFBE46}" type="datetimeFigureOut">
              <a:rPr lang="en-IN" smtClean="0"/>
              <a:t>16-04-2025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19292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8675EB-B526-4E18-99C9-DBBE40FFBE46}" type="datetimeFigureOut">
              <a:rPr lang="en-IN" smtClean="0"/>
              <a:t>16-04-2025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4285679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98675EB-B526-4E18-99C9-DBBE40FFBE46}" type="datetimeFigureOut">
              <a:rPr lang="en-IN" smtClean="0"/>
              <a:t>16-04-2025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317599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8675EB-B526-4E18-99C9-DBBE40FFBE46}"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192606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8675EB-B526-4E18-99C9-DBBE40FFBE46}"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354817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8675EB-B526-4E18-99C9-DBBE40FFBE46}" type="datetimeFigureOut">
              <a:rPr lang="en-IN" smtClean="0"/>
              <a:t>16-04-2025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8D3FE3-A92C-4070-95BD-FF6637F2372A}" type="slidenum">
              <a:rPr lang="en-IN" smtClean="0"/>
              <a:t>‹#›</a:t>
            </a:fld>
            <a:endParaRPr lang="en-IN"/>
          </a:p>
        </p:txBody>
      </p:sp>
    </p:spTree>
    <p:extLst>
      <p:ext uri="{BB962C8B-B14F-4D97-AF65-F5344CB8AC3E}">
        <p14:creationId xmlns:p14="http://schemas.microsoft.com/office/powerpoint/2010/main" val="36353477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B47A-D044-0170-B515-D9ADFF42A82C}"/>
              </a:ext>
            </a:extLst>
          </p:cNvPr>
          <p:cNvSpPr>
            <a:spLocks noGrp="1"/>
          </p:cNvSpPr>
          <p:nvPr>
            <p:ph type="ctrTitle"/>
          </p:nvPr>
        </p:nvSpPr>
        <p:spPr>
          <a:xfrm>
            <a:off x="355600" y="795867"/>
            <a:ext cx="11328400" cy="3268133"/>
          </a:xfrm>
        </p:spPr>
        <p:txBody>
          <a:bodyPr>
            <a:noAutofit/>
          </a:bodyPr>
          <a:lstStyle/>
          <a:p>
            <a:pPr algn="ctr"/>
            <a:r>
              <a:rPr lang="en-IN" sz="11500" b="1" dirty="0">
                <a:solidFill>
                  <a:schemeClr val="accent6">
                    <a:lumMod val="20000"/>
                    <a:lumOff val="80000"/>
                  </a:schemeClr>
                </a:solidFill>
                <a:effectLst>
                  <a:outerShdw blurRad="38100" dist="38100" dir="2700000" algn="tl">
                    <a:srgbClr val="000000">
                      <a:alpha val="43137"/>
                    </a:srgbClr>
                  </a:outerShdw>
                </a:effectLst>
                <a:latin typeface="Century725 Cn BT" panose="02040506070705020204" pitchFamily="18" charset="0"/>
              </a:rPr>
              <a:t>Position salary </a:t>
            </a:r>
          </a:p>
        </p:txBody>
      </p:sp>
      <p:sp>
        <p:nvSpPr>
          <p:cNvPr id="3" name="Subtitle 2">
            <a:extLst>
              <a:ext uri="{FF2B5EF4-FFF2-40B4-BE49-F238E27FC236}">
                <a16:creationId xmlns:a16="http://schemas.microsoft.com/office/drawing/2014/main" id="{E229CF9B-D601-428F-180E-A5AAA418DC09}"/>
              </a:ext>
            </a:extLst>
          </p:cNvPr>
          <p:cNvSpPr>
            <a:spLocks noGrp="1"/>
          </p:cNvSpPr>
          <p:nvPr>
            <p:ph type="subTitle" idx="1"/>
          </p:nvPr>
        </p:nvSpPr>
        <p:spPr>
          <a:xfrm>
            <a:off x="6637867" y="4267200"/>
            <a:ext cx="7197726" cy="491068"/>
          </a:xfrm>
        </p:spPr>
        <p:txBody>
          <a:bodyPr>
            <a:normAutofit/>
          </a:bodyPr>
          <a:lstStyle/>
          <a:p>
            <a:pPr algn="l"/>
            <a:r>
              <a:rPr lang="en-IN" sz="2000" cap="none" dirty="0">
                <a:solidFill>
                  <a:schemeClr val="accent1"/>
                </a:solidFill>
                <a:latin typeface="Bodoni MT" panose="02070603080606020203" pitchFamily="18" charset="0"/>
              </a:rPr>
              <a:t>By Using Linear And Polynomial Regression</a:t>
            </a:r>
          </a:p>
        </p:txBody>
      </p:sp>
      <p:sp>
        <p:nvSpPr>
          <p:cNvPr id="4" name="TextBox 3">
            <a:extLst>
              <a:ext uri="{FF2B5EF4-FFF2-40B4-BE49-F238E27FC236}">
                <a16:creationId xmlns:a16="http://schemas.microsoft.com/office/drawing/2014/main" id="{2BE03A74-7597-421F-40B0-264EF74DBCD8}"/>
              </a:ext>
            </a:extLst>
          </p:cNvPr>
          <p:cNvSpPr txBox="1"/>
          <p:nvPr/>
        </p:nvSpPr>
        <p:spPr>
          <a:xfrm>
            <a:off x="8991600" y="6214535"/>
            <a:ext cx="4114800" cy="369332"/>
          </a:xfrm>
          <a:prstGeom prst="rect">
            <a:avLst/>
          </a:prstGeom>
          <a:noFill/>
        </p:spPr>
        <p:txBody>
          <a:bodyPr wrap="square" rtlCol="0">
            <a:spAutoFit/>
          </a:bodyPr>
          <a:lstStyle/>
          <a:p>
            <a:r>
              <a:rPr lang="en-IN" i="1" dirty="0">
                <a:solidFill>
                  <a:srgbClr val="FFFF00"/>
                </a:solidFill>
              </a:rPr>
              <a:t>Presented by : sagar khese</a:t>
            </a:r>
            <a:endParaRPr lang="en-IN" dirty="0">
              <a:solidFill>
                <a:srgbClr val="FFFF00"/>
              </a:solidFill>
            </a:endParaRPr>
          </a:p>
        </p:txBody>
      </p:sp>
    </p:spTree>
    <p:extLst>
      <p:ext uri="{BB962C8B-B14F-4D97-AF65-F5344CB8AC3E}">
        <p14:creationId xmlns:p14="http://schemas.microsoft.com/office/powerpoint/2010/main" val="3003173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0BA0-EEB1-6525-28F0-1D56E6FCA360}"/>
              </a:ext>
            </a:extLst>
          </p:cNvPr>
          <p:cNvSpPr>
            <a:spLocks noGrp="1"/>
          </p:cNvSpPr>
          <p:nvPr>
            <p:ph type="title"/>
          </p:nvPr>
        </p:nvSpPr>
        <p:spPr>
          <a:xfrm>
            <a:off x="228601" y="149199"/>
            <a:ext cx="10131425" cy="917602"/>
          </a:xfrm>
        </p:spPr>
        <p:txBody>
          <a:bodyPr/>
          <a:lstStyle/>
          <a:p>
            <a:r>
              <a:rPr lang="en-IN" dirty="0">
                <a:latin typeface="Bodoni MT" panose="02070603080606020203" pitchFamily="18" charset="0"/>
              </a:rPr>
              <a:t>Objective</a:t>
            </a:r>
            <a:r>
              <a:rPr lang="en-IN" dirty="0"/>
              <a:t> </a:t>
            </a:r>
          </a:p>
        </p:txBody>
      </p:sp>
      <p:sp>
        <p:nvSpPr>
          <p:cNvPr id="5" name="TextBox 4">
            <a:extLst>
              <a:ext uri="{FF2B5EF4-FFF2-40B4-BE49-F238E27FC236}">
                <a16:creationId xmlns:a16="http://schemas.microsoft.com/office/drawing/2014/main" id="{A5A502F4-04EF-5FD5-3F8E-CD49F9951EFB}"/>
              </a:ext>
            </a:extLst>
          </p:cNvPr>
          <p:cNvSpPr txBox="1"/>
          <p:nvPr/>
        </p:nvSpPr>
        <p:spPr>
          <a:xfrm>
            <a:off x="228601" y="1066801"/>
            <a:ext cx="11201399" cy="4801314"/>
          </a:xfrm>
          <a:prstGeom prst="rect">
            <a:avLst/>
          </a:prstGeom>
          <a:noFill/>
        </p:spPr>
        <p:txBody>
          <a:bodyPr wrap="square" rtlCol="0">
            <a:spAutoFit/>
          </a:bodyPr>
          <a:lstStyle/>
          <a:p>
            <a:pPr algn="just"/>
            <a:r>
              <a:rPr lang="en-IN" sz="2800" dirty="0">
                <a:solidFill>
                  <a:schemeClr val="accent1">
                    <a:lumMod val="60000"/>
                    <a:lumOff val="40000"/>
                  </a:schemeClr>
                </a:solidFill>
              </a:rPr>
              <a:t>Main objective of this position salary data  to build  a predictive model  by using machine learning  to provide accurate  and data-driven  analysis of salary suggestion  based  on employees level . And goal of this project is  prediction of employee  salary based on their position level </a:t>
            </a:r>
          </a:p>
          <a:p>
            <a:pPr algn="just"/>
            <a:endParaRPr lang="en-IN" sz="2800" dirty="0">
              <a:solidFill>
                <a:schemeClr val="accent1">
                  <a:lumMod val="60000"/>
                  <a:lumOff val="40000"/>
                </a:schemeClr>
              </a:solidFill>
            </a:endParaRPr>
          </a:p>
          <a:p>
            <a:pPr algn="just"/>
            <a:r>
              <a:rPr lang="en-IN" sz="2800" dirty="0">
                <a:solidFill>
                  <a:schemeClr val="accent1">
                    <a:lumMod val="60000"/>
                    <a:lumOff val="40000"/>
                  </a:schemeClr>
                </a:solidFill>
              </a:rPr>
              <a:t>In this project we train and compare both linear and polynomial regression model  to estimate the salary for new employee based on their position level and visualize  the relation ship between level and salary</a:t>
            </a:r>
          </a:p>
          <a:p>
            <a:pPr algn="just"/>
            <a:r>
              <a:rPr lang="en-IN" sz="2800" dirty="0"/>
              <a:t>  </a:t>
            </a:r>
          </a:p>
          <a:p>
            <a:endParaRPr lang="en-IN" dirty="0"/>
          </a:p>
          <a:p>
            <a:pPr algn="just"/>
            <a:endParaRPr lang="en-IN" dirty="0"/>
          </a:p>
          <a:p>
            <a:endParaRPr lang="en-IN" dirty="0"/>
          </a:p>
        </p:txBody>
      </p:sp>
    </p:spTree>
    <p:extLst>
      <p:ext uri="{BB962C8B-B14F-4D97-AF65-F5344CB8AC3E}">
        <p14:creationId xmlns:p14="http://schemas.microsoft.com/office/powerpoint/2010/main" val="324134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0916-4C28-D616-C788-02353F0EB918}"/>
              </a:ext>
            </a:extLst>
          </p:cNvPr>
          <p:cNvSpPr>
            <a:spLocks noGrp="1"/>
          </p:cNvSpPr>
          <p:nvPr>
            <p:ph type="title"/>
          </p:nvPr>
        </p:nvSpPr>
        <p:spPr>
          <a:xfrm>
            <a:off x="228601" y="203200"/>
            <a:ext cx="11658599" cy="1303867"/>
          </a:xfrm>
        </p:spPr>
        <p:txBody>
          <a:bodyPr>
            <a:normAutofit/>
          </a:bodyPr>
          <a:lstStyle/>
          <a:p>
            <a:r>
              <a:rPr lang="en-IN" sz="4000" cap="none" dirty="0">
                <a:latin typeface="Bodoni MT" panose="02070603080606020203" pitchFamily="18" charset="0"/>
              </a:rPr>
              <a:t>Data Set Overview</a:t>
            </a:r>
          </a:p>
        </p:txBody>
      </p:sp>
      <p:sp>
        <p:nvSpPr>
          <p:cNvPr id="4" name="TextBox 3">
            <a:extLst>
              <a:ext uri="{FF2B5EF4-FFF2-40B4-BE49-F238E27FC236}">
                <a16:creationId xmlns:a16="http://schemas.microsoft.com/office/drawing/2014/main" id="{0D33B92F-0E6E-0537-F3EC-232971F0E434}"/>
              </a:ext>
            </a:extLst>
          </p:cNvPr>
          <p:cNvSpPr txBox="1"/>
          <p:nvPr/>
        </p:nvSpPr>
        <p:spPr>
          <a:xfrm>
            <a:off x="228601" y="1507067"/>
            <a:ext cx="11133666" cy="5078313"/>
          </a:xfrm>
          <a:prstGeom prst="rect">
            <a:avLst/>
          </a:prstGeom>
          <a:noFill/>
        </p:spPr>
        <p:txBody>
          <a:bodyPr wrap="square" rtlCol="0">
            <a:spAutoFit/>
          </a:bodyPr>
          <a:lstStyle/>
          <a:p>
            <a:pPr algn="just"/>
            <a:r>
              <a:rPr lang="en-IN" dirty="0">
                <a:solidFill>
                  <a:schemeClr val="accent2">
                    <a:lumMod val="75000"/>
                  </a:schemeClr>
                </a:solidFill>
              </a:rPr>
              <a:t>Columns</a:t>
            </a:r>
            <a:r>
              <a:rPr lang="en-IN" dirty="0"/>
              <a:t> : there are 3 columns </a:t>
            </a:r>
          </a:p>
          <a:p>
            <a:pPr algn="just"/>
            <a:r>
              <a:rPr lang="en-IN" dirty="0"/>
              <a:t>Position </a:t>
            </a:r>
          </a:p>
          <a:p>
            <a:pPr algn="just"/>
            <a:r>
              <a:rPr lang="en-IN" dirty="0"/>
              <a:t>Level (1 to 10)</a:t>
            </a:r>
          </a:p>
          <a:p>
            <a:pPr algn="just"/>
            <a:r>
              <a:rPr lang="en-IN" dirty="0"/>
              <a:t>Salary</a:t>
            </a:r>
          </a:p>
          <a:p>
            <a:pPr algn="just"/>
            <a:endParaRPr lang="en-IN" dirty="0"/>
          </a:p>
          <a:p>
            <a:pPr algn="just"/>
            <a:r>
              <a:rPr lang="en-IN" dirty="0">
                <a:solidFill>
                  <a:schemeClr val="accent2">
                    <a:lumMod val="75000"/>
                  </a:schemeClr>
                </a:solidFill>
              </a:rPr>
              <a:t>Linear regression model </a:t>
            </a:r>
            <a:r>
              <a:rPr lang="en-IN" dirty="0"/>
              <a:t>:</a:t>
            </a:r>
          </a:p>
          <a:p>
            <a:pPr algn="just"/>
            <a:r>
              <a:rPr lang="en-IN" dirty="0"/>
              <a:t> by linear regression model  first we trained data  level  as feature and  salary  as target . by this prediction graph</a:t>
            </a:r>
          </a:p>
          <a:p>
            <a:pPr algn="just"/>
            <a:r>
              <a:rPr lang="en-IN" dirty="0"/>
              <a:t>trendline  fit a straight   line  through  data and  line  poor fit  for linear salary </a:t>
            </a:r>
          </a:p>
          <a:p>
            <a:pPr algn="just"/>
            <a:endParaRPr lang="en-IN" dirty="0"/>
          </a:p>
          <a:p>
            <a:pPr algn="just"/>
            <a:r>
              <a:rPr lang="en-IN" dirty="0"/>
              <a:t>Prediction of  level 6.5 salary is </a:t>
            </a:r>
            <a:r>
              <a:rPr lang="en-IN" dirty="0">
                <a:solidFill>
                  <a:schemeClr val="accent1"/>
                </a:solidFill>
              </a:rPr>
              <a:t>: 330,378 </a:t>
            </a:r>
          </a:p>
          <a:p>
            <a:pPr algn="just"/>
            <a:endParaRPr lang="en-IN" dirty="0"/>
          </a:p>
          <a:p>
            <a:pPr algn="just"/>
            <a:r>
              <a:rPr lang="en-IN" dirty="0">
                <a:solidFill>
                  <a:schemeClr val="accent2">
                    <a:lumMod val="75000"/>
                  </a:schemeClr>
                </a:solidFill>
              </a:rPr>
              <a:t>polynomial regression model </a:t>
            </a:r>
            <a:r>
              <a:rPr lang="en-IN" dirty="0"/>
              <a:t>:</a:t>
            </a:r>
          </a:p>
          <a:p>
            <a:pPr algn="just"/>
            <a:r>
              <a:rPr lang="en-IN" dirty="0"/>
              <a:t> by polynomial  regression model  we use  degree  =5 in trendline to capture non linear salary . and</a:t>
            </a:r>
          </a:p>
          <a:p>
            <a:pPr algn="just"/>
            <a:r>
              <a:rPr lang="en-IN" dirty="0"/>
              <a:t>trendline  fit data accurately</a:t>
            </a:r>
          </a:p>
          <a:p>
            <a:pPr algn="just"/>
            <a:endParaRPr lang="en-IN" dirty="0"/>
          </a:p>
          <a:p>
            <a:pPr algn="just"/>
            <a:endParaRPr lang="en-IN" dirty="0"/>
          </a:p>
          <a:p>
            <a:pPr algn="just"/>
            <a:r>
              <a:rPr lang="en-IN" dirty="0"/>
              <a:t>Prediction of  level 6.5 salary is : </a:t>
            </a:r>
            <a:r>
              <a:rPr lang="en-IN" dirty="0">
                <a:solidFill>
                  <a:schemeClr val="accent1"/>
                </a:solidFill>
              </a:rPr>
              <a:t>174878</a:t>
            </a:r>
          </a:p>
          <a:p>
            <a:endParaRPr lang="en-IN" dirty="0"/>
          </a:p>
        </p:txBody>
      </p:sp>
    </p:spTree>
    <p:extLst>
      <p:ext uri="{BB962C8B-B14F-4D97-AF65-F5344CB8AC3E}">
        <p14:creationId xmlns:p14="http://schemas.microsoft.com/office/powerpoint/2010/main" val="1049258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E627B-EA47-9A39-3EA5-DE032129D418}"/>
              </a:ext>
            </a:extLst>
          </p:cNvPr>
          <p:cNvSpPr txBox="1"/>
          <p:nvPr/>
        </p:nvSpPr>
        <p:spPr>
          <a:xfrm>
            <a:off x="220133" y="0"/>
            <a:ext cx="10515600" cy="2616101"/>
          </a:xfrm>
          <a:prstGeom prst="rect">
            <a:avLst/>
          </a:prstGeom>
          <a:noFill/>
        </p:spPr>
        <p:txBody>
          <a:bodyPr wrap="square" rtlCol="0">
            <a:spAutoFit/>
          </a:bodyPr>
          <a:lstStyle/>
          <a:p>
            <a:pPr algn="ctr"/>
            <a:r>
              <a:rPr lang="en-IN" sz="4000" dirty="0">
                <a:latin typeface="Bodoni MT" panose="02070603080606020203" pitchFamily="18" charset="0"/>
              </a:rPr>
              <a:t>Model comparison</a:t>
            </a:r>
          </a:p>
          <a:p>
            <a:pPr algn="ctr"/>
            <a:endParaRPr lang="en-IN" sz="3200" dirty="0">
              <a:latin typeface="Bodoni MT" panose="02070603080606020203" pitchFamily="18" charset="0"/>
            </a:endParaRPr>
          </a:p>
          <a:p>
            <a:pPr algn="ctr"/>
            <a:endParaRPr lang="en-IN" sz="3200" dirty="0">
              <a:latin typeface="Bodoni MT" panose="02070603080606020203" pitchFamily="18" charset="0"/>
            </a:endParaRPr>
          </a:p>
          <a:p>
            <a:pPr algn="ctr"/>
            <a:endParaRPr lang="en-IN" sz="2000" dirty="0">
              <a:latin typeface="Bodoni MT" panose="02070603080606020203" pitchFamily="18" charset="0"/>
            </a:endParaRPr>
          </a:p>
          <a:p>
            <a:pPr algn="ctr"/>
            <a:r>
              <a:rPr lang="en-IN" sz="4000" dirty="0">
                <a:latin typeface="Bodoni MT" panose="02070603080606020203" pitchFamily="18" charset="0"/>
              </a:rPr>
              <a:t> </a:t>
            </a:r>
          </a:p>
        </p:txBody>
      </p:sp>
      <p:graphicFrame>
        <p:nvGraphicFramePr>
          <p:cNvPr id="5" name="Table 4">
            <a:extLst>
              <a:ext uri="{FF2B5EF4-FFF2-40B4-BE49-F238E27FC236}">
                <a16:creationId xmlns:a16="http://schemas.microsoft.com/office/drawing/2014/main" id="{D584D7BD-82D7-A7CC-4C8C-F1AFA40179A1}"/>
              </a:ext>
            </a:extLst>
          </p:cNvPr>
          <p:cNvGraphicFramePr>
            <a:graphicFrameLocks noGrp="1"/>
          </p:cNvGraphicFramePr>
          <p:nvPr>
            <p:extLst>
              <p:ext uri="{D42A27DB-BD31-4B8C-83A1-F6EECF244321}">
                <p14:modId xmlns:p14="http://schemas.microsoft.com/office/powerpoint/2010/main" val="3011836274"/>
              </p:ext>
            </p:extLst>
          </p:nvPr>
        </p:nvGraphicFramePr>
        <p:xfrm>
          <a:off x="220133" y="1296197"/>
          <a:ext cx="11633199" cy="3183466"/>
        </p:xfrm>
        <a:graphic>
          <a:graphicData uri="http://schemas.openxmlformats.org/drawingml/2006/table">
            <a:tbl>
              <a:tblPr firstRow="1" bandRow="1">
                <a:tableStyleId>{35758FB7-9AC5-4552-8A53-C91805E547FA}</a:tableStyleId>
              </a:tblPr>
              <a:tblGrid>
                <a:gridCol w="3877733">
                  <a:extLst>
                    <a:ext uri="{9D8B030D-6E8A-4147-A177-3AD203B41FA5}">
                      <a16:colId xmlns:a16="http://schemas.microsoft.com/office/drawing/2014/main" val="262706004"/>
                    </a:ext>
                  </a:extLst>
                </a:gridCol>
                <a:gridCol w="3877733">
                  <a:extLst>
                    <a:ext uri="{9D8B030D-6E8A-4147-A177-3AD203B41FA5}">
                      <a16:colId xmlns:a16="http://schemas.microsoft.com/office/drawing/2014/main" val="1680041336"/>
                    </a:ext>
                  </a:extLst>
                </a:gridCol>
                <a:gridCol w="3877733">
                  <a:extLst>
                    <a:ext uri="{9D8B030D-6E8A-4147-A177-3AD203B41FA5}">
                      <a16:colId xmlns:a16="http://schemas.microsoft.com/office/drawing/2014/main" val="457706117"/>
                    </a:ext>
                  </a:extLst>
                </a:gridCol>
              </a:tblGrid>
              <a:tr h="1081294">
                <a:tc>
                  <a:txBody>
                    <a:bodyPr/>
                    <a:lstStyle/>
                    <a:p>
                      <a:pPr algn="ctr"/>
                      <a:r>
                        <a:rPr lang="en-IN" sz="3200" dirty="0">
                          <a:solidFill>
                            <a:schemeClr val="tx2"/>
                          </a:solidFill>
                          <a:latin typeface="Bodoni MT" panose="02070603080606020203" pitchFamily="18" charset="0"/>
                        </a:rPr>
                        <a:t>Metrics</a:t>
                      </a:r>
                    </a:p>
                  </a:txBody>
                  <a:tcPr/>
                </a:tc>
                <a:tc>
                  <a:txBody>
                    <a:bodyPr/>
                    <a:lstStyle/>
                    <a:p>
                      <a:r>
                        <a:rPr lang="en-IN" sz="3200" dirty="0">
                          <a:latin typeface="Bodoni MT" panose="02070603080606020203" pitchFamily="18" charset="0"/>
                        </a:rPr>
                        <a:t>Linear regression</a:t>
                      </a:r>
                    </a:p>
                  </a:txBody>
                  <a:tcPr/>
                </a:tc>
                <a:tc>
                  <a:txBody>
                    <a:bodyPr/>
                    <a:lstStyle/>
                    <a:p>
                      <a:r>
                        <a:rPr lang="en-IN" sz="2800" dirty="0">
                          <a:latin typeface="Bodoni MT" panose="02070603080606020203" pitchFamily="18" charset="0"/>
                        </a:rPr>
                        <a:t>Polynomial regression</a:t>
                      </a:r>
                    </a:p>
                  </a:txBody>
                  <a:tcPr/>
                </a:tc>
                <a:extLst>
                  <a:ext uri="{0D108BD9-81ED-4DB2-BD59-A6C34878D82A}">
                    <a16:rowId xmlns:a16="http://schemas.microsoft.com/office/drawing/2014/main" val="20298505"/>
                  </a:ext>
                </a:extLst>
              </a:tr>
              <a:tr h="525543">
                <a:tc>
                  <a:txBody>
                    <a:bodyPr/>
                    <a:lstStyle/>
                    <a:p>
                      <a:pPr algn="ctr"/>
                      <a:r>
                        <a:rPr lang="en-IN" sz="2400" dirty="0">
                          <a:solidFill>
                            <a:schemeClr val="bg1"/>
                          </a:solidFill>
                          <a:latin typeface="Bodoni MT" panose="02070603080606020203" pitchFamily="18" charset="0"/>
                        </a:rPr>
                        <a:t>R² Score</a:t>
                      </a:r>
                    </a:p>
                  </a:txBody>
                  <a:tcPr anchor="ctr"/>
                </a:tc>
                <a:tc>
                  <a:txBody>
                    <a:bodyPr/>
                    <a:lstStyle/>
                    <a:p>
                      <a:pPr algn="ctr"/>
                      <a:r>
                        <a:rPr lang="en-IN" sz="2400" dirty="0">
                          <a:solidFill>
                            <a:schemeClr val="bg1"/>
                          </a:solidFill>
                          <a:latin typeface="Bodoni MT" panose="02070603080606020203" pitchFamily="18" charset="0"/>
                        </a:rPr>
                        <a:t>0.6690</a:t>
                      </a:r>
                    </a:p>
                  </a:txBody>
                  <a:tcPr/>
                </a:tc>
                <a:tc>
                  <a:txBody>
                    <a:bodyPr/>
                    <a:lstStyle/>
                    <a:p>
                      <a:pPr algn="ctr"/>
                      <a:r>
                        <a:rPr lang="en-IN" sz="2400" dirty="0">
                          <a:solidFill>
                            <a:schemeClr val="bg1"/>
                          </a:solidFill>
                          <a:latin typeface="Bodoni MT" panose="02070603080606020203" pitchFamily="18" charset="0"/>
                        </a:rPr>
                        <a:t>0.9997</a:t>
                      </a:r>
                    </a:p>
                  </a:txBody>
                  <a:tcPr/>
                </a:tc>
                <a:extLst>
                  <a:ext uri="{0D108BD9-81ED-4DB2-BD59-A6C34878D82A}">
                    <a16:rowId xmlns:a16="http://schemas.microsoft.com/office/drawing/2014/main" val="3787579067"/>
                  </a:ext>
                </a:extLst>
              </a:tr>
              <a:tr h="525543">
                <a:tc>
                  <a:txBody>
                    <a:bodyPr/>
                    <a:lstStyle/>
                    <a:p>
                      <a:pPr algn="ctr"/>
                      <a:r>
                        <a:rPr lang="en-IN" sz="2400" dirty="0">
                          <a:solidFill>
                            <a:schemeClr val="bg1"/>
                          </a:solidFill>
                          <a:latin typeface="Bodoni MT" panose="02070603080606020203" pitchFamily="18" charset="0"/>
                        </a:rPr>
                        <a:t>MSE</a:t>
                      </a:r>
                    </a:p>
                  </a:txBody>
                  <a:tcPr anchor="ctr"/>
                </a:tc>
                <a:tc>
                  <a:txBody>
                    <a:bodyPr/>
                    <a:lstStyle/>
                    <a:p>
                      <a:pPr algn="ctr"/>
                      <a:r>
                        <a:rPr lang="en-IN" sz="2400" dirty="0">
                          <a:solidFill>
                            <a:schemeClr val="bg1"/>
                          </a:solidFill>
                          <a:latin typeface="Bodoni MT" panose="02070603080606020203" pitchFamily="18" charset="0"/>
                        </a:rPr>
                        <a:t>high</a:t>
                      </a:r>
                    </a:p>
                  </a:txBody>
                  <a:tcPr/>
                </a:tc>
                <a:tc>
                  <a:txBody>
                    <a:bodyPr/>
                    <a:lstStyle/>
                    <a:p>
                      <a:pPr algn="ctr"/>
                      <a:r>
                        <a:rPr lang="en-IN" sz="2400" dirty="0">
                          <a:solidFill>
                            <a:schemeClr val="bg1"/>
                          </a:solidFill>
                          <a:latin typeface="Bodoni MT" panose="02070603080606020203" pitchFamily="18" charset="0"/>
                        </a:rPr>
                        <a:t>low</a:t>
                      </a:r>
                    </a:p>
                  </a:txBody>
                  <a:tcPr/>
                </a:tc>
                <a:extLst>
                  <a:ext uri="{0D108BD9-81ED-4DB2-BD59-A6C34878D82A}">
                    <a16:rowId xmlns:a16="http://schemas.microsoft.com/office/drawing/2014/main" val="3744927583"/>
                  </a:ext>
                </a:extLst>
              </a:tr>
              <a:tr h="525543">
                <a:tc>
                  <a:txBody>
                    <a:bodyPr/>
                    <a:lstStyle/>
                    <a:p>
                      <a:pPr algn="ctr"/>
                      <a:r>
                        <a:rPr lang="en-IN" sz="2400" dirty="0" err="1">
                          <a:solidFill>
                            <a:schemeClr val="bg1"/>
                          </a:solidFill>
                          <a:latin typeface="Bodoni MT" panose="02070603080606020203" pitchFamily="18" charset="0"/>
                        </a:rPr>
                        <a:t>Rmse</a:t>
                      </a:r>
                      <a:r>
                        <a:rPr lang="en-IN" sz="2400" dirty="0">
                          <a:solidFill>
                            <a:schemeClr val="bg1"/>
                          </a:solidFill>
                          <a:latin typeface="Bodoni MT" panose="02070603080606020203" pitchFamily="18" charset="0"/>
                        </a:rPr>
                        <a:t> </a:t>
                      </a:r>
                    </a:p>
                  </a:txBody>
                  <a:tcPr/>
                </a:tc>
                <a:tc>
                  <a:txBody>
                    <a:bodyPr/>
                    <a:lstStyle/>
                    <a:p>
                      <a:pPr algn="ctr"/>
                      <a:r>
                        <a:rPr lang="en-IN" sz="2400" dirty="0">
                          <a:solidFill>
                            <a:schemeClr val="bg1"/>
                          </a:solidFill>
                          <a:latin typeface="Bodoni MT" panose="02070603080606020203" pitchFamily="18" charset="0"/>
                        </a:rPr>
                        <a:t>163389.0</a:t>
                      </a:r>
                    </a:p>
                  </a:txBody>
                  <a:tcPr/>
                </a:tc>
                <a:tc>
                  <a:txBody>
                    <a:bodyPr/>
                    <a:lstStyle/>
                    <a:p>
                      <a:pPr algn="ctr"/>
                      <a:r>
                        <a:rPr lang="en-IN" sz="2400" dirty="0">
                          <a:solidFill>
                            <a:schemeClr val="bg1"/>
                          </a:solidFill>
                          <a:latin typeface="Bodoni MT" panose="02070603080606020203" pitchFamily="18" charset="0"/>
                        </a:rPr>
                        <a:t>4048.0</a:t>
                      </a:r>
                    </a:p>
                  </a:txBody>
                  <a:tcPr/>
                </a:tc>
                <a:extLst>
                  <a:ext uri="{0D108BD9-81ED-4DB2-BD59-A6C34878D82A}">
                    <a16:rowId xmlns:a16="http://schemas.microsoft.com/office/drawing/2014/main" val="1798236845"/>
                  </a:ext>
                </a:extLst>
              </a:tr>
              <a:tr h="525543">
                <a:tc>
                  <a:txBody>
                    <a:bodyPr/>
                    <a:lstStyle/>
                    <a:p>
                      <a:pPr algn="ctr"/>
                      <a:r>
                        <a:rPr lang="en-IN" sz="2400" dirty="0">
                          <a:solidFill>
                            <a:schemeClr val="bg1"/>
                          </a:solidFill>
                          <a:latin typeface="Bodoni MT" panose="02070603080606020203" pitchFamily="18" charset="0"/>
                        </a:rPr>
                        <a:t>Visual fit</a:t>
                      </a:r>
                    </a:p>
                  </a:txBody>
                  <a:tcPr/>
                </a:tc>
                <a:tc>
                  <a:txBody>
                    <a:bodyPr/>
                    <a:lstStyle/>
                    <a:p>
                      <a:pPr algn="ctr"/>
                      <a:r>
                        <a:rPr lang="en-IN" sz="2400" dirty="0">
                          <a:solidFill>
                            <a:schemeClr val="bg1"/>
                          </a:solidFill>
                          <a:latin typeface="Bodoni MT" panose="02070603080606020203" pitchFamily="18" charset="0"/>
                        </a:rPr>
                        <a:t>Not fit</a:t>
                      </a:r>
                    </a:p>
                  </a:txBody>
                  <a:tcPr/>
                </a:tc>
                <a:tc>
                  <a:txBody>
                    <a:bodyPr/>
                    <a:lstStyle/>
                    <a:p>
                      <a:pPr algn="ctr"/>
                      <a:r>
                        <a:rPr lang="en-IN" sz="2400" dirty="0">
                          <a:solidFill>
                            <a:schemeClr val="bg1"/>
                          </a:solidFill>
                          <a:latin typeface="Bodoni MT" panose="02070603080606020203" pitchFamily="18" charset="0"/>
                        </a:rPr>
                        <a:t>fit</a:t>
                      </a:r>
                    </a:p>
                  </a:txBody>
                  <a:tcPr/>
                </a:tc>
                <a:extLst>
                  <a:ext uri="{0D108BD9-81ED-4DB2-BD59-A6C34878D82A}">
                    <a16:rowId xmlns:a16="http://schemas.microsoft.com/office/drawing/2014/main" val="2187370706"/>
                  </a:ext>
                </a:extLst>
              </a:tr>
            </a:tbl>
          </a:graphicData>
        </a:graphic>
      </p:graphicFrame>
      <p:sp>
        <p:nvSpPr>
          <p:cNvPr id="6" name="TextBox 5">
            <a:extLst>
              <a:ext uri="{FF2B5EF4-FFF2-40B4-BE49-F238E27FC236}">
                <a16:creationId xmlns:a16="http://schemas.microsoft.com/office/drawing/2014/main" id="{DEA77A22-6D72-FF3F-7597-A84E591C0E76}"/>
              </a:ext>
            </a:extLst>
          </p:cNvPr>
          <p:cNvSpPr txBox="1"/>
          <p:nvPr/>
        </p:nvSpPr>
        <p:spPr>
          <a:xfrm>
            <a:off x="440267" y="4978051"/>
            <a:ext cx="10583332" cy="1938992"/>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accent1">
                    <a:lumMod val="60000"/>
                    <a:lumOff val="40000"/>
                  </a:schemeClr>
                </a:solidFill>
              </a:rPr>
              <a:t>By this comparison </a:t>
            </a:r>
            <a:r>
              <a:rPr lang="en-US" sz="2800" dirty="0">
                <a:solidFill>
                  <a:schemeClr val="accent1">
                    <a:lumMod val="60000"/>
                    <a:lumOff val="40000"/>
                  </a:schemeClr>
                </a:solidFill>
              </a:rPr>
              <a:t>Polynomial Regression is preferred due to higher accuracy.</a:t>
            </a:r>
          </a:p>
          <a:p>
            <a:pPr marL="285750" indent="-285750">
              <a:buFont typeface="Arial" panose="020B0604020202020204" pitchFamily="34" charset="0"/>
              <a:buChar char="•"/>
            </a:pPr>
            <a:r>
              <a:rPr lang="en-US" sz="2800" dirty="0">
                <a:solidFill>
                  <a:schemeClr val="accent1">
                    <a:lumMod val="60000"/>
                    <a:lumOff val="40000"/>
                  </a:schemeClr>
                </a:solidFill>
              </a:rPr>
              <a:t> HR should offer a salary close to </a:t>
            </a:r>
            <a:r>
              <a:rPr lang="en-US" sz="2800" b="1" dirty="0">
                <a:solidFill>
                  <a:schemeClr val="accent1">
                    <a:lumMod val="60000"/>
                    <a:lumOff val="40000"/>
                  </a:schemeClr>
                </a:solidFill>
              </a:rPr>
              <a:t>$172,399</a:t>
            </a:r>
            <a:r>
              <a:rPr lang="en-US" sz="2800" dirty="0">
                <a:solidFill>
                  <a:schemeClr val="accent1">
                    <a:lumMod val="60000"/>
                    <a:lumOff val="40000"/>
                  </a:schemeClr>
                </a:solidFill>
              </a:rPr>
              <a:t> for Level 6.5.</a:t>
            </a:r>
          </a:p>
          <a:p>
            <a:endParaRPr lang="en-US" dirty="0"/>
          </a:p>
          <a:p>
            <a:endParaRPr lang="en-IN" dirty="0"/>
          </a:p>
        </p:txBody>
      </p:sp>
    </p:spTree>
    <p:extLst>
      <p:ext uri="{BB962C8B-B14F-4D97-AF65-F5344CB8AC3E}">
        <p14:creationId xmlns:p14="http://schemas.microsoft.com/office/powerpoint/2010/main" val="232176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02197F-87E1-544B-FDB9-D692199D6F1A}"/>
              </a:ext>
            </a:extLst>
          </p:cNvPr>
          <p:cNvSpPr txBox="1"/>
          <p:nvPr/>
        </p:nvSpPr>
        <p:spPr>
          <a:xfrm>
            <a:off x="237067" y="169333"/>
            <a:ext cx="10566400" cy="5663089"/>
          </a:xfrm>
          <a:prstGeom prst="rect">
            <a:avLst/>
          </a:prstGeom>
          <a:noFill/>
        </p:spPr>
        <p:txBody>
          <a:bodyPr wrap="square" rtlCol="0">
            <a:spAutoFit/>
          </a:bodyPr>
          <a:lstStyle/>
          <a:p>
            <a:r>
              <a:rPr lang="en-IN" sz="4400" b="1" dirty="0"/>
              <a:t>Business </a:t>
            </a:r>
            <a:r>
              <a:rPr lang="en-IN" sz="4400" b="1" dirty="0">
                <a:latin typeface="Bodoni MT" panose="02070603080606020203" pitchFamily="18" charset="0"/>
              </a:rPr>
              <a:t>impact</a:t>
            </a:r>
            <a:r>
              <a:rPr lang="en-IN" sz="4400" b="1" dirty="0"/>
              <a:t> :</a:t>
            </a:r>
          </a:p>
          <a:p>
            <a:endParaRPr lang="en-IN" sz="4400" b="1" dirty="0"/>
          </a:p>
          <a:p>
            <a:pPr marL="285750" indent="-285750" algn="just">
              <a:buFont typeface="Arial" panose="020B0604020202020204" pitchFamily="34" charset="0"/>
              <a:buChar char="•"/>
            </a:pPr>
            <a:r>
              <a:rPr lang="en-IN" sz="3200" dirty="0">
                <a:solidFill>
                  <a:schemeClr val="accent1">
                    <a:lumMod val="60000"/>
                    <a:lumOff val="40000"/>
                  </a:schemeClr>
                </a:solidFill>
                <a:cs typeface="Leelawadee UI" panose="020B0502040204020203" pitchFamily="34" charset="-34"/>
              </a:rPr>
              <a:t>This Model Ensure  Consistency  And Fairness  In Salary Offers To Employee</a:t>
            </a:r>
          </a:p>
          <a:p>
            <a:pPr marL="285750" indent="-285750" algn="just">
              <a:buFont typeface="Arial" panose="020B0604020202020204" pitchFamily="34" charset="0"/>
              <a:buChar char="•"/>
            </a:pPr>
            <a:r>
              <a:rPr lang="en-IN" sz="3200" dirty="0">
                <a:solidFill>
                  <a:schemeClr val="accent1">
                    <a:lumMod val="60000"/>
                    <a:lumOff val="40000"/>
                  </a:schemeClr>
                </a:solidFill>
                <a:cs typeface="Leelawadee UI" panose="020B0502040204020203" pitchFamily="34" charset="-34"/>
              </a:rPr>
              <a:t>Reduces This Risk  Of Underpaying And Overpaying  Employees</a:t>
            </a:r>
          </a:p>
          <a:p>
            <a:pPr marL="285750" indent="-285750" algn="just">
              <a:buFont typeface="Arial" panose="020B0604020202020204" pitchFamily="34" charset="0"/>
              <a:buChar char="•"/>
            </a:pPr>
            <a:r>
              <a:rPr lang="en-IN" sz="3200" dirty="0">
                <a:solidFill>
                  <a:schemeClr val="accent1">
                    <a:lumMod val="60000"/>
                    <a:lumOff val="40000"/>
                  </a:schemeClr>
                </a:solidFill>
                <a:cs typeface="Leelawadee UI" panose="020B0502040204020203" pitchFamily="34" charset="-34"/>
              </a:rPr>
              <a:t>And Supports Data-backed Decision  Making For HR And Management</a:t>
            </a:r>
          </a:p>
          <a:p>
            <a:pPr marL="285750" indent="-285750" algn="just">
              <a:buFont typeface="Arial" panose="020B0604020202020204" pitchFamily="34" charset="0"/>
              <a:buChar char="•"/>
            </a:pPr>
            <a:r>
              <a:rPr lang="en-US" sz="3200" dirty="0">
                <a:solidFill>
                  <a:schemeClr val="accent1">
                    <a:lumMod val="60000"/>
                    <a:lumOff val="40000"/>
                  </a:schemeClr>
                </a:solidFill>
                <a:cs typeface="Leelawadee UI" panose="020B0502040204020203" pitchFamily="34" charset="-34"/>
              </a:rPr>
              <a:t>Ensures Offers Are Aligned With Market Expectations, Improving Hiring Success Rates.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705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4827-2788-64C7-048D-419B06634F6C}"/>
              </a:ext>
            </a:extLst>
          </p:cNvPr>
          <p:cNvSpPr>
            <a:spLocks noGrp="1"/>
          </p:cNvSpPr>
          <p:nvPr>
            <p:ph type="title"/>
          </p:nvPr>
        </p:nvSpPr>
        <p:spPr>
          <a:xfrm>
            <a:off x="465669" y="338666"/>
            <a:ext cx="5427132" cy="948267"/>
          </a:xfrm>
        </p:spPr>
        <p:txBody>
          <a:bodyPr>
            <a:normAutofit fontScale="90000"/>
          </a:bodyPr>
          <a:lstStyle/>
          <a:p>
            <a:r>
              <a:rPr lang="en-IN" sz="4400" b="1" cap="none" dirty="0">
                <a:latin typeface="Bodoni MT" panose="02070603080606020203" pitchFamily="18" charset="0"/>
              </a:rPr>
              <a:t>Implementation</a:t>
            </a:r>
            <a:r>
              <a:rPr lang="en-IN" sz="4000" b="1" cap="none" dirty="0">
                <a:latin typeface="Bodoni MT" panose="02070603080606020203" pitchFamily="18" charset="0"/>
              </a:rPr>
              <a:t> </a:t>
            </a:r>
            <a:r>
              <a:rPr lang="en-IN" sz="4400" b="1" cap="none" dirty="0">
                <a:latin typeface="Bodoni MT" panose="02070603080606020203" pitchFamily="18" charset="0"/>
              </a:rPr>
              <a:t>Tools</a:t>
            </a:r>
            <a:r>
              <a:rPr lang="en-IN" sz="4000" b="1" cap="none" dirty="0">
                <a:latin typeface="Bodoni MT" panose="02070603080606020203" pitchFamily="18" charset="0"/>
              </a:rPr>
              <a:t> : </a:t>
            </a:r>
            <a:br>
              <a:rPr lang="en-IN" sz="4000" b="1" dirty="0"/>
            </a:br>
            <a:endParaRPr lang="en-IN" sz="4000" dirty="0"/>
          </a:p>
        </p:txBody>
      </p:sp>
      <p:sp>
        <p:nvSpPr>
          <p:cNvPr id="4" name="TextBox 3">
            <a:extLst>
              <a:ext uri="{FF2B5EF4-FFF2-40B4-BE49-F238E27FC236}">
                <a16:creationId xmlns:a16="http://schemas.microsoft.com/office/drawing/2014/main" id="{3F5DF88E-9BB4-81F0-5015-B405CC8E8877}"/>
              </a:ext>
            </a:extLst>
          </p:cNvPr>
          <p:cNvSpPr txBox="1"/>
          <p:nvPr/>
        </p:nvSpPr>
        <p:spPr>
          <a:xfrm>
            <a:off x="465669" y="1083732"/>
            <a:ext cx="10134598" cy="2492990"/>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accent1">
                    <a:lumMod val="60000"/>
                    <a:lumOff val="40000"/>
                  </a:schemeClr>
                </a:solidFill>
              </a:rPr>
              <a:t>Python (</a:t>
            </a:r>
            <a:r>
              <a:rPr lang="en-IN" sz="2800" dirty="0" err="1">
                <a:solidFill>
                  <a:schemeClr val="accent1">
                    <a:lumMod val="60000"/>
                    <a:lumOff val="40000"/>
                  </a:schemeClr>
                </a:solidFill>
              </a:rPr>
              <a:t>sklearn</a:t>
            </a:r>
            <a:r>
              <a:rPr lang="en-IN" sz="2800" dirty="0">
                <a:solidFill>
                  <a:schemeClr val="accent1">
                    <a:lumMod val="60000"/>
                    <a:lumOff val="40000"/>
                  </a:schemeClr>
                </a:solidFill>
              </a:rPr>
              <a:t>, matplotlib, seaborn)</a:t>
            </a:r>
          </a:p>
          <a:p>
            <a:pPr marL="285750" indent="-285750">
              <a:buFont typeface="Arial" panose="020B0604020202020204" pitchFamily="34" charset="0"/>
              <a:buChar char="•"/>
            </a:pPr>
            <a:r>
              <a:rPr lang="en-IN" sz="2800" dirty="0">
                <a:solidFill>
                  <a:schemeClr val="accent1">
                    <a:lumMod val="60000"/>
                    <a:lumOff val="40000"/>
                  </a:schemeClr>
                </a:solidFill>
              </a:rPr>
              <a:t>Excel</a:t>
            </a:r>
          </a:p>
          <a:p>
            <a:pPr marL="285750" indent="-285750">
              <a:buFont typeface="Arial" panose="020B0604020202020204" pitchFamily="34" charset="0"/>
              <a:buChar char="•"/>
            </a:pPr>
            <a:r>
              <a:rPr lang="en-IN" sz="2800" dirty="0">
                <a:solidFill>
                  <a:schemeClr val="accent1">
                    <a:lumMod val="60000"/>
                    <a:lumOff val="40000"/>
                  </a:schemeClr>
                </a:solidFill>
              </a:rPr>
              <a:t>GitHub </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77619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70</TotalTime>
  <Words>300</Words>
  <Application>Microsoft Office PowerPoint</Application>
  <PresentationFormat>Widescreen</PresentationFormat>
  <Paragraphs>61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Bodoni MT</vt:lpstr>
      <vt:lpstr>Calibri</vt:lpstr>
      <vt:lpstr>Calibri Light</vt:lpstr>
      <vt:lpstr>Century725 Cn BT</vt:lpstr>
      <vt:lpstr>Leelawadee UI</vt:lpstr>
      <vt:lpstr>Celestial</vt:lpstr>
      <vt:lpstr>Position salary </vt:lpstr>
      <vt:lpstr>Objective </vt:lpstr>
      <vt:lpstr>Data Set Overview</vt:lpstr>
      <vt:lpstr>PowerPoint Presentation</vt:lpstr>
      <vt:lpstr>PowerPoint Presentation</vt:lpstr>
      <vt:lpstr>Implementation Tools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sagar khese</dc:creator>
  <cp:lastModifiedBy>sagar khese</cp:lastModifiedBy>
  <cp:revision>1</cp:revision>
  <dcterms:created xsi:type="dcterms:W3CDTF">2025-04-16T10:06:22Z</dcterms:created>
  <dcterms:modified xsi:type="dcterms:W3CDTF">2025-04-16T11:16:29Z</dcterms:modified>
</cp:coreProperties>
</file>