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75" r:id="rId6"/>
    <p:sldId id="276" r:id="rId7"/>
    <p:sldId id="262" r:id="rId8"/>
    <p:sldId id="277" r:id="rId9"/>
    <p:sldId id="263" r:id="rId10"/>
    <p:sldId id="264" r:id="rId11"/>
    <p:sldId id="279" r:id="rId12"/>
    <p:sldId id="280"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7912F93-11D5-4334-9338-0D5F22CCCCFA}">
          <p14:sldIdLst>
            <p14:sldId id="257"/>
            <p14:sldId id="258"/>
            <p14:sldId id="259"/>
            <p14:sldId id="260"/>
            <p14:sldId id="275"/>
            <p14:sldId id="276"/>
            <p14:sldId id="262"/>
            <p14:sldId id="277"/>
            <p14:sldId id="263"/>
            <p14:sldId id="264"/>
            <p14:sldId id="279"/>
            <p14:sldId id="280"/>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32637B58-87C1-446D-BDA9-B06F4BCF7782}" type="datetimeFigureOut">
              <a:rPr lang="en-US" smtClean="0"/>
              <a:t>1/8/2024</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263708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32637B58-87C1-446D-BDA9-B06F4BCF7782}" type="datetimeFigureOut">
              <a:rPr lang="en-US" smtClean="0"/>
              <a:t>1/8/2024</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2005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32637B58-87C1-446D-BDA9-B06F4BCF7782}" type="datetimeFigureOut">
              <a:rPr lang="en-US" smtClean="0"/>
              <a:t>1/8/2024</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82586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32637B58-87C1-446D-BDA9-B06F4BCF7782}" type="datetimeFigureOut">
              <a:rPr lang="en-US" smtClean="0"/>
              <a:t>1/8/2024</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34695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32637B58-87C1-446D-BDA9-B06F4BCF7782}" type="datetimeFigureOut">
              <a:rPr lang="en-US" smtClean="0"/>
              <a:t>1/8/2024</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110016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32637B58-87C1-446D-BDA9-B06F4BCF7782}" type="datetimeFigureOut">
              <a:rPr lang="en-US" smtClean="0"/>
              <a:t>1/8/2024</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212128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32637B58-87C1-446D-BDA9-B06F4BCF7782}" type="datetimeFigureOut">
              <a:rPr lang="en-US" smtClean="0"/>
              <a:t>1/8/2024</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69556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32637B58-87C1-446D-BDA9-B06F4BCF7782}" type="datetimeFigureOut">
              <a:rPr lang="en-US" smtClean="0"/>
              <a:t>1/8/2024</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521571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32637B58-87C1-446D-BDA9-B06F4BCF7782}" type="datetimeFigureOut">
              <a:rPr lang="en-US" smtClean="0"/>
              <a:t>1/8/2024</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73382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32637B58-87C1-446D-BDA9-B06F4BCF7782}" type="datetimeFigureOut">
              <a:rPr lang="en-US" smtClean="0"/>
              <a:t>1/8/2024</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97771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32637B58-87C1-446D-BDA9-B06F4BCF7782}" type="datetimeFigureOut">
              <a:rPr lang="en-US" smtClean="0"/>
              <a:t>1/8/2024</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647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32637B58-87C1-446D-BDA9-B06F4BCF7782}" type="datetimeFigureOut">
              <a:rPr lang="en-US" smtClean="0"/>
              <a:pPr/>
              <a:t>1/8/2024</a:t>
            </a:fld>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3377632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a:extLst>
              <a:ext uri="{FF2B5EF4-FFF2-40B4-BE49-F238E27FC236}">
                <a16:creationId xmlns:a16="http://schemas.microsoft.com/office/drawing/2014/main" id="{630A3A7C-920D-507A-7453-F64C49F614E3}"/>
              </a:ext>
            </a:extLst>
          </p:cNvPr>
          <p:cNvGraphicFramePr>
            <a:graphicFrameLocks/>
          </p:cNvGraphicFramePr>
          <p:nvPr>
            <p:extLst>
              <p:ext uri="{D42A27DB-BD31-4B8C-83A1-F6EECF244321}">
                <p14:modId xmlns:p14="http://schemas.microsoft.com/office/powerpoint/2010/main" val="3414064690"/>
              </p:ext>
            </p:extLst>
          </p:nvPr>
        </p:nvGraphicFramePr>
        <p:xfrm>
          <a:off x="2955964" y="1073224"/>
          <a:ext cx="6818576" cy="4593285"/>
        </p:xfrm>
        <a:graphic>
          <a:graphicData uri="http://schemas.openxmlformats.org/drawingml/2006/table">
            <a:tbl>
              <a:tblPr firstRow="1" bandRow="1"/>
              <a:tblGrid>
                <a:gridCol w="6818576">
                  <a:extLst>
                    <a:ext uri="{9D8B030D-6E8A-4147-A177-3AD203B41FA5}">
                      <a16:colId xmlns:a16="http://schemas.microsoft.com/office/drawing/2014/main" val="1563570424"/>
                    </a:ext>
                  </a:extLst>
                </a:gridCol>
              </a:tblGrid>
              <a:tr h="4593285">
                <a:tc>
                  <a:txBody>
                    <a:bodyPr/>
                    <a:lstStyle/>
                    <a:p>
                      <a:pPr marL="342900" marR="0" lvl="0" indent="-342900" algn="l" defTabSz="914400" rtl="0" eaLnBrk="1" fontAlgn="auto" latinLnBrk="0" hangingPunct="1">
                        <a:lnSpc>
                          <a:spcPct val="250000"/>
                        </a:lnSpc>
                        <a:spcBef>
                          <a:spcPts val="0"/>
                        </a:spcBef>
                        <a:spcAft>
                          <a:spcPts val="0"/>
                        </a:spcAft>
                        <a:buClrTx/>
                        <a:buSzTx/>
                        <a:buFont typeface="Wingdings" panose="05000000000000000000" pitchFamily="2" charset="2"/>
                        <a:buChar char="Ø"/>
                        <a:tabLst/>
                        <a:defRPr/>
                      </a:pPr>
                      <a:r>
                        <a:rPr lang="en-US" sz="2000" b="0" dirty="0">
                          <a:solidFill>
                            <a:schemeClr val="tx1"/>
                          </a:solidFill>
                          <a:latin typeface="Times New Roman" panose="02020603050405020304" pitchFamily="18" charset="0"/>
                          <a:cs typeface="Times New Roman" panose="02020603050405020304" pitchFamily="18" charset="0"/>
                        </a:rPr>
                        <a:t>ABSTRACT DESIGN</a:t>
                      </a:r>
                    </a:p>
                    <a:p>
                      <a:pPr marL="342900" marR="0" lvl="0" indent="-342900" algn="l" defTabSz="914400" rtl="0" eaLnBrk="1" fontAlgn="auto" latinLnBrk="0" hangingPunct="1">
                        <a:lnSpc>
                          <a:spcPct val="250000"/>
                        </a:lnSpc>
                        <a:spcBef>
                          <a:spcPts val="0"/>
                        </a:spcBef>
                        <a:spcAft>
                          <a:spcPts val="0"/>
                        </a:spcAft>
                        <a:buClrTx/>
                        <a:buSzTx/>
                        <a:buFont typeface="Wingdings" panose="05000000000000000000" pitchFamily="2" charset="2"/>
                        <a:buChar char="Ø"/>
                        <a:tabLst/>
                        <a:defRPr/>
                      </a:pPr>
                      <a:r>
                        <a:rPr lang="en-US" sz="2000" b="0" dirty="0">
                          <a:solidFill>
                            <a:schemeClr val="tx1"/>
                          </a:solidFill>
                          <a:latin typeface="Times New Roman" panose="02020603050405020304" pitchFamily="18" charset="0"/>
                          <a:cs typeface="Times New Roman" panose="02020603050405020304" pitchFamily="18" charset="0"/>
                        </a:rPr>
                        <a:t>FUNCTIONAL DESIGN</a:t>
                      </a:r>
                    </a:p>
                    <a:p>
                      <a:pPr marL="342900" marR="0" lvl="0" indent="-342900" algn="l" defTabSz="914400" rtl="0" eaLnBrk="1" fontAlgn="auto" latinLnBrk="0" hangingPunct="1">
                        <a:lnSpc>
                          <a:spcPct val="250000"/>
                        </a:lnSpc>
                        <a:spcBef>
                          <a:spcPts val="0"/>
                        </a:spcBef>
                        <a:spcAft>
                          <a:spcPts val="0"/>
                        </a:spcAft>
                        <a:buClrTx/>
                        <a:buSzTx/>
                        <a:buFont typeface="Wingdings" panose="05000000000000000000" pitchFamily="2" charset="2"/>
                        <a:buChar char="Ø"/>
                        <a:tabLst/>
                        <a:defRPr/>
                      </a:pPr>
                      <a:r>
                        <a:rPr lang="en-US" sz="2000" b="0" dirty="0">
                          <a:solidFill>
                            <a:schemeClr val="tx1"/>
                          </a:solidFill>
                          <a:latin typeface="Times New Roman" panose="02020603050405020304" pitchFamily="18" charset="0"/>
                          <a:cs typeface="Times New Roman" panose="02020603050405020304" pitchFamily="18" charset="0"/>
                        </a:rPr>
                        <a:t>CONTROL FLOW DESIGN</a:t>
                      </a:r>
                    </a:p>
                    <a:p>
                      <a:pPr marL="342900" marR="0" lvl="0" indent="-342900" algn="l" defTabSz="914400" rtl="0" eaLnBrk="1" fontAlgn="auto" latinLnBrk="0" hangingPunct="1">
                        <a:lnSpc>
                          <a:spcPct val="250000"/>
                        </a:lnSpc>
                        <a:spcBef>
                          <a:spcPts val="0"/>
                        </a:spcBef>
                        <a:spcAft>
                          <a:spcPts val="0"/>
                        </a:spcAft>
                        <a:buClrTx/>
                        <a:buSzTx/>
                        <a:buFont typeface="Wingdings" panose="05000000000000000000" pitchFamily="2" charset="2"/>
                        <a:buChar char="Ø"/>
                        <a:tabLst/>
                        <a:defRPr/>
                      </a:pPr>
                      <a:r>
                        <a:rPr lang="en-US" sz="2000" b="0" dirty="0">
                          <a:solidFill>
                            <a:schemeClr val="tx1"/>
                          </a:solidFill>
                          <a:latin typeface="Times New Roman" panose="02020603050405020304" pitchFamily="18" charset="0"/>
                          <a:cs typeface="Times New Roman" panose="02020603050405020304" pitchFamily="18" charset="0"/>
                        </a:rPr>
                        <a:t>PRESENTATION LAYER DESIGN</a:t>
                      </a:r>
                    </a:p>
                    <a:p>
                      <a:pPr marL="342900" marR="0" lvl="0" indent="-342900" algn="l" defTabSz="914400" rtl="0" eaLnBrk="1" fontAlgn="auto" latinLnBrk="0" hangingPunct="1">
                        <a:lnSpc>
                          <a:spcPct val="250000"/>
                        </a:lnSpc>
                        <a:spcBef>
                          <a:spcPts val="0"/>
                        </a:spcBef>
                        <a:spcAft>
                          <a:spcPts val="0"/>
                        </a:spcAft>
                        <a:buClrTx/>
                        <a:buSzTx/>
                        <a:buFont typeface="Wingdings" panose="05000000000000000000" pitchFamily="2" charset="2"/>
                        <a:buChar char="Ø"/>
                        <a:tabLst/>
                        <a:defRPr/>
                      </a:pPr>
                      <a:r>
                        <a:rPr lang="en-US" sz="2000" b="0" dirty="0">
                          <a:solidFill>
                            <a:schemeClr val="tx1"/>
                          </a:solidFill>
                          <a:latin typeface="Times New Roman" panose="02020603050405020304" pitchFamily="18" charset="0"/>
                          <a:cs typeface="Times New Roman" panose="02020603050405020304" pitchFamily="18" charset="0"/>
                        </a:rPr>
                        <a:t>IMPLEMENTATION</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bl>
          </a:graphicData>
        </a:graphic>
      </p:graphicFrame>
      <p:sp>
        <p:nvSpPr>
          <p:cNvPr id="5" name="Title 7">
            <a:extLst>
              <a:ext uri="{FF2B5EF4-FFF2-40B4-BE49-F238E27FC236}">
                <a16:creationId xmlns:a16="http://schemas.microsoft.com/office/drawing/2014/main" id="{2508818F-05A4-BAA3-6D48-8C067B90F6E4}"/>
              </a:ext>
            </a:extLst>
          </p:cNvPr>
          <p:cNvSpPr txBox="1">
            <a:spLocks/>
          </p:cNvSpPr>
          <p:nvPr/>
        </p:nvSpPr>
        <p:spPr>
          <a:xfrm>
            <a:off x="725556" y="202557"/>
            <a:ext cx="4460817" cy="1096898"/>
          </a:xfrm>
          <a:prstGeom prst="rect">
            <a:avLst/>
          </a:prstGeom>
        </p:spPr>
        <p:txBody>
          <a:bodyPr/>
          <a:lst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a:lstStyle>
          <a:p>
            <a:pPr algn="just"/>
            <a:r>
              <a:rPr lang="en-US" sz="5400" dirty="0">
                <a:solidFill>
                  <a:schemeClr val="tx1"/>
                </a:solidFill>
                <a:latin typeface="Times New Roman" pitchFamily="18" charset="0"/>
                <a:cs typeface="Times New Roman" pitchFamily="18" charset="0"/>
              </a:rPr>
              <a:t>Contents</a:t>
            </a:r>
            <a:endParaRPr lang="en-US" sz="6000" dirty="0">
              <a:solidFill>
                <a:schemeClr val="tx1"/>
              </a:solidFill>
            </a:endParaRPr>
          </a:p>
        </p:txBody>
      </p:sp>
    </p:spTree>
    <p:extLst>
      <p:ext uri="{BB962C8B-B14F-4D97-AF65-F5344CB8AC3E}">
        <p14:creationId xmlns:p14="http://schemas.microsoft.com/office/powerpoint/2010/main" val="1099751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299A2D-F00E-70BB-8217-6EA51CE27EA6}"/>
              </a:ext>
            </a:extLst>
          </p:cNvPr>
          <p:cNvSpPr txBox="1"/>
          <p:nvPr/>
        </p:nvSpPr>
        <p:spPr>
          <a:xfrm>
            <a:off x="623439" y="255636"/>
            <a:ext cx="715891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Presentation Layer Design</a:t>
            </a:r>
          </a:p>
        </p:txBody>
      </p:sp>
      <p:sp>
        <p:nvSpPr>
          <p:cNvPr id="2" name="TextBox 1">
            <a:extLst>
              <a:ext uri="{FF2B5EF4-FFF2-40B4-BE49-F238E27FC236}">
                <a16:creationId xmlns:a16="http://schemas.microsoft.com/office/drawing/2014/main" id="{D0BC1862-2976-2E74-BEBD-997213B6268C}"/>
              </a:ext>
            </a:extLst>
          </p:cNvPr>
          <p:cNvSpPr txBox="1"/>
          <p:nvPr/>
        </p:nvSpPr>
        <p:spPr>
          <a:xfrm>
            <a:off x="1295660" y="1087364"/>
            <a:ext cx="6097554"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Interface Form Design</a:t>
            </a:r>
          </a:p>
        </p:txBody>
      </p:sp>
      <p:pic>
        <p:nvPicPr>
          <p:cNvPr id="5" name="Picture 4">
            <a:extLst>
              <a:ext uri="{FF2B5EF4-FFF2-40B4-BE49-F238E27FC236}">
                <a16:creationId xmlns:a16="http://schemas.microsoft.com/office/drawing/2014/main" id="{13536D62-0A0C-0532-91C9-85C3E3001A5E}"/>
              </a:ext>
            </a:extLst>
          </p:cNvPr>
          <p:cNvPicPr/>
          <p:nvPr/>
        </p:nvPicPr>
        <p:blipFill>
          <a:blip r:embed="rId2"/>
          <a:stretch>
            <a:fillRect/>
          </a:stretch>
        </p:blipFill>
        <p:spPr>
          <a:xfrm>
            <a:off x="2905760" y="1950720"/>
            <a:ext cx="6492239" cy="4338320"/>
          </a:xfrm>
          <a:prstGeom prst="rect">
            <a:avLst/>
          </a:prstGeom>
        </p:spPr>
      </p:pic>
    </p:spTree>
    <p:extLst>
      <p:ext uri="{BB962C8B-B14F-4D97-AF65-F5344CB8AC3E}">
        <p14:creationId xmlns:p14="http://schemas.microsoft.com/office/powerpoint/2010/main" val="1600961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42F646-F83E-6DE6-E37B-83E70727B32E}"/>
              </a:ext>
            </a:extLst>
          </p:cNvPr>
          <p:cNvSpPr txBox="1"/>
          <p:nvPr/>
        </p:nvSpPr>
        <p:spPr>
          <a:xfrm>
            <a:off x="623439" y="255636"/>
            <a:ext cx="715891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Implementation </a:t>
            </a:r>
          </a:p>
        </p:txBody>
      </p:sp>
      <p:sp>
        <p:nvSpPr>
          <p:cNvPr id="3" name="TextBox 2">
            <a:extLst>
              <a:ext uri="{FF2B5EF4-FFF2-40B4-BE49-F238E27FC236}">
                <a16:creationId xmlns:a16="http://schemas.microsoft.com/office/drawing/2014/main" id="{14A597D4-A9A5-F1B8-DE0E-AEB191A154C4}"/>
              </a:ext>
            </a:extLst>
          </p:cNvPr>
          <p:cNvSpPr txBox="1"/>
          <p:nvPr/>
        </p:nvSpPr>
        <p:spPr>
          <a:xfrm>
            <a:off x="1295660" y="1087364"/>
            <a:ext cx="6097554"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Implementation Approaches</a:t>
            </a:r>
          </a:p>
        </p:txBody>
      </p:sp>
      <p:sp>
        <p:nvSpPr>
          <p:cNvPr id="4" name="TextBox 3">
            <a:extLst>
              <a:ext uri="{FF2B5EF4-FFF2-40B4-BE49-F238E27FC236}">
                <a16:creationId xmlns:a16="http://schemas.microsoft.com/office/drawing/2014/main" id="{CA5A3F9B-E1FB-8AF2-70C7-67B45059D501}"/>
              </a:ext>
            </a:extLst>
          </p:cNvPr>
          <p:cNvSpPr txBox="1"/>
          <p:nvPr/>
        </p:nvSpPr>
        <p:spPr>
          <a:xfrm>
            <a:off x="459822" y="1816099"/>
            <a:ext cx="11813458" cy="3782061"/>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Transfer Learning: </a:t>
            </a:r>
            <a:r>
              <a:rPr lang="en-US" dirty="0">
                <a:latin typeface="Times New Roman" panose="02020603050405020304" pitchFamily="18" charset="0"/>
                <a:cs typeface="Times New Roman" panose="02020603050405020304" pitchFamily="18" charset="0"/>
              </a:rPr>
              <a:t>One approach is to use pre-trained CNN models for image classification and fine-tune them on the signature forgery detection task. Transfer learning allows the system to leverage pre-trained models' learned features and weights, reducing the amount of training data and time required to train a new model from scratch.</a:t>
            </a:r>
          </a:p>
          <a:p>
            <a:pPr>
              <a:lnSpc>
                <a:spcPct val="150000"/>
              </a:lnSpc>
            </a:pPr>
            <a:r>
              <a:rPr lang="en-US" b="1" dirty="0">
                <a:latin typeface="Times New Roman" panose="02020603050405020304" pitchFamily="18" charset="0"/>
                <a:cs typeface="Times New Roman" panose="02020603050405020304" pitchFamily="18" charset="0"/>
              </a:rPr>
              <a:t>Custom CNN Model: </a:t>
            </a:r>
            <a:r>
              <a:rPr lang="en-US" dirty="0">
                <a:latin typeface="Times New Roman" panose="02020603050405020304" pitchFamily="18" charset="0"/>
                <a:cs typeface="Times New Roman" panose="02020603050405020304" pitchFamily="18" charset="0"/>
              </a:rPr>
              <a:t>Another approach is to design a custom CNN architecture that is optimized for the signature forgery detection task. The custom CNN model can be designed by using standard CNN architectures such as VGG, ResNet, or Inception as building blocks and adding additional layers to suit the specific needs of the task.</a:t>
            </a:r>
          </a:p>
          <a:p>
            <a:pPr>
              <a:lnSpc>
                <a:spcPct val="150000"/>
              </a:lnSpc>
            </a:pPr>
            <a:r>
              <a:rPr lang="en-US" b="1" dirty="0">
                <a:latin typeface="Times New Roman" panose="02020603050405020304" pitchFamily="18" charset="0"/>
                <a:cs typeface="Times New Roman" panose="02020603050405020304" pitchFamily="18" charset="0"/>
              </a:rPr>
              <a:t>Ensemble Models: </a:t>
            </a:r>
            <a:r>
              <a:rPr lang="en-US" dirty="0">
                <a:latin typeface="Times New Roman" panose="02020603050405020304" pitchFamily="18" charset="0"/>
                <a:cs typeface="Times New Roman" panose="02020603050405020304" pitchFamily="18" charset="0"/>
              </a:rPr>
              <a:t>Ensemble models involve combining multiple models to improve the accuracy of the detection. One example of ensemble models is to use multiple CNN models and combine their output to generate a final decision. This approach can help overcome the limitations of a single model and improve the overall accuracy of the system.</a:t>
            </a:r>
          </a:p>
        </p:txBody>
      </p:sp>
    </p:spTree>
    <p:extLst>
      <p:ext uri="{BB962C8B-B14F-4D97-AF65-F5344CB8AC3E}">
        <p14:creationId xmlns:p14="http://schemas.microsoft.com/office/powerpoint/2010/main" val="4098724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F4CCC1-700D-8D62-3F5F-F2697C65A2E9}"/>
              </a:ext>
            </a:extLst>
          </p:cNvPr>
          <p:cNvSpPr txBox="1"/>
          <p:nvPr/>
        </p:nvSpPr>
        <p:spPr>
          <a:xfrm>
            <a:off x="378542" y="1537969"/>
            <a:ext cx="11813458" cy="3366563"/>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Hybrid Approaches: </a:t>
            </a:r>
            <a:r>
              <a:rPr lang="en-US" dirty="0">
                <a:latin typeface="Times New Roman" panose="02020603050405020304" pitchFamily="18" charset="0"/>
                <a:cs typeface="Times New Roman" panose="02020603050405020304" pitchFamily="18" charset="0"/>
              </a:rPr>
              <a:t>Hybrid approaches involve combining CNN models with other machine learning techniques such as support vector machines (SVMs), random forests, or decision trees. This approach can help improve the accuracy and robustness of the system by leveraging the strengths of multiple algorithms.</a:t>
            </a:r>
          </a:p>
          <a:p>
            <a:pPr>
              <a:lnSpc>
                <a:spcPct val="150000"/>
              </a:lnSpc>
            </a:pPr>
            <a:r>
              <a:rPr lang="en-US" b="1" dirty="0">
                <a:latin typeface="Times New Roman" panose="02020603050405020304" pitchFamily="18" charset="0"/>
                <a:cs typeface="Times New Roman" panose="02020603050405020304" pitchFamily="18" charset="0"/>
              </a:rPr>
              <a:t>Online Learning: </a:t>
            </a:r>
            <a:r>
              <a:rPr lang="en-US" dirty="0">
                <a:latin typeface="Times New Roman" panose="02020603050405020304" pitchFamily="18" charset="0"/>
                <a:cs typeface="Times New Roman" panose="02020603050405020304" pitchFamily="18" charset="0"/>
              </a:rPr>
              <a:t>Online learning involves training the model on new data as it becomes available. This approach is useful in situations where new types of forgery may arise and need to be detected by the system.</a:t>
            </a:r>
          </a:p>
          <a:p>
            <a:pPr>
              <a:lnSpc>
                <a:spcPct val="150000"/>
              </a:lnSpc>
            </a:pPr>
            <a:r>
              <a:rPr lang="en-US" b="1" dirty="0">
                <a:latin typeface="Times New Roman" panose="02020603050405020304" pitchFamily="18" charset="0"/>
                <a:cs typeface="Times New Roman" panose="02020603050405020304" pitchFamily="18" charset="0"/>
              </a:rPr>
              <a:t>Data Augmentation: </a:t>
            </a:r>
            <a:r>
              <a:rPr lang="en-US" dirty="0">
                <a:latin typeface="Times New Roman" panose="02020603050405020304" pitchFamily="18" charset="0"/>
                <a:cs typeface="Times New Roman" panose="02020603050405020304" pitchFamily="18" charset="0"/>
              </a:rPr>
              <a:t>Data augmentation involves generating new training data by applying various transformations to the original dataset. This approach can help increase the amount of data available for training and improve the model's generalization ability.</a:t>
            </a:r>
          </a:p>
        </p:txBody>
      </p:sp>
      <p:sp>
        <p:nvSpPr>
          <p:cNvPr id="3" name="TextBox 2">
            <a:extLst>
              <a:ext uri="{FF2B5EF4-FFF2-40B4-BE49-F238E27FC236}">
                <a16:creationId xmlns:a16="http://schemas.microsoft.com/office/drawing/2014/main" id="{BDC4B68F-3E73-13DB-5C1D-9B5A814B28DB}"/>
              </a:ext>
            </a:extLst>
          </p:cNvPr>
          <p:cNvSpPr txBox="1"/>
          <p:nvPr/>
        </p:nvSpPr>
        <p:spPr>
          <a:xfrm>
            <a:off x="543820" y="823204"/>
            <a:ext cx="6097554"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Implementation Approaches </a:t>
            </a:r>
            <a:r>
              <a:rPr lang="en-US" sz="2800" b="1" dirty="0" err="1">
                <a:latin typeface="Times New Roman" panose="02020603050405020304" pitchFamily="18" charset="0"/>
                <a:cs typeface="Times New Roman" panose="02020603050405020304" pitchFamily="18" charset="0"/>
              </a:rPr>
              <a:t>Cont</a:t>
            </a:r>
            <a:r>
              <a:rPr lang="en-US" sz="28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7023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A7D09-6AD8-2163-B0F8-BB83ACFE31DE}"/>
              </a:ext>
            </a:extLst>
          </p:cNvPr>
          <p:cNvSpPr txBox="1">
            <a:spLocks/>
          </p:cNvSpPr>
          <p:nvPr/>
        </p:nvSpPr>
        <p:spPr>
          <a:xfrm>
            <a:off x="1276557" y="2768600"/>
            <a:ext cx="9106308" cy="2029542"/>
          </a:xfrm>
          <a:prstGeom prst="rect">
            <a:avLst/>
          </a:prstGeom>
        </p:spPr>
        <p:txBody>
          <a:bodyPr>
            <a:normAutofit/>
          </a:bodyPr>
          <a:lst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a:lstStyle>
          <a:p>
            <a:pPr algn="ctr"/>
            <a:r>
              <a:rPr lang="en-US" sz="8000"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308275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680A73-5845-50C5-6017-C88452BB31AC}"/>
              </a:ext>
            </a:extLst>
          </p:cNvPr>
          <p:cNvSpPr txBox="1">
            <a:spLocks/>
          </p:cNvSpPr>
          <p:nvPr/>
        </p:nvSpPr>
        <p:spPr>
          <a:xfrm>
            <a:off x="905069" y="370510"/>
            <a:ext cx="5138530" cy="1118069"/>
          </a:xfrm>
          <a:prstGeom prst="rect">
            <a:avLst/>
          </a:prstGeom>
        </p:spPr>
        <p:txBody>
          <a:bodyPr>
            <a:normAutofit/>
          </a:bodyPr>
          <a:lst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a:lstStyle>
          <a:p>
            <a:pPr algn="just"/>
            <a:r>
              <a:rPr lang="en-US" sz="4400" dirty="0">
                <a:solidFill>
                  <a:schemeClr val="tx1"/>
                </a:solidFill>
                <a:latin typeface="Times New Roman" panose="02020603050405020304" pitchFamily="18" charset="0"/>
                <a:cs typeface="Times New Roman" panose="02020603050405020304" pitchFamily="18" charset="0"/>
              </a:rPr>
              <a:t>Abstract Design</a:t>
            </a:r>
          </a:p>
        </p:txBody>
      </p:sp>
      <p:sp>
        <p:nvSpPr>
          <p:cNvPr id="4" name="TextBox 3">
            <a:extLst>
              <a:ext uri="{FF2B5EF4-FFF2-40B4-BE49-F238E27FC236}">
                <a16:creationId xmlns:a16="http://schemas.microsoft.com/office/drawing/2014/main" id="{2DB2F5AF-5140-F90E-987E-25F831C7F112}"/>
              </a:ext>
            </a:extLst>
          </p:cNvPr>
          <p:cNvSpPr txBox="1"/>
          <p:nvPr/>
        </p:nvSpPr>
        <p:spPr>
          <a:xfrm>
            <a:off x="1425251" y="1138152"/>
            <a:ext cx="6097554"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Architectural Design</a:t>
            </a:r>
          </a:p>
        </p:txBody>
      </p:sp>
      <p:sp>
        <p:nvSpPr>
          <p:cNvPr id="6" name="Rectangle 5">
            <a:extLst>
              <a:ext uri="{FF2B5EF4-FFF2-40B4-BE49-F238E27FC236}">
                <a16:creationId xmlns:a16="http://schemas.microsoft.com/office/drawing/2014/main" id="{B40457EA-D3DF-32F1-AA55-E91F73F3A534}"/>
              </a:ext>
            </a:extLst>
          </p:cNvPr>
          <p:cNvSpPr/>
          <p:nvPr/>
        </p:nvSpPr>
        <p:spPr>
          <a:xfrm>
            <a:off x="2588463" y="1982390"/>
            <a:ext cx="1978818" cy="1800225"/>
          </a:xfrm>
          <a:prstGeom prst="rect">
            <a:avLst/>
          </a:prstGeom>
          <a:solidFill>
            <a:schemeClr val="bg2"/>
          </a:solidFill>
          <a:ln>
            <a:solidFill>
              <a:schemeClr val="tx1"/>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r>
              <a:rPr lang="en-IN" sz="900" dirty="0">
                <a:latin typeface="Times New Roman" panose="02020603050405020304" pitchFamily="18" charset="0"/>
                <a:cs typeface="Times New Roman" panose="02020603050405020304" pitchFamily="18" charset="0"/>
              </a:rPr>
              <a:t>Datasets</a:t>
            </a:r>
          </a:p>
        </p:txBody>
      </p:sp>
      <p:sp>
        <p:nvSpPr>
          <p:cNvPr id="7" name="Rectangle 6">
            <a:extLst>
              <a:ext uri="{FF2B5EF4-FFF2-40B4-BE49-F238E27FC236}">
                <a16:creationId xmlns:a16="http://schemas.microsoft.com/office/drawing/2014/main" id="{273756AB-7F5B-F2A9-0312-BBE04BEB87FF}"/>
              </a:ext>
            </a:extLst>
          </p:cNvPr>
          <p:cNvSpPr/>
          <p:nvPr/>
        </p:nvSpPr>
        <p:spPr>
          <a:xfrm>
            <a:off x="4962481" y="1982391"/>
            <a:ext cx="2317000" cy="1800224"/>
          </a:xfrm>
          <a:prstGeom prst="rect">
            <a:avLst/>
          </a:prstGeom>
          <a:solidFill>
            <a:schemeClr val="bg2"/>
          </a:solidFill>
          <a:ln>
            <a:solidFill>
              <a:schemeClr val="tx1"/>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D3EE1981-F434-F3AC-9132-F878776051FE}"/>
              </a:ext>
            </a:extLst>
          </p:cNvPr>
          <p:cNvCxnSpPr/>
          <p:nvPr/>
        </p:nvCxnSpPr>
        <p:spPr>
          <a:xfrm>
            <a:off x="3121819" y="2882503"/>
            <a:ext cx="164306"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64EEB59E-3710-5A1C-8359-823F63BF714E}"/>
              </a:ext>
            </a:extLst>
          </p:cNvPr>
          <p:cNvCxnSpPr/>
          <p:nvPr/>
        </p:nvCxnSpPr>
        <p:spPr>
          <a:xfrm>
            <a:off x="3293268" y="2553891"/>
            <a:ext cx="0" cy="735806"/>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3154FD5-FD02-3971-C63D-A5823E66C112}"/>
              </a:ext>
            </a:extLst>
          </p:cNvPr>
          <p:cNvCxnSpPr/>
          <p:nvPr/>
        </p:nvCxnSpPr>
        <p:spPr>
          <a:xfrm>
            <a:off x="3286125" y="3293269"/>
            <a:ext cx="188209"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E045BFC-ECD4-C973-B912-60BD28000270}"/>
              </a:ext>
            </a:extLst>
          </p:cNvPr>
          <p:cNvCxnSpPr>
            <a:cxnSpLocks/>
          </p:cNvCxnSpPr>
          <p:nvPr/>
        </p:nvCxnSpPr>
        <p:spPr>
          <a:xfrm>
            <a:off x="3286124" y="2557463"/>
            <a:ext cx="188209" cy="0"/>
          </a:xfrm>
          <a:prstGeom prst="line">
            <a:avLst/>
          </a:prstGeom>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53B9F3FD-B302-F355-74C7-0DADC445BFCF}"/>
              </a:ext>
            </a:extLst>
          </p:cNvPr>
          <p:cNvSpPr/>
          <p:nvPr/>
        </p:nvSpPr>
        <p:spPr>
          <a:xfrm>
            <a:off x="3488620" y="2429014"/>
            <a:ext cx="700086" cy="24334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Times New Roman" panose="02020603050405020304" pitchFamily="18" charset="0"/>
                <a:cs typeface="Times New Roman" panose="02020603050405020304" pitchFamily="18" charset="0"/>
              </a:rPr>
              <a:t>Forged</a:t>
            </a:r>
          </a:p>
        </p:txBody>
      </p:sp>
      <p:sp>
        <p:nvSpPr>
          <p:cNvPr id="19" name="Rectangle 18">
            <a:extLst>
              <a:ext uri="{FF2B5EF4-FFF2-40B4-BE49-F238E27FC236}">
                <a16:creationId xmlns:a16="http://schemas.microsoft.com/office/drawing/2014/main" id="{DE6E3ADB-452C-07E6-DD69-6919C92CB1E5}"/>
              </a:ext>
            </a:extLst>
          </p:cNvPr>
          <p:cNvSpPr/>
          <p:nvPr/>
        </p:nvSpPr>
        <p:spPr>
          <a:xfrm>
            <a:off x="3474333" y="3158877"/>
            <a:ext cx="700086" cy="24334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latin typeface="Times New Roman" panose="02020603050405020304" pitchFamily="18" charset="0"/>
                <a:cs typeface="Times New Roman" panose="02020603050405020304" pitchFamily="18" charset="0"/>
              </a:rPr>
              <a:t>Real</a:t>
            </a:r>
          </a:p>
        </p:txBody>
      </p:sp>
      <p:sp>
        <p:nvSpPr>
          <p:cNvPr id="20" name="Rectangle 19">
            <a:extLst>
              <a:ext uri="{FF2B5EF4-FFF2-40B4-BE49-F238E27FC236}">
                <a16:creationId xmlns:a16="http://schemas.microsoft.com/office/drawing/2014/main" id="{898B2073-AB23-CC13-881A-82BC96C7F34D}"/>
              </a:ext>
            </a:extLst>
          </p:cNvPr>
          <p:cNvSpPr/>
          <p:nvPr/>
        </p:nvSpPr>
        <p:spPr>
          <a:xfrm>
            <a:off x="2714625" y="3455781"/>
            <a:ext cx="1714500" cy="24466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latin typeface="Times New Roman" panose="02020603050405020304" pitchFamily="18" charset="0"/>
                <a:cs typeface="Times New Roman" panose="02020603050405020304" pitchFamily="18" charset="0"/>
              </a:rPr>
              <a:t>Defining Path for both Forged and Real datasets</a:t>
            </a:r>
          </a:p>
        </p:txBody>
      </p:sp>
      <p:cxnSp>
        <p:nvCxnSpPr>
          <p:cNvPr id="22" name="Straight Arrow Connector 21">
            <a:extLst>
              <a:ext uri="{FF2B5EF4-FFF2-40B4-BE49-F238E27FC236}">
                <a16:creationId xmlns:a16="http://schemas.microsoft.com/office/drawing/2014/main" id="{544EB9A6-62C9-86FE-C985-94CB149FBEF2}"/>
              </a:ext>
            </a:extLst>
          </p:cNvPr>
          <p:cNvCxnSpPr>
            <a:cxnSpLocks/>
            <a:stCxn id="6" idx="3"/>
            <a:endCxn id="7" idx="1"/>
          </p:cNvCxnSpPr>
          <p:nvPr/>
        </p:nvCxnSpPr>
        <p:spPr>
          <a:xfrm>
            <a:off x="4567281" y="2882503"/>
            <a:ext cx="395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B4F130E8-0E52-BF6C-21EA-B1BAEA631ED9}"/>
              </a:ext>
            </a:extLst>
          </p:cNvPr>
          <p:cNvSpPr/>
          <p:nvPr/>
        </p:nvSpPr>
        <p:spPr>
          <a:xfrm>
            <a:off x="5353629" y="2162771"/>
            <a:ext cx="1443038" cy="27874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Pre-processing Data</a:t>
            </a:r>
          </a:p>
        </p:txBody>
      </p:sp>
      <p:sp>
        <p:nvSpPr>
          <p:cNvPr id="27" name="Rectangle 26">
            <a:extLst>
              <a:ext uri="{FF2B5EF4-FFF2-40B4-BE49-F238E27FC236}">
                <a16:creationId xmlns:a16="http://schemas.microsoft.com/office/drawing/2014/main" id="{41ADD2E9-515E-F068-38FC-A3600EB616F8}"/>
              </a:ext>
            </a:extLst>
          </p:cNvPr>
          <p:cNvSpPr/>
          <p:nvPr/>
        </p:nvSpPr>
        <p:spPr>
          <a:xfrm>
            <a:off x="5100637" y="2610660"/>
            <a:ext cx="752430" cy="27874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RGB To Gray Scale</a:t>
            </a:r>
          </a:p>
        </p:txBody>
      </p:sp>
      <p:sp>
        <p:nvSpPr>
          <p:cNvPr id="29" name="Rectangle 28">
            <a:extLst>
              <a:ext uri="{FF2B5EF4-FFF2-40B4-BE49-F238E27FC236}">
                <a16:creationId xmlns:a16="http://schemas.microsoft.com/office/drawing/2014/main" id="{A91A9E64-163C-F90C-ECFA-FF1C03F0D3D3}"/>
              </a:ext>
            </a:extLst>
          </p:cNvPr>
          <p:cNvSpPr/>
          <p:nvPr/>
        </p:nvSpPr>
        <p:spPr>
          <a:xfrm>
            <a:off x="6015035" y="2613711"/>
            <a:ext cx="752430" cy="27874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Removal of Noise</a:t>
            </a:r>
          </a:p>
        </p:txBody>
      </p:sp>
      <p:sp>
        <p:nvSpPr>
          <p:cNvPr id="30" name="Rectangle 29">
            <a:extLst>
              <a:ext uri="{FF2B5EF4-FFF2-40B4-BE49-F238E27FC236}">
                <a16:creationId xmlns:a16="http://schemas.microsoft.com/office/drawing/2014/main" id="{28248FA1-DEA1-6E0F-FD45-1E27CCEB5519}"/>
              </a:ext>
            </a:extLst>
          </p:cNvPr>
          <p:cNvSpPr/>
          <p:nvPr/>
        </p:nvSpPr>
        <p:spPr>
          <a:xfrm>
            <a:off x="6141196" y="3210424"/>
            <a:ext cx="752430" cy="27874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Resizing the image</a:t>
            </a:r>
          </a:p>
        </p:txBody>
      </p:sp>
      <p:sp>
        <p:nvSpPr>
          <p:cNvPr id="31" name="Rectangle 30">
            <a:extLst>
              <a:ext uri="{FF2B5EF4-FFF2-40B4-BE49-F238E27FC236}">
                <a16:creationId xmlns:a16="http://schemas.microsoft.com/office/drawing/2014/main" id="{B4BBA58D-82ED-416D-FF2B-3B7B3D1B3672}"/>
              </a:ext>
            </a:extLst>
          </p:cNvPr>
          <p:cNvSpPr/>
          <p:nvPr/>
        </p:nvSpPr>
        <p:spPr>
          <a:xfrm>
            <a:off x="5191166" y="3210424"/>
            <a:ext cx="752430" cy="27874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Gray Scale</a:t>
            </a:r>
          </a:p>
        </p:txBody>
      </p:sp>
      <p:cxnSp>
        <p:nvCxnSpPr>
          <p:cNvPr id="33" name="Straight Arrow Connector 32">
            <a:extLst>
              <a:ext uri="{FF2B5EF4-FFF2-40B4-BE49-F238E27FC236}">
                <a16:creationId xmlns:a16="http://schemas.microsoft.com/office/drawing/2014/main" id="{E46EECE8-4D68-A275-A62E-C76DDDDCA3AF}"/>
              </a:ext>
            </a:extLst>
          </p:cNvPr>
          <p:cNvCxnSpPr>
            <a:stCxn id="27" idx="3"/>
            <a:endCxn id="29" idx="1"/>
          </p:cNvCxnSpPr>
          <p:nvPr/>
        </p:nvCxnSpPr>
        <p:spPr>
          <a:xfrm flipV="1">
            <a:off x="5853067" y="2750032"/>
            <a:ext cx="16196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F7291D6-4549-10A9-C7D4-793144FF6AFE}"/>
              </a:ext>
            </a:extLst>
          </p:cNvPr>
          <p:cNvCxnSpPr>
            <a:stCxn id="31" idx="3"/>
            <a:endCxn id="30" idx="1"/>
          </p:cNvCxnSpPr>
          <p:nvPr/>
        </p:nvCxnSpPr>
        <p:spPr>
          <a:xfrm>
            <a:off x="5943596" y="3349797"/>
            <a:ext cx="197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621C611-292C-E655-97EB-33C922137A68}"/>
              </a:ext>
            </a:extLst>
          </p:cNvPr>
          <p:cNvCxnSpPr>
            <a:stCxn id="29" idx="3"/>
          </p:cNvCxnSpPr>
          <p:nvPr/>
        </p:nvCxnSpPr>
        <p:spPr>
          <a:xfrm flipV="1">
            <a:off x="6767465" y="2750032"/>
            <a:ext cx="173834" cy="30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6113A78-DE1D-4A7D-6A48-C1914419B6D0}"/>
              </a:ext>
            </a:extLst>
          </p:cNvPr>
          <p:cNvCxnSpPr/>
          <p:nvPr/>
        </p:nvCxnSpPr>
        <p:spPr>
          <a:xfrm>
            <a:off x="6941299" y="2750032"/>
            <a:ext cx="0" cy="2646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1AD2A3F-3581-E5B2-F4C8-7E21D5C1708E}"/>
              </a:ext>
            </a:extLst>
          </p:cNvPr>
          <p:cNvCxnSpPr/>
          <p:nvPr/>
        </p:nvCxnSpPr>
        <p:spPr>
          <a:xfrm flipH="1">
            <a:off x="5043488" y="3014663"/>
            <a:ext cx="1897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87B71D8-0F73-EDB5-DD0A-71220C5EF4C3}"/>
              </a:ext>
            </a:extLst>
          </p:cNvPr>
          <p:cNvCxnSpPr/>
          <p:nvPr/>
        </p:nvCxnSpPr>
        <p:spPr>
          <a:xfrm>
            <a:off x="5043488" y="3014663"/>
            <a:ext cx="0" cy="335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0D6D8EB-8370-B344-F56E-B632816D8AF3}"/>
              </a:ext>
            </a:extLst>
          </p:cNvPr>
          <p:cNvCxnSpPr>
            <a:endCxn id="31" idx="1"/>
          </p:cNvCxnSpPr>
          <p:nvPr/>
        </p:nvCxnSpPr>
        <p:spPr>
          <a:xfrm>
            <a:off x="5060289" y="3349796"/>
            <a:ext cx="13087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02E7748D-0E7D-A7DD-B735-813189663DFF}"/>
              </a:ext>
            </a:extLst>
          </p:cNvPr>
          <p:cNvSpPr/>
          <p:nvPr/>
        </p:nvSpPr>
        <p:spPr>
          <a:xfrm>
            <a:off x="7981857" y="1982390"/>
            <a:ext cx="2316999" cy="1800225"/>
          </a:xfrm>
          <a:prstGeom prst="rect">
            <a:avLst/>
          </a:prstGeom>
          <a:solidFill>
            <a:schemeClr val="bg2"/>
          </a:solidFill>
          <a:ln>
            <a:solidFill>
              <a:schemeClr val="tx1"/>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endParaRPr lang="en-IN" sz="900" dirty="0"/>
          </a:p>
        </p:txBody>
      </p:sp>
      <p:sp>
        <p:nvSpPr>
          <p:cNvPr id="72" name="Rectangle 71">
            <a:extLst>
              <a:ext uri="{FF2B5EF4-FFF2-40B4-BE49-F238E27FC236}">
                <a16:creationId xmlns:a16="http://schemas.microsoft.com/office/drawing/2014/main" id="{F13080B4-F9CF-D6E0-2159-AF05D10D837D}"/>
              </a:ext>
            </a:extLst>
          </p:cNvPr>
          <p:cNvSpPr/>
          <p:nvPr/>
        </p:nvSpPr>
        <p:spPr>
          <a:xfrm>
            <a:off x="8426537" y="2121176"/>
            <a:ext cx="1443038" cy="27874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Features Extraction</a:t>
            </a:r>
          </a:p>
        </p:txBody>
      </p:sp>
      <p:sp>
        <p:nvSpPr>
          <p:cNvPr id="73" name="Rectangle 72">
            <a:extLst>
              <a:ext uri="{FF2B5EF4-FFF2-40B4-BE49-F238E27FC236}">
                <a16:creationId xmlns:a16="http://schemas.microsoft.com/office/drawing/2014/main" id="{F0E9E65B-9EE5-5226-F6C5-510F3BCBD4FD}"/>
              </a:ext>
            </a:extLst>
          </p:cNvPr>
          <p:cNvSpPr/>
          <p:nvPr/>
        </p:nvSpPr>
        <p:spPr>
          <a:xfrm>
            <a:off x="8166519" y="2596788"/>
            <a:ext cx="752430" cy="27874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Centroid Calculation</a:t>
            </a:r>
          </a:p>
        </p:txBody>
      </p:sp>
      <p:sp>
        <p:nvSpPr>
          <p:cNvPr id="74" name="Rectangle 73">
            <a:extLst>
              <a:ext uri="{FF2B5EF4-FFF2-40B4-BE49-F238E27FC236}">
                <a16:creationId xmlns:a16="http://schemas.microsoft.com/office/drawing/2014/main" id="{31541A27-727A-BF58-C197-F9D69D83C721}"/>
              </a:ext>
            </a:extLst>
          </p:cNvPr>
          <p:cNvSpPr/>
          <p:nvPr/>
        </p:nvSpPr>
        <p:spPr>
          <a:xfrm>
            <a:off x="9177291" y="2592835"/>
            <a:ext cx="752430" cy="27874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Solidity Calculation</a:t>
            </a:r>
          </a:p>
        </p:txBody>
      </p:sp>
      <p:sp>
        <p:nvSpPr>
          <p:cNvPr id="76" name="Rectangle 75">
            <a:extLst>
              <a:ext uri="{FF2B5EF4-FFF2-40B4-BE49-F238E27FC236}">
                <a16:creationId xmlns:a16="http://schemas.microsoft.com/office/drawing/2014/main" id="{7A057E5A-4086-0C55-CF67-4FB4B540D791}"/>
              </a:ext>
            </a:extLst>
          </p:cNvPr>
          <p:cNvSpPr/>
          <p:nvPr/>
        </p:nvSpPr>
        <p:spPr>
          <a:xfrm>
            <a:off x="8764141" y="3211991"/>
            <a:ext cx="752430" cy="27874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Saving Features</a:t>
            </a:r>
          </a:p>
        </p:txBody>
      </p:sp>
      <p:cxnSp>
        <p:nvCxnSpPr>
          <p:cNvPr id="80" name="Connector: Elbow 79">
            <a:extLst>
              <a:ext uri="{FF2B5EF4-FFF2-40B4-BE49-F238E27FC236}">
                <a16:creationId xmlns:a16="http://schemas.microsoft.com/office/drawing/2014/main" id="{D08A76D1-5C43-57EF-24CB-4EE90399C260}"/>
              </a:ext>
            </a:extLst>
          </p:cNvPr>
          <p:cNvCxnSpPr>
            <a:stCxn id="74" idx="3"/>
            <a:endCxn id="76" idx="0"/>
          </p:cNvCxnSpPr>
          <p:nvPr/>
        </p:nvCxnSpPr>
        <p:spPr>
          <a:xfrm flipH="1">
            <a:off x="9140356" y="2732208"/>
            <a:ext cx="789365" cy="479783"/>
          </a:xfrm>
          <a:prstGeom prst="bentConnector4">
            <a:avLst>
              <a:gd name="adj1" fmla="val -28960"/>
              <a:gd name="adj2" fmla="val 64524"/>
            </a:avLst>
          </a:prstGeom>
          <a:ln>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29058561-A537-052A-0E73-06DE8FD9F1CC}"/>
              </a:ext>
            </a:extLst>
          </p:cNvPr>
          <p:cNvCxnSpPr>
            <a:stCxn id="73" idx="3"/>
            <a:endCxn id="74" idx="1"/>
          </p:cNvCxnSpPr>
          <p:nvPr/>
        </p:nvCxnSpPr>
        <p:spPr>
          <a:xfrm flipV="1">
            <a:off x="8918949" y="2732208"/>
            <a:ext cx="258342" cy="3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4D0EFB73-AC4E-2EEE-CFA1-60F3A0DF11EA}"/>
              </a:ext>
            </a:extLst>
          </p:cNvPr>
          <p:cNvCxnSpPr>
            <a:stCxn id="7" idx="3"/>
            <a:endCxn id="71" idx="1"/>
          </p:cNvCxnSpPr>
          <p:nvPr/>
        </p:nvCxnSpPr>
        <p:spPr>
          <a:xfrm>
            <a:off x="7279481" y="2882503"/>
            <a:ext cx="7023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Rectangle 84">
            <a:extLst>
              <a:ext uri="{FF2B5EF4-FFF2-40B4-BE49-F238E27FC236}">
                <a16:creationId xmlns:a16="http://schemas.microsoft.com/office/drawing/2014/main" id="{8DEE6FD2-F975-32AB-37B6-E86503792D9B}"/>
              </a:ext>
            </a:extLst>
          </p:cNvPr>
          <p:cNvSpPr/>
          <p:nvPr/>
        </p:nvSpPr>
        <p:spPr>
          <a:xfrm>
            <a:off x="7973430" y="4121953"/>
            <a:ext cx="2316999" cy="1800225"/>
          </a:xfrm>
          <a:prstGeom prst="rect">
            <a:avLst/>
          </a:prstGeom>
          <a:solidFill>
            <a:schemeClr val="bg2"/>
          </a:solidFill>
          <a:ln>
            <a:solidFill>
              <a:schemeClr val="tx1"/>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endParaRPr lang="en-IN" sz="900" dirty="0"/>
          </a:p>
        </p:txBody>
      </p:sp>
      <p:sp>
        <p:nvSpPr>
          <p:cNvPr id="86" name="Rectangle 85">
            <a:extLst>
              <a:ext uri="{FF2B5EF4-FFF2-40B4-BE49-F238E27FC236}">
                <a16:creationId xmlns:a16="http://schemas.microsoft.com/office/drawing/2014/main" id="{1DACC634-9C99-46ED-B0A6-BF4C72595111}"/>
              </a:ext>
            </a:extLst>
          </p:cNvPr>
          <p:cNvSpPr/>
          <p:nvPr/>
        </p:nvSpPr>
        <p:spPr>
          <a:xfrm>
            <a:off x="8410410" y="4312067"/>
            <a:ext cx="1443038" cy="27874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CNN Model</a:t>
            </a:r>
          </a:p>
        </p:txBody>
      </p:sp>
      <p:sp>
        <p:nvSpPr>
          <p:cNvPr id="88" name="Rectangle 87">
            <a:extLst>
              <a:ext uri="{FF2B5EF4-FFF2-40B4-BE49-F238E27FC236}">
                <a16:creationId xmlns:a16="http://schemas.microsoft.com/office/drawing/2014/main" id="{EBFCDCCD-90A1-B58D-7640-F561A81ACE6C}"/>
              </a:ext>
            </a:extLst>
          </p:cNvPr>
          <p:cNvSpPr/>
          <p:nvPr/>
        </p:nvSpPr>
        <p:spPr>
          <a:xfrm>
            <a:off x="8166518" y="4882691"/>
            <a:ext cx="856037" cy="27874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Convolution Layer</a:t>
            </a:r>
          </a:p>
        </p:txBody>
      </p:sp>
      <p:sp>
        <p:nvSpPr>
          <p:cNvPr id="89" name="Rectangle 88">
            <a:extLst>
              <a:ext uri="{FF2B5EF4-FFF2-40B4-BE49-F238E27FC236}">
                <a16:creationId xmlns:a16="http://schemas.microsoft.com/office/drawing/2014/main" id="{D9CFD843-A93B-534E-96F3-E423839EC2D1}"/>
              </a:ext>
            </a:extLst>
          </p:cNvPr>
          <p:cNvSpPr/>
          <p:nvPr/>
        </p:nvSpPr>
        <p:spPr>
          <a:xfrm>
            <a:off x="9215643" y="4882691"/>
            <a:ext cx="856037" cy="27874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Pooling</a:t>
            </a:r>
          </a:p>
        </p:txBody>
      </p:sp>
      <p:sp>
        <p:nvSpPr>
          <p:cNvPr id="90" name="Rectangle 89">
            <a:extLst>
              <a:ext uri="{FF2B5EF4-FFF2-40B4-BE49-F238E27FC236}">
                <a16:creationId xmlns:a16="http://schemas.microsoft.com/office/drawing/2014/main" id="{6F14C1BD-C1C2-23B7-3AD8-019D4354AE9C}"/>
              </a:ext>
            </a:extLst>
          </p:cNvPr>
          <p:cNvSpPr/>
          <p:nvPr/>
        </p:nvSpPr>
        <p:spPr>
          <a:xfrm>
            <a:off x="8720038" y="5361401"/>
            <a:ext cx="856037" cy="39646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Fully Connected Layer</a:t>
            </a:r>
          </a:p>
        </p:txBody>
      </p:sp>
      <p:sp>
        <p:nvSpPr>
          <p:cNvPr id="91" name="Rectangle 90">
            <a:extLst>
              <a:ext uri="{FF2B5EF4-FFF2-40B4-BE49-F238E27FC236}">
                <a16:creationId xmlns:a16="http://schemas.microsoft.com/office/drawing/2014/main" id="{77C39766-CC99-E999-0195-8F691E715379}"/>
              </a:ext>
            </a:extLst>
          </p:cNvPr>
          <p:cNvSpPr/>
          <p:nvPr/>
        </p:nvSpPr>
        <p:spPr>
          <a:xfrm>
            <a:off x="4982696" y="4121953"/>
            <a:ext cx="2316999" cy="1800225"/>
          </a:xfrm>
          <a:prstGeom prst="rect">
            <a:avLst/>
          </a:prstGeom>
          <a:solidFill>
            <a:schemeClr val="bg2"/>
          </a:solidFill>
          <a:ln>
            <a:solidFill>
              <a:schemeClr val="tx1"/>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endParaRPr lang="en-IN" sz="900" dirty="0"/>
          </a:p>
        </p:txBody>
      </p:sp>
      <p:sp>
        <p:nvSpPr>
          <p:cNvPr id="92" name="Rectangle 91">
            <a:extLst>
              <a:ext uri="{FF2B5EF4-FFF2-40B4-BE49-F238E27FC236}">
                <a16:creationId xmlns:a16="http://schemas.microsoft.com/office/drawing/2014/main" id="{02297CD8-2453-2D8B-D127-AEE43FD576D1}"/>
              </a:ext>
            </a:extLst>
          </p:cNvPr>
          <p:cNvSpPr/>
          <p:nvPr/>
        </p:nvSpPr>
        <p:spPr>
          <a:xfrm>
            <a:off x="5249502" y="4589247"/>
            <a:ext cx="958417" cy="61808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Genuine</a:t>
            </a:r>
          </a:p>
          <a:p>
            <a:pPr algn="ctr"/>
            <a:r>
              <a:rPr lang="en-IN" sz="9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Signature Belongs to Genuine Image</a:t>
            </a:r>
          </a:p>
        </p:txBody>
      </p:sp>
      <p:sp>
        <p:nvSpPr>
          <p:cNvPr id="93" name="Rectangle 92">
            <a:extLst>
              <a:ext uri="{FF2B5EF4-FFF2-40B4-BE49-F238E27FC236}">
                <a16:creationId xmlns:a16="http://schemas.microsoft.com/office/drawing/2014/main" id="{204F253D-E454-1997-56DA-74FCC589FCB8}"/>
              </a:ext>
            </a:extLst>
          </p:cNvPr>
          <p:cNvSpPr/>
          <p:nvPr/>
        </p:nvSpPr>
        <p:spPr>
          <a:xfrm>
            <a:off x="5353629" y="4227100"/>
            <a:ext cx="1443038" cy="27874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Display Outcome</a:t>
            </a:r>
          </a:p>
        </p:txBody>
      </p:sp>
      <p:sp>
        <p:nvSpPr>
          <p:cNvPr id="94" name="Rectangle 93">
            <a:extLst>
              <a:ext uri="{FF2B5EF4-FFF2-40B4-BE49-F238E27FC236}">
                <a16:creationId xmlns:a16="http://schemas.microsoft.com/office/drawing/2014/main" id="{18D9C84D-89CD-64E9-EDE0-B798DED8C563}"/>
              </a:ext>
            </a:extLst>
          </p:cNvPr>
          <p:cNvSpPr/>
          <p:nvPr/>
        </p:nvSpPr>
        <p:spPr>
          <a:xfrm>
            <a:off x="5249502" y="5250590"/>
            <a:ext cx="958417" cy="61808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Forged</a:t>
            </a:r>
          </a:p>
          <a:p>
            <a:pPr algn="ctr"/>
            <a:r>
              <a:rPr lang="en-IN" sz="9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Signature Belongs to Forged Image</a:t>
            </a:r>
          </a:p>
        </p:txBody>
      </p:sp>
      <p:cxnSp>
        <p:nvCxnSpPr>
          <p:cNvPr id="98" name="Connector: Elbow 97">
            <a:extLst>
              <a:ext uri="{FF2B5EF4-FFF2-40B4-BE49-F238E27FC236}">
                <a16:creationId xmlns:a16="http://schemas.microsoft.com/office/drawing/2014/main" id="{AEAFCEAD-52A8-A784-7C0D-FC7F359F1930}"/>
              </a:ext>
            </a:extLst>
          </p:cNvPr>
          <p:cNvCxnSpPr>
            <a:stCxn id="92" idx="3"/>
            <a:endCxn id="94" idx="3"/>
          </p:cNvCxnSpPr>
          <p:nvPr/>
        </p:nvCxnSpPr>
        <p:spPr>
          <a:xfrm>
            <a:off x="6207919" y="4898289"/>
            <a:ext cx="12700" cy="661343"/>
          </a:xfrm>
          <a:prstGeom prst="bentConnector3">
            <a:avLst>
              <a:gd name="adj1" fmla="val 1800000"/>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01" name="Rectangle 100">
            <a:extLst>
              <a:ext uri="{FF2B5EF4-FFF2-40B4-BE49-F238E27FC236}">
                <a16:creationId xmlns:a16="http://schemas.microsoft.com/office/drawing/2014/main" id="{F53774D2-2F2F-A6F5-8B55-84E9DA393C03}"/>
              </a:ext>
            </a:extLst>
          </p:cNvPr>
          <p:cNvSpPr/>
          <p:nvPr/>
        </p:nvSpPr>
        <p:spPr>
          <a:xfrm>
            <a:off x="6505439" y="5082656"/>
            <a:ext cx="752430" cy="27874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Outcome</a:t>
            </a:r>
          </a:p>
        </p:txBody>
      </p:sp>
      <p:cxnSp>
        <p:nvCxnSpPr>
          <p:cNvPr id="103" name="Connector: Elbow 102">
            <a:extLst>
              <a:ext uri="{FF2B5EF4-FFF2-40B4-BE49-F238E27FC236}">
                <a16:creationId xmlns:a16="http://schemas.microsoft.com/office/drawing/2014/main" id="{C6341946-C6D0-5CF9-3E8B-7E33E86E9D7D}"/>
              </a:ext>
            </a:extLst>
          </p:cNvPr>
          <p:cNvCxnSpPr>
            <a:stCxn id="71" idx="3"/>
            <a:endCxn id="85" idx="3"/>
          </p:cNvCxnSpPr>
          <p:nvPr/>
        </p:nvCxnSpPr>
        <p:spPr>
          <a:xfrm flipH="1">
            <a:off x="10290429" y="2882503"/>
            <a:ext cx="8427" cy="2139563"/>
          </a:xfrm>
          <a:prstGeom prst="bentConnector3">
            <a:avLst>
              <a:gd name="adj1" fmla="val -2712709"/>
            </a:avLst>
          </a:prstGeom>
          <a:ln>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6C19B104-815A-F3B6-070F-DEDCDE8C948D}"/>
              </a:ext>
            </a:extLst>
          </p:cNvPr>
          <p:cNvCxnSpPr>
            <a:stCxn id="85" idx="1"/>
            <a:endCxn id="91" idx="3"/>
          </p:cNvCxnSpPr>
          <p:nvPr/>
        </p:nvCxnSpPr>
        <p:spPr>
          <a:xfrm flipH="1">
            <a:off x="7299695" y="5022066"/>
            <a:ext cx="673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10734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824EBD-64F3-33B6-D55A-C1BA6ADFCB5F}"/>
              </a:ext>
            </a:extLst>
          </p:cNvPr>
          <p:cNvSpPr txBox="1"/>
          <p:nvPr/>
        </p:nvSpPr>
        <p:spPr>
          <a:xfrm>
            <a:off x="1803918" y="357694"/>
            <a:ext cx="8584163" cy="6038641"/>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Dataset Collection: </a:t>
            </a:r>
            <a:r>
              <a:rPr lang="en-US" sz="2000" dirty="0">
                <a:latin typeface="Times New Roman" panose="02020603050405020304" pitchFamily="18" charset="0"/>
                <a:cs typeface="Times New Roman" panose="02020603050405020304" pitchFamily="18" charset="0"/>
              </a:rPr>
              <a:t>Collect a dataset of genuine and forged signatures. The dataset should be diverse and should cover different types of signatures with various styles and fonts.</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Data Pre-processing: </a:t>
            </a:r>
            <a:r>
              <a:rPr lang="en-US" sz="2000" dirty="0">
                <a:latin typeface="Times New Roman" panose="02020603050405020304" pitchFamily="18" charset="0"/>
                <a:cs typeface="Times New Roman" panose="02020603050405020304" pitchFamily="18" charset="0"/>
              </a:rPr>
              <a:t>Pre-process the dataset by resizing the images, normalizing the pixel values, and converting the images to grayscale</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Dataset Splitting: </a:t>
            </a:r>
            <a:r>
              <a:rPr lang="en-US" sz="2000" dirty="0">
                <a:latin typeface="Times New Roman" panose="02020603050405020304" pitchFamily="18" charset="0"/>
                <a:cs typeface="Times New Roman" panose="02020603050405020304" pitchFamily="18" charset="0"/>
              </a:rPr>
              <a:t>Split the dataset into training, validation, and testing sets. You can use the training set to train the model, validation set to tune the hyperparameters and test the model's generalization capability on the testing set.</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Model Architecture: </a:t>
            </a:r>
            <a:r>
              <a:rPr lang="en-US" sz="2000" dirty="0">
                <a:latin typeface="Times New Roman" panose="02020603050405020304" pitchFamily="18" charset="0"/>
                <a:cs typeface="Times New Roman" panose="02020603050405020304" pitchFamily="18" charset="0"/>
              </a:rPr>
              <a:t>The model architecture should consist of several convolutional layers followed by max-pooling layers to extract relevant features from the signature images. Add a few fully connected layers to classify the signatures as genuine or forged. </a:t>
            </a:r>
          </a:p>
        </p:txBody>
      </p:sp>
    </p:spTree>
    <p:extLst>
      <p:ext uri="{BB962C8B-B14F-4D97-AF65-F5344CB8AC3E}">
        <p14:creationId xmlns:p14="http://schemas.microsoft.com/office/powerpoint/2010/main" val="459528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794A2E-0A42-05E6-98CB-579A8D2CBDB0}"/>
              </a:ext>
            </a:extLst>
          </p:cNvPr>
          <p:cNvSpPr txBox="1"/>
          <p:nvPr/>
        </p:nvSpPr>
        <p:spPr>
          <a:xfrm>
            <a:off x="849864" y="221029"/>
            <a:ext cx="6097554"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Use case diagram</a:t>
            </a:r>
          </a:p>
        </p:txBody>
      </p:sp>
      <p:grpSp>
        <p:nvGrpSpPr>
          <p:cNvPr id="18" name="Group 17">
            <a:extLst>
              <a:ext uri="{FF2B5EF4-FFF2-40B4-BE49-F238E27FC236}">
                <a16:creationId xmlns:a16="http://schemas.microsoft.com/office/drawing/2014/main" id="{5D18EB55-1EE3-CA26-1420-B46D8D0EF1CA}"/>
              </a:ext>
            </a:extLst>
          </p:cNvPr>
          <p:cNvGrpSpPr/>
          <p:nvPr/>
        </p:nvGrpSpPr>
        <p:grpSpPr>
          <a:xfrm>
            <a:off x="2339790" y="2788023"/>
            <a:ext cx="824753" cy="1281953"/>
            <a:chOff x="2115671" y="2017059"/>
            <a:chExt cx="824753" cy="1281953"/>
          </a:xfrm>
        </p:grpSpPr>
        <p:sp>
          <p:nvSpPr>
            <p:cNvPr id="2" name="Oval 1">
              <a:extLst>
                <a:ext uri="{FF2B5EF4-FFF2-40B4-BE49-F238E27FC236}">
                  <a16:creationId xmlns:a16="http://schemas.microsoft.com/office/drawing/2014/main" id="{B7B23E10-7FFB-B26D-E86E-1411A4A0A01B}"/>
                </a:ext>
              </a:extLst>
            </p:cNvPr>
            <p:cNvSpPr/>
            <p:nvPr/>
          </p:nvSpPr>
          <p:spPr>
            <a:xfrm>
              <a:off x="2205318" y="2017059"/>
              <a:ext cx="663388" cy="52322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F47DB4BB-EBE9-9CBB-4371-979CF1C00C84}"/>
                </a:ext>
              </a:extLst>
            </p:cNvPr>
            <p:cNvCxnSpPr>
              <a:stCxn id="2" idx="4"/>
            </p:cNvCxnSpPr>
            <p:nvPr/>
          </p:nvCxnSpPr>
          <p:spPr>
            <a:xfrm>
              <a:off x="2537012" y="2540279"/>
              <a:ext cx="8964" cy="5615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DE11BBE-EBFF-325D-7EB8-CE6382972337}"/>
                </a:ext>
              </a:extLst>
            </p:cNvPr>
            <p:cNvCxnSpPr/>
            <p:nvPr/>
          </p:nvCxnSpPr>
          <p:spPr>
            <a:xfrm>
              <a:off x="2115671" y="2725271"/>
              <a:ext cx="824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A7ED7C-8341-8C5F-F36A-04BF8F36BCC2}"/>
                </a:ext>
              </a:extLst>
            </p:cNvPr>
            <p:cNvCxnSpPr/>
            <p:nvPr/>
          </p:nvCxnSpPr>
          <p:spPr>
            <a:xfrm flipH="1">
              <a:off x="2330824" y="3101788"/>
              <a:ext cx="215152" cy="1972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E3ECABE-2BBE-C1AD-B581-EDD1D79A68A6}"/>
                </a:ext>
              </a:extLst>
            </p:cNvPr>
            <p:cNvCxnSpPr/>
            <p:nvPr/>
          </p:nvCxnSpPr>
          <p:spPr>
            <a:xfrm>
              <a:off x="2545976" y="3101788"/>
              <a:ext cx="161365" cy="1972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5B0CA92C-B7BE-01B7-A843-D132948C7AF0}"/>
              </a:ext>
            </a:extLst>
          </p:cNvPr>
          <p:cNvSpPr/>
          <p:nvPr/>
        </p:nvSpPr>
        <p:spPr>
          <a:xfrm>
            <a:off x="3758223" y="694797"/>
            <a:ext cx="4464424" cy="4979861"/>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DC64FE63-FFEB-5626-D8D9-360DD77C521C}"/>
              </a:ext>
            </a:extLst>
          </p:cNvPr>
          <p:cNvSpPr/>
          <p:nvPr/>
        </p:nvSpPr>
        <p:spPr>
          <a:xfrm>
            <a:off x="4258235" y="799584"/>
            <a:ext cx="2124636" cy="609599"/>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Upload signature Image</a:t>
            </a:r>
            <a:endParaRPr lang="en-IN" sz="1100" dirty="0">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22614E80-B4F9-CC1C-0FCD-4FB1DBD0A44B}"/>
              </a:ext>
            </a:extLst>
          </p:cNvPr>
          <p:cNvSpPr/>
          <p:nvPr/>
        </p:nvSpPr>
        <p:spPr>
          <a:xfrm>
            <a:off x="5033682" y="1432664"/>
            <a:ext cx="2124636" cy="609599"/>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Signature Analysis</a:t>
            </a:r>
            <a:endParaRPr lang="en-IN" sz="1100" dirty="0">
              <a:latin typeface="Times New Roman" panose="02020603050405020304" pitchFamily="18" charset="0"/>
              <a:cs typeface="Times New Roman" panose="02020603050405020304" pitchFamily="18" charset="0"/>
            </a:endParaRPr>
          </a:p>
        </p:txBody>
      </p:sp>
      <p:sp>
        <p:nvSpPr>
          <p:cNvPr id="21" name="Oval 20">
            <a:extLst>
              <a:ext uri="{FF2B5EF4-FFF2-40B4-BE49-F238E27FC236}">
                <a16:creationId xmlns:a16="http://schemas.microsoft.com/office/drawing/2014/main" id="{93F8E8AE-EBFC-64D6-E4EF-FC93B65DF69C}"/>
              </a:ext>
            </a:extLst>
          </p:cNvPr>
          <p:cNvSpPr/>
          <p:nvPr/>
        </p:nvSpPr>
        <p:spPr>
          <a:xfrm>
            <a:off x="4267200" y="2190744"/>
            <a:ext cx="2124636" cy="609599"/>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Forgery Probability Display</a:t>
            </a:r>
            <a:endParaRPr lang="en-IN" sz="1100" dirty="0">
              <a:latin typeface="Times New Roman" panose="02020603050405020304" pitchFamily="18" charset="0"/>
              <a:cs typeface="Times New Roman" panose="02020603050405020304" pitchFamily="18" charset="0"/>
            </a:endParaRPr>
          </a:p>
        </p:txBody>
      </p:sp>
      <p:sp>
        <p:nvSpPr>
          <p:cNvPr id="22" name="Oval 21">
            <a:extLst>
              <a:ext uri="{FF2B5EF4-FFF2-40B4-BE49-F238E27FC236}">
                <a16:creationId xmlns:a16="http://schemas.microsoft.com/office/drawing/2014/main" id="{FD5363AF-27CB-9135-AC3A-660DB6F3D96E}"/>
              </a:ext>
            </a:extLst>
          </p:cNvPr>
          <p:cNvSpPr/>
          <p:nvPr/>
        </p:nvSpPr>
        <p:spPr>
          <a:xfrm>
            <a:off x="4923633" y="4274802"/>
            <a:ext cx="2124636" cy="609599"/>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Manage Users</a:t>
            </a:r>
            <a:endParaRPr lang="en-IN" sz="1100" dirty="0">
              <a:latin typeface="Times New Roman" panose="02020603050405020304" pitchFamily="18" charset="0"/>
              <a:cs typeface="Times New Roman" panose="02020603050405020304" pitchFamily="18" charset="0"/>
            </a:endParaRPr>
          </a:p>
        </p:txBody>
      </p:sp>
      <p:sp>
        <p:nvSpPr>
          <p:cNvPr id="23" name="Oval 22">
            <a:extLst>
              <a:ext uri="{FF2B5EF4-FFF2-40B4-BE49-F238E27FC236}">
                <a16:creationId xmlns:a16="http://schemas.microsoft.com/office/drawing/2014/main" id="{E08B36FE-A64A-7CC8-5AE0-8E18121F5249}"/>
              </a:ext>
            </a:extLst>
          </p:cNvPr>
          <p:cNvSpPr/>
          <p:nvPr/>
        </p:nvSpPr>
        <p:spPr>
          <a:xfrm>
            <a:off x="4267200" y="4961969"/>
            <a:ext cx="2124636" cy="609599"/>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Manage System</a:t>
            </a:r>
            <a:endParaRPr lang="en-IN" sz="1100" dirty="0">
              <a:latin typeface="Times New Roman" panose="02020603050405020304" pitchFamily="18" charset="0"/>
              <a:cs typeface="Times New Roman" panose="02020603050405020304" pitchFamily="18" charset="0"/>
            </a:endParaRPr>
          </a:p>
        </p:txBody>
      </p:sp>
      <p:sp>
        <p:nvSpPr>
          <p:cNvPr id="24" name="Oval 23">
            <a:extLst>
              <a:ext uri="{FF2B5EF4-FFF2-40B4-BE49-F238E27FC236}">
                <a16:creationId xmlns:a16="http://schemas.microsoft.com/office/drawing/2014/main" id="{6D47FFDF-AAD1-77BB-F303-B74E3F4FC920}"/>
              </a:ext>
            </a:extLst>
          </p:cNvPr>
          <p:cNvSpPr/>
          <p:nvPr/>
        </p:nvSpPr>
        <p:spPr>
          <a:xfrm>
            <a:off x="4258235" y="3496235"/>
            <a:ext cx="2124636" cy="609599"/>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View Model Performance</a:t>
            </a:r>
            <a:endParaRPr lang="en-IN" sz="1100" dirty="0">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F63FF9F3-D926-51B0-734D-071B4528FA41}"/>
              </a:ext>
            </a:extLst>
          </p:cNvPr>
          <p:cNvSpPr/>
          <p:nvPr/>
        </p:nvSpPr>
        <p:spPr>
          <a:xfrm>
            <a:off x="4928117" y="2823824"/>
            <a:ext cx="2124636" cy="609599"/>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Update Model</a:t>
            </a:r>
            <a:endParaRPr lang="en-IN" sz="1100" dirty="0">
              <a:latin typeface="Times New Roman" panose="02020603050405020304" pitchFamily="18" charset="0"/>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CDE898C1-E1B2-E4A5-8964-043C92C0D408}"/>
              </a:ext>
            </a:extLst>
          </p:cNvPr>
          <p:cNvCxnSpPr/>
          <p:nvPr/>
        </p:nvCxnSpPr>
        <p:spPr>
          <a:xfrm flipV="1">
            <a:off x="3164543" y="1409183"/>
            <a:ext cx="1371598" cy="14146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8353B9D-89EE-63AD-338B-9B829685B4DF}"/>
              </a:ext>
            </a:extLst>
          </p:cNvPr>
          <p:cNvCxnSpPr/>
          <p:nvPr/>
        </p:nvCxnSpPr>
        <p:spPr>
          <a:xfrm flipV="1">
            <a:off x="3272118" y="1703294"/>
            <a:ext cx="1655999" cy="12909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3EFAE57-E575-097C-C133-923FF3FF43F9}"/>
              </a:ext>
            </a:extLst>
          </p:cNvPr>
          <p:cNvCxnSpPr/>
          <p:nvPr/>
        </p:nvCxnSpPr>
        <p:spPr>
          <a:xfrm flipV="1">
            <a:off x="3272118" y="2617685"/>
            <a:ext cx="896241" cy="6724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54AA-1667-43D5-0167-515DC4821E47}"/>
              </a:ext>
            </a:extLst>
          </p:cNvPr>
          <p:cNvCxnSpPr/>
          <p:nvPr/>
        </p:nvCxnSpPr>
        <p:spPr>
          <a:xfrm flipV="1">
            <a:off x="3352800" y="3057024"/>
            <a:ext cx="1575317" cy="5198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BC2D2A1-18EE-979D-1527-DBB3567F1865}"/>
              </a:ext>
            </a:extLst>
          </p:cNvPr>
          <p:cNvCxnSpPr/>
          <p:nvPr/>
        </p:nvCxnSpPr>
        <p:spPr>
          <a:xfrm>
            <a:off x="3164543" y="3756212"/>
            <a:ext cx="9143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B24913C-1ACC-6A32-1912-A9E8CF1BC37C}"/>
              </a:ext>
            </a:extLst>
          </p:cNvPr>
          <p:cNvCxnSpPr/>
          <p:nvPr/>
        </p:nvCxnSpPr>
        <p:spPr>
          <a:xfrm>
            <a:off x="3092825" y="3980329"/>
            <a:ext cx="1694328" cy="5109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833B55-8EB9-164A-07F3-855394E17426}"/>
              </a:ext>
            </a:extLst>
          </p:cNvPr>
          <p:cNvCxnSpPr/>
          <p:nvPr/>
        </p:nvCxnSpPr>
        <p:spPr>
          <a:xfrm>
            <a:off x="3092825" y="4204487"/>
            <a:ext cx="1165410" cy="6631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9810E244-CEA4-270C-058F-9713590A3521}"/>
              </a:ext>
            </a:extLst>
          </p:cNvPr>
          <p:cNvSpPr/>
          <p:nvPr/>
        </p:nvSpPr>
        <p:spPr>
          <a:xfrm>
            <a:off x="2359729" y="4316505"/>
            <a:ext cx="824753" cy="29583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Actor</a:t>
            </a:r>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245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E1A29AA-722F-3FF7-BCC0-D05F0B7D9BB0}"/>
              </a:ext>
            </a:extLst>
          </p:cNvPr>
          <p:cNvSpPr txBox="1">
            <a:spLocks/>
          </p:cNvSpPr>
          <p:nvPr/>
        </p:nvSpPr>
        <p:spPr>
          <a:xfrm>
            <a:off x="905069" y="370511"/>
            <a:ext cx="5138530" cy="723184"/>
          </a:xfrm>
          <a:prstGeom prst="rect">
            <a:avLst/>
          </a:prstGeom>
        </p:spPr>
        <p:txBody>
          <a:bodyPr>
            <a:normAutofit/>
          </a:bodyPr>
          <a:lst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a:lstStyle>
          <a:p>
            <a:pPr algn="just"/>
            <a:r>
              <a:rPr lang="en-US" sz="4400" dirty="0">
                <a:solidFill>
                  <a:schemeClr val="tx1"/>
                </a:solidFill>
                <a:latin typeface="Times New Roman" panose="02020603050405020304" pitchFamily="18" charset="0"/>
                <a:cs typeface="Times New Roman" panose="02020603050405020304" pitchFamily="18" charset="0"/>
              </a:rPr>
              <a:t>Functional Design</a:t>
            </a:r>
          </a:p>
        </p:txBody>
      </p:sp>
      <p:grpSp>
        <p:nvGrpSpPr>
          <p:cNvPr id="4" name="Group 3">
            <a:extLst>
              <a:ext uri="{FF2B5EF4-FFF2-40B4-BE49-F238E27FC236}">
                <a16:creationId xmlns:a16="http://schemas.microsoft.com/office/drawing/2014/main" id="{474CF178-01CA-9BCA-679D-E7E93989BD9A}"/>
              </a:ext>
            </a:extLst>
          </p:cNvPr>
          <p:cNvGrpSpPr/>
          <p:nvPr/>
        </p:nvGrpSpPr>
        <p:grpSpPr>
          <a:xfrm>
            <a:off x="3694747" y="931135"/>
            <a:ext cx="5752467" cy="5393794"/>
            <a:chOff x="0" y="0"/>
            <a:chExt cx="5752795" cy="7028252"/>
          </a:xfrm>
        </p:grpSpPr>
        <p:sp>
          <p:nvSpPr>
            <p:cNvPr id="5" name="Rectangle 4">
              <a:extLst>
                <a:ext uri="{FF2B5EF4-FFF2-40B4-BE49-F238E27FC236}">
                  <a16:creationId xmlns:a16="http://schemas.microsoft.com/office/drawing/2014/main" id="{FB679A15-2402-5C70-A241-C33E9E59F133}"/>
                </a:ext>
              </a:extLst>
            </p:cNvPr>
            <p:cNvSpPr/>
            <p:nvPr/>
          </p:nvSpPr>
          <p:spPr>
            <a:xfrm>
              <a:off x="0" y="46965"/>
              <a:ext cx="50673"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6" name="Rectangle 5">
              <a:extLst>
                <a:ext uri="{FF2B5EF4-FFF2-40B4-BE49-F238E27FC236}">
                  <a16:creationId xmlns:a16="http://schemas.microsoft.com/office/drawing/2014/main" id="{B94278B6-8498-3C3A-35FE-32A6024409FA}"/>
                </a:ext>
              </a:extLst>
            </p:cNvPr>
            <p:cNvSpPr/>
            <p:nvPr/>
          </p:nvSpPr>
          <p:spPr>
            <a:xfrm>
              <a:off x="38100" y="2155"/>
              <a:ext cx="67395" cy="298426"/>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600" b="1">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1DF0EAAD-03B2-F9B1-0703-7565B2176DD7}"/>
                </a:ext>
              </a:extLst>
            </p:cNvPr>
            <p:cNvSpPr/>
            <p:nvPr/>
          </p:nvSpPr>
          <p:spPr>
            <a:xfrm>
              <a:off x="0" y="480691"/>
              <a:ext cx="67395" cy="298426"/>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6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EB0B2F89-2B71-7E0D-5514-0E3AABCD4B13}"/>
                </a:ext>
              </a:extLst>
            </p:cNvPr>
            <p:cNvSpPr/>
            <p:nvPr/>
          </p:nvSpPr>
          <p:spPr>
            <a:xfrm>
              <a:off x="0" y="955268"/>
              <a:ext cx="50673"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9" name="Rectangle 8">
              <a:extLst>
                <a:ext uri="{FF2B5EF4-FFF2-40B4-BE49-F238E27FC236}">
                  <a16:creationId xmlns:a16="http://schemas.microsoft.com/office/drawing/2014/main" id="{A107E5A0-F31E-70A8-D4D4-D4AA33A60332}"/>
                </a:ext>
              </a:extLst>
            </p:cNvPr>
            <p:cNvSpPr/>
            <p:nvPr/>
          </p:nvSpPr>
          <p:spPr>
            <a:xfrm>
              <a:off x="0" y="1345413"/>
              <a:ext cx="50673"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10" name="Rectangle 9">
              <a:extLst>
                <a:ext uri="{FF2B5EF4-FFF2-40B4-BE49-F238E27FC236}">
                  <a16:creationId xmlns:a16="http://schemas.microsoft.com/office/drawing/2014/main" id="{3610D1D4-A38C-AC23-A3CD-CE9692E765D4}"/>
                </a:ext>
              </a:extLst>
            </p:cNvPr>
            <p:cNvSpPr/>
            <p:nvPr/>
          </p:nvSpPr>
          <p:spPr>
            <a:xfrm>
              <a:off x="0" y="1735938"/>
              <a:ext cx="50673"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11" name="Rectangle 10">
              <a:extLst>
                <a:ext uri="{FF2B5EF4-FFF2-40B4-BE49-F238E27FC236}">
                  <a16:creationId xmlns:a16="http://schemas.microsoft.com/office/drawing/2014/main" id="{5A7DBCF1-E78D-D3B6-7B28-A529A9D678A8}"/>
                </a:ext>
              </a:extLst>
            </p:cNvPr>
            <p:cNvSpPr/>
            <p:nvPr/>
          </p:nvSpPr>
          <p:spPr>
            <a:xfrm>
              <a:off x="0" y="2126082"/>
              <a:ext cx="50673"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12" name="Rectangle 11">
              <a:extLst>
                <a:ext uri="{FF2B5EF4-FFF2-40B4-BE49-F238E27FC236}">
                  <a16:creationId xmlns:a16="http://schemas.microsoft.com/office/drawing/2014/main" id="{AB2D9090-83CF-E711-B2F1-E9AF235F1A71}"/>
                </a:ext>
              </a:extLst>
            </p:cNvPr>
            <p:cNvSpPr/>
            <p:nvPr/>
          </p:nvSpPr>
          <p:spPr>
            <a:xfrm>
              <a:off x="5060646" y="2126082"/>
              <a:ext cx="50673"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13" name="Rectangle 12">
              <a:extLst>
                <a:ext uri="{FF2B5EF4-FFF2-40B4-BE49-F238E27FC236}">
                  <a16:creationId xmlns:a16="http://schemas.microsoft.com/office/drawing/2014/main" id="{91893F92-94C1-F1AE-91AC-42E04AAA6755}"/>
                </a:ext>
              </a:extLst>
            </p:cNvPr>
            <p:cNvSpPr/>
            <p:nvPr/>
          </p:nvSpPr>
          <p:spPr>
            <a:xfrm>
              <a:off x="0" y="2514702"/>
              <a:ext cx="50673"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14" name="Rectangle 13">
              <a:extLst>
                <a:ext uri="{FF2B5EF4-FFF2-40B4-BE49-F238E27FC236}">
                  <a16:creationId xmlns:a16="http://schemas.microsoft.com/office/drawing/2014/main" id="{407DC553-2076-85AC-21B1-CB413343A0B5}"/>
                </a:ext>
              </a:extLst>
            </p:cNvPr>
            <p:cNvSpPr/>
            <p:nvPr/>
          </p:nvSpPr>
          <p:spPr>
            <a:xfrm>
              <a:off x="0" y="2904846"/>
              <a:ext cx="50673"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15" name="Rectangle 14">
              <a:extLst>
                <a:ext uri="{FF2B5EF4-FFF2-40B4-BE49-F238E27FC236}">
                  <a16:creationId xmlns:a16="http://schemas.microsoft.com/office/drawing/2014/main" id="{7CED66B3-1E24-95FF-BF5A-1D9D746989F6}"/>
                </a:ext>
              </a:extLst>
            </p:cNvPr>
            <p:cNvSpPr/>
            <p:nvPr/>
          </p:nvSpPr>
          <p:spPr>
            <a:xfrm>
              <a:off x="0" y="3294990"/>
              <a:ext cx="50673"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16" name="Rectangle 15">
              <a:extLst>
                <a:ext uri="{FF2B5EF4-FFF2-40B4-BE49-F238E27FC236}">
                  <a16:creationId xmlns:a16="http://schemas.microsoft.com/office/drawing/2014/main" id="{D40E8E70-45D3-6555-A726-895625E329F2}"/>
                </a:ext>
              </a:extLst>
            </p:cNvPr>
            <p:cNvSpPr/>
            <p:nvPr/>
          </p:nvSpPr>
          <p:spPr>
            <a:xfrm>
              <a:off x="0" y="3685388"/>
              <a:ext cx="50673"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17" name="Rectangle 16">
              <a:extLst>
                <a:ext uri="{FF2B5EF4-FFF2-40B4-BE49-F238E27FC236}">
                  <a16:creationId xmlns:a16="http://schemas.microsoft.com/office/drawing/2014/main" id="{D9981F2E-2B24-341C-E86D-4E90A4114ABC}"/>
                </a:ext>
              </a:extLst>
            </p:cNvPr>
            <p:cNvSpPr/>
            <p:nvPr/>
          </p:nvSpPr>
          <p:spPr>
            <a:xfrm>
              <a:off x="0" y="4075532"/>
              <a:ext cx="50673"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18" name="Rectangle 17">
              <a:extLst>
                <a:ext uri="{FF2B5EF4-FFF2-40B4-BE49-F238E27FC236}">
                  <a16:creationId xmlns:a16="http://schemas.microsoft.com/office/drawing/2014/main" id="{D335773F-38FA-E263-6B25-85878FF38706}"/>
                </a:ext>
              </a:extLst>
            </p:cNvPr>
            <p:cNvSpPr/>
            <p:nvPr/>
          </p:nvSpPr>
          <p:spPr>
            <a:xfrm>
              <a:off x="4039185" y="4075532"/>
              <a:ext cx="50673"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19" name="Rectangle 18">
              <a:extLst>
                <a:ext uri="{FF2B5EF4-FFF2-40B4-BE49-F238E27FC236}">
                  <a16:creationId xmlns:a16="http://schemas.microsoft.com/office/drawing/2014/main" id="{7CEE5A86-0D69-3970-C40B-94400E182B03}"/>
                </a:ext>
              </a:extLst>
            </p:cNvPr>
            <p:cNvSpPr/>
            <p:nvPr/>
          </p:nvSpPr>
          <p:spPr>
            <a:xfrm>
              <a:off x="0" y="4464152"/>
              <a:ext cx="50673"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20" name="Rectangle 19">
              <a:extLst>
                <a:ext uri="{FF2B5EF4-FFF2-40B4-BE49-F238E27FC236}">
                  <a16:creationId xmlns:a16="http://schemas.microsoft.com/office/drawing/2014/main" id="{A9EB72AB-C671-1D2E-8825-D5CC5599466D}"/>
                </a:ext>
              </a:extLst>
            </p:cNvPr>
            <p:cNvSpPr/>
            <p:nvPr/>
          </p:nvSpPr>
          <p:spPr>
            <a:xfrm>
              <a:off x="0" y="4854296"/>
              <a:ext cx="50673"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21" name="Rectangle 20">
              <a:extLst>
                <a:ext uri="{FF2B5EF4-FFF2-40B4-BE49-F238E27FC236}">
                  <a16:creationId xmlns:a16="http://schemas.microsoft.com/office/drawing/2014/main" id="{0ED3804D-8053-393F-F37D-37231DB74A96}"/>
                </a:ext>
              </a:extLst>
            </p:cNvPr>
            <p:cNvSpPr/>
            <p:nvPr/>
          </p:nvSpPr>
          <p:spPr>
            <a:xfrm>
              <a:off x="0" y="5244440"/>
              <a:ext cx="50673"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22" name="Rectangle 21">
              <a:extLst>
                <a:ext uri="{FF2B5EF4-FFF2-40B4-BE49-F238E27FC236}">
                  <a16:creationId xmlns:a16="http://schemas.microsoft.com/office/drawing/2014/main" id="{994B858E-86F6-5189-853C-3E85B4B185CA}"/>
                </a:ext>
              </a:extLst>
            </p:cNvPr>
            <p:cNvSpPr/>
            <p:nvPr/>
          </p:nvSpPr>
          <p:spPr>
            <a:xfrm>
              <a:off x="0" y="5634583"/>
              <a:ext cx="50673" cy="224381"/>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23" name="Rectangle 22">
              <a:extLst>
                <a:ext uri="{FF2B5EF4-FFF2-40B4-BE49-F238E27FC236}">
                  <a16:creationId xmlns:a16="http://schemas.microsoft.com/office/drawing/2014/main" id="{69EDAC71-3D96-8DC4-D47C-F6AE5310F851}"/>
                </a:ext>
              </a:extLst>
            </p:cNvPr>
            <p:cNvSpPr/>
            <p:nvPr/>
          </p:nvSpPr>
          <p:spPr>
            <a:xfrm>
              <a:off x="0" y="6025108"/>
              <a:ext cx="50673" cy="224381"/>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24" name="Rectangle 23">
              <a:extLst>
                <a:ext uri="{FF2B5EF4-FFF2-40B4-BE49-F238E27FC236}">
                  <a16:creationId xmlns:a16="http://schemas.microsoft.com/office/drawing/2014/main" id="{CD9A6F20-A649-3AE0-20CB-9DFCAD3196FA}"/>
                </a:ext>
              </a:extLst>
            </p:cNvPr>
            <p:cNvSpPr/>
            <p:nvPr/>
          </p:nvSpPr>
          <p:spPr>
            <a:xfrm>
              <a:off x="0" y="6415253"/>
              <a:ext cx="50673"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25" name="Rectangle 24">
              <a:extLst>
                <a:ext uri="{FF2B5EF4-FFF2-40B4-BE49-F238E27FC236}">
                  <a16:creationId xmlns:a16="http://schemas.microsoft.com/office/drawing/2014/main" id="{5A5EE9F6-CBD1-92BD-21B5-1DFD9464E30B}"/>
                </a:ext>
              </a:extLst>
            </p:cNvPr>
            <p:cNvSpPr/>
            <p:nvPr/>
          </p:nvSpPr>
          <p:spPr>
            <a:xfrm>
              <a:off x="2214702" y="6803873"/>
              <a:ext cx="2015166" cy="224379"/>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rPr>
                <a:t>Fig: Data Flow diagram</a:t>
              </a:r>
              <a:endParaRPr lang="en-IN" sz="1200" dirty="0">
                <a:solidFill>
                  <a:srgbClr val="000000"/>
                </a:solidFill>
                <a:effectLst/>
                <a:latin typeface="Times New Roman" panose="02020603050405020304" pitchFamily="18" charset="0"/>
                <a:ea typeface="Times New Roman" panose="02020603050405020304" pitchFamily="18" charset="0"/>
              </a:endParaRPr>
            </a:p>
          </p:txBody>
        </p:sp>
        <p:sp>
          <p:nvSpPr>
            <p:cNvPr id="26" name="Rectangle 25">
              <a:extLst>
                <a:ext uri="{FF2B5EF4-FFF2-40B4-BE49-F238E27FC236}">
                  <a16:creationId xmlns:a16="http://schemas.microsoft.com/office/drawing/2014/main" id="{1E9F96A2-485C-5F5C-A0D1-8D73302A10C7}"/>
                </a:ext>
              </a:extLst>
            </p:cNvPr>
            <p:cNvSpPr/>
            <p:nvPr/>
          </p:nvSpPr>
          <p:spPr>
            <a:xfrm>
              <a:off x="3729812" y="6803873"/>
              <a:ext cx="50673" cy="224379"/>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7" name="Shape 477">
              <a:extLst>
                <a:ext uri="{FF2B5EF4-FFF2-40B4-BE49-F238E27FC236}">
                  <a16:creationId xmlns:a16="http://schemas.microsoft.com/office/drawing/2014/main" id="{9A627AE1-F172-2BB1-4375-C553291C00F6}"/>
                </a:ext>
              </a:extLst>
            </p:cNvPr>
            <p:cNvSpPr/>
            <p:nvPr/>
          </p:nvSpPr>
          <p:spPr>
            <a:xfrm>
              <a:off x="2377135" y="0"/>
              <a:ext cx="1188720" cy="312420"/>
            </a:xfrm>
            <a:custGeom>
              <a:avLst/>
              <a:gdLst/>
              <a:ahLst/>
              <a:cxnLst/>
              <a:rect l="0" t="0" r="0" b="0"/>
              <a:pathLst>
                <a:path w="1188720" h="312420">
                  <a:moveTo>
                    <a:pt x="594360" y="0"/>
                  </a:moveTo>
                  <a:cubicBezTo>
                    <a:pt x="266065" y="0"/>
                    <a:pt x="0" y="69977"/>
                    <a:pt x="0" y="156210"/>
                  </a:cubicBezTo>
                  <a:cubicBezTo>
                    <a:pt x="0" y="242443"/>
                    <a:pt x="266065" y="312420"/>
                    <a:pt x="594360" y="312420"/>
                  </a:cubicBezTo>
                  <a:cubicBezTo>
                    <a:pt x="922655" y="312420"/>
                    <a:pt x="1188720" y="242443"/>
                    <a:pt x="1188720" y="156210"/>
                  </a:cubicBezTo>
                  <a:cubicBezTo>
                    <a:pt x="1188720" y="69977"/>
                    <a:pt x="922655" y="0"/>
                    <a:pt x="594360" y="0"/>
                  </a:cubicBezTo>
                  <a:close/>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28" name="Rectangle 27">
              <a:extLst>
                <a:ext uri="{FF2B5EF4-FFF2-40B4-BE49-F238E27FC236}">
                  <a16:creationId xmlns:a16="http://schemas.microsoft.com/office/drawing/2014/main" id="{9F3E1CD1-8E6E-BDDA-FE64-9F784C63146D}"/>
                </a:ext>
              </a:extLst>
            </p:cNvPr>
            <p:cNvSpPr/>
            <p:nvPr/>
          </p:nvSpPr>
          <p:spPr>
            <a:xfrm>
              <a:off x="2806014" y="88112"/>
              <a:ext cx="438222"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Start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29" name="Rectangle 28">
              <a:extLst>
                <a:ext uri="{FF2B5EF4-FFF2-40B4-BE49-F238E27FC236}">
                  <a16:creationId xmlns:a16="http://schemas.microsoft.com/office/drawing/2014/main" id="{FE95D5D7-6D01-91E2-A762-1E6577E95ED6}"/>
                </a:ext>
              </a:extLst>
            </p:cNvPr>
            <p:cNvSpPr/>
            <p:nvPr/>
          </p:nvSpPr>
          <p:spPr>
            <a:xfrm>
              <a:off x="3136722" y="88112"/>
              <a:ext cx="50673"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0" name="Shape 481">
              <a:extLst>
                <a:ext uri="{FF2B5EF4-FFF2-40B4-BE49-F238E27FC236}">
                  <a16:creationId xmlns:a16="http://schemas.microsoft.com/office/drawing/2014/main" id="{1FEDF108-AB0E-D15D-068F-356E33E582F5}"/>
                </a:ext>
              </a:extLst>
            </p:cNvPr>
            <p:cNvSpPr/>
            <p:nvPr/>
          </p:nvSpPr>
          <p:spPr>
            <a:xfrm>
              <a:off x="2201875" y="620395"/>
              <a:ext cx="1531620" cy="518161"/>
            </a:xfrm>
            <a:custGeom>
              <a:avLst/>
              <a:gdLst/>
              <a:ahLst/>
              <a:cxnLst/>
              <a:rect l="0" t="0" r="0" b="0"/>
              <a:pathLst>
                <a:path w="1531620" h="518161">
                  <a:moveTo>
                    <a:pt x="306451" y="0"/>
                  </a:moveTo>
                  <a:lnTo>
                    <a:pt x="1531620" y="0"/>
                  </a:lnTo>
                  <a:lnTo>
                    <a:pt x="1219962" y="518161"/>
                  </a:lnTo>
                  <a:lnTo>
                    <a:pt x="0" y="518161"/>
                  </a:lnTo>
                  <a:close/>
                </a:path>
              </a:pathLst>
            </a:custGeom>
            <a:ln w="9525" cap="rnd">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31" name="Rectangle 30">
              <a:extLst>
                <a:ext uri="{FF2B5EF4-FFF2-40B4-BE49-F238E27FC236}">
                  <a16:creationId xmlns:a16="http://schemas.microsoft.com/office/drawing/2014/main" id="{50792234-6D13-CFE5-AA61-D4C3A66C8004}"/>
                </a:ext>
              </a:extLst>
            </p:cNvPr>
            <p:cNvSpPr/>
            <p:nvPr/>
          </p:nvSpPr>
          <p:spPr>
            <a:xfrm>
              <a:off x="2595702" y="677901"/>
              <a:ext cx="1034135"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Creation of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2" name="Rectangle 31">
              <a:extLst>
                <a:ext uri="{FF2B5EF4-FFF2-40B4-BE49-F238E27FC236}">
                  <a16:creationId xmlns:a16="http://schemas.microsoft.com/office/drawing/2014/main" id="{0D7CD189-CB78-10D8-F36E-2930BF5FBF4D}"/>
                </a:ext>
              </a:extLst>
            </p:cNvPr>
            <p:cNvSpPr/>
            <p:nvPr/>
          </p:nvSpPr>
          <p:spPr>
            <a:xfrm>
              <a:off x="2720670" y="879068"/>
              <a:ext cx="651251"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rPr>
                <a:t>Dataset</a:t>
              </a:r>
              <a:endParaRPr lang="en-IN" sz="1200" dirty="0">
                <a:solidFill>
                  <a:srgbClr val="000000"/>
                </a:solidFill>
                <a:effectLst/>
                <a:latin typeface="Times New Roman" panose="02020603050405020304" pitchFamily="18" charset="0"/>
                <a:ea typeface="Times New Roman" panose="02020603050405020304" pitchFamily="18" charset="0"/>
              </a:endParaRPr>
            </a:p>
          </p:txBody>
        </p:sp>
        <p:sp>
          <p:nvSpPr>
            <p:cNvPr id="33" name="Rectangle 32">
              <a:extLst>
                <a:ext uri="{FF2B5EF4-FFF2-40B4-BE49-F238E27FC236}">
                  <a16:creationId xmlns:a16="http://schemas.microsoft.com/office/drawing/2014/main" id="{0898151F-D355-D73F-0208-181331A37AFD}"/>
                </a:ext>
              </a:extLst>
            </p:cNvPr>
            <p:cNvSpPr/>
            <p:nvPr/>
          </p:nvSpPr>
          <p:spPr>
            <a:xfrm>
              <a:off x="3211652" y="879068"/>
              <a:ext cx="50673"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4" name="Shape 486">
              <a:extLst>
                <a:ext uri="{FF2B5EF4-FFF2-40B4-BE49-F238E27FC236}">
                  <a16:creationId xmlns:a16="http://schemas.microsoft.com/office/drawing/2014/main" id="{32F5293C-9716-D553-EFB9-C99C1DD597EA}"/>
                </a:ext>
              </a:extLst>
            </p:cNvPr>
            <p:cNvSpPr/>
            <p:nvPr/>
          </p:nvSpPr>
          <p:spPr>
            <a:xfrm>
              <a:off x="2072335" y="1490345"/>
              <a:ext cx="1798320" cy="525780"/>
            </a:xfrm>
            <a:custGeom>
              <a:avLst/>
              <a:gdLst/>
              <a:ahLst/>
              <a:cxnLst/>
              <a:rect l="0" t="0" r="0" b="0"/>
              <a:pathLst>
                <a:path w="1798320" h="525780">
                  <a:moveTo>
                    <a:pt x="0" y="525780"/>
                  </a:moveTo>
                  <a:lnTo>
                    <a:pt x="1798320" y="525780"/>
                  </a:lnTo>
                  <a:lnTo>
                    <a:pt x="1798320" y="0"/>
                  </a:lnTo>
                  <a:lnTo>
                    <a:pt x="0" y="0"/>
                  </a:lnTo>
                  <a:close/>
                </a:path>
              </a:pathLst>
            </a:custGeom>
            <a:ln w="9525" cap="rnd">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35" name="Rectangle 34">
              <a:extLst>
                <a:ext uri="{FF2B5EF4-FFF2-40B4-BE49-F238E27FC236}">
                  <a16:creationId xmlns:a16="http://schemas.microsoft.com/office/drawing/2014/main" id="{D6DDA7B2-5E1C-DF6E-697E-9DA2D010B07E}"/>
                </a:ext>
              </a:extLst>
            </p:cNvPr>
            <p:cNvSpPr/>
            <p:nvPr/>
          </p:nvSpPr>
          <p:spPr>
            <a:xfrm>
              <a:off x="2272614" y="1548485"/>
              <a:ext cx="1789943"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Signature Image Pre</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6" name="Rectangle 35">
              <a:extLst>
                <a:ext uri="{FF2B5EF4-FFF2-40B4-BE49-F238E27FC236}">
                  <a16:creationId xmlns:a16="http://schemas.microsoft.com/office/drawing/2014/main" id="{117DF686-C7B6-D4DD-50D3-F61310C16CB8}"/>
                </a:ext>
              </a:extLst>
            </p:cNvPr>
            <p:cNvSpPr/>
            <p:nvPr/>
          </p:nvSpPr>
          <p:spPr>
            <a:xfrm>
              <a:off x="3618561" y="1548485"/>
              <a:ext cx="67498"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7" name="Rectangle 36">
              <a:extLst>
                <a:ext uri="{FF2B5EF4-FFF2-40B4-BE49-F238E27FC236}">
                  <a16:creationId xmlns:a16="http://schemas.microsoft.com/office/drawing/2014/main" id="{201592AB-A486-24B7-59B3-1FA524838616}"/>
                </a:ext>
              </a:extLst>
            </p:cNvPr>
            <p:cNvSpPr/>
            <p:nvPr/>
          </p:nvSpPr>
          <p:spPr>
            <a:xfrm>
              <a:off x="2624658" y="1749654"/>
              <a:ext cx="921843"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Processing</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8" name="Rectangle 37">
              <a:extLst>
                <a:ext uri="{FF2B5EF4-FFF2-40B4-BE49-F238E27FC236}">
                  <a16:creationId xmlns:a16="http://schemas.microsoft.com/office/drawing/2014/main" id="{A8077D71-827E-507F-1F9C-DCC032FF19A7}"/>
                </a:ext>
              </a:extLst>
            </p:cNvPr>
            <p:cNvSpPr/>
            <p:nvPr/>
          </p:nvSpPr>
          <p:spPr>
            <a:xfrm>
              <a:off x="3319856" y="1749654"/>
              <a:ext cx="50673"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39" name="Shape 492">
              <a:extLst>
                <a:ext uri="{FF2B5EF4-FFF2-40B4-BE49-F238E27FC236}">
                  <a16:creationId xmlns:a16="http://schemas.microsoft.com/office/drawing/2014/main" id="{9BF280FA-6E25-1FF6-20CB-C8CC83A547CA}"/>
                </a:ext>
              </a:extLst>
            </p:cNvPr>
            <p:cNvSpPr/>
            <p:nvPr/>
          </p:nvSpPr>
          <p:spPr>
            <a:xfrm>
              <a:off x="2361895" y="6146165"/>
              <a:ext cx="1211580" cy="350520"/>
            </a:xfrm>
            <a:custGeom>
              <a:avLst/>
              <a:gdLst/>
              <a:ahLst/>
              <a:cxnLst/>
              <a:rect l="0" t="0" r="0" b="0"/>
              <a:pathLst>
                <a:path w="1211580" h="350520">
                  <a:moveTo>
                    <a:pt x="605790" y="0"/>
                  </a:moveTo>
                  <a:cubicBezTo>
                    <a:pt x="271145" y="0"/>
                    <a:pt x="0" y="78486"/>
                    <a:pt x="0" y="175260"/>
                  </a:cubicBezTo>
                  <a:cubicBezTo>
                    <a:pt x="0" y="272034"/>
                    <a:pt x="271145" y="350520"/>
                    <a:pt x="605790" y="350520"/>
                  </a:cubicBezTo>
                  <a:cubicBezTo>
                    <a:pt x="940435" y="350520"/>
                    <a:pt x="1211580" y="272034"/>
                    <a:pt x="1211580" y="175260"/>
                  </a:cubicBezTo>
                  <a:cubicBezTo>
                    <a:pt x="1211580" y="78486"/>
                    <a:pt x="940435" y="0"/>
                    <a:pt x="605790" y="0"/>
                  </a:cubicBezTo>
                  <a:close/>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40" name="Rectangle 39">
              <a:extLst>
                <a:ext uri="{FF2B5EF4-FFF2-40B4-BE49-F238E27FC236}">
                  <a16:creationId xmlns:a16="http://schemas.microsoft.com/office/drawing/2014/main" id="{0C0B3067-48E2-ACED-F017-29479833F6D3}"/>
                </a:ext>
              </a:extLst>
            </p:cNvPr>
            <p:cNvSpPr/>
            <p:nvPr/>
          </p:nvSpPr>
          <p:spPr>
            <a:xfrm>
              <a:off x="2831922" y="6241517"/>
              <a:ext cx="361602"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End</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41" name="Rectangle 40">
              <a:extLst>
                <a:ext uri="{FF2B5EF4-FFF2-40B4-BE49-F238E27FC236}">
                  <a16:creationId xmlns:a16="http://schemas.microsoft.com/office/drawing/2014/main" id="{2090DF50-A721-3F36-6534-254B4F731F41}"/>
                </a:ext>
              </a:extLst>
            </p:cNvPr>
            <p:cNvSpPr/>
            <p:nvPr/>
          </p:nvSpPr>
          <p:spPr>
            <a:xfrm>
              <a:off x="3103194" y="6241517"/>
              <a:ext cx="50673"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42" name="Shape 496">
              <a:extLst>
                <a:ext uri="{FF2B5EF4-FFF2-40B4-BE49-F238E27FC236}">
                  <a16:creationId xmlns:a16="http://schemas.microsoft.com/office/drawing/2014/main" id="{2FC387C7-67F1-932B-13F2-8381F2D9690B}"/>
                </a:ext>
              </a:extLst>
            </p:cNvPr>
            <p:cNvSpPr/>
            <p:nvPr/>
          </p:nvSpPr>
          <p:spPr>
            <a:xfrm>
              <a:off x="2072335" y="2389505"/>
              <a:ext cx="1798320" cy="487680"/>
            </a:xfrm>
            <a:custGeom>
              <a:avLst/>
              <a:gdLst/>
              <a:ahLst/>
              <a:cxnLst/>
              <a:rect l="0" t="0" r="0" b="0"/>
              <a:pathLst>
                <a:path w="1798320" h="487680">
                  <a:moveTo>
                    <a:pt x="0" y="487680"/>
                  </a:moveTo>
                  <a:lnTo>
                    <a:pt x="1798320" y="487680"/>
                  </a:lnTo>
                  <a:lnTo>
                    <a:pt x="1798320" y="0"/>
                  </a:lnTo>
                  <a:lnTo>
                    <a:pt x="0" y="0"/>
                  </a:lnTo>
                  <a:close/>
                </a:path>
              </a:pathLst>
            </a:custGeom>
            <a:ln w="9525" cap="rnd">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43" name="Rectangle 42">
              <a:extLst>
                <a:ext uri="{FF2B5EF4-FFF2-40B4-BE49-F238E27FC236}">
                  <a16:creationId xmlns:a16="http://schemas.microsoft.com/office/drawing/2014/main" id="{93AA60FA-3324-E82F-E4CC-619C27F03089}"/>
                </a:ext>
              </a:extLst>
            </p:cNvPr>
            <p:cNvSpPr/>
            <p:nvPr/>
          </p:nvSpPr>
          <p:spPr>
            <a:xfrm>
              <a:off x="2444826" y="2446122"/>
              <a:ext cx="1453099"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rPr>
                <a:t>Segmentation of </a:t>
              </a:r>
              <a:endParaRPr lang="en-IN" sz="1200" dirty="0">
                <a:solidFill>
                  <a:srgbClr val="000000"/>
                </a:solidFill>
                <a:effectLst/>
                <a:latin typeface="Times New Roman" panose="02020603050405020304" pitchFamily="18" charset="0"/>
                <a:ea typeface="Times New Roman" panose="02020603050405020304" pitchFamily="18" charset="0"/>
              </a:endParaRPr>
            </a:p>
          </p:txBody>
        </p:sp>
        <p:sp>
          <p:nvSpPr>
            <p:cNvPr id="44" name="Rectangle 43">
              <a:extLst>
                <a:ext uri="{FF2B5EF4-FFF2-40B4-BE49-F238E27FC236}">
                  <a16:creationId xmlns:a16="http://schemas.microsoft.com/office/drawing/2014/main" id="{5F36205E-11AA-329F-D760-7FE06500F450}"/>
                </a:ext>
              </a:extLst>
            </p:cNvPr>
            <p:cNvSpPr/>
            <p:nvPr/>
          </p:nvSpPr>
          <p:spPr>
            <a:xfrm>
              <a:off x="2432634" y="2648814"/>
              <a:ext cx="1437289"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rPr>
                <a:t>Signature Image</a:t>
              </a:r>
              <a:endParaRPr lang="en-IN" sz="1200" dirty="0">
                <a:solidFill>
                  <a:srgbClr val="000000"/>
                </a:solidFill>
                <a:effectLst/>
                <a:latin typeface="Times New Roman" panose="02020603050405020304" pitchFamily="18" charset="0"/>
                <a:ea typeface="Times New Roman" panose="02020603050405020304" pitchFamily="18" charset="0"/>
              </a:endParaRPr>
            </a:p>
          </p:txBody>
        </p:sp>
        <p:sp>
          <p:nvSpPr>
            <p:cNvPr id="45" name="Rectangle 44">
              <a:extLst>
                <a:ext uri="{FF2B5EF4-FFF2-40B4-BE49-F238E27FC236}">
                  <a16:creationId xmlns:a16="http://schemas.microsoft.com/office/drawing/2014/main" id="{0509FD2A-891A-78B9-F75B-030B452BC8ED}"/>
                </a:ext>
              </a:extLst>
            </p:cNvPr>
            <p:cNvSpPr/>
            <p:nvPr/>
          </p:nvSpPr>
          <p:spPr>
            <a:xfrm>
              <a:off x="3511880" y="2648814"/>
              <a:ext cx="50673"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rPr>
                <a:t> </a:t>
              </a:r>
              <a:endParaRPr lang="en-IN" sz="1200" dirty="0">
                <a:solidFill>
                  <a:srgbClr val="000000"/>
                </a:solidFill>
                <a:effectLst/>
                <a:latin typeface="Times New Roman" panose="02020603050405020304" pitchFamily="18" charset="0"/>
                <a:ea typeface="Times New Roman" panose="02020603050405020304" pitchFamily="18" charset="0"/>
              </a:endParaRPr>
            </a:p>
          </p:txBody>
        </p:sp>
        <p:sp>
          <p:nvSpPr>
            <p:cNvPr id="46" name="Shape 501">
              <a:extLst>
                <a:ext uri="{FF2B5EF4-FFF2-40B4-BE49-F238E27FC236}">
                  <a16:creationId xmlns:a16="http://schemas.microsoft.com/office/drawing/2014/main" id="{551C798D-2B76-935A-C8FB-514D8CBEF16A}"/>
                </a:ext>
              </a:extLst>
            </p:cNvPr>
            <p:cNvSpPr/>
            <p:nvPr/>
          </p:nvSpPr>
          <p:spPr>
            <a:xfrm>
              <a:off x="2095195" y="5330825"/>
              <a:ext cx="1744980" cy="525780"/>
            </a:xfrm>
            <a:custGeom>
              <a:avLst/>
              <a:gdLst/>
              <a:ahLst/>
              <a:cxnLst/>
              <a:rect l="0" t="0" r="0" b="0"/>
              <a:pathLst>
                <a:path w="1744980" h="525780">
                  <a:moveTo>
                    <a:pt x="0" y="525780"/>
                  </a:moveTo>
                  <a:lnTo>
                    <a:pt x="1744980" y="525780"/>
                  </a:lnTo>
                  <a:lnTo>
                    <a:pt x="1744980" y="0"/>
                  </a:lnTo>
                  <a:lnTo>
                    <a:pt x="0" y="0"/>
                  </a:lnTo>
                  <a:close/>
                </a:path>
              </a:pathLst>
            </a:custGeom>
            <a:ln w="9525" cap="rnd">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47" name="Rectangle 46">
              <a:extLst>
                <a:ext uri="{FF2B5EF4-FFF2-40B4-BE49-F238E27FC236}">
                  <a16:creationId xmlns:a16="http://schemas.microsoft.com/office/drawing/2014/main" id="{AD56782B-5BA6-1BF6-E6C9-C613DDDF1013}"/>
                </a:ext>
              </a:extLst>
            </p:cNvPr>
            <p:cNvSpPr/>
            <p:nvPr/>
          </p:nvSpPr>
          <p:spPr>
            <a:xfrm>
              <a:off x="2304618" y="5389220"/>
              <a:ext cx="1814702" cy="224379"/>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Implementation and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48" name="Rectangle 47">
              <a:extLst>
                <a:ext uri="{FF2B5EF4-FFF2-40B4-BE49-F238E27FC236}">
                  <a16:creationId xmlns:a16="http://schemas.microsoft.com/office/drawing/2014/main" id="{659CD779-B91B-A076-2476-EAC16371051D}"/>
                </a:ext>
              </a:extLst>
            </p:cNvPr>
            <p:cNvSpPr/>
            <p:nvPr/>
          </p:nvSpPr>
          <p:spPr>
            <a:xfrm>
              <a:off x="2226894" y="5590388"/>
              <a:ext cx="1971180"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Framework using GUI</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49" name="Rectangle 48">
              <a:extLst>
                <a:ext uri="{FF2B5EF4-FFF2-40B4-BE49-F238E27FC236}">
                  <a16:creationId xmlns:a16="http://schemas.microsoft.com/office/drawing/2014/main" id="{FFD7DE17-E8CD-98CB-0D26-829462D2BC71}"/>
                </a:ext>
              </a:extLst>
            </p:cNvPr>
            <p:cNvSpPr/>
            <p:nvPr/>
          </p:nvSpPr>
          <p:spPr>
            <a:xfrm>
              <a:off x="3708476" y="5590388"/>
              <a:ext cx="50673"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50" name="Shape 506">
              <a:extLst>
                <a:ext uri="{FF2B5EF4-FFF2-40B4-BE49-F238E27FC236}">
                  <a16:creationId xmlns:a16="http://schemas.microsoft.com/office/drawing/2014/main" id="{6E16D2F7-C03D-AB8A-00B4-58D23114CD00}"/>
                </a:ext>
              </a:extLst>
            </p:cNvPr>
            <p:cNvSpPr/>
            <p:nvPr/>
          </p:nvSpPr>
          <p:spPr>
            <a:xfrm>
              <a:off x="2095195" y="3143250"/>
              <a:ext cx="1744980" cy="403860"/>
            </a:xfrm>
            <a:custGeom>
              <a:avLst/>
              <a:gdLst/>
              <a:ahLst/>
              <a:cxnLst/>
              <a:rect l="0" t="0" r="0" b="0"/>
              <a:pathLst>
                <a:path w="1744980" h="403860">
                  <a:moveTo>
                    <a:pt x="0" y="403860"/>
                  </a:moveTo>
                  <a:lnTo>
                    <a:pt x="1744980" y="403860"/>
                  </a:lnTo>
                  <a:lnTo>
                    <a:pt x="1744980" y="0"/>
                  </a:lnTo>
                  <a:lnTo>
                    <a:pt x="0" y="0"/>
                  </a:lnTo>
                  <a:close/>
                </a:path>
              </a:pathLst>
            </a:custGeom>
            <a:ln w="9525" cap="rnd">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51" name="Rectangle 50">
              <a:extLst>
                <a:ext uri="{FF2B5EF4-FFF2-40B4-BE49-F238E27FC236}">
                  <a16:creationId xmlns:a16="http://schemas.microsoft.com/office/drawing/2014/main" id="{7011C89D-8236-1464-755B-82D4E041EC34}"/>
                </a:ext>
              </a:extLst>
            </p:cNvPr>
            <p:cNvSpPr/>
            <p:nvPr/>
          </p:nvSpPr>
          <p:spPr>
            <a:xfrm>
              <a:off x="2318334" y="3200502"/>
              <a:ext cx="1725953"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Features Extraction</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52" name="Rectangle 51">
              <a:extLst>
                <a:ext uri="{FF2B5EF4-FFF2-40B4-BE49-F238E27FC236}">
                  <a16:creationId xmlns:a16="http://schemas.microsoft.com/office/drawing/2014/main" id="{DAB858EC-5F62-747B-FA97-36B281DEF689}"/>
                </a:ext>
              </a:extLst>
            </p:cNvPr>
            <p:cNvSpPr/>
            <p:nvPr/>
          </p:nvSpPr>
          <p:spPr>
            <a:xfrm>
              <a:off x="3618561" y="3200502"/>
              <a:ext cx="50673"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53" name="Shape 510">
              <a:extLst>
                <a:ext uri="{FF2B5EF4-FFF2-40B4-BE49-F238E27FC236}">
                  <a16:creationId xmlns:a16="http://schemas.microsoft.com/office/drawing/2014/main" id="{007D7C31-7256-2898-1867-133C6DD7F3EC}"/>
                </a:ext>
              </a:extLst>
            </p:cNvPr>
            <p:cNvSpPr/>
            <p:nvPr/>
          </p:nvSpPr>
          <p:spPr>
            <a:xfrm>
              <a:off x="1961210" y="4123690"/>
              <a:ext cx="2002155" cy="827405"/>
            </a:xfrm>
            <a:custGeom>
              <a:avLst/>
              <a:gdLst/>
              <a:ahLst/>
              <a:cxnLst/>
              <a:rect l="0" t="0" r="0" b="0"/>
              <a:pathLst>
                <a:path w="2002155" h="827405">
                  <a:moveTo>
                    <a:pt x="1001141" y="0"/>
                  </a:moveTo>
                  <a:lnTo>
                    <a:pt x="0" y="413639"/>
                  </a:lnTo>
                  <a:lnTo>
                    <a:pt x="1001141" y="827405"/>
                  </a:lnTo>
                  <a:lnTo>
                    <a:pt x="2002155" y="413639"/>
                  </a:lnTo>
                  <a:close/>
                </a:path>
              </a:pathLst>
            </a:custGeom>
            <a:ln w="9525" cap="rnd">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54" name="Rectangle 53">
              <a:extLst>
                <a:ext uri="{FF2B5EF4-FFF2-40B4-BE49-F238E27FC236}">
                  <a16:creationId xmlns:a16="http://schemas.microsoft.com/office/drawing/2014/main" id="{0EC354A3-81A6-1B7C-130A-F42F28E1B050}"/>
                </a:ext>
              </a:extLst>
            </p:cNvPr>
            <p:cNvSpPr/>
            <p:nvPr/>
          </p:nvSpPr>
          <p:spPr>
            <a:xfrm>
              <a:off x="2511882" y="4363568"/>
              <a:ext cx="820123"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Detection</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55" name="Rectangle 54">
              <a:extLst>
                <a:ext uri="{FF2B5EF4-FFF2-40B4-BE49-F238E27FC236}">
                  <a16:creationId xmlns:a16="http://schemas.microsoft.com/office/drawing/2014/main" id="{C88D0C2B-5DA4-3298-9B77-94A329A0FA17}"/>
                </a:ext>
              </a:extLst>
            </p:cNvPr>
            <p:cNvSpPr/>
            <p:nvPr/>
          </p:nvSpPr>
          <p:spPr>
            <a:xfrm>
              <a:off x="3129102" y="4363568"/>
              <a:ext cx="50673"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56" name="Rectangle 55">
              <a:extLst>
                <a:ext uri="{FF2B5EF4-FFF2-40B4-BE49-F238E27FC236}">
                  <a16:creationId xmlns:a16="http://schemas.microsoft.com/office/drawing/2014/main" id="{8DD86382-625C-55DB-C417-C3A098D078A0}"/>
                </a:ext>
              </a:extLst>
            </p:cNvPr>
            <p:cNvSpPr/>
            <p:nvPr/>
          </p:nvSpPr>
          <p:spPr>
            <a:xfrm>
              <a:off x="3167456" y="4363568"/>
              <a:ext cx="378629"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and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57" name="Rectangle 56">
              <a:extLst>
                <a:ext uri="{FF2B5EF4-FFF2-40B4-BE49-F238E27FC236}">
                  <a16:creationId xmlns:a16="http://schemas.microsoft.com/office/drawing/2014/main" id="{EC3EA689-02F5-28BF-8C8E-804927B2FF18}"/>
                </a:ext>
              </a:extLst>
            </p:cNvPr>
            <p:cNvSpPr/>
            <p:nvPr/>
          </p:nvSpPr>
          <p:spPr>
            <a:xfrm>
              <a:off x="2522550" y="4564736"/>
              <a:ext cx="1170780"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Classification</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58" name="Rectangle 57">
              <a:extLst>
                <a:ext uri="{FF2B5EF4-FFF2-40B4-BE49-F238E27FC236}">
                  <a16:creationId xmlns:a16="http://schemas.microsoft.com/office/drawing/2014/main" id="{8EC73818-29E2-5F0C-2820-537ED0400CC9}"/>
                </a:ext>
              </a:extLst>
            </p:cNvPr>
            <p:cNvSpPr/>
            <p:nvPr/>
          </p:nvSpPr>
          <p:spPr>
            <a:xfrm>
              <a:off x="3403676" y="4564736"/>
              <a:ext cx="50673"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59" name="Shape 517">
              <a:extLst>
                <a:ext uri="{FF2B5EF4-FFF2-40B4-BE49-F238E27FC236}">
                  <a16:creationId xmlns:a16="http://schemas.microsoft.com/office/drawing/2014/main" id="{6248A3E5-46A6-0E37-71DA-32E5993A4705}"/>
                </a:ext>
              </a:extLst>
            </p:cNvPr>
            <p:cNvSpPr/>
            <p:nvPr/>
          </p:nvSpPr>
          <p:spPr>
            <a:xfrm>
              <a:off x="5021275" y="4307205"/>
              <a:ext cx="731520" cy="426720"/>
            </a:xfrm>
            <a:custGeom>
              <a:avLst/>
              <a:gdLst/>
              <a:ahLst/>
              <a:cxnLst/>
              <a:rect l="0" t="0" r="0" b="0"/>
              <a:pathLst>
                <a:path w="731520" h="426720">
                  <a:moveTo>
                    <a:pt x="0" y="426720"/>
                  </a:moveTo>
                  <a:lnTo>
                    <a:pt x="731520" y="426720"/>
                  </a:lnTo>
                  <a:lnTo>
                    <a:pt x="731520" y="0"/>
                  </a:lnTo>
                  <a:lnTo>
                    <a:pt x="0" y="0"/>
                  </a:lnTo>
                  <a:close/>
                </a:path>
              </a:pathLst>
            </a:custGeom>
            <a:ln w="9525" cap="rnd">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60" name="Rectangle 59">
              <a:extLst>
                <a:ext uri="{FF2B5EF4-FFF2-40B4-BE49-F238E27FC236}">
                  <a16:creationId xmlns:a16="http://schemas.microsoft.com/office/drawing/2014/main" id="{1E1F65EC-2461-43A6-F762-3A209143931F}"/>
                </a:ext>
              </a:extLst>
            </p:cNvPr>
            <p:cNvSpPr/>
            <p:nvPr/>
          </p:nvSpPr>
          <p:spPr>
            <a:xfrm>
              <a:off x="5118558" y="4365092"/>
              <a:ext cx="438254"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CNN</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61" name="Rectangle 60">
              <a:extLst>
                <a:ext uri="{FF2B5EF4-FFF2-40B4-BE49-F238E27FC236}">
                  <a16:creationId xmlns:a16="http://schemas.microsoft.com/office/drawing/2014/main" id="{865024F5-568A-342D-1CA4-6432DEBFD5A2}"/>
                </a:ext>
              </a:extLst>
            </p:cNvPr>
            <p:cNvSpPr/>
            <p:nvPr/>
          </p:nvSpPr>
          <p:spPr>
            <a:xfrm>
              <a:off x="5449265" y="4365092"/>
              <a:ext cx="50673"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62" name="Shape 521">
              <a:extLst>
                <a:ext uri="{FF2B5EF4-FFF2-40B4-BE49-F238E27FC236}">
                  <a16:creationId xmlns:a16="http://schemas.microsoft.com/office/drawing/2014/main" id="{6FCD86C2-C375-6F8C-52E3-F68E1A504CFA}"/>
                </a:ext>
              </a:extLst>
            </p:cNvPr>
            <p:cNvSpPr/>
            <p:nvPr/>
          </p:nvSpPr>
          <p:spPr>
            <a:xfrm>
              <a:off x="220675" y="4322445"/>
              <a:ext cx="731520" cy="396240"/>
            </a:xfrm>
            <a:custGeom>
              <a:avLst/>
              <a:gdLst/>
              <a:ahLst/>
              <a:cxnLst/>
              <a:rect l="0" t="0" r="0" b="0"/>
              <a:pathLst>
                <a:path w="731520" h="396240">
                  <a:moveTo>
                    <a:pt x="0" y="396240"/>
                  </a:moveTo>
                  <a:lnTo>
                    <a:pt x="731520" y="396240"/>
                  </a:lnTo>
                  <a:lnTo>
                    <a:pt x="731520" y="0"/>
                  </a:lnTo>
                  <a:lnTo>
                    <a:pt x="0" y="0"/>
                  </a:lnTo>
                  <a:close/>
                </a:path>
              </a:pathLst>
            </a:custGeom>
            <a:ln w="9525" cap="rnd">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63" name="Rectangle 62">
              <a:extLst>
                <a:ext uri="{FF2B5EF4-FFF2-40B4-BE49-F238E27FC236}">
                  <a16:creationId xmlns:a16="http://schemas.microsoft.com/office/drawing/2014/main" id="{40EFB5B5-B9DA-4A96-B5AF-004C62EC1790}"/>
                </a:ext>
              </a:extLst>
            </p:cNvPr>
            <p:cNvSpPr/>
            <p:nvPr/>
          </p:nvSpPr>
          <p:spPr>
            <a:xfrm>
              <a:off x="348996" y="4380332"/>
              <a:ext cx="631386"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GLCM</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64" name="Rectangle 63">
              <a:extLst>
                <a:ext uri="{FF2B5EF4-FFF2-40B4-BE49-F238E27FC236}">
                  <a16:creationId xmlns:a16="http://schemas.microsoft.com/office/drawing/2014/main" id="{0FA2F350-D176-8716-E5EF-54A5019FBC42}"/>
                </a:ext>
              </a:extLst>
            </p:cNvPr>
            <p:cNvSpPr/>
            <p:nvPr/>
          </p:nvSpPr>
          <p:spPr>
            <a:xfrm>
              <a:off x="822909" y="4380332"/>
              <a:ext cx="50673" cy="224380"/>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65" name="Shape 524">
              <a:extLst>
                <a:ext uri="{FF2B5EF4-FFF2-40B4-BE49-F238E27FC236}">
                  <a16:creationId xmlns:a16="http://schemas.microsoft.com/office/drawing/2014/main" id="{C5207F48-4456-7CBE-C154-B78132251B19}"/>
                </a:ext>
              </a:extLst>
            </p:cNvPr>
            <p:cNvSpPr/>
            <p:nvPr/>
          </p:nvSpPr>
          <p:spPr>
            <a:xfrm>
              <a:off x="2941015" y="5856606"/>
              <a:ext cx="76200" cy="279400"/>
            </a:xfrm>
            <a:custGeom>
              <a:avLst/>
              <a:gdLst/>
              <a:ahLst/>
              <a:cxnLst/>
              <a:rect l="0" t="0" r="0" b="0"/>
              <a:pathLst>
                <a:path w="76200" h="279400">
                  <a:moveTo>
                    <a:pt x="31750" y="0"/>
                  </a:moveTo>
                  <a:lnTo>
                    <a:pt x="44450" y="0"/>
                  </a:lnTo>
                  <a:lnTo>
                    <a:pt x="44450" y="203200"/>
                  </a:lnTo>
                  <a:lnTo>
                    <a:pt x="76200" y="203200"/>
                  </a:lnTo>
                  <a:lnTo>
                    <a:pt x="38100" y="279400"/>
                  </a:lnTo>
                  <a:lnTo>
                    <a:pt x="0" y="203200"/>
                  </a:lnTo>
                  <a:lnTo>
                    <a:pt x="31750" y="203200"/>
                  </a:lnTo>
                  <a:lnTo>
                    <a:pt x="31750" y="0"/>
                  </a:lnTo>
                  <a:close/>
                </a:path>
              </a:pathLst>
            </a:custGeom>
            <a:ln w="0" cap="rnd">
              <a:miter lim="101600"/>
            </a:ln>
          </p:spPr>
          <p:style>
            <a:lnRef idx="0">
              <a:srgbClr val="000000">
                <a:alpha val="0"/>
              </a:srgbClr>
            </a:lnRef>
            <a:fillRef idx="1">
              <a:srgbClr val="000000"/>
            </a:fillRef>
            <a:effectRef idx="0">
              <a:scrgbClr r="0" g="0" b="0"/>
            </a:effectRef>
            <a:fontRef idx="none"/>
          </p:style>
          <p:txBody>
            <a:bodyPr/>
            <a:lstStyle/>
            <a:p>
              <a:endParaRPr lang="en-IN"/>
            </a:p>
          </p:txBody>
        </p:sp>
        <p:sp>
          <p:nvSpPr>
            <p:cNvPr id="66" name="Shape 525">
              <a:extLst>
                <a:ext uri="{FF2B5EF4-FFF2-40B4-BE49-F238E27FC236}">
                  <a16:creationId xmlns:a16="http://schemas.microsoft.com/office/drawing/2014/main" id="{A2E9CB4A-C749-99B1-D0FF-1FE58E5450A6}"/>
                </a:ext>
              </a:extLst>
            </p:cNvPr>
            <p:cNvSpPr/>
            <p:nvPr/>
          </p:nvSpPr>
          <p:spPr>
            <a:xfrm>
              <a:off x="2946095" y="4911471"/>
              <a:ext cx="76073" cy="430784"/>
            </a:xfrm>
            <a:custGeom>
              <a:avLst/>
              <a:gdLst/>
              <a:ahLst/>
              <a:cxnLst/>
              <a:rect l="0" t="0" r="0" b="0"/>
              <a:pathLst>
                <a:path w="76073" h="430784">
                  <a:moveTo>
                    <a:pt x="32385" y="0"/>
                  </a:moveTo>
                  <a:lnTo>
                    <a:pt x="44399" y="354425"/>
                  </a:lnTo>
                  <a:lnTo>
                    <a:pt x="76073" y="353314"/>
                  </a:lnTo>
                  <a:lnTo>
                    <a:pt x="40640" y="430784"/>
                  </a:lnTo>
                  <a:lnTo>
                    <a:pt x="0" y="355981"/>
                  </a:lnTo>
                  <a:lnTo>
                    <a:pt x="31702" y="354869"/>
                  </a:lnTo>
                  <a:lnTo>
                    <a:pt x="19685" y="508"/>
                  </a:lnTo>
                  <a:lnTo>
                    <a:pt x="32385" y="0"/>
                  </a:lnTo>
                  <a:close/>
                </a:path>
              </a:pathLst>
            </a:custGeom>
            <a:ln w="0" cap="rnd">
              <a:miter lim="101600"/>
            </a:ln>
          </p:spPr>
          <p:style>
            <a:lnRef idx="0">
              <a:srgbClr val="000000">
                <a:alpha val="0"/>
              </a:srgbClr>
            </a:lnRef>
            <a:fillRef idx="1">
              <a:srgbClr val="000000"/>
            </a:fillRef>
            <a:effectRef idx="0">
              <a:scrgbClr r="0" g="0" b="0"/>
            </a:effectRef>
            <a:fontRef idx="none"/>
          </p:style>
          <p:txBody>
            <a:bodyPr/>
            <a:lstStyle/>
            <a:p>
              <a:endParaRPr lang="en-IN"/>
            </a:p>
          </p:txBody>
        </p:sp>
        <p:sp>
          <p:nvSpPr>
            <p:cNvPr id="67" name="Shape 526">
              <a:extLst>
                <a:ext uri="{FF2B5EF4-FFF2-40B4-BE49-F238E27FC236}">
                  <a16:creationId xmlns:a16="http://schemas.microsoft.com/office/drawing/2014/main" id="{2F548142-1439-344D-93A2-E804805DB74E}"/>
                </a:ext>
              </a:extLst>
            </p:cNvPr>
            <p:cNvSpPr/>
            <p:nvPr/>
          </p:nvSpPr>
          <p:spPr>
            <a:xfrm>
              <a:off x="960450" y="4499610"/>
              <a:ext cx="1000760" cy="76200"/>
            </a:xfrm>
            <a:custGeom>
              <a:avLst/>
              <a:gdLst/>
              <a:ahLst/>
              <a:cxnLst/>
              <a:rect l="0" t="0" r="0" b="0"/>
              <a:pathLst>
                <a:path w="1000760" h="76200">
                  <a:moveTo>
                    <a:pt x="76200" y="0"/>
                  </a:moveTo>
                  <a:lnTo>
                    <a:pt x="76200" y="31750"/>
                  </a:lnTo>
                  <a:lnTo>
                    <a:pt x="1000760" y="31750"/>
                  </a:lnTo>
                  <a:lnTo>
                    <a:pt x="1000760" y="44450"/>
                  </a:lnTo>
                  <a:lnTo>
                    <a:pt x="76200" y="44450"/>
                  </a:lnTo>
                  <a:lnTo>
                    <a:pt x="76200" y="76200"/>
                  </a:lnTo>
                  <a:lnTo>
                    <a:pt x="0" y="38100"/>
                  </a:lnTo>
                  <a:lnTo>
                    <a:pt x="76200" y="0"/>
                  </a:lnTo>
                  <a:close/>
                </a:path>
              </a:pathLst>
            </a:custGeom>
            <a:ln w="0" cap="rnd">
              <a:miter lim="101600"/>
            </a:ln>
          </p:spPr>
          <p:style>
            <a:lnRef idx="0">
              <a:srgbClr val="000000">
                <a:alpha val="0"/>
              </a:srgbClr>
            </a:lnRef>
            <a:fillRef idx="1">
              <a:srgbClr val="000000"/>
            </a:fillRef>
            <a:effectRef idx="0">
              <a:scrgbClr r="0" g="0" b="0"/>
            </a:effectRef>
            <a:fontRef idx="none"/>
          </p:style>
          <p:txBody>
            <a:bodyPr/>
            <a:lstStyle/>
            <a:p>
              <a:endParaRPr lang="en-IN"/>
            </a:p>
          </p:txBody>
        </p:sp>
        <p:sp>
          <p:nvSpPr>
            <p:cNvPr id="68" name="Shape 527">
              <a:extLst>
                <a:ext uri="{FF2B5EF4-FFF2-40B4-BE49-F238E27FC236}">
                  <a16:creationId xmlns:a16="http://schemas.microsoft.com/office/drawing/2014/main" id="{D25D5D24-595D-A43F-64F4-E4CB0E68B261}"/>
                </a:ext>
              </a:extLst>
            </p:cNvPr>
            <p:cNvSpPr/>
            <p:nvPr/>
          </p:nvSpPr>
          <p:spPr>
            <a:xfrm>
              <a:off x="3955111" y="4491355"/>
              <a:ext cx="1050925" cy="76200"/>
            </a:xfrm>
            <a:custGeom>
              <a:avLst/>
              <a:gdLst/>
              <a:ahLst/>
              <a:cxnLst/>
              <a:rect l="0" t="0" r="0" b="0"/>
              <a:pathLst>
                <a:path w="1050925" h="76200">
                  <a:moveTo>
                    <a:pt x="974725" y="0"/>
                  </a:moveTo>
                  <a:lnTo>
                    <a:pt x="1050925" y="38100"/>
                  </a:lnTo>
                  <a:lnTo>
                    <a:pt x="974725" y="76200"/>
                  </a:lnTo>
                  <a:lnTo>
                    <a:pt x="974725" y="44442"/>
                  </a:lnTo>
                  <a:lnTo>
                    <a:pt x="0" y="43815"/>
                  </a:lnTo>
                  <a:lnTo>
                    <a:pt x="0" y="31115"/>
                  </a:lnTo>
                  <a:lnTo>
                    <a:pt x="974725" y="31742"/>
                  </a:lnTo>
                  <a:lnTo>
                    <a:pt x="974725" y="0"/>
                  </a:lnTo>
                  <a:close/>
                </a:path>
              </a:pathLst>
            </a:custGeom>
            <a:ln w="0" cap="rnd">
              <a:miter lim="101600"/>
            </a:ln>
          </p:spPr>
          <p:style>
            <a:lnRef idx="0">
              <a:srgbClr val="000000">
                <a:alpha val="0"/>
              </a:srgbClr>
            </a:lnRef>
            <a:fillRef idx="1">
              <a:srgbClr val="000000"/>
            </a:fillRef>
            <a:effectRef idx="0">
              <a:scrgbClr r="0" g="0" b="0"/>
            </a:effectRef>
            <a:fontRef idx="none"/>
          </p:style>
          <p:txBody>
            <a:bodyPr/>
            <a:lstStyle/>
            <a:p>
              <a:endParaRPr lang="en-IN"/>
            </a:p>
          </p:txBody>
        </p:sp>
        <p:sp>
          <p:nvSpPr>
            <p:cNvPr id="69" name="Shape 528">
              <a:extLst>
                <a:ext uri="{FF2B5EF4-FFF2-40B4-BE49-F238E27FC236}">
                  <a16:creationId xmlns:a16="http://schemas.microsoft.com/office/drawing/2014/main" id="{0A523C97-093E-68D2-F8C7-DF2BF6DB3FAA}"/>
                </a:ext>
              </a:extLst>
            </p:cNvPr>
            <p:cNvSpPr/>
            <p:nvPr/>
          </p:nvSpPr>
          <p:spPr>
            <a:xfrm>
              <a:off x="2928442" y="3567938"/>
              <a:ext cx="76200" cy="541147"/>
            </a:xfrm>
            <a:custGeom>
              <a:avLst/>
              <a:gdLst/>
              <a:ahLst/>
              <a:cxnLst/>
              <a:rect l="0" t="0" r="0" b="0"/>
              <a:pathLst>
                <a:path w="76200" h="541147">
                  <a:moveTo>
                    <a:pt x="44323" y="0"/>
                  </a:moveTo>
                  <a:lnTo>
                    <a:pt x="57023" y="254"/>
                  </a:lnTo>
                  <a:lnTo>
                    <a:pt x="44416" y="465115"/>
                  </a:lnTo>
                  <a:lnTo>
                    <a:pt x="76200" y="465963"/>
                  </a:lnTo>
                  <a:lnTo>
                    <a:pt x="36068" y="541147"/>
                  </a:lnTo>
                  <a:lnTo>
                    <a:pt x="0" y="463931"/>
                  </a:lnTo>
                  <a:lnTo>
                    <a:pt x="31838" y="464780"/>
                  </a:lnTo>
                  <a:lnTo>
                    <a:pt x="44323" y="0"/>
                  </a:lnTo>
                  <a:close/>
                </a:path>
              </a:pathLst>
            </a:custGeom>
            <a:ln w="0" cap="rnd">
              <a:miter lim="101600"/>
            </a:ln>
          </p:spPr>
          <p:style>
            <a:lnRef idx="0">
              <a:srgbClr val="000000">
                <a:alpha val="0"/>
              </a:srgbClr>
            </a:lnRef>
            <a:fillRef idx="1">
              <a:srgbClr val="000000"/>
            </a:fillRef>
            <a:effectRef idx="0">
              <a:scrgbClr r="0" g="0" b="0"/>
            </a:effectRef>
            <a:fontRef idx="none"/>
          </p:style>
          <p:txBody>
            <a:bodyPr/>
            <a:lstStyle/>
            <a:p>
              <a:endParaRPr lang="en-IN"/>
            </a:p>
          </p:txBody>
        </p:sp>
        <p:sp>
          <p:nvSpPr>
            <p:cNvPr id="70" name="Shape 529">
              <a:extLst>
                <a:ext uri="{FF2B5EF4-FFF2-40B4-BE49-F238E27FC236}">
                  <a16:creationId xmlns:a16="http://schemas.microsoft.com/office/drawing/2014/main" id="{E8C648EC-B77E-FB83-223A-3B19321AA17B}"/>
                </a:ext>
              </a:extLst>
            </p:cNvPr>
            <p:cNvSpPr/>
            <p:nvPr/>
          </p:nvSpPr>
          <p:spPr>
            <a:xfrm>
              <a:off x="2954096" y="2897378"/>
              <a:ext cx="76073" cy="259842"/>
            </a:xfrm>
            <a:custGeom>
              <a:avLst/>
              <a:gdLst/>
              <a:ahLst/>
              <a:cxnLst/>
              <a:rect l="0" t="0" r="0" b="0"/>
              <a:pathLst>
                <a:path w="76073" h="259842">
                  <a:moveTo>
                    <a:pt x="38989" y="0"/>
                  </a:moveTo>
                  <a:lnTo>
                    <a:pt x="44332" y="183453"/>
                  </a:lnTo>
                  <a:lnTo>
                    <a:pt x="76073" y="182499"/>
                  </a:lnTo>
                  <a:lnTo>
                    <a:pt x="40259" y="259842"/>
                  </a:lnTo>
                  <a:lnTo>
                    <a:pt x="0" y="184785"/>
                  </a:lnTo>
                  <a:lnTo>
                    <a:pt x="31633" y="183835"/>
                  </a:lnTo>
                  <a:lnTo>
                    <a:pt x="26289" y="254"/>
                  </a:lnTo>
                  <a:lnTo>
                    <a:pt x="38989" y="0"/>
                  </a:lnTo>
                  <a:close/>
                </a:path>
              </a:pathLst>
            </a:custGeom>
            <a:ln w="0" cap="rnd">
              <a:miter lim="101600"/>
            </a:ln>
          </p:spPr>
          <p:style>
            <a:lnRef idx="0">
              <a:srgbClr val="000000">
                <a:alpha val="0"/>
              </a:srgbClr>
            </a:lnRef>
            <a:fillRef idx="1">
              <a:srgbClr val="000000"/>
            </a:fillRef>
            <a:effectRef idx="0">
              <a:scrgbClr r="0" g="0" b="0"/>
            </a:effectRef>
            <a:fontRef idx="none"/>
          </p:style>
          <p:txBody>
            <a:bodyPr/>
            <a:lstStyle/>
            <a:p>
              <a:endParaRPr lang="en-IN"/>
            </a:p>
          </p:txBody>
        </p:sp>
        <p:sp>
          <p:nvSpPr>
            <p:cNvPr id="71" name="Shape 530">
              <a:extLst>
                <a:ext uri="{FF2B5EF4-FFF2-40B4-BE49-F238E27FC236}">
                  <a16:creationId xmlns:a16="http://schemas.microsoft.com/office/drawing/2014/main" id="{F008FD20-C26F-2FFE-36F6-5C022050E5E1}"/>
                </a:ext>
              </a:extLst>
            </p:cNvPr>
            <p:cNvSpPr/>
            <p:nvPr/>
          </p:nvSpPr>
          <p:spPr>
            <a:xfrm>
              <a:off x="2968955" y="2005711"/>
              <a:ext cx="76073" cy="374269"/>
            </a:xfrm>
            <a:custGeom>
              <a:avLst/>
              <a:gdLst/>
              <a:ahLst/>
              <a:cxnLst/>
              <a:rect l="0" t="0" r="0" b="0"/>
              <a:pathLst>
                <a:path w="76073" h="374269">
                  <a:moveTo>
                    <a:pt x="31750" y="0"/>
                  </a:moveTo>
                  <a:lnTo>
                    <a:pt x="44420" y="297866"/>
                  </a:lnTo>
                  <a:lnTo>
                    <a:pt x="76073" y="296545"/>
                  </a:lnTo>
                  <a:lnTo>
                    <a:pt x="41275" y="374269"/>
                  </a:lnTo>
                  <a:lnTo>
                    <a:pt x="0" y="299720"/>
                  </a:lnTo>
                  <a:lnTo>
                    <a:pt x="31716" y="298397"/>
                  </a:lnTo>
                  <a:lnTo>
                    <a:pt x="19050" y="508"/>
                  </a:lnTo>
                  <a:lnTo>
                    <a:pt x="31750" y="0"/>
                  </a:lnTo>
                  <a:close/>
                </a:path>
              </a:pathLst>
            </a:custGeom>
            <a:ln w="0" cap="rnd">
              <a:miter lim="101600"/>
            </a:ln>
          </p:spPr>
          <p:style>
            <a:lnRef idx="0">
              <a:srgbClr val="000000">
                <a:alpha val="0"/>
              </a:srgbClr>
            </a:lnRef>
            <a:fillRef idx="1">
              <a:srgbClr val="000000"/>
            </a:fillRef>
            <a:effectRef idx="0">
              <a:scrgbClr r="0" g="0" b="0"/>
            </a:effectRef>
            <a:fontRef idx="none"/>
          </p:style>
          <p:txBody>
            <a:bodyPr/>
            <a:lstStyle/>
            <a:p>
              <a:endParaRPr lang="en-IN"/>
            </a:p>
          </p:txBody>
        </p:sp>
        <p:sp>
          <p:nvSpPr>
            <p:cNvPr id="72" name="Shape 531">
              <a:extLst>
                <a:ext uri="{FF2B5EF4-FFF2-40B4-BE49-F238E27FC236}">
                  <a16:creationId xmlns:a16="http://schemas.microsoft.com/office/drawing/2014/main" id="{B8DFE79F-FC89-9FE1-5D6C-DBEF356EF78A}"/>
                </a:ext>
              </a:extLst>
            </p:cNvPr>
            <p:cNvSpPr/>
            <p:nvPr/>
          </p:nvSpPr>
          <p:spPr>
            <a:xfrm>
              <a:off x="2952953" y="1138301"/>
              <a:ext cx="76200" cy="352044"/>
            </a:xfrm>
            <a:custGeom>
              <a:avLst/>
              <a:gdLst/>
              <a:ahLst/>
              <a:cxnLst/>
              <a:rect l="0" t="0" r="0" b="0"/>
              <a:pathLst>
                <a:path w="76200" h="352044">
                  <a:moveTo>
                    <a:pt x="32512" y="0"/>
                  </a:moveTo>
                  <a:lnTo>
                    <a:pt x="44414" y="275697"/>
                  </a:lnTo>
                  <a:lnTo>
                    <a:pt x="76200" y="274320"/>
                  </a:lnTo>
                  <a:lnTo>
                    <a:pt x="41402" y="352044"/>
                  </a:lnTo>
                  <a:lnTo>
                    <a:pt x="0" y="277622"/>
                  </a:lnTo>
                  <a:lnTo>
                    <a:pt x="31711" y="276248"/>
                  </a:lnTo>
                  <a:lnTo>
                    <a:pt x="19812" y="508"/>
                  </a:lnTo>
                  <a:lnTo>
                    <a:pt x="32512" y="0"/>
                  </a:lnTo>
                  <a:close/>
                </a:path>
              </a:pathLst>
            </a:custGeom>
            <a:ln w="0" cap="rnd">
              <a:miter lim="101600"/>
            </a:ln>
          </p:spPr>
          <p:style>
            <a:lnRef idx="0">
              <a:srgbClr val="000000">
                <a:alpha val="0"/>
              </a:srgbClr>
            </a:lnRef>
            <a:fillRef idx="1">
              <a:srgbClr val="000000"/>
            </a:fillRef>
            <a:effectRef idx="0">
              <a:scrgbClr r="0" g="0" b="0"/>
            </a:effectRef>
            <a:fontRef idx="none"/>
          </p:style>
          <p:txBody>
            <a:bodyPr/>
            <a:lstStyle/>
            <a:p>
              <a:endParaRPr lang="en-IN"/>
            </a:p>
          </p:txBody>
        </p:sp>
        <p:sp>
          <p:nvSpPr>
            <p:cNvPr id="73" name="Shape 532">
              <a:extLst>
                <a:ext uri="{FF2B5EF4-FFF2-40B4-BE49-F238E27FC236}">
                  <a16:creationId xmlns:a16="http://schemas.microsoft.com/office/drawing/2014/main" id="{3562BFB0-BFAD-C17D-FFB5-91D86ABF6B39}"/>
                </a:ext>
              </a:extLst>
            </p:cNvPr>
            <p:cNvSpPr/>
            <p:nvPr/>
          </p:nvSpPr>
          <p:spPr>
            <a:xfrm>
              <a:off x="2924505" y="291338"/>
              <a:ext cx="76073" cy="320167"/>
            </a:xfrm>
            <a:custGeom>
              <a:avLst/>
              <a:gdLst/>
              <a:ahLst/>
              <a:cxnLst/>
              <a:rect l="0" t="0" r="0" b="0"/>
              <a:pathLst>
                <a:path w="76073" h="320167">
                  <a:moveTo>
                    <a:pt x="38100" y="0"/>
                  </a:moveTo>
                  <a:lnTo>
                    <a:pt x="44376" y="243798"/>
                  </a:lnTo>
                  <a:lnTo>
                    <a:pt x="76073" y="242951"/>
                  </a:lnTo>
                  <a:lnTo>
                    <a:pt x="40005" y="320167"/>
                  </a:lnTo>
                  <a:lnTo>
                    <a:pt x="0" y="244983"/>
                  </a:lnTo>
                  <a:lnTo>
                    <a:pt x="31678" y="244137"/>
                  </a:lnTo>
                  <a:lnTo>
                    <a:pt x="25400" y="254"/>
                  </a:lnTo>
                  <a:lnTo>
                    <a:pt x="38100" y="0"/>
                  </a:lnTo>
                  <a:close/>
                </a:path>
              </a:pathLst>
            </a:custGeom>
            <a:ln w="0" cap="rnd">
              <a:miter lim="101600"/>
            </a:ln>
          </p:spPr>
          <p:style>
            <a:lnRef idx="0">
              <a:srgbClr val="000000">
                <a:alpha val="0"/>
              </a:srgbClr>
            </a:lnRef>
            <a:fillRef idx="1">
              <a:srgbClr val="000000"/>
            </a:fillRef>
            <a:effectRef idx="0">
              <a:scrgbClr r="0" g="0" b="0"/>
            </a:effectRef>
            <a:fontRef idx="none"/>
          </p:style>
          <p:txBody>
            <a:bodyPr/>
            <a:lstStyle/>
            <a:p>
              <a:endParaRPr lang="en-IN"/>
            </a:p>
          </p:txBody>
        </p:sp>
        <p:sp>
          <p:nvSpPr>
            <p:cNvPr id="74" name="Shape 14937">
              <a:extLst>
                <a:ext uri="{FF2B5EF4-FFF2-40B4-BE49-F238E27FC236}">
                  <a16:creationId xmlns:a16="http://schemas.microsoft.com/office/drawing/2014/main" id="{311851CD-1718-6D25-1EE4-8BAE28B70CCB}"/>
                </a:ext>
              </a:extLst>
            </p:cNvPr>
            <p:cNvSpPr/>
            <p:nvPr/>
          </p:nvSpPr>
          <p:spPr>
            <a:xfrm>
              <a:off x="3995750" y="4232910"/>
              <a:ext cx="908685" cy="262890"/>
            </a:xfrm>
            <a:custGeom>
              <a:avLst/>
              <a:gdLst/>
              <a:ahLst/>
              <a:cxnLst/>
              <a:rect l="0" t="0" r="0" b="0"/>
              <a:pathLst>
                <a:path w="908685" h="262890">
                  <a:moveTo>
                    <a:pt x="0" y="0"/>
                  </a:moveTo>
                  <a:lnTo>
                    <a:pt x="908685" y="0"/>
                  </a:lnTo>
                  <a:lnTo>
                    <a:pt x="908685" y="262890"/>
                  </a:lnTo>
                  <a:lnTo>
                    <a:pt x="0" y="262890"/>
                  </a:lnTo>
                  <a:lnTo>
                    <a:pt x="0" y="0"/>
                  </a:lnTo>
                </a:path>
              </a:pathLst>
            </a:custGeom>
            <a:ln w="0" cap="rnd">
              <a:miter lim="101600"/>
            </a:ln>
          </p:spPr>
          <p:style>
            <a:lnRef idx="0">
              <a:srgbClr val="000000">
                <a:alpha val="0"/>
              </a:srgbClr>
            </a:lnRef>
            <a:fillRef idx="1">
              <a:srgbClr val="FFFFFF"/>
            </a:fillRef>
            <a:effectRef idx="0">
              <a:scrgbClr r="0" g="0" b="0"/>
            </a:effectRef>
            <a:fontRef idx="none"/>
          </p:style>
          <p:txBody>
            <a:bodyPr/>
            <a:lstStyle/>
            <a:p>
              <a:endParaRPr lang="en-IN"/>
            </a:p>
          </p:txBody>
        </p:sp>
        <p:sp>
          <p:nvSpPr>
            <p:cNvPr id="75" name="Shape 534">
              <a:extLst>
                <a:ext uri="{FF2B5EF4-FFF2-40B4-BE49-F238E27FC236}">
                  <a16:creationId xmlns:a16="http://schemas.microsoft.com/office/drawing/2014/main" id="{CBBDD696-834D-569B-349A-5732EAB9EA0A}"/>
                </a:ext>
              </a:extLst>
            </p:cNvPr>
            <p:cNvSpPr/>
            <p:nvPr/>
          </p:nvSpPr>
          <p:spPr>
            <a:xfrm>
              <a:off x="3995750" y="4232910"/>
              <a:ext cx="908685" cy="262890"/>
            </a:xfrm>
            <a:custGeom>
              <a:avLst/>
              <a:gdLst/>
              <a:ahLst/>
              <a:cxnLst/>
              <a:rect l="0" t="0" r="0" b="0"/>
              <a:pathLst>
                <a:path w="908685" h="262890">
                  <a:moveTo>
                    <a:pt x="0" y="262890"/>
                  </a:moveTo>
                  <a:lnTo>
                    <a:pt x="908685" y="262890"/>
                  </a:lnTo>
                  <a:lnTo>
                    <a:pt x="908685" y="0"/>
                  </a:lnTo>
                  <a:lnTo>
                    <a:pt x="0" y="0"/>
                  </a:lnTo>
                  <a:close/>
                </a:path>
              </a:pathLst>
            </a:custGeom>
            <a:ln w="9525" cap="rnd">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76" name="Rectangle 75">
              <a:extLst>
                <a:ext uri="{FF2B5EF4-FFF2-40B4-BE49-F238E27FC236}">
                  <a16:creationId xmlns:a16="http://schemas.microsoft.com/office/drawing/2014/main" id="{52FC043D-D8F7-49C3-6BF3-76D6262ED18C}"/>
                </a:ext>
              </a:extLst>
            </p:cNvPr>
            <p:cNvSpPr/>
            <p:nvPr/>
          </p:nvSpPr>
          <p:spPr>
            <a:xfrm>
              <a:off x="4092524" y="4290640"/>
              <a:ext cx="926803" cy="186236"/>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Classification</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77" name="Rectangle 76">
              <a:extLst>
                <a:ext uri="{FF2B5EF4-FFF2-40B4-BE49-F238E27FC236}">
                  <a16:creationId xmlns:a16="http://schemas.microsoft.com/office/drawing/2014/main" id="{57537BD8-49A5-4586-7849-590C882864C8}"/>
                </a:ext>
              </a:extLst>
            </p:cNvPr>
            <p:cNvSpPr/>
            <p:nvPr/>
          </p:nvSpPr>
          <p:spPr>
            <a:xfrm>
              <a:off x="4790898" y="4290640"/>
              <a:ext cx="42058" cy="186236"/>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78" name="Rectangle 77">
              <a:extLst>
                <a:ext uri="{FF2B5EF4-FFF2-40B4-BE49-F238E27FC236}">
                  <a16:creationId xmlns:a16="http://schemas.microsoft.com/office/drawing/2014/main" id="{81F9F2C5-9CAF-D94B-1C78-3F83457170AC}"/>
                </a:ext>
              </a:extLst>
            </p:cNvPr>
            <p:cNvSpPr/>
            <p:nvPr/>
          </p:nvSpPr>
          <p:spPr>
            <a:xfrm>
              <a:off x="1184097" y="4266256"/>
              <a:ext cx="121494" cy="186236"/>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D</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79" name="Rectangle 78">
              <a:extLst>
                <a:ext uri="{FF2B5EF4-FFF2-40B4-BE49-F238E27FC236}">
                  <a16:creationId xmlns:a16="http://schemas.microsoft.com/office/drawing/2014/main" id="{899B67B7-86DD-B5F0-D639-71FE6768F11C}"/>
                </a:ext>
              </a:extLst>
            </p:cNvPr>
            <p:cNvSpPr/>
            <p:nvPr/>
          </p:nvSpPr>
          <p:spPr>
            <a:xfrm>
              <a:off x="1275537" y="4266256"/>
              <a:ext cx="533640" cy="186236"/>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etection</a:t>
              </a:r>
              <a:endParaRPr lang="en-IN" sz="1200">
                <a:solidFill>
                  <a:srgbClr val="000000"/>
                </a:solidFill>
                <a:effectLst/>
                <a:latin typeface="Times New Roman" panose="02020603050405020304" pitchFamily="18" charset="0"/>
                <a:ea typeface="Times New Roman" panose="02020603050405020304" pitchFamily="18" charset="0"/>
              </a:endParaRPr>
            </a:p>
          </p:txBody>
        </p:sp>
        <p:sp>
          <p:nvSpPr>
            <p:cNvPr id="80" name="Rectangle 79">
              <a:extLst>
                <a:ext uri="{FF2B5EF4-FFF2-40B4-BE49-F238E27FC236}">
                  <a16:creationId xmlns:a16="http://schemas.microsoft.com/office/drawing/2014/main" id="{5A0214B6-C912-0336-B971-CEE068D40251}"/>
                </a:ext>
              </a:extLst>
            </p:cNvPr>
            <p:cNvSpPr/>
            <p:nvPr/>
          </p:nvSpPr>
          <p:spPr>
            <a:xfrm>
              <a:off x="1678254" y="4266256"/>
              <a:ext cx="42059" cy="186236"/>
            </a:xfrm>
            <a:prstGeom prst="rect">
              <a:avLst/>
            </a:prstGeom>
            <a:ln>
              <a:noFill/>
            </a:ln>
          </p:spPr>
          <p:txBody>
            <a:bodyPr vert="horz" lIns="0" tIns="0" rIns="0" bIns="0" rtlCol="0">
              <a:noAutofit/>
            </a:bodyPr>
            <a:lstStyle/>
            <a:p>
              <a:pPr marL="6350" marR="107315" indent="-6350" algn="l">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endParaRPr lang="en-IN" sz="1200">
                <a:solidFill>
                  <a:srgbClr val="000000"/>
                </a:solidFill>
                <a:effectLst/>
                <a:latin typeface="Times New Roman" panose="02020603050405020304" pitchFamily="18" charset="0"/>
                <a:ea typeface="Times New Roman" panose="02020603050405020304" pitchFamily="18" charset="0"/>
              </a:endParaRPr>
            </a:p>
          </p:txBody>
        </p:sp>
      </p:grpSp>
      <p:sp>
        <p:nvSpPr>
          <p:cNvPr id="81" name="TextBox 80">
            <a:extLst>
              <a:ext uri="{FF2B5EF4-FFF2-40B4-BE49-F238E27FC236}">
                <a16:creationId xmlns:a16="http://schemas.microsoft.com/office/drawing/2014/main" id="{E124A56B-C28D-C6D2-7820-A73DC190D04F}"/>
              </a:ext>
            </a:extLst>
          </p:cNvPr>
          <p:cNvSpPr txBox="1"/>
          <p:nvPr/>
        </p:nvSpPr>
        <p:spPr>
          <a:xfrm>
            <a:off x="1425251" y="1138152"/>
            <a:ext cx="6097554"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Data Flow Diagram</a:t>
            </a:r>
          </a:p>
        </p:txBody>
      </p:sp>
    </p:spTree>
    <p:extLst>
      <p:ext uri="{BB962C8B-B14F-4D97-AF65-F5344CB8AC3E}">
        <p14:creationId xmlns:p14="http://schemas.microsoft.com/office/powerpoint/2010/main" val="1828517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0AB4F5-2010-25CD-DD98-C8C6B7647B7D}"/>
              </a:ext>
            </a:extLst>
          </p:cNvPr>
          <p:cNvSpPr txBox="1"/>
          <p:nvPr/>
        </p:nvSpPr>
        <p:spPr>
          <a:xfrm>
            <a:off x="1651518" y="957134"/>
            <a:ext cx="8584163" cy="5115311"/>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User Interface Component: </a:t>
            </a:r>
            <a:r>
              <a:rPr lang="en-US" sz="2000" dirty="0">
                <a:latin typeface="Times New Roman" panose="02020603050405020304" pitchFamily="18" charset="0"/>
                <a:cs typeface="Times New Roman" panose="02020603050405020304" pitchFamily="18" charset="0"/>
              </a:rPr>
              <a:t>This component allows the user to upload the signature image and view the forgery probability score.</a:t>
            </a:r>
            <a:endParaRPr lang="en-US" sz="20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Data Pre-processing Component: </a:t>
            </a:r>
            <a:r>
              <a:rPr lang="en-US" sz="2000" dirty="0">
                <a:latin typeface="Times New Roman" panose="02020603050405020304" pitchFamily="18" charset="0"/>
                <a:cs typeface="Times New Roman" panose="02020603050405020304" pitchFamily="18" charset="0"/>
              </a:rPr>
              <a:t>This component pre-processes the signature image by normalizing pixel values, resizing, and converting to grayscale.</a:t>
            </a:r>
            <a:endParaRPr lang="en-US" sz="20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Convolutional Neural Network (CNN) Component: </a:t>
            </a:r>
            <a:r>
              <a:rPr lang="en-US" sz="2000" dirty="0">
                <a:latin typeface="Times New Roman" panose="02020603050405020304" pitchFamily="18" charset="0"/>
                <a:cs typeface="Times New Roman" panose="02020603050405020304" pitchFamily="18" charset="0"/>
              </a:rPr>
              <a:t>This component processes the preprocessed image to extract relevant features using a CNN model.</a:t>
            </a:r>
            <a:endParaRPr lang="en-US" sz="20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Post-Processing Component: </a:t>
            </a:r>
            <a:r>
              <a:rPr lang="en-US" sz="2000" dirty="0">
                <a:latin typeface="Times New Roman" panose="02020603050405020304" pitchFamily="18" charset="0"/>
                <a:cs typeface="Times New Roman" panose="02020603050405020304" pitchFamily="18" charset="0"/>
              </a:rPr>
              <a:t>This component applies post-processing techniques to the output probability score, such as thresholding, smoothing, or denoising.</a:t>
            </a:r>
          </a:p>
        </p:txBody>
      </p:sp>
    </p:spTree>
    <p:extLst>
      <p:ext uri="{BB962C8B-B14F-4D97-AF65-F5344CB8AC3E}">
        <p14:creationId xmlns:p14="http://schemas.microsoft.com/office/powerpoint/2010/main" val="1439774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4FA491A-7851-1153-084B-9C2F5E27E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439" y="1754669"/>
            <a:ext cx="1924519" cy="1674331"/>
          </a:xfrm>
          <a:prstGeom prst="rect">
            <a:avLst/>
          </a:prstGeom>
        </p:spPr>
      </p:pic>
      <p:sp>
        <p:nvSpPr>
          <p:cNvPr id="10" name="Rectangle 9">
            <a:extLst>
              <a:ext uri="{FF2B5EF4-FFF2-40B4-BE49-F238E27FC236}">
                <a16:creationId xmlns:a16="http://schemas.microsoft.com/office/drawing/2014/main" id="{E6888DE3-19B6-7D65-CC12-8227262BA74F}"/>
              </a:ext>
            </a:extLst>
          </p:cNvPr>
          <p:cNvSpPr/>
          <p:nvPr/>
        </p:nvSpPr>
        <p:spPr>
          <a:xfrm>
            <a:off x="4566118" y="2269207"/>
            <a:ext cx="2159801" cy="66350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Feature Extraction</a:t>
            </a:r>
          </a:p>
        </p:txBody>
      </p:sp>
      <p:cxnSp>
        <p:nvCxnSpPr>
          <p:cNvPr id="14" name="Straight Arrow Connector 13">
            <a:extLst>
              <a:ext uri="{FF2B5EF4-FFF2-40B4-BE49-F238E27FC236}">
                <a16:creationId xmlns:a16="http://schemas.microsoft.com/office/drawing/2014/main" id="{7D869626-C61D-E6BE-8DD5-4B8174EF40B7}"/>
              </a:ext>
            </a:extLst>
          </p:cNvPr>
          <p:cNvCxnSpPr>
            <a:stCxn id="10" idx="3"/>
          </p:cNvCxnSpPr>
          <p:nvPr/>
        </p:nvCxnSpPr>
        <p:spPr>
          <a:xfrm>
            <a:off x="6725919" y="2600960"/>
            <a:ext cx="15341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Flowchart: Magnetic Disk 14">
            <a:extLst>
              <a:ext uri="{FF2B5EF4-FFF2-40B4-BE49-F238E27FC236}">
                <a16:creationId xmlns:a16="http://schemas.microsoft.com/office/drawing/2014/main" id="{EBF8FF4C-966C-B1BF-CAF4-369E453B0F5E}"/>
              </a:ext>
            </a:extLst>
          </p:cNvPr>
          <p:cNvSpPr/>
          <p:nvPr/>
        </p:nvSpPr>
        <p:spPr>
          <a:xfrm>
            <a:off x="8260080" y="2043194"/>
            <a:ext cx="1656080" cy="1097280"/>
          </a:xfrm>
          <a:prstGeom prst="flowChartMagneticDisk">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Signature Dataset</a:t>
            </a:r>
            <a:endParaRPr lang="en-IN"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8D8BC730-373B-8DCD-5C7E-8BC987972153}"/>
              </a:ext>
            </a:extLst>
          </p:cNvPr>
          <p:cNvSpPr/>
          <p:nvPr/>
        </p:nvSpPr>
        <p:spPr>
          <a:xfrm>
            <a:off x="7919720" y="3906520"/>
            <a:ext cx="2336800" cy="70104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Signature Recognition using CNN</a:t>
            </a:r>
            <a:endParaRPr lang="en-IN" dirty="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8C4A1265-7FF4-F279-38E6-56A8B16F5E41}"/>
              </a:ext>
            </a:extLst>
          </p:cNvPr>
          <p:cNvCxnSpPr>
            <a:stCxn id="15" idx="3"/>
            <a:endCxn id="16" idx="0"/>
          </p:cNvCxnSpPr>
          <p:nvPr/>
        </p:nvCxnSpPr>
        <p:spPr>
          <a:xfrm>
            <a:off x="9088120" y="3140474"/>
            <a:ext cx="0" cy="7660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9FA2C717-41C1-1E8F-DB16-BD3B37EB0EE4}"/>
              </a:ext>
            </a:extLst>
          </p:cNvPr>
          <p:cNvSpPr/>
          <p:nvPr/>
        </p:nvSpPr>
        <p:spPr>
          <a:xfrm>
            <a:off x="5415280" y="3728721"/>
            <a:ext cx="1534155" cy="1188718"/>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Identification and</a:t>
            </a:r>
          </a:p>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Verification</a:t>
            </a:r>
          </a:p>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ML</a:t>
            </a:r>
            <a:endParaRPr lang="en-IN" dirty="0">
              <a:latin typeface="Times New Roman" panose="02020603050405020304" pitchFamily="18" charset="0"/>
              <a:cs typeface="Times New Roman" panose="02020603050405020304" pitchFamily="18" charset="0"/>
            </a:endParaRPr>
          </a:p>
        </p:txBody>
      </p:sp>
      <p:sp>
        <p:nvSpPr>
          <p:cNvPr id="20" name="Diamond 19">
            <a:extLst>
              <a:ext uri="{FF2B5EF4-FFF2-40B4-BE49-F238E27FC236}">
                <a16:creationId xmlns:a16="http://schemas.microsoft.com/office/drawing/2014/main" id="{010D37E8-0E29-E99E-856A-334174950DEA}"/>
              </a:ext>
            </a:extLst>
          </p:cNvPr>
          <p:cNvSpPr/>
          <p:nvPr/>
        </p:nvSpPr>
        <p:spPr>
          <a:xfrm>
            <a:off x="2814320" y="3834365"/>
            <a:ext cx="2034543" cy="977430"/>
          </a:xfrm>
          <a:prstGeom prst="diamond">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Genuine</a:t>
            </a:r>
            <a:endParaRPr lang="en-IN"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ABFAAA86-9E7C-29A7-7324-FE5CA759D3E2}"/>
              </a:ext>
            </a:extLst>
          </p:cNvPr>
          <p:cNvSpPr/>
          <p:nvPr/>
        </p:nvSpPr>
        <p:spPr>
          <a:xfrm>
            <a:off x="675635" y="4093445"/>
            <a:ext cx="1422400" cy="45927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Final Decision</a:t>
            </a:r>
          </a:p>
        </p:txBody>
      </p:sp>
      <p:cxnSp>
        <p:nvCxnSpPr>
          <p:cNvPr id="23" name="Straight Arrow Connector 22">
            <a:extLst>
              <a:ext uri="{FF2B5EF4-FFF2-40B4-BE49-F238E27FC236}">
                <a16:creationId xmlns:a16="http://schemas.microsoft.com/office/drawing/2014/main" id="{472D980D-7D26-E41D-2DFC-F743D87393A8}"/>
              </a:ext>
            </a:extLst>
          </p:cNvPr>
          <p:cNvCxnSpPr>
            <a:stCxn id="7" idx="3"/>
            <a:endCxn id="10" idx="1"/>
          </p:cNvCxnSpPr>
          <p:nvPr/>
        </p:nvCxnSpPr>
        <p:spPr>
          <a:xfrm>
            <a:off x="2523958" y="2591835"/>
            <a:ext cx="2042160" cy="91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521F0791-18CA-CD11-9F1F-F8407631FC24}"/>
              </a:ext>
            </a:extLst>
          </p:cNvPr>
          <p:cNvCxnSpPr>
            <a:stCxn id="16" idx="1"/>
          </p:cNvCxnSpPr>
          <p:nvPr/>
        </p:nvCxnSpPr>
        <p:spPr>
          <a:xfrm flipH="1">
            <a:off x="6949435" y="4257040"/>
            <a:ext cx="9702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7E08C118-D2EC-39F3-7F05-07F736308A34}"/>
              </a:ext>
            </a:extLst>
          </p:cNvPr>
          <p:cNvCxnSpPr>
            <a:stCxn id="19" idx="1"/>
            <a:endCxn id="20" idx="3"/>
          </p:cNvCxnSpPr>
          <p:nvPr/>
        </p:nvCxnSpPr>
        <p:spPr>
          <a:xfrm flipH="1">
            <a:off x="4848863" y="4323080"/>
            <a:ext cx="5664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F9A1EA5B-ED5B-2648-E483-51970E922892}"/>
              </a:ext>
            </a:extLst>
          </p:cNvPr>
          <p:cNvCxnSpPr>
            <a:stCxn id="20" idx="1"/>
            <a:endCxn id="21" idx="3"/>
          </p:cNvCxnSpPr>
          <p:nvPr/>
        </p:nvCxnSpPr>
        <p:spPr>
          <a:xfrm flipH="1">
            <a:off x="2098035" y="4323080"/>
            <a:ext cx="7162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ctor: Elbow 33">
            <a:extLst>
              <a:ext uri="{FF2B5EF4-FFF2-40B4-BE49-F238E27FC236}">
                <a16:creationId xmlns:a16="http://schemas.microsoft.com/office/drawing/2014/main" id="{3E5BB861-2865-89AE-5E80-FC958856989C}"/>
              </a:ext>
            </a:extLst>
          </p:cNvPr>
          <p:cNvCxnSpPr>
            <a:stCxn id="20" idx="2"/>
            <a:endCxn id="21" idx="2"/>
          </p:cNvCxnSpPr>
          <p:nvPr/>
        </p:nvCxnSpPr>
        <p:spPr>
          <a:xfrm rot="5400000" flipH="1">
            <a:off x="2479674" y="3459877"/>
            <a:ext cx="259080" cy="2444757"/>
          </a:xfrm>
          <a:prstGeom prst="bentConnector3">
            <a:avLst>
              <a:gd name="adj1" fmla="val -88235"/>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68FEADFA-02CB-F77C-1EB3-75E6B153931A}"/>
              </a:ext>
            </a:extLst>
          </p:cNvPr>
          <p:cNvCxnSpPr>
            <a:stCxn id="21" idx="0"/>
          </p:cNvCxnSpPr>
          <p:nvPr/>
        </p:nvCxnSpPr>
        <p:spPr>
          <a:xfrm flipV="1">
            <a:off x="1386835" y="3516865"/>
            <a:ext cx="0" cy="576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13E923AC-7E2E-F54B-9784-268BA8745D3C}"/>
              </a:ext>
            </a:extLst>
          </p:cNvPr>
          <p:cNvSpPr/>
          <p:nvPr/>
        </p:nvSpPr>
        <p:spPr>
          <a:xfrm>
            <a:off x="2255520" y="3756096"/>
            <a:ext cx="553713" cy="33734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a:t>
            </a:r>
            <a:endParaRPr lang="en-IN" dirty="0">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8BEE907A-3903-A24E-3F19-E1CCFEA02594}"/>
              </a:ext>
            </a:extLst>
          </p:cNvPr>
          <p:cNvSpPr/>
          <p:nvPr/>
        </p:nvSpPr>
        <p:spPr>
          <a:xfrm>
            <a:off x="3961136" y="4811795"/>
            <a:ext cx="553713" cy="33734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a:t>
            </a:r>
            <a:endParaRPr lang="en-IN" dirty="0">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08EFF133-D33C-DD2B-2230-520C792D10E5}"/>
              </a:ext>
            </a:extLst>
          </p:cNvPr>
          <p:cNvSpPr/>
          <p:nvPr/>
        </p:nvSpPr>
        <p:spPr>
          <a:xfrm>
            <a:off x="2179320" y="4552715"/>
            <a:ext cx="889000" cy="33734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Accept</a:t>
            </a:r>
            <a:endParaRPr lang="en-IN" dirty="0">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E9997EEB-D60D-28AF-D39C-7BFD037D890B}"/>
              </a:ext>
            </a:extLst>
          </p:cNvPr>
          <p:cNvSpPr/>
          <p:nvPr/>
        </p:nvSpPr>
        <p:spPr>
          <a:xfrm>
            <a:off x="2824480" y="5100413"/>
            <a:ext cx="889000" cy="33734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Reject</a:t>
            </a:r>
            <a:endParaRPr lang="en-IN"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C7115192-D461-3AA5-6B1B-3A3E86CDDE05}"/>
              </a:ext>
            </a:extLst>
          </p:cNvPr>
          <p:cNvSpPr txBox="1"/>
          <p:nvPr/>
        </p:nvSpPr>
        <p:spPr>
          <a:xfrm>
            <a:off x="496261" y="481124"/>
            <a:ext cx="6097554"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Class Diagram</a:t>
            </a:r>
          </a:p>
        </p:txBody>
      </p:sp>
    </p:spTree>
    <p:extLst>
      <p:ext uri="{BB962C8B-B14F-4D97-AF65-F5344CB8AC3E}">
        <p14:creationId xmlns:p14="http://schemas.microsoft.com/office/powerpoint/2010/main" val="1190283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8E6B1-28F9-D4A9-1060-3FCD20FAB225}"/>
              </a:ext>
            </a:extLst>
          </p:cNvPr>
          <p:cNvSpPr txBox="1">
            <a:spLocks/>
          </p:cNvSpPr>
          <p:nvPr/>
        </p:nvSpPr>
        <p:spPr>
          <a:xfrm>
            <a:off x="905069" y="370511"/>
            <a:ext cx="5138530" cy="723184"/>
          </a:xfrm>
          <a:prstGeom prst="rect">
            <a:avLst/>
          </a:prstGeom>
        </p:spPr>
        <p:txBody>
          <a:bodyPr>
            <a:normAutofit/>
          </a:bodyPr>
          <a:lst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a:lstStyle>
          <a:p>
            <a:pPr algn="just"/>
            <a:r>
              <a:rPr lang="en-US" sz="4400" dirty="0">
                <a:solidFill>
                  <a:schemeClr val="tx1"/>
                </a:solidFill>
                <a:latin typeface="Times New Roman" panose="02020603050405020304" pitchFamily="18" charset="0"/>
                <a:cs typeface="Times New Roman" panose="02020603050405020304" pitchFamily="18" charset="0"/>
              </a:rPr>
              <a:t>Control Flow Design</a:t>
            </a:r>
          </a:p>
        </p:txBody>
      </p:sp>
      <p:sp>
        <p:nvSpPr>
          <p:cNvPr id="3" name="TextBox 2">
            <a:extLst>
              <a:ext uri="{FF2B5EF4-FFF2-40B4-BE49-F238E27FC236}">
                <a16:creationId xmlns:a16="http://schemas.microsoft.com/office/drawing/2014/main" id="{A4CBFC28-8042-F9EB-442A-DA8E105AB9A3}"/>
              </a:ext>
            </a:extLst>
          </p:cNvPr>
          <p:cNvSpPr txBox="1"/>
          <p:nvPr/>
        </p:nvSpPr>
        <p:spPr>
          <a:xfrm>
            <a:off x="1404931" y="1195295"/>
            <a:ext cx="6097554"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System Flow Diagram</a:t>
            </a:r>
          </a:p>
        </p:txBody>
      </p:sp>
      <p:pic>
        <p:nvPicPr>
          <p:cNvPr id="4" name="Picture 3">
            <a:extLst>
              <a:ext uri="{FF2B5EF4-FFF2-40B4-BE49-F238E27FC236}">
                <a16:creationId xmlns:a16="http://schemas.microsoft.com/office/drawing/2014/main" id="{4D28E2F8-7275-DD08-55AD-8AAE0C0845E7}"/>
              </a:ext>
            </a:extLst>
          </p:cNvPr>
          <p:cNvPicPr/>
          <p:nvPr/>
        </p:nvPicPr>
        <p:blipFill>
          <a:blip r:embed="rId2"/>
          <a:stretch>
            <a:fillRect/>
          </a:stretch>
        </p:blipFill>
        <p:spPr>
          <a:xfrm>
            <a:off x="1406013" y="2072641"/>
            <a:ext cx="9379974" cy="3982720"/>
          </a:xfrm>
          <a:prstGeom prst="rect">
            <a:avLst/>
          </a:prstGeom>
        </p:spPr>
      </p:pic>
    </p:spTree>
    <p:extLst>
      <p:ext uri="{BB962C8B-B14F-4D97-AF65-F5344CB8AC3E}">
        <p14:creationId xmlns:p14="http://schemas.microsoft.com/office/powerpoint/2010/main" val="53135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65949F-9842-ADBD-CA97-6CC50DB2F781}"/>
              </a:ext>
            </a:extLst>
          </p:cNvPr>
          <p:cNvSpPr txBox="1"/>
          <p:nvPr/>
        </p:nvSpPr>
        <p:spPr>
          <a:xfrm>
            <a:off x="879100" y="538724"/>
            <a:ext cx="6097554"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Algorithm for Logic Implementation</a:t>
            </a:r>
          </a:p>
        </p:txBody>
      </p:sp>
      <p:pic>
        <p:nvPicPr>
          <p:cNvPr id="5" name="Picture 4">
            <a:extLst>
              <a:ext uri="{FF2B5EF4-FFF2-40B4-BE49-F238E27FC236}">
                <a16:creationId xmlns:a16="http://schemas.microsoft.com/office/drawing/2014/main" id="{A4812221-05C9-D044-93D5-8E556D10D438}"/>
              </a:ext>
            </a:extLst>
          </p:cNvPr>
          <p:cNvPicPr/>
          <p:nvPr/>
        </p:nvPicPr>
        <p:blipFill>
          <a:blip r:embed="rId2"/>
          <a:stretch>
            <a:fillRect/>
          </a:stretch>
        </p:blipFill>
        <p:spPr>
          <a:xfrm>
            <a:off x="4432300" y="1066389"/>
            <a:ext cx="4792980" cy="1921510"/>
          </a:xfrm>
          <a:prstGeom prst="rect">
            <a:avLst/>
          </a:prstGeom>
        </p:spPr>
      </p:pic>
      <p:sp>
        <p:nvSpPr>
          <p:cNvPr id="7" name="TextBox 6">
            <a:extLst>
              <a:ext uri="{FF2B5EF4-FFF2-40B4-BE49-F238E27FC236}">
                <a16:creationId xmlns:a16="http://schemas.microsoft.com/office/drawing/2014/main" id="{F413A617-3A83-7689-335E-EDA8AF8CF100}"/>
              </a:ext>
            </a:extLst>
          </p:cNvPr>
          <p:cNvSpPr txBox="1"/>
          <p:nvPr/>
        </p:nvSpPr>
        <p:spPr>
          <a:xfrm>
            <a:off x="189271" y="3075939"/>
            <a:ext cx="11813458" cy="3782061"/>
          </a:xfrm>
          <a:prstGeom prst="rect">
            <a:avLst/>
          </a:prstGeom>
          <a:noFill/>
        </p:spPr>
        <p:txBody>
          <a:bodyPr wrap="square">
            <a:spAutoFit/>
          </a:bodyPr>
          <a:lstStyle/>
          <a:p>
            <a:pPr marL="226060" marR="0" indent="-6350" algn="just">
              <a:lnSpc>
                <a:spcPct val="150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Convolution Layer :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Convolutional layers are the layers the place filters are applied to the original image. This is the place most of the user-specified parameters are in the network. The most important parameters are the wide variety of kernels and the dimension of the kernels. </a:t>
            </a:r>
          </a:p>
          <a:p>
            <a:pPr marL="226060" marR="0" indent="-6350" algn="just">
              <a:lnSpc>
                <a:spcPct val="150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Pooling :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Pooling layers are similar to convolutional layers, but they operate a specific feature such as max pooling, which takes the maximum cost in a filter region, or average pooling</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These are typically used to limit the dimensionality of the network. </a:t>
            </a:r>
          </a:p>
          <a:p>
            <a:pPr marL="226060" marR="0" indent="-6350" algn="just">
              <a:lnSpc>
                <a:spcPct val="150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Fully Connected Layer :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Fully Connected Layer is just, feed forward neural networks. Fully Connected Layers shape the remaining few layers within the network. The enter to the thoroughly linked layer is that the output from the last word Pooling or Convolutional layer.</a:t>
            </a:r>
          </a:p>
        </p:txBody>
      </p:sp>
    </p:spTree>
    <p:extLst>
      <p:ext uri="{BB962C8B-B14F-4D97-AF65-F5344CB8AC3E}">
        <p14:creationId xmlns:p14="http://schemas.microsoft.com/office/powerpoint/2010/main" val="1012385728"/>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docProps/app.xml><?xml version="1.0" encoding="utf-8"?>
<Properties xmlns="http://schemas.openxmlformats.org/officeDocument/2006/extended-properties" xmlns:vt="http://schemas.openxmlformats.org/officeDocument/2006/docPropsVTypes">
  <Template>Mod overlay</Template>
  <TotalTime>606</TotalTime>
  <Words>878</Words>
  <Application>Microsoft Office PowerPoint</Application>
  <PresentationFormat>Widescreen</PresentationFormat>
  <Paragraphs>136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Nova Light</vt:lpstr>
      <vt:lpstr>Elephant</vt:lpstr>
      <vt:lpstr>Times New Roman</vt:lpstr>
      <vt:lpstr>Wingdings</vt:lpstr>
      <vt:lpstr>ModOverlayVTI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Gowda</dc:creator>
  <cp:lastModifiedBy>Sagar Gowda</cp:lastModifiedBy>
  <cp:revision>23</cp:revision>
  <dcterms:created xsi:type="dcterms:W3CDTF">2023-04-12T05:42:51Z</dcterms:created>
  <dcterms:modified xsi:type="dcterms:W3CDTF">2024-01-08T08:40:07Z</dcterms:modified>
</cp:coreProperties>
</file>