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257" r:id="rId3"/>
    <p:sldId id="258" r:id="rId4"/>
    <p:sldId id="259" r:id="rId5"/>
    <p:sldId id="260" r:id="rId6"/>
    <p:sldId id="261" r:id="rId7"/>
    <p:sldId id="262" r:id="rId8"/>
    <p:sldId id="263" r:id="rId9"/>
    <p:sldId id="270" r:id="rId10"/>
    <p:sldId id="264" r:id="rId11"/>
    <p:sldId id="269" r:id="rId12"/>
    <p:sldId id="265" r:id="rId13"/>
    <p:sldId id="271" r:id="rId14"/>
    <p:sldId id="267" r:id="rId15"/>
    <p:sldId id="272"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588" y="-9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923F103-BC34-4FE4-A40E-EDDEECFDA5D0}" type="datetimeFigureOut">
              <a:rPr lang="en-US" smtClean="0"/>
              <a:pPr/>
              <a:t>5/15/2023</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086D93-FCAC-47E0-A2EE-787E62CA814C}" type="datetimeFigureOut">
              <a:rPr lang="en-US" smtClean="0"/>
              <a:pPr/>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DA879A6-0FD0-4734-A311-86BFCA472E6E}" type="datetimeFigureOut">
              <a:rPr lang="en-US" smtClean="0"/>
              <a:pPr/>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C9CA7B-DFD4-44B5-8C60-D14B8CD1FB59}" type="datetimeFigureOut">
              <a:rPr lang="en-US" smtClean="0"/>
              <a:pPr/>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pPr/>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BDB8791-F1B0-41E7-B7FD-A781E65C4266}" type="datetimeFigureOut">
              <a:rPr lang="en-US" smtClean="0"/>
              <a:pPr/>
              <a:t>5/15/2023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70" y="1859762"/>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70"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FDD63B2-E120-4ED8-B27B-C685F510A5FE}" type="datetimeFigureOut">
              <a:rPr lang="en-US" smtClean="0"/>
              <a:pPr/>
              <a:t>5/15/2023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AA18ACC-A947-437B-A130-35BD54FDF1E9}" type="datetimeFigureOut">
              <a:rPr lang="en-US" smtClean="0"/>
              <a:pPr/>
              <a:t>5/15/2023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pPr/>
              <a:t>5/15/2023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6E86A4C-8E40-4F87-A4F0-01A0687C5742}" type="datetimeFigureOut">
              <a:rPr lang="en-US" smtClean="0"/>
              <a:pPr/>
              <a:t>5/15/2023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9"/>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pPr/>
              <a:t>5/15/2023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69600" y="6356355"/>
            <a:ext cx="812800" cy="365125"/>
          </a:xfrm>
        </p:spPr>
        <p:txBody>
          <a:bodyPr/>
          <a:lstStyle/>
          <a:p>
            <a:fld id="{D57F1E4F-1CFF-5643-939E-217C01CDF565}" type="slidenum">
              <a:rPr lang="en-US" smtClean="0"/>
              <a:pPr/>
              <a:t>‹#›</a:t>
            </a:fld>
            <a:endParaRPr lang="en-US"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30"/>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5"/>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BE451C3-0FF4-47C4-B829-773ADF60F88C}" type="datetimeFigureOut">
              <a:rPr lang="en-US" smtClean="0"/>
              <a:pPr/>
              <a:t>5/15/2023</a:t>
            </a:fld>
            <a:endParaRPr lang="en-US" dirty="0"/>
          </a:p>
        </p:txBody>
      </p:sp>
      <p:sp>
        <p:nvSpPr>
          <p:cNvPr id="22" name="Footer Placeholder 21"/>
          <p:cNvSpPr>
            <a:spLocks noGrp="1"/>
          </p:cNvSpPr>
          <p:nvPr>
            <p:ph type="ftr" sz="quarter" idx="3"/>
          </p:nvPr>
        </p:nvSpPr>
        <p:spPr>
          <a:xfrm>
            <a:off x="3556000" y="6356355"/>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10566400" y="6356355"/>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57F1E4F-1CFF-5643-939E-217C01CDF565}" type="slidenum">
              <a:rPr lang="en-US" smtClean="0"/>
              <a:pPr/>
              <a:t>‹#›</a:t>
            </a:fld>
            <a:endParaRPr lang="en-US"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942129-789E-651D-25E7-653D88F58FF2}"/>
              </a:ext>
            </a:extLst>
          </p:cNvPr>
          <p:cNvSpPr>
            <a:spLocks noGrp="1"/>
          </p:cNvSpPr>
          <p:nvPr>
            <p:ph type="ctrTitle"/>
          </p:nvPr>
        </p:nvSpPr>
        <p:spPr/>
        <p:txBody>
          <a:bodyPr>
            <a:normAutofit/>
          </a:bodyPr>
          <a:lstStyle/>
          <a:p>
            <a:r>
              <a:rPr lang="en-IN" sz="4900" dirty="0" smtClean="0">
                <a:effectLst>
                  <a:outerShdw blurRad="38100" dist="38100" dir="2700000" algn="tl">
                    <a:srgbClr val="000000">
                      <a:alpha val="43137"/>
                    </a:srgbClr>
                  </a:outerShdw>
                </a:effectLst>
                <a:latin typeface="Bahnschrift" pitchFamily="34" charset="0"/>
              </a:rPr>
              <a:t>Supply Chain </a:t>
            </a:r>
            <a:r>
              <a:rPr lang="en-IN" sz="4900" dirty="0">
                <a:effectLst>
                  <a:outerShdw blurRad="38100" dist="38100" dir="2700000" algn="tl">
                    <a:srgbClr val="000000">
                      <a:alpha val="43137"/>
                    </a:srgbClr>
                  </a:outerShdw>
                </a:effectLst>
                <a:latin typeface="Bahnschrift" pitchFamily="34" charset="0"/>
              </a:rPr>
              <a:t>Management </a:t>
            </a:r>
            <a:r>
              <a:rPr lang="en-IN" sz="4900" dirty="0" smtClean="0">
                <a:effectLst>
                  <a:outerShdw blurRad="38100" dist="38100" dir="2700000" algn="tl">
                    <a:srgbClr val="000000">
                      <a:alpha val="43137"/>
                    </a:srgbClr>
                  </a:outerShdw>
                </a:effectLst>
                <a:latin typeface="Bahnschrift" pitchFamily="34" charset="0"/>
              </a:rPr>
              <a:t>Project</a:t>
            </a:r>
            <a:endParaRPr lang="en-IN" sz="4900" dirty="0">
              <a:effectLst>
                <a:outerShdw blurRad="38100" dist="38100" dir="2700000" algn="tl">
                  <a:srgbClr val="000000">
                    <a:alpha val="43137"/>
                  </a:srgbClr>
                </a:outerShdw>
              </a:effectLst>
              <a:latin typeface="Bahnschrift" pitchFamily="34" charset="0"/>
            </a:endParaRPr>
          </a:p>
        </p:txBody>
      </p:sp>
      <p:sp>
        <p:nvSpPr>
          <p:cNvPr id="3" name="Subtitle 2">
            <a:extLst>
              <a:ext uri="{FF2B5EF4-FFF2-40B4-BE49-F238E27FC236}">
                <a16:creationId xmlns:a16="http://schemas.microsoft.com/office/drawing/2014/main" xmlns="" id="{2E47D8EA-2029-0FF4-ADED-257A4A36E223}"/>
              </a:ext>
            </a:extLst>
          </p:cNvPr>
          <p:cNvSpPr>
            <a:spLocks noGrp="1"/>
          </p:cNvSpPr>
          <p:nvPr>
            <p:ph type="subTitle" idx="1"/>
          </p:nvPr>
        </p:nvSpPr>
        <p:spPr/>
        <p:txBody>
          <a:bodyPr/>
          <a:lstStyle/>
          <a:p>
            <a:r>
              <a:rPr lang="en-IN" dirty="0"/>
              <a:t>By </a:t>
            </a:r>
            <a:r>
              <a:rPr lang="en-IN" dirty="0" err="1" smtClean="0"/>
              <a:t>Sagar</a:t>
            </a:r>
            <a:r>
              <a:rPr lang="en-IN" dirty="0" smtClean="0"/>
              <a:t> </a:t>
            </a:r>
            <a:r>
              <a:rPr lang="en-IN" dirty="0" err="1" smtClean="0"/>
              <a:t>Kokku</a:t>
            </a:r>
            <a:endParaRPr lang="en-IN" dirty="0" smtClean="0"/>
          </a:p>
          <a:p>
            <a:r>
              <a:rPr lang="en-IN" dirty="0" smtClean="0"/>
              <a:t>Spirit ID 1007019</a:t>
            </a:r>
            <a:endParaRPr lang="en-IN" dirty="0"/>
          </a:p>
        </p:txBody>
      </p:sp>
    </p:spTree>
    <p:extLst>
      <p:ext uri="{BB962C8B-B14F-4D97-AF65-F5344CB8AC3E}">
        <p14:creationId xmlns:p14="http://schemas.microsoft.com/office/powerpoint/2010/main" xmlns="" val="3691293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52F84C-E6D4-9585-20D8-1BB28458074E}"/>
              </a:ext>
            </a:extLst>
          </p:cNvPr>
          <p:cNvSpPr>
            <a:spLocks noGrp="1"/>
          </p:cNvSpPr>
          <p:nvPr>
            <p:ph type="title"/>
          </p:nvPr>
        </p:nvSpPr>
        <p:spPr/>
        <p:txBody>
          <a:bodyPr/>
          <a:lstStyle/>
          <a:p>
            <a:r>
              <a:rPr lang="en-IN" dirty="0"/>
              <a:t>Development</a:t>
            </a:r>
          </a:p>
        </p:txBody>
      </p:sp>
      <p:sp>
        <p:nvSpPr>
          <p:cNvPr id="3" name="Content Placeholder 2">
            <a:extLst>
              <a:ext uri="{FF2B5EF4-FFF2-40B4-BE49-F238E27FC236}">
                <a16:creationId xmlns:a16="http://schemas.microsoft.com/office/drawing/2014/main" xmlns="" id="{4803A8E4-0031-310F-0DD9-8313FB5746DE}"/>
              </a:ext>
            </a:extLst>
          </p:cNvPr>
          <p:cNvSpPr>
            <a:spLocks noGrp="1"/>
          </p:cNvSpPr>
          <p:nvPr>
            <p:ph idx="1"/>
          </p:nvPr>
        </p:nvSpPr>
        <p:spPr/>
        <p:txBody>
          <a:bodyPr>
            <a:normAutofit/>
          </a:bodyPr>
          <a:lstStyle/>
          <a:p>
            <a:r>
              <a:rPr lang="en-US" dirty="0" smtClean="0"/>
              <a:t>Upon completion of PDF generation, we must upload the file to the S3 bucket. </a:t>
            </a:r>
          </a:p>
          <a:p>
            <a:r>
              <a:rPr lang="en-US" dirty="0" smtClean="0"/>
              <a:t>Developing the logic for calculating customer satisfaction scores based on the feedback data.</a:t>
            </a:r>
          </a:p>
          <a:p>
            <a:r>
              <a:rPr lang="en-US" dirty="0" smtClean="0"/>
              <a:t>To do this, we first need to configure the S3 access key and secret key in the local resources folder, after which we create a S3 storage Java class. </a:t>
            </a:r>
          </a:p>
          <a:p>
            <a:r>
              <a:rPr lang="en-US" dirty="0" smtClean="0"/>
              <a:t>This implementation class will include methods such as </a:t>
            </a:r>
            <a:r>
              <a:rPr lang="en-US" dirty="0" err="1" smtClean="0"/>
              <a:t>createBucket</a:t>
            </a:r>
            <a:r>
              <a:rPr lang="en-US" dirty="0" smtClean="0"/>
              <a:t>(), upload(), download(), delete(), and </a:t>
            </a:r>
            <a:r>
              <a:rPr lang="en-US" dirty="0" err="1" smtClean="0"/>
              <a:t>getfileinBytes</a:t>
            </a:r>
            <a:r>
              <a:rPr lang="en-US" dirty="0" smtClean="0"/>
              <a:t>(). </a:t>
            </a:r>
          </a:p>
          <a:p>
            <a:r>
              <a:rPr lang="en-US" dirty="0" smtClean="0"/>
              <a:t>We will connect the PDF with the </a:t>
            </a:r>
            <a:r>
              <a:rPr lang="en-US" dirty="0" err="1" smtClean="0"/>
              <a:t>request_id</a:t>
            </a:r>
            <a:r>
              <a:rPr lang="en-US" dirty="0" smtClean="0"/>
              <a:t>.</a:t>
            </a:r>
            <a:r>
              <a:rPr lang="en-IN" dirty="0" smtClean="0"/>
              <a:t>.</a:t>
            </a:r>
            <a:endParaRPr lang="en-IN" dirty="0"/>
          </a:p>
        </p:txBody>
      </p:sp>
    </p:spTree>
    <p:extLst>
      <p:ext uri="{BB962C8B-B14F-4D97-AF65-F5344CB8AC3E}">
        <p14:creationId xmlns:p14="http://schemas.microsoft.com/office/powerpoint/2010/main" xmlns="" val="2643527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FD8C16-A271-7282-EE19-9DF8DCC4AA79}"/>
              </a:ext>
            </a:extLst>
          </p:cNvPr>
          <p:cNvSpPr>
            <a:spLocks noGrp="1"/>
          </p:cNvSpPr>
          <p:nvPr>
            <p:ph type="title"/>
          </p:nvPr>
        </p:nvSpPr>
        <p:spPr/>
        <p:txBody>
          <a:bodyPr/>
          <a:lstStyle/>
          <a:p>
            <a:r>
              <a:rPr lang="en-IN" dirty="0"/>
              <a:t>Development</a:t>
            </a:r>
          </a:p>
        </p:txBody>
      </p:sp>
      <p:sp>
        <p:nvSpPr>
          <p:cNvPr id="3" name="Content Placeholder 2">
            <a:extLst>
              <a:ext uri="{FF2B5EF4-FFF2-40B4-BE49-F238E27FC236}">
                <a16:creationId xmlns:a16="http://schemas.microsoft.com/office/drawing/2014/main" xmlns="" id="{D0BA3680-497B-CDFD-F3D1-C66430D7B6D2}"/>
              </a:ext>
            </a:extLst>
          </p:cNvPr>
          <p:cNvSpPr>
            <a:spLocks noGrp="1"/>
          </p:cNvSpPr>
          <p:nvPr>
            <p:ph idx="1"/>
          </p:nvPr>
        </p:nvSpPr>
        <p:spPr/>
        <p:txBody>
          <a:bodyPr/>
          <a:lstStyle/>
          <a:p>
            <a:r>
              <a:rPr lang="en-US" dirty="0" smtClean="0"/>
              <a:t>After the PDF has been uploaded, we will verify it by using Swagger to pass the request ID values. </a:t>
            </a:r>
          </a:p>
          <a:p>
            <a:r>
              <a:rPr lang="en-US" dirty="0" smtClean="0"/>
              <a:t>If the execution returns a 200 code response, it signifies a successful response, indicating that the file has been uploaded successfully.</a:t>
            </a:r>
            <a:r>
              <a:rPr lang="en-IN" dirty="0" smtClean="0"/>
              <a:t>.</a:t>
            </a:r>
          </a:p>
          <a:p>
            <a:r>
              <a:rPr lang="en-US" dirty="0" smtClean="0"/>
              <a:t>Implementing data validation and error handling mechanisms to ensure the integrity of customer feedback data.</a:t>
            </a:r>
          </a:p>
          <a:p>
            <a:r>
              <a:rPr lang="en-US" dirty="0" smtClean="0"/>
              <a:t>These tasks involve writing code in Java, JavaScript, and various other languages and frameworks, as well as working closely with other developers, testers, and project managers to ensure that the feedback system meets the requirements and specifications.</a:t>
            </a:r>
            <a:endParaRPr lang="en-IN" dirty="0"/>
          </a:p>
        </p:txBody>
      </p:sp>
    </p:spTree>
    <p:extLst>
      <p:ext uri="{BB962C8B-B14F-4D97-AF65-F5344CB8AC3E}">
        <p14:creationId xmlns:p14="http://schemas.microsoft.com/office/powerpoint/2010/main" xmlns="" val="2696350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E4282B-F57F-8037-3857-98A377EE2B63}"/>
              </a:ext>
            </a:extLst>
          </p:cNvPr>
          <p:cNvSpPr>
            <a:spLocks noGrp="1"/>
          </p:cNvSpPr>
          <p:nvPr>
            <p:ph type="title"/>
          </p:nvPr>
        </p:nvSpPr>
        <p:spPr/>
        <p:txBody>
          <a:bodyPr/>
          <a:lstStyle/>
          <a:p>
            <a:r>
              <a:rPr lang="en-IN" dirty="0"/>
              <a:t>Testing</a:t>
            </a:r>
          </a:p>
        </p:txBody>
      </p:sp>
      <p:sp>
        <p:nvSpPr>
          <p:cNvPr id="3" name="Content Placeholder 2">
            <a:extLst>
              <a:ext uri="{FF2B5EF4-FFF2-40B4-BE49-F238E27FC236}">
                <a16:creationId xmlns:a16="http://schemas.microsoft.com/office/drawing/2014/main" xmlns="" id="{6A1EEC4D-FDB3-D33C-BD7A-28826356B11C}"/>
              </a:ext>
            </a:extLst>
          </p:cNvPr>
          <p:cNvSpPr>
            <a:spLocks noGrp="1"/>
          </p:cNvSpPr>
          <p:nvPr>
            <p:ph idx="1"/>
          </p:nvPr>
        </p:nvSpPr>
        <p:spPr/>
        <p:txBody>
          <a:bodyPr/>
          <a:lstStyle/>
          <a:p>
            <a:r>
              <a:rPr lang="en-US" dirty="0" smtClean="0"/>
              <a:t>I have created several test cases for the code I developed, including unit test cases, functional tests, and integration tests. </a:t>
            </a:r>
          </a:p>
          <a:p>
            <a:r>
              <a:rPr lang="en-US" dirty="0" smtClean="0"/>
              <a:t>Once the testing is complete, I need to evaluate the quality of the code. We are currently using </a:t>
            </a:r>
            <a:r>
              <a:rPr lang="en-US" dirty="0" err="1" smtClean="0"/>
              <a:t>SonarQube</a:t>
            </a:r>
            <a:r>
              <a:rPr lang="en-US" dirty="0" smtClean="0"/>
              <a:t> for testing purposes.</a:t>
            </a:r>
          </a:p>
          <a:p>
            <a:r>
              <a:rPr lang="en-US" dirty="0" smtClean="0"/>
              <a:t>After the initial testing is performed, we create a branch with the assigned ticket number and push all of the code we've written to the </a:t>
            </a:r>
            <a:r>
              <a:rPr lang="en-US" dirty="0" err="1" smtClean="0"/>
              <a:t>Bitbucket</a:t>
            </a:r>
            <a:r>
              <a:rPr lang="en-US" dirty="0" smtClean="0"/>
              <a:t> from our local machine. </a:t>
            </a:r>
          </a:p>
          <a:p>
            <a:r>
              <a:rPr lang="en-US" dirty="0" smtClean="0"/>
              <a:t>From there, we run the build in </a:t>
            </a:r>
            <a:r>
              <a:rPr lang="en-US" dirty="0" err="1" smtClean="0"/>
              <a:t>Bitbucket</a:t>
            </a:r>
            <a:r>
              <a:rPr lang="en-US" dirty="0" smtClean="0"/>
              <a:t> to ensure that the code is functioning correctly in the development environment. </a:t>
            </a:r>
          </a:p>
          <a:p>
            <a:r>
              <a:rPr lang="en-US" dirty="0" smtClean="0"/>
              <a:t>Once the build is successful, we ask our team members to review the code.</a:t>
            </a:r>
          </a:p>
          <a:p>
            <a:endParaRPr lang="en-IN" dirty="0"/>
          </a:p>
        </p:txBody>
      </p:sp>
    </p:spTree>
    <p:extLst>
      <p:ext uri="{BB962C8B-B14F-4D97-AF65-F5344CB8AC3E}">
        <p14:creationId xmlns:p14="http://schemas.microsoft.com/office/powerpoint/2010/main" xmlns="" val="2626324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0988E6-8298-8B01-8C76-9F5FF8745071}"/>
              </a:ext>
            </a:extLst>
          </p:cNvPr>
          <p:cNvSpPr>
            <a:spLocks noGrp="1"/>
          </p:cNvSpPr>
          <p:nvPr>
            <p:ph type="title"/>
          </p:nvPr>
        </p:nvSpPr>
        <p:spPr/>
        <p:txBody>
          <a:bodyPr/>
          <a:lstStyle/>
          <a:p>
            <a:r>
              <a:rPr lang="en-IN" dirty="0"/>
              <a:t>Testing</a:t>
            </a:r>
          </a:p>
        </p:txBody>
      </p:sp>
      <p:sp>
        <p:nvSpPr>
          <p:cNvPr id="3" name="Content Placeholder 2">
            <a:extLst>
              <a:ext uri="{FF2B5EF4-FFF2-40B4-BE49-F238E27FC236}">
                <a16:creationId xmlns:a16="http://schemas.microsoft.com/office/drawing/2014/main" xmlns="" id="{2EC63DF5-8AD5-F9EC-2EA5-A89E6E5ABBB1}"/>
              </a:ext>
            </a:extLst>
          </p:cNvPr>
          <p:cNvSpPr>
            <a:spLocks noGrp="1"/>
          </p:cNvSpPr>
          <p:nvPr>
            <p:ph idx="1"/>
          </p:nvPr>
        </p:nvSpPr>
        <p:spPr/>
        <p:txBody>
          <a:bodyPr/>
          <a:lstStyle/>
          <a:p>
            <a:r>
              <a:rPr lang="en-US" dirty="0" smtClean="0"/>
              <a:t>After the code is reviewed by two team members, it can be merged. </a:t>
            </a:r>
          </a:p>
          <a:p>
            <a:r>
              <a:rPr lang="en-US" dirty="0" smtClean="0"/>
              <a:t>If any comments are received during the review process, we need to make changes accordingly. </a:t>
            </a:r>
          </a:p>
          <a:p>
            <a:r>
              <a:rPr lang="en-US" dirty="0" smtClean="0"/>
              <a:t>If conflicts arise during code changes, we must resolve them and commit the changes to the branch before submitting for review again.</a:t>
            </a:r>
            <a:endParaRPr lang="en-IN" dirty="0"/>
          </a:p>
        </p:txBody>
      </p:sp>
    </p:spTree>
    <p:extLst>
      <p:ext uri="{BB962C8B-B14F-4D97-AF65-F5344CB8AC3E}">
        <p14:creationId xmlns:p14="http://schemas.microsoft.com/office/powerpoint/2010/main" xmlns="" val="2350057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1C0F4E-FE6B-DA82-89A0-ECBA7B32E23F}"/>
              </a:ext>
            </a:extLst>
          </p:cNvPr>
          <p:cNvSpPr>
            <a:spLocks noGrp="1"/>
          </p:cNvSpPr>
          <p:nvPr>
            <p:ph type="title"/>
          </p:nvPr>
        </p:nvSpPr>
        <p:spPr/>
        <p:txBody>
          <a:bodyPr/>
          <a:lstStyle/>
          <a:p>
            <a:r>
              <a:rPr lang="en-IN" dirty="0"/>
              <a:t>Suggestions</a:t>
            </a:r>
          </a:p>
        </p:txBody>
      </p:sp>
      <p:sp>
        <p:nvSpPr>
          <p:cNvPr id="3" name="Content Placeholder 2">
            <a:extLst>
              <a:ext uri="{FF2B5EF4-FFF2-40B4-BE49-F238E27FC236}">
                <a16:creationId xmlns:a16="http://schemas.microsoft.com/office/drawing/2014/main" xmlns="" id="{394946ED-885E-1C4D-60B1-32A5D195F1B9}"/>
              </a:ext>
            </a:extLst>
          </p:cNvPr>
          <p:cNvSpPr>
            <a:spLocks noGrp="1"/>
          </p:cNvSpPr>
          <p:nvPr>
            <p:ph idx="1"/>
          </p:nvPr>
        </p:nvSpPr>
        <p:spPr/>
        <p:txBody>
          <a:bodyPr>
            <a:normAutofit lnSpcReduction="10000"/>
          </a:bodyPr>
          <a:lstStyle/>
          <a:p>
            <a:r>
              <a:rPr lang="en-US" dirty="0" smtClean="0"/>
              <a:t>After the work is completed, the team members and the scrum manager will have a retrospective call to discuss the challenges faced during the sprint. </a:t>
            </a:r>
          </a:p>
          <a:p>
            <a:r>
              <a:rPr lang="en-US" dirty="0" smtClean="0"/>
              <a:t>If any correctable issues are identified, the team and scrum manager will work to ensure they are addressed in the upcoming sprints. </a:t>
            </a:r>
          </a:p>
          <a:p>
            <a:r>
              <a:rPr lang="en-US" dirty="0" smtClean="0"/>
              <a:t>During the call, I mentioned that it is important to review team members' work before assigning it to someone else. </a:t>
            </a:r>
          </a:p>
          <a:p>
            <a:r>
              <a:rPr lang="en-US" dirty="0" smtClean="0"/>
              <a:t>One of my team members had a portion of work assigned to me as a 1-point story, but upon starting the work, I realized it was actually a 3-point story. This caused my work to spill over into the next iteration and created risks for the sprint.</a:t>
            </a:r>
            <a:endParaRPr lang="en-IN" dirty="0"/>
          </a:p>
        </p:txBody>
      </p:sp>
    </p:spTree>
    <p:extLst>
      <p:ext uri="{BB962C8B-B14F-4D97-AF65-F5344CB8AC3E}">
        <p14:creationId xmlns:p14="http://schemas.microsoft.com/office/powerpoint/2010/main" xmlns="" val="1477680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9740A05-0F98-B0B7-97D6-452AA5A75B49}"/>
              </a:ext>
            </a:extLst>
          </p:cNvPr>
          <p:cNvSpPr>
            <a:spLocks noGrp="1"/>
          </p:cNvSpPr>
          <p:nvPr>
            <p:ph idx="1"/>
          </p:nvPr>
        </p:nvSpPr>
        <p:spPr/>
        <p:txBody>
          <a:bodyPr/>
          <a:lstStyle/>
          <a:p>
            <a:endParaRPr lang="en-IN" dirty="0"/>
          </a:p>
          <a:p>
            <a:endParaRPr lang="en-IN" dirty="0"/>
          </a:p>
          <a:p>
            <a:pPr>
              <a:buNone/>
            </a:pPr>
            <a:r>
              <a:rPr lang="en-IN" dirty="0" smtClean="0"/>
              <a:t>															            </a:t>
            </a:r>
            <a:r>
              <a:rPr lang="en-IN" sz="4000" b="1" dirty="0" smtClean="0">
                <a:solidFill>
                  <a:srgbClr val="33CCCC"/>
                </a:solidFill>
                <a:effectLst>
                  <a:outerShdw blurRad="38100" dist="38100" dir="2700000" algn="tl">
                    <a:srgbClr val="000000">
                      <a:alpha val="43137"/>
                    </a:srgbClr>
                  </a:outerShdw>
                </a:effectLst>
              </a:rPr>
              <a:t>ASK QUESTIONS?</a:t>
            </a:r>
            <a:endParaRPr lang="en-IN" sz="4000" b="1" dirty="0">
              <a:solidFill>
                <a:srgbClr val="33CCCC"/>
              </a:solidFill>
              <a:effectLst>
                <a:outerShdw blurRad="38100" dist="38100" dir="2700000" algn="tl">
                  <a:srgbClr val="000000">
                    <a:alpha val="43137"/>
                  </a:srgbClr>
                </a:outerShdw>
              </a:effectLst>
            </a:endParaRPr>
          </a:p>
          <a:p>
            <a:endParaRPr lang="en-IN" dirty="0"/>
          </a:p>
          <a:p>
            <a:pPr marL="0" indent="0">
              <a:buNone/>
            </a:pPr>
            <a:r>
              <a:rPr lang="en-IN" sz="3200" dirty="0"/>
              <a:t>                             </a:t>
            </a:r>
          </a:p>
        </p:txBody>
      </p:sp>
    </p:spTree>
    <p:extLst>
      <p:ext uri="{BB962C8B-B14F-4D97-AF65-F5344CB8AC3E}">
        <p14:creationId xmlns:p14="http://schemas.microsoft.com/office/powerpoint/2010/main" xmlns="" val="2492085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9740A05-0F98-B0B7-97D6-452AA5A75B49}"/>
              </a:ext>
            </a:extLst>
          </p:cNvPr>
          <p:cNvSpPr>
            <a:spLocks noGrp="1"/>
          </p:cNvSpPr>
          <p:nvPr>
            <p:ph idx="1"/>
          </p:nvPr>
        </p:nvSpPr>
        <p:spPr/>
        <p:txBody>
          <a:bodyPr/>
          <a:lstStyle/>
          <a:p>
            <a:endParaRPr lang="en-IN" dirty="0"/>
          </a:p>
          <a:p>
            <a:endParaRPr lang="en-IN" dirty="0"/>
          </a:p>
          <a:p>
            <a:pPr>
              <a:buNone/>
            </a:pPr>
            <a:r>
              <a:rPr lang="en-IN" dirty="0" smtClean="0"/>
              <a:t>															            </a:t>
            </a:r>
            <a:r>
              <a:rPr lang="en-IN" sz="4000" b="1" dirty="0" smtClean="0">
                <a:solidFill>
                  <a:srgbClr val="33CCCC"/>
                </a:solidFill>
                <a:effectLst>
                  <a:outerShdw blurRad="38100" dist="38100" dir="2700000" algn="tl">
                    <a:srgbClr val="000000">
                      <a:alpha val="43137"/>
                    </a:srgbClr>
                  </a:outerShdw>
                </a:effectLst>
              </a:rPr>
              <a:t>THANK YOU</a:t>
            </a:r>
            <a:endParaRPr lang="en-IN" sz="4000" b="1" dirty="0">
              <a:solidFill>
                <a:srgbClr val="33CCCC"/>
              </a:solidFill>
              <a:effectLst>
                <a:outerShdw blurRad="38100" dist="38100" dir="2700000" algn="tl">
                  <a:srgbClr val="000000">
                    <a:alpha val="43137"/>
                  </a:srgbClr>
                </a:outerShdw>
              </a:effectLst>
            </a:endParaRPr>
          </a:p>
          <a:p>
            <a:endParaRPr lang="en-IN" dirty="0"/>
          </a:p>
          <a:p>
            <a:pPr marL="0" indent="0">
              <a:buNone/>
            </a:pPr>
            <a:r>
              <a:rPr lang="en-IN" sz="3200" dirty="0"/>
              <a:t>                             </a:t>
            </a:r>
          </a:p>
        </p:txBody>
      </p:sp>
    </p:spTree>
    <p:extLst>
      <p:ext uri="{BB962C8B-B14F-4D97-AF65-F5344CB8AC3E}">
        <p14:creationId xmlns:p14="http://schemas.microsoft.com/office/powerpoint/2010/main" xmlns="" val="2492085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DB463F-7546-6472-39C6-2F7BA2262BB1}"/>
              </a:ext>
            </a:extLst>
          </p:cNvPr>
          <p:cNvSpPr>
            <a:spLocks noGrp="1"/>
          </p:cNvSpPr>
          <p:nvPr>
            <p:ph type="title"/>
          </p:nvPr>
        </p:nvSpPr>
        <p:spPr/>
        <p:txBody>
          <a:bodyPr/>
          <a:lstStyle/>
          <a:p>
            <a:r>
              <a:rPr lang="en-IN" dirty="0"/>
              <a:t>INDEX</a:t>
            </a:r>
          </a:p>
        </p:txBody>
      </p:sp>
      <p:sp>
        <p:nvSpPr>
          <p:cNvPr id="3" name="Content Placeholder 2">
            <a:extLst>
              <a:ext uri="{FF2B5EF4-FFF2-40B4-BE49-F238E27FC236}">
                <a16:creationId xmlns:a16="http://schemas.microsoft.com/office/drawing/2014/main" xmlns="" id="{7BA07837-72EB-5CC0-A02F-781209B26E1C}"/>
              </a:ext>
            </a:extLst>
          </p:cNvPr>
          <p:cNvSpPr>
            <a:spLocks noGrp="1"/>
          </p:cNvSpPr>
          <p:nvPr>
            <p:ph idx="1"/>
          </p:nvPr>
        </p:nvSpPr>
        <p:spPr/>
        <p:txBody>
          <a:bodyPr/>
          <a:lstStyle/>
          <a:p>
            <a:r>
              <a:rPr lang="en-IN" dirty="0" smtClean="0"/>
              <a:t>My Project Info</a:t>
            </a:r>
            <a:endParaRPr lang="en-IN" dirty="0"/>
          </a:p>
          <a:p>
            <a:r>
              <a:rPr lang="en-IN" dirty="0" smtClean="0"/>
              <a:t>Types of </a:t>
            </a:r>
            <a:r>
              <a:rPr lang="en-IN" dirty="0" err="1" smtClean="0"/>
              <a:t>Softwares</a:t>
            </a:r>
            <a:r>
              <a:rPr lang="en-IN" dirty="0" smtClean="0"/>
              <a:t> used</a:t>
            </a:r>
            <a:endParaRPr lang="en-IN" dirty="0"/>
          </a:p>
          <a:p>
            <a:r>
              <a:rPr lang="en-IN" dirty="0" smtClean="0"/>
              <a:t>Day to Day Life Tasks</a:t>
            </a:r>
            <a:endParaRPr lang="en-IN" dirty="0"/>
          </a:p>
          <a:p>
            <a:r>
              <a:rPr lang="en-IN" dirty="0"/>
              <a:t>Current working </a:t>
            </a:r>
            <a:r>
              <a:rPr lang="en-IN" dirty="0" smtClean="0"/>
              <a:t>tasks</a:t>
            </a:r>
            <a:endParaRPr lang="en-IN" dirty="0"/>
          </a:p>
          <a:p>
            <a:r>
              <a:rPr lang="en-IN" dirty="0"/>
              <a:t>Development</a:t>
            </a:r>
          </a:p>
          <a:p>
            <a:r>
              <a:rPr lang="en-IN" dirty="0"/>
              <a:t>Testing</a:t>
            </a:r>
          </a:p>
          <a:p>
            <a:r>
              <a:rPr lang="en-IN" dirty="0" smtClean="0"/>
              <a:t>Suggestions</a:t>
            </a:r>
            <a:endParaRPr lang="en-IN" dirty="0"/>
          </a:p>
          <a:p>
            <a:endParaRPr lang="en-IN" dirty="0"/>
          </a:p>
        </p:txBody>
      </p:sp>
    </p:spTree>
    <p:extLst>
      <p:ext uri="{BB962C8B-B14F-4D97-AF65-F5344CB8AC3E}">
        <p14:creationId xmlns:p14="http://schemas.microsoft.com/office/powerpoint/2010/main" xmlns="" val="4279353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58DDF7-7F67-9AD9-598B-4FA8C259497A}"/>
              </a:ext>
            </a:extLst>
          </p:cNvPr>
          <p:cNvSpPr>
            <a:spLocks noGrp="1"/>
          </p:cNvSpPr>
          <p:nvPr>
            <p:ph type="title"/>
          </p:nvPr>
        </p:nvSpPr>
        <p:spPr/>
        <p:txBody>
          <a:bodyPr/>
          <a:lstStyle/>
          <a:p>
            <a:r>
              <a:rPr lang="en-IN" dirty="0"/>
              <a:t>MY Project</a:t>
            </a:r>
          </a:p>
        </p:txBody>
      </p:sp>
      <p:sp>
        <p:nvSpPr>
          <p:cNvPr id="3" name="Content Placeholder 2">
            <a:extLst>
              <a:ext uri="{FF2B5EF4-FFF2-40B4-BE49-F238E27FC236}">
                <a16:creationId xmlns:a16="http://schemas.microsoft.com/office/drawing/2014/main" xmlns="" id="{140E1BFD-C3D0-82F0-6F06-673CD99EDDC9}"/>
              </a:ext>
            </a:extLst>
          </p:cNvPr>
          <p:cNvSpPr>
            <a:spLocks noGrp="1"/>
          </p:cNvSpPr>
          <p:nvPr>
            <p:ph idx="1"/>
          </p:nvPr>
        </p:nvSpPr>
        <p:spPr/>
        <p:txBody>
          <a:bodyPr>
            <a:normAutofit fontScale="92500" lnSpcReduction="10000"/>
          </a:bodyPr>
          <a:lstStyle/>
          <a:p>
            <a:r>
              <a:rPr lang="en-US" dirty="0" smtClean="0"/>
              <a:t>I am working as a Java developer for a Supply </a:t>
            </a:r>
            <a:r>
              <a:rPr lang="en-US" dirty="0" smtClean="0"/>
              <a:t>Chain Management </a:t>
            </a:r>
            <a:r>
              <a:rPr lang="en-US" dirty="0" smtClean="0"/>
              <a:t>Industry as part of my internship.</a:t>
            </a:r>
          </a:p>
          <a:p>
            <a:pPr>
              <a:buNone/>
            </a:pPr>
            <a:endParaRPr lang="en-IN" dirty="0"/>
          </a:p>
          <a:p>
            <a:r>
              <a:rPr lang="en-US" dirty="0" smtClean="0"/>
              <a:t>My current responsibility involves developing a feedback system for customers as part of Supply Chain Management project.</a:t>
            </a:r>
          </a:p>
          <a:p>
            <a:pPr>
              <a:buNone/>
            </a:pPr>
            <a:endParaRPr lang="en-IN" dirty="0"/>
          </a:p>
          <a:p>
            <a:r>
              <a:rPr lang="en-US" dirty="0" smtClean="0"/>
              <a:t>In the event of any charge backs or fraudulent activity occurring in a customer's account, they will receive a questionnaire consisting of 10 questions.</a:t>
            </a:r>
          </a:p>
          <a:p>
            <a:pPr>
              <a:buNone/>
            </a:pPr>
            <a:endParaRPr lang="en-IN" dirty="0"/>
          </a:p>
          <a:p>
            <a:r>
              <a:rPr lang="en-US" dirty="0" smtClean="0"/>
              <a:t>The survey will be delivered as a PDF and customers will be required to log in to the portal in order to complete it.</a:t>
            </a:r>
            <a:endParaRPr lang="en-IN" dirty="0"/>
          </a:p>
        </p:txBody>
      </p:sp>
    </p:spTree>
    <p:extLst>
      <p:ext uri="{BB962C8B-B14F-4D97-AF65-F5344CB8AC3E}">
        <p14:creationId xmlns:p14="http://schemas.microsoft.com/office/powerpoint/2010/main" xmlns="" val="900871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6149E1-0637-DD8C-86A9-E22B335348BF}"/>
              </a:ext>
            </a:extLst>
          </p:cNvPr>
          <p:cNvSpPr>
            <a:spLocks noGrp="1"/>
          </p:cNvSpPr>
          <p:nvPr>
            <p:ph type="title"/>
          </p:nvPr>
        </p:nvSpPr>
        <p:spPr/>
        <p:txBody>
          <a:bodyPr/>
          <a:lstStyle/>
          <a:p>
            <a:r>
              <a:rPr lang="en-IN" dirty="0"/>
              <a:t>My Project</a:t>
            </a:r>
          </a:p>
        </p:txBody>
      </p:sp>
      <p:sp>
        <p:nvSpPr>
          <p:cNvPr id="3" name="Content Placeholder 2">
            <a:extLst>
              <a:ext uri="{FF2B5EF4-FFF2-40B4-BE49-F238E27FC236}">
                <a16:creationId xmlns:a16="http://schemas.microsoft.com/office/drawing/2014/main" xmlns="" id="{DFDA8F1E-BCE3-6AA8-E19A-1D069DD0EB99}"/>
              </a:ext>
            </a:extLst>
          </p:cNvPr>
          <p:cNvSpPr>
            <a:spLocks noGrp="1"/>
          </p:cNvSpPr>
          <p:nvPr>
            <p:ph idx="1"/>
          </p:nvPr>
        </p:nvSpPr>
        <p:spPr/>
        <p:txBody>
          <a:bodyPr>
            <a:normAutofit lnSpcReduction="10000"/>
          </a:bodyPr>
          <a:lstStyle/>
          <a:p>
            <a:r>
              <a:rPr lang="en-US" dirty="0" smtClean="0"/>
              <a:t>Upon completion of the questionnaire by the customer and submission of the report, it is the responsibility of the developers to save the report in an AWS S3 bucket. The billing team will then retrieve the report from the S3 bucket and proceed to either charge or refund the customer based on the report's contents.</a:t>
            </a:r>
          </a:p>
          <a:p>
            <a:r>
              <a:rPr lang="en-US" dirty="0" smtClean="0"/>
              <a:t>Our project involves developing the entire system from the ground up and completing it in three phases</a:t>
            </a:r>
            <a:r>
              <a:rPr lang="en-IN" dirty="0" smtClean="0"/>
              <a:t>.</a:t>
            </a:r>
          </a:p>
          <a:p>
            <a:r>
              <a:rPr lang="en-IN" dirty="0" smtClean="0"/>
              <a:t>My </a:t>
            </a:r>
            <a:r>
              <a:rPr lang="en-IN" dirty="0"/>
              <a:t>Initial Release of the project to owner got completed in the </a:t>
            </a:r>
            <a:r>
              <a:rPr lang="en-IN" dirty="0" smtClean="0"/>
              <a:t>April 10</a:t>
            </a:r>
            <a:r>
              <a:rPr lang="en-IN" baseline="30000" dirty="0" smtClean="0"/>
              <a:t>th</a:t>
            </a:r>
            <a:r>
              <a:rPr lang="en-IN" dirty="0" smtClean="0"/>
              <a:t> week.</a:t>
            </a:r>
            <a:endParaRPr lang="en-IN" dirty="0"/>
          </a:p>
          <a:p>
            <a:r>
              <a:rPr lang="en-US" dirty="0" smtClean="0"/>
              <a:t>Our team consists of 13 members, with 6 members focusing on the front-end and 7 members working on the back-end for my project.</a:t>
            </a:r>
            <a:endParaRPr lang="en-IN" dirty="0"/>
          </a:p>
        </p:txBody>
      </p:sp>
    </p:spTree>
    <p:extLst>
      <p:ext uri="{BB962C8B-B14F-4D97-AF65-F5344CB8AC3E}">
        <p14:creationId xmlns:p14="http://schemas.microsoft.com/office/powerpoint/2010/main" xmlns="" val="3154534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2BA5D9-5DCF-54C9-4D28-B44F67698EF7}"/>
              </a:ext>
            </a:extLst>
          </p:cNvPr>
          <p:cNvSpPr>
            <a:spLocks noGrp="1"/>
          </p:cNvSpPr>
          <p:nvPr>
            <p:ph type="title"/>
          </p:nvPr>
        </p:nvSpPr>
        <p:spPr/>
        <p:txBody>
          <a:bodyPr/>
          <a:lstStyle/>
          <a:p>
            <a:r>
              <a:rPr lang="en-IN" dirty="0"/>
              <a:t>Types of Software</a:t>
            </a:r>
          </a:p>
        </p:txBody>
      </p:sp>
      <p:sp>
        <p:nvSpPr>
          <p:cNvPr id="3" name="Content Placeholder 2">
            <a:extLst>
              <a:ext uri="{FF2B5EF4-FFF2-40B4-BE49-F238E27FC236}">
                <a16:creationId xmlns:a16="http://schemas.microsoft.com/office/drawing/2014/main" xmlns="" id="{3C0DA40D-993E-C649-FE67-0ED9757452B7}"/>
              </a:ext>
            </a:extLst>
          </p:cNvPr>
          <p:cNvSpPr>
            <a:spLocks noGrp="1"/>
          </p:cNvSpPr>
          <p:nvPr>
            <p:ph idx="1"/>
          </p:nvPr>
        </p:nvSpPr>
        <p:spPr/>
        <p:txBody>
          <a:bodyPr>
            <a:normAutofit/>
          </a:bodyPr>
          <a:lstStyle/>
          <a:p>
            <a:pPr marL="0" indent="0">
              <a:buNone/>
            </a:pPr>
            <a:r>
              <a:rPr lang="en-IN" b="1" dirty="0"/>
              <a:t>For Front end development</a:t>
            </a:r>
            <a:r>
              <a:rPr lang="en-IN" dirty="0"/>
              <a:t>:</a:t>
            </a:r>
          </a:p>
          <a:p>
            <a:pPr marL="342900" lvl="0" indent="-342900">
              <a:lnSpc>
                <a:spcPct val="107000"/>
              </a:lnSpc>
              <a:buFont typeface="Wingdings" panose="05000000000000000000" pitchFamily="2" charset="2"/>
              <a:buChar char=""/>
            </a:pPr>
            <a:r>
              <a:rPr lang="en-US" sz="2500" dirty="0" smtClean="0"/>
              <a:t>To construct web pages, we employ open-source JavaScript libraries such as React, JavaScript, and </a:t>
            </a:r>
            <a:r>
              <a:rPr lang="en-US" sz="2500" dirty="0" err="1" smtClean="0"/>
              <a:t>Redux</a:t>
            </a:r>
            <a:r>
              <a:rPr lang="en-US" sz="2500" dirty="0" smtClean="0"/>
              <a:t>.</a:t>
            </a:r>
          </a:p>
          <a:p>
            <a:pPr marL="342900" lvl="0" indent="-342900">
              <a:lnSpc>
                <a:spcPct val="107000"/>
              </a:lnSpc>
              <a:buFont typeface="Wingdings" panose="05000000000000000000" pitchFamily="2" charset="2"/>
              <a:buChar char=""/>
            </a:pPr>
            <a:r>
              <a:rPr lang="en-US" sz="2500" dirty="0" smtClean="0"/>
              <a:t>Swagger UI is used to inspect the YML source code</a:t>
            </a:r>
          </a:p>
          <a:p>
            <a:pPr marL="342900" indent="-342900">
              <a:lnSpc>
                <a:spcPct val="107000"/>
              </a:lnSpc>
              <a:buFont typeface="Wingdings" panose="05000000000000000000" pitchFamily="2" charset="2"/>
              <a:buChar char=""/>
            </a:pPr>
            <a:r>
              <a:rPr lang="en-US" sz="2400" dirty="0" smtClean="0"/>
              <a:t>Cypress: A JavaScript end-to-end testing framework for web applications. It is used to automate the testing process of the application's frontend.</a:t>
            </a:r>
          </a:p>
          <a:p>
            <a:pPr marL="342900" indent="-342900">
              <a:lnSpc>
                <a:spcPct val="107000"/>
              </a:lnSpc>
              <a:buFont typeface="Wingdings" panose="05000000000000000000" pitchFamily="2" charset="2"/>
              <a:buChar char=""/>
            </a:pPr>
            <a:r>
              <a:rPr lang="en-US" sz="2400" dirty="0" err="1" smtClean="0"/>
              <a:t>Redux</a:t>
            </a:r>
            <a:r>
              <a:rPr lang="en-US" sz="2400" dirty="0" smtClean="0"/>
              <a:t>: A predictable state container for JavaScript apps. It helps in managing the application state and facilitates the communication between components.</a:t>
            </a:r>
          </a:p>
          <a:p>
            <a:pPr marL="342900" indent="-342900">
              <a:lnSpc>
                <a:spcPct val="107000"/>
              </a:lnSpc>
              <a:buFont typeface="Wingdings" panose="05000000000000000000" pitchFamily="2" charset="2"/>
              <a:buChar char=""/>
            </a:pPr>
            <a:r>
              <a:rPr lang="en-US" sz="2400" dirty="0" smtClean="0"/>
              <a:t>HTML: A markup language used to structure and display content on the web</a:t>
            </a:r>
          </a:p>
          <a:p>
            <a:pPr marL="342900" lvl="0" indent="-342900">
              <a:lnSpc>
                <a:spcPct val="107000"/>
              </a:lnSpc>
              <a:buFont typeface="Wingdings" panose="05000000000000000000" pitchFamily="2" charset="2"/>
              <a:buChar char=""/>
            </a:pPr>
            <a:endParaRPr lang="en-IN" sz="25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1632345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37EAE1-2159-BA0C-CAA6-3D82594B744C}"/>
              </a:ext>
            </a:extLst>
          </p:cNvPr>
          <p:cNvSpPr>
            <a:spLocks noGrp="1"/>
          </p:cNvSpPr>
          <p:nvPr>
            <p:ph type="title"/>
          </p:nvPr>
        </p:nvSpPr>
        <p:spPr/>
        <p:txBody>
          <a:bodyPr/>
          <a:lstStyle/>
          <a:p>
            <a:r>
              <a:rPr lang="en-IN" dirty="0"/>
              <a:t>Types of Software</a:t>
            </a:r>
          </a:p>
        </p:txBody>
      </p:sp>
      <p:sp>
        <p:nvSpPr>
          <p:cNvPr id="3" name="Content Placeholder 2">
            <a:extLst>
              <a:ext uri="{FF2B5EF4-FFF2-40B4-BE49-F238E27FC236}">
                <a16:creationId xmlns:a16="http://schemas.microsoft.com/office/drawing/2014/main" xmlns="" id="{66CCCDF6-1B90-9CDD-24E3-2822438C1C54}"/>
              </a:ext>
            </a:extLst>
          </p:cNvPr>
          <p:cNvSpPr>
            <a:spLocks noGrp="1"/>
          </p:cNvSpPr>
          <p:nvPr>
            <p:ph idx="1"/>
          </p:nvPr>
        </p:nvSpPr>
        <p:spPr/>
        <p:txBody>
          <a:bodyPr>
            <a:normAutofit/>
          </a:bodyPr>
          <a:lstStyle/>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For Backend:</a:t>
            </a:r>
          </a:p>
          <a:p>
            <a:r>
              <a:rPr lang="en-US" dirty="0" smtClean="0"/>
              <a:t>Our system utilizes Oracle SQL Developer as the database. </a:t>
            </a:r>
          </a:p>
          <a:p>
            <a:r>
              <a:rPr lang="en-US" dirty="0" smtClean="0"/>
              <a:t>We utilize the </a:t>
            </a:r>
            <a:r>
              <a:rPr lang="en-US" dirty="0" err="1" smtClean="0"/>
              <a:t>Bitbucket</a:t>
            </a:r>
            <a:r>
              <a:rPr lang="en-US" dirty="0" smtClean="0"/>
              <a:t> code repository to save and retrieve our code locally.</a:t>
            </a:r>
          </a:p>
          <a:p>
            <a:r>
              <a:rPr lang="en-US" dirty="0" smtClean="0"/>
              <a:t>For implementing code changes, we utilize the Java Spring Boot framework. </a:t>
            </a:r>
          </a:p>
          <a:p>
            <a:r>
              <a:rPr lang="en-US" dirty="0" smtClean="0"/>
              <a:t>We use </a:t>
            </a:r>
            <a:r>
              <a:rPr lang="en-US" dirty="0" err="1" smtClean="0"/>
              <a:t>Gradle</a:t>
            </a:r>
            <a:r>
              <a:rPr lang="en-US" dirty="0" smtClean="0"/>
              <a:t> as our build tool, while </a:t>
            </a:r>
            <a:r>
              <a:rPr lang="en-US" dirty="0" err="1" smtClean="0"/>
              <a:t>IntelliJ</a:t>
            </a:r>
            <a:r>
              <a:rPr lang="en-US" dirty="0" smtClean="0"/>
              <a:t> serves as our IDE. </a:t>
            </a:r>
          </a:p>
          <a:p>
            <a:r>
              <a:rPr lang="en-US" dirty="0" smtClean="0"/>
              <a:t>We also employ the application </a:t>
            </a:r>
            <a:r>
              <a:rPr lang="en-US" dirty="0" err="1" smtClean="0"/>
              <a:t>SonarQube</a:t>
            </a:r>
            <a:r>
              <a:rPr lang="en-US" dirty="0" smtClean="0"/>
              <a:t> to inspect the code quality and provide a </a:t>
            </a:r>
            <a:r>
              <a:rPr lang="en-US" dirty="0" err="1" smtClean="0"/>
              <a:t>Zally</a:t>
            </a:r>
            <a:r>
              <a:rPr lang="en-US" dirty="0" smtClean="0"/>
              <a:t> score for the code written.</a:t>
            </a:r>
            <a:endParaRPr lang="en-IN" dirty="0"/>
          </a:p>
        </p:txBody>
      </p:sp>
    </p:spTree>
    <p:extLst>
      <p:ext uri="{BB962C8B-B14F-4D97-AF65-F5344CB8AC3E}">
        <p14:creationId xmlns:p14="http://schemas.microsoft.com/office/powerpoint/2010/main" xmlns="" val="3123666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11AD62-DA1F-13E7-DE34-E164AE5CD664}"/>
              </a:ext>
            </a:extLst>
          </p:cNvPr>
          <p:cNvSpPr>
            <a:spLocks noGrp="1"/>
          </p:cNvSpPr>
          <p:nvPr>
            <p:ph type="title"/>
          </p:nvPr>
        </p:nvSpPr>
        <p:spPr/>
        <p:txBody>
          <a:bodyPr/>
          <a:lstStyle/>
          <a:p>
            <a:r>
              <a:rPr lang="en-IN" dirty="0"/>
              <a:t>DAY TO DAY TASKS</a:t>
            </a:r>
          </a:p>
        </p:txBody>
      </p:sp>
      <p:sp>
        <p:nvSpPr>
          <p:cNvPr id="3" name="Content Placeholder 2">
            <a:extLst>
              <a:ext uri="{FF2B5EF4-FFF2-40B4-BE49-F238E27FC236}">
                <a16:creationId xmlns:a16="http://schemas.microsoft.com/office/drawing/2014/main" xmlns="" id="{60C17526-4445-1561-40BB-C11EE8E18A8F}"/>
              </a:ext>
            </a:extLst>
          </p:cNvPr>
          <p:cNvSpPr>
            <a:spLocks noGrp="1"/>
          </p:cNvSpPr>
          <p:nvPr>
            <p:ph idx="1"/>
          </p:nvPr>
        </p:nvSpPr>
        <p:spPr/>
        <p:txBody>
          <a:bodyPr>
            <a:normAutofit/>
          </a:bodyPr>
          <a:lstStyle/>
          <a:p>
            <a:r>
              <a:rPr lang="en-US" dirty="0" smtClean="0"/>
              <a:t>Throughout this project, I was involved in four sprints, with each sprint lasting for 10 days.</a:t>
            </a:r>
          </a:p>
          <a:p>
            <a:r>
              <a:rPr lang="en-US" dirty="0" smtClean="0"/>
              <a:t>The stories that I worked on were focused on developing GET, POST, and PUT APIs for web pages. </a:t>
            </a:r>
          </a:p>
          <a:p>
            <a:r>
              <a:rPr lang="en-US" dirty="0" smtClean="0"/>
              <a:t>My daily tasks included participating in a 15-minute scrum call to update task progress and completing work based on the allotted time in the iterative calendar. </a:t>
            </a:r>
          </a:p>
          <a:p>
            <a:r>
              <a:rPr lang="en-US" dirty="0" smtClean="0"/>
              <a:t>In the event of any blockers, I connected with senior team members to resolve the issues.</a:t>
            </a:r>
            <a:endParaRPr lang="en-IN" dirty="0"/>
          </a:p>
        </p:txBody>
      </p:sp>
    </p:spTree>
    <p:extLst>
      <p:ext uri="{BB962C8B-B14F-4D97-AF65-F5344CB8AC3E}">
        <p14:creationId xmlns:p14="http://schemas.microsoft.com/office/powerpoint/2010/main" xmlns="" val="226153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EEED65-D3B8-536C-76E3-D246F070E75C}"/>
              </a:ext>
            </a:extLst>
          </p:cNvPr>
          <p:cNvSpPr>
            <a:spLocks noGrp="1"/>
          </p:cNvSpPr>
          <p:nvPr>
            <p:ph type="title"/>
          </p:nvPr>
        </p:nvSpPr>
        <p:spPr/>
        <p:txBody>
          <a:bodyPr/>
          <a:lstStyle/>
          <a:p>
            <a:r>
              <a:rPr lang="en-IN" dirty="0"/>
              <a:t>Current working Task</a:t>
            </a:r>
          </a:p>
        </p:txBody>
      </p:sp>
      <p:sp>
        <p:nvSpPr>
          <p:cNvPr id="3" name="Content Placeholder 2">
            <a:extLst>
              <a:ext uri="{FF2B5EF4-FFF2-40B4-BE49-F238E27FC236}">
                <a16:creationId xmlns:a16="http://schemas.microsoft.com/office/drawing/2014/main" xmlns="" id="{C7734BC5-087B-224A-45DE-71471560FD41}"/>
              </a:ext>
            </a:extLst>
          </p:cNvPr>
          <p:cNvSpPr>
            <a:spLocks noGrp="1"/>
          </p:cNvSpPr>
          <p:nvPr>
            <p:ph idx="1"/>
          </p:nvPr>
        </p:nvSpPr>
        <p:spPr/>
        <p:txBody>
          <a:bodyPr/>
          <a:lstStyle/>
          <a:p>
            <a:r>
              <a:rPr lang="en-US" dirty="0" smtClean="0"/>
              <a:t>My present task involves generating a PDF file for the customer's questionnaire response in the event of any fraudulent transactions occurring in their account. I am also responsible for uploading this file to the S3 bucket.</a:t>
            </a:r>
          </a:p>
          <a:p>
            <a:r>
              <a:rPr lang="en-US" dirty="0" smtClean="0"/>
              <a:t>Developing the user interface for the feedback system using React and </a:t>
            </a:r>
            <a:r>
              <a:rPr lang="en-US" dirty="0" err="1" smtClean="0"/>
              <a:t>Redux</a:t>
            </a:r>
            <a:r>
              <a:rPr lang="en-US" dirty="0" smtClean="0"/>
              <a:t> libraries.</a:t>
            </a:r>
          </a:p>
          <a:p>
            <a:r>
              <a:rPr lang="en-US" dirty="0" smtClean="0"/>
              <a:t>Implementing security measures such as authentication and authorization to ensure that only authorized users can access the feedback system.</a:t>
            </a:r>
          </a:p>
          <a:p>
            <a:endParaRPr lang="en-IN" dirty="0"/>
          </a:p>
        </p:txBody>
      </p:sp>
    </p:spTree>
    <p:extLst>
      <p:ext uri="{BB962C8B-B14F-4D97-AF65-F5344CB8AC3E}">
        <p14:creationId xmlns:p14="http://schemas.microsoft.com/office/powerpoint/2010/main" xmlns="" val="3579454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D7CA41-E9E6-C7C4-15D7-C089A19AB86F}"/>
              </a:ext>
            </a:extLst>
          </p:cNvPr>
          <p:cNvSpPr>
            <a:spLocks noGrp="1"/>
          </p:cNvSpPr>
          <p:nvPr>
            <p:ph type="title"/>
          </p:nvPr>
        </p:nvSpPr>
        <p:spPr/>
        <p:txBody>
          <a:bodyPr/>
          <a:lstStyle/>
          <a:p>
            <a:r>
              <a:rPr lang="en-IN" dirty="0"/>
              <a:t>Development</a:t>
            </a:r>
          </a:p>
        </p:txBody>
      </p:sp>
      <p:sp>
        <p:nvSpPr>
          <p:cNvPr id="3" name="Content Placeholder 2">
            <a:extLst>
              <a:ext uri="{FF2B5EF4-FFF2-40B4-BE49-F238E27FC236}">
                <a16:creationId xmlns:a16="http://schemas.microsoft.com/office/drawing/2014/main" xmlns="" id="{D4442445-179E-B093-FA2E-7D665E75237F}"/>
              </a:ext>
            </a:extLst>
          </p:cNvPr>
          <p:cNvSpPr>
            <a:spLocks noGrp="1"/>
          </p:cNvSpPr>
          <p:nvPr>
            <p:ph idx="1"/>
          </p:nvPr>
        </p:nvSpPr>
        <p:spPr/>
        <p:txBody>
          <a:bodyPr>
            <a:normAutofit/>
          </a:bodyPr>
          <a:lstStyle/>
          <a:p>
            <a:r>
              <a:rPr lang="en-US" dirty="0" smtClean="0"/>
              <a:t>To generate the PDF, we are utilizing </a:t>
            </a:r>
            <a:r>
              <a:rPr lang="en-US" dirty="0" err="1" smtClean="0"/>
              <a:t>Itext</a:t>
            </a:r>
            <a:r>
              <a:rPr lang="en-US" dirty="0" smtClean="0"/>
              <a:t> version 7 library. </a:t>
            </a:r>
          </a:p>
          <a:p>
            <a:r>
              <a:rPr lang="en-US" dirty="0" smtClean="0"/>
              <a:t>We must import this library into our code and design the PDF to include a header, footer, and main page that features the company logo. </a:t>
            </a:r>
          </a:p>
          <a:p>
            <a:r>
              <a:rPr lang="en-US" dirty="0" smtClean="0"/>
              <a:t>The second page of the PDF contains the questionnaire and its corresponding answers. </a:t>
            </a:r>
          </a:p>
          <a:p>
            <a:r>
              <a:rPr lang="en-US" dirty="0" smtClean="0"/>
              <a:t>To ensure the questionnaire section is well-organized, we must add proper alignment.</a:t>
            </a:r>
            <a:endParaRPr lang="en-IN" dirty="0" smtClean="0"/>
          </a:p>
          <a:p>
            <a:r>
              <a:rPr lang="en-US" dirty="0" smtClean="0"/>
              <a:t>Developing APIs for creating, updating, and retrieving customer feedback data.</a:t>
            </a:r>
          </a:p>
          <a:p>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xmlns="" val="37487249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362</TotalTime>
  <Words>1164</Words>
  <Application>Microsoft Office PowerPoint</Application>
  <PresentationFormat>Custom</PresentationFormat>
  <Paragraphs>90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Supply Chain Management Project</vt:lpstr>
      <vt:lpstr>INDEX</vt:lpstr>
      <vt:lpstr>MY Project</vt:lpstr>
      <vt:lpstr>My Project</vt:lpstr>
      <vt:lpstr>Types of Software</vt:lpstr>
      <vt:lpstr>Types of Software</vt:lpstr>
      <vt:lpstr>DAY TO DAY TASKS</vt:lpstr>
      <vt:lpstr>Current working Task</vt:lpstr>
      <vt:lpstr>Development</vt:lpstr>
      <vt:lpstr>Development</vt:lpstr>
      <vt:lpstr>Development</vt:lpstr>
      <vt:lpstr>Testing</vt:lpstr>
      <vt:lpstr>Testing</vt:lpstr>
      <vt:lpstr>Suggestions</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Feed Back Review System</dc:title>
  <dc:creator>Mohan Sajja</dc:creator>
  <cp:lastModifiedBy>Sagar Kokku</cp:lastModifiedBy>
  <cp:revision>16</cp:revision>
  <dcterms:created xsi:type="dcterms:W3CDTF">2023-01-10T01:55:51Z</dcterms:created>
  <dcterms:modified xsi:type="dcterms:W3CDTF">2023-05-15T20:33:52Z</dcterms:modified>
</cp:coreProperties>
</file>