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22"/>
  </p:notesMasterIdLst>
  <p:sldIdLst>
    <p:sldId id="371" r:id="rId2"/>
    <p:sldId id="667" r:id="rId3"/>
    <p:sldId id="668" r:id="rId4"/>
    <p:sldId id="669" r:id="rId5"/>
    <p:sldId id="670" r:id="rId6"/>
    <p:sldId id="671" r:id="rId7"/>
    <p:sldId id="672" r:id="rId8"/>
    <p:sldId id="673" r:id="rId9"/>
    <p:sldId id="674" r:id="rId10"/>
    <p:sldId id="675" r:id="rId11"/>
    <p:sldId id="676" r:id="rId12"/>
    <p:sldId id="677" r:id="rId13"/>
    <p:sldId id="678" r:id="rId14"/>
    <p:sldId id="679" r:id="rId15"/>
    <p:sldId id="680" r:id="rId16"/>
    <p:sldId id="681" r:id="rId17"/>
    <p:sldId id="682" r:id="rId18"/>
    <p:sldId id="683" r:id="rId19"/>
    <p:sldId id="684" r:id="rId20"/>
    <p:sldId id="635"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00"/>
    <a:srgbClr val="A50021"/>
    <a:srgbClr val="990033"/>
    <a:srgbClr val="CC3300"/>
    <a:srgbClr val="0099CC"/>
    <a:srgbClr val="A7D971"/>
    <a:srgbClr val="996600"/>
    <a:srgbClr val="C07200"/>
    <a:srgbClr val="FFCC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97849" autoAdjust="0"/>
  </p:normalViewPr>
  <p:slideViewPr>
    <p:cSldViewPr>
      <p:cViewPr varScale="1">
        <p:scale>
          <a:sx n="70" d="100"/>
          <a:sy n="70" d="100"/>
        </p:scale>
        <p:origin x="1428" y="72"/>
      </p:cViewPr>
      <p:guideLst>
        <p:guide orient="horz" pos="2160"/>
        <p:guide pos="2880"/>
      </p:guideLst>
    </p:cSldViewPr>
  </p:slideViewPr>
  <p:outlineViewPr>
    <p:cViewPr>
      <p:scale>
        <a:sx n="33" d="100"/>
        <a:sy n="33" d="100"/>
      </p:scale>
      <p:origin x="0" y="295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9BEC015-475B-41AD-ACDA-FE5480A89D45}" type="datetimeFigureOut">
              <a:rPr lang="en-US"/>
              <a:pPr>
                <a:defRPr/>
              </a:pPr>
              <a:t>7/7/2020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72EC801-07BB-4CB2-A3F5-780A0365C5BC}" type="slidenum">
              <a:rPr lang="en-US"/>
              <a:pPr>
                <a:defRPr/>
              </a:pPr>
              <a:t>‹#›</a:t>
            </a:fld>
            <a:endParaRPr lang="en-US" dirty="0"/>
          </a:p>
        </p:txBody>
      </p:sp>
    </p:spTree>
    <p:extLst>
      <p:ext uri="{BB962C8B-B14F-4D97-AF65-F5344CB8AC3E}">
        <p14:creationId xmlns:p14="http://schemas.microsoft.com/office/powerpoint/2010/main" val="1669813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7509030F-8752-4E98-81DD-A3826A230682}" type="datetime1">
              <a:rPr lang="en-US" smtClean="0"/>
              <a:pPr>
                <a:defRPr/>
              </a:pPr>
              <a:t>7/7/2020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4DDB2C7-5A01-4096-BA9A-3CE2B67385A9}"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8716F00-39BA-4346-BAB0-2A8471C11F0C}" type="datetime1">
              <a:rPr lang="en-US" smtClean="0"/>
              <a:pPr>
                <a:defRPr/>
              </a:pPr>
              <a:t>7/7/2020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5E877B-3351-42C5-AAD5-1EBFCB839F19}"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A5B53DC-0733-4CCD-8D48-034D84100055}" type="datetime1">
              <a:rPr lang="en-US" smtClean="0"/>
              <a:pPr>
                <a:defRPr/>
              </a:pPr>
              <a:t>7/7/2020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698EA10-D112-44A4-A62C-C0315107E496}"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79F25ED-12F6-47C4-8B28-CE2884FA40A1}" type="datetime1">
              <a:rPr lang="en-US" smtClean="0"/>
              <a:pPr>
                <a:defRPr/>
              </a:pPr>
              <a:t>7/7/2020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DBA5899-28D6-49CC-A91D-9DAA23AAE2AC}"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9BD88FD-3C7C-4C64-B496-304F2DA0907A}" type="datetime1">
              <a:rPr lang="en-US" smtClean="0"/>
              <a:pPr>
                <a:defRPr/>
              </a:pPr>
              <a:t>7/7/2020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4BC87C1-336E-4568-A58C-DC9E20FE38C3}"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2BA6575-3C38-495B-B9B8-89E801D1DDD6}" type="datetime1">
              <a:rPr lang="en-US" smtClean="0"/>
              <a:pPr>
                <a:defRPr/>
              </a:pPr>
              <a:t>7/7/2020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4E80E1F-E83B-4AE7-8D77-80F353D75E0F}"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3ECDAC00-7F89-48C2-BC77-4A4DFA1E6FCA}" type="datetime1">
              <a:rPr lang="en-US" smtClean="0"/>
              <a:pPr>
                <a:defRPr/>
              </a:pPr>
              <a:t>7/7/2020</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FED893DB-8896-4199-AFB9-D8246612BE66}"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48BD2C89-1474-41FA-A5FD-F1FF0758E047}" type="datetime1">
              <a:rPr lang="en-US" smtClean="0"/>
              <a:pPr>
                <a:defRPr/>
              </a:pPr>
              <a:t>7/7/2020</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07D802D9-2AF1-46E5-B532-6730E3215AB5}"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65924D1-507D-418A-ACB9-A8DDB8E9F575}" type="datetime1">
              <a:rPr lang="en-US" smtClean="0"/>
              <a:pPr>
                <a:defRPr/>
              </a:pPr>
              <a:t>7/7/2020</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D765AAB7-5030-43AA-B2E5-7F30257A94AE}"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EDC0D1B-9222-48F1-9E67-0385BBAC31A4}" type="datetime1">
              <a:rPr lang="en-US" smtClean="0"/>
              <a:pPr>
                <a:defRPr/>
              </a:pPr>
              <a:t>7/7/2020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E601BE3-475C-4BBE-89E9-AFF37AF9FAF5}"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A4BF8A7-769E-4D7D-BBBC-D0CB1E861CFF}" type="datetime1">
              <a:rPr lang="en-US" smtClean="0"/>
              <a:pPr>
                <a:defRPr/>
              </a:pPr>
              <a:t>7/7/2020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69958DA-1899-404A-A6FF-BECBD9DB4F67}"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61C3CE-732A-46E4-9DC7-E257A22B457E}" type="datetime1">
              <a:rPr lang="en-US" smtClean="0"/>
              <a:pPr>
                <a:defRPr/>
              </a:pPr>
              <a:t>7/7/2020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2DCD5CE-CB64-4BE9-A8FF-D2ADFF04831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hyperlink" Target="https://electrical-engineering-portal.com/maintenance-and-testing-of-the-overcurrent-protective-devic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ircuitglobe.com/circuit-breaker.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circuitglobe.com/circuit-breaker.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circuitglobe.com/circuit-breaker.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circuitglobe.com/circuit-breaker.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circuitglobe.com/circuit-breaker.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83310"/>
            <a:ext cx="8229600" cy="1431290"/>
          </a:xfrm>
        </p:spPr>
        <p:txBody>
          <a:bodyPr rtlCol="0">
            <a:noAutofit/>
          </a:bodyPr>
          <a:lstStyle/>
          <a:p>
            <a:pPr fontAlgn="auto">
              <a:spcAft>
                <a:spcPts val="0"/>
              </a:spcAft>
              <a:defRPr/>
            </a:pPr>
            <a:r>
              <a:rPr lang="en-US" sz="3200" b="1" cap="all" dirty="0" smtClean="0">
                <a:solidFill>
                  <a:srgbClr val="DE8400"/>
                </a:solidFill>
                <a:cs typeface="Arial" pitchFamily="34" charset="0"/>
              </a:rPr>
              <a:t/>
            </a:r>
            <a:br>
              <a:rPr lang="en-US" sz="3200" b="1" cap="all" dirty="0" smtClean="0">
                <a:solidFill>
                  <a:srgbClr val="DE8400"/>
                </a:solidFill>
                <a:cs typeface="Arial" pitchFamily="34" charset="0"/>
              </a:rPr>
            </a:br>
            <a:r>
              <a:rPr lang="en-US" sz="3200" b="1" dirty="0" smtClean="0">
                <a:solidFill>
                  <a:srgbClr val="DE8400"/>
                </a:solidFill>
                <a:latin typeface="Times New Roman" pitchFamily="18" charset="0"/>
                <a:cs typeface="Times New Roman" pitchFamily="18" charset="0"/>
              </a:rPr>
              <a:t>G H RAISONI UNIVERSITY, AMRAVATI</a:t>
            </a:r>
            <a:r>
              <a:rPr lang="en-US" sz="3200" b="1" cap="all" dirty="0" smtClean="0">
                <a:solidFill>
                  <a:srgbClr val="DE8400"/>
                </a:solidFill>
                <a:cs typeface="Arial" pitchFamily="34" charset="0"/>
              </a:rPr>
              <a:t/>
            </a:r>
            <a:br>
              <a:rPr lang="en-US" sz="3200" b="1" cap="all" dirty="0" smtClean="0">
                <a:solidFill>
                  <a:srgbClr val="DE8400"/>
                </a:solidFill>
                <a:cs typeface="Arial" pitchFamily="34" charset="0"/>
              </a:rPr>
            </a:br>
            <a:r>
              <a:rPr lang="en-US" sz="3200" b="1" dirty="0" smtClean="0">
                <a:solidFill>
                  <a:srgbClr val="A50021"/>
                </a:solidFill>
                <a:cs typeface="Arial" pitchFamily="34" charset="0"/>
              </a:rPr>
              <a:t>School of Engineering &amp; Technology</a:t>
            </a:r>
            <a:r>
              <a:rPr lang="en-US" sz="3200" b="1" cap="all" dirty="0" smtClean="0">
                <a:solidFill>
                  <a:srgbClr val="DE8400"/>
                </a:solidFill>
                <a:cs typeface="Arial" pitchFamily="34" charset="0"/>
              </a:rPr>
              <a:t/>
            </a:r>
            <a:br>
              <a:rPr lang="en-US" sz="3200" b="1" cap="all" dirty="0" smtClean="0">
                <a:solidFill>
                  <a:srgbClr val="DE8400"/>
                </a:solidFill>
                <a:cs typeface="Arial" pitchFamily="34" charset="0"/>
              </a:rPr>
            </a:br>
            <a:r>
              <a:rPr lang="en-US" sz="3200" b="1" dirty="0" smtClean="0">
                <a:solidFill>
                  <a:srgbClr val="C00000"/>
                </a:solidFill>
                <a:cs typeface="Arial" pitchFamily="34" charset="0"/>
              </a:rPr>
              <a:t>Department of Electrical Engineering </a:t>
            </a:r>
            <a:r>
              <a:rPr lang="en-US" sz="3200" b="1" cap="all" dirty="0" smtClean="0">
                <a:solidFill>
                  <a:srgbClr val="DE8400"/>
                </a:solidFill>
                <a:cs typeface="Arial" pitchFamily="34" charset="0"/>
              </a:rPr>
              <a:t/>
            </a:r>
            <a:br>
              <a:rPr lang="en-US" sz="3200" b="1" cap="all" dirty="0" smtClean="0">
                <a:solidFill>
                  <a:srgbClr val="DE8400"/>
                </a:solidFill>
                <a:cs typeface="Arial" pitchFamily="34" charset="0"/>
              </a:rPr>
            </a:br>
            <a:endParaRPr lang="en-US" sz="3200" b="1" dirty="0">
              <a:solidFill>
                <a:srgbClr val="DE8400"/>
              </a:solidFill>
            </a:endParaRPr>
          </a:p>
        </p:txBody>
      </p:sp>
      <p:sp>
        <p:nvSpPr>
          <p:cNvPr id="3" name="Subtitle 2"/>
          <p:cNvSpPr>
            <a:spLocks noGrp="1"/>
          </p:cNvSpPr>
          <p:nvPr>
            <p:ph type="subTitle" idx="1"/>
          </p:nvPr>
        </p:nvSpPr>
        <p:spPr>
          <a:xfrm>
            <a:off x="1397317" y="2743200"/>
            <a:ext cx="6629400" cy="1219200"/>
          </a:xfrm>
        </p:spPr>
        <p:txBody>
          <a:bodyPr rtlCol="0">
            <a:noAutofit/>
          </a:bodyPr>
          <a:lstStyle/>
          <a:p>
            <a:pPr fontAlgn="auto">
              <a:spcAft>
                <a:spcPts val="0"/>
              </a:spcAft>
              <a:buFont typeface="Arial" pitchFamily="34" charset="0"/>
              <a:buNone/>
              <a:defRPr/>
            </a:pPr>
            <a:r>
              <a:rPr lang="en-US" sz="2800" b="1" cap="all" dirty="0" smtClean="0">
                <a:solidFill>
                  <a:srgbClr val="7A0000"/>
                </a:solidFill>
                <a:latin typeface="+mj-lt"/>
                <a:cs typeface="Arial" pitchFamily="34" charset="0"/>
              </a:rPr>
              <a:t>VII-semester</a:t>
            </a:r>
          </a:p>
          <a:p>
            <a:pPr fontAlgn="auto">
              <a:spcAft>
                <a:spcPts val="0"/>
              </a:spcAft>
              <a:buFont typeface="Arial" pitchFamily="34" charset="0"/>
              <a:buNone/>
              <a:defRPr/>
            </a:pPr>
            <a:r>
              <a:rPr lang="en-US" sz="2800" b="1" cap="all" dirty="0" smtClean="0">
                <a:solidFill>
                  <a:srgbClr val="7A0000"/>
                </a:solidFill>
                <a:latin typeface="+mj-lt"/>
                <a:cs typeface="Arial" pitchFamily="34" charset="0"/>
              </a:rPr>
              <a:t>SWITCH GEAR PROTECTION</a:t>
            </a:r>
          </a:p>
          <a:p>
            <a:pPr fontAlgn="auto">
              <a:spcAft>
                <a:spcPts val="0"/>
              </a:spcAft>
              <a:buFont typeface="Arial" pitchFamily="34" charset="0"/>
              <a:buNone/>
              <a:defRPr/>
            </a:pPr>
            <a:endParaRPr lang="en-US" b="1" cap="all" dirty="0" smtClean="0">
              <a:solidFill>
                <a:srgbClr val="A50021"/>
              </a:solidFill>
              <a:latin typeface="+mj-lt"/>
              <a:cs typeface="Arial" pitchFamily="34" charset="0"/>
            </a:endParaRPr>
          </a:p>
          <a:p>
            <a:pPr fontAlgn="auto">
              <a:spcAft>
                <a:spcPts val="0"/>
              </a:spcAft>
              <a:buFont typeface="Arial" pitchFamily="34" charset="0"/>
              <a:buNone/>
              <a:defRPr/>
            </a:pPr>
            <a:endParaRPr lang="en-US" b="1" cap="all" dirty="0" smtClean="0">
              <a:solidFill>
                <a:srgbClr val="A50021"/>
              </a:solidFill>
              <a:latin typeface="+mj-lt"/>
              <a:cs typeface="Arial" pitchFamily="34" charset="0"/>
            </a:endParaRPr>
          </a:p>
          <a:p>
            <a:pPr fontAlgn="auto">
              <a:spcAft>
                <a:spcPts val="0"/>
              </a:spcAft>
              <a:defRPr/>
            </a:pPr>
            <a:r>
              <a:rPr lang="en-US" b="1" cap="all" dirty="0" smtClean="0">
                <a:solidFill>
                  <a:srgbClr val="A50021"/>
                </a:solidFill>
                <a:latin typeface="+mj-lt"/>
                <a:cs typeface="Arial" pitchFamily="34" charset="0"/>
              </a:rPr>
              <a:t>                </a:t>
            </a:r>
          </a:p>
          <a:p>
            <a:pPr fontAlgn="auto">
              <a:spcAft>
                <a:spcPts val="0"/>
              </a:spcAft>
              <a:defRPr/>
            </a:pPr>
            <a:endParaRPr lang="en-US" b="1" dirty="0">
              <a:solidFill>
                <a:srgbClr val="A50021"/>
              </a:solidFill>
              <a:latin typeface="+mj-lt"/>
            </a:endParaRPr>
          </a:p>
        </p:txBody>
      </p:sp>
      <p:sp>
        <p:nvSpPr>
          <p:cNvPr id="4" name="Slide Number Placeholder 3"/>
          <p:cNvSpPr>
            <a:spLocks noGrp="1"/>
          </p:cNvSpPr>
          <p:nvPr>
            <p:ph type="sldNum" sz="quarter" idx="12"/>
          </p:nvPr>
        </p:nvSpPr>
        <p:spPr>
          <a:xfrm>
            <a:off x="8839200" y="6461125"/>
            <a:ext cx="304800" cy="396875"/>
          </a:xfrm>
          <a:solidFill>
            <a:srgbClr val="CC3300"/>
          </a:solidFill>
        </p:spPr>
        <p:txBody>
          <a:bodyPr/>
          <a:lstStyle/>
          <a:p>
            <a:pPr>
              <a:defRPr/>
            </a:pPr>
            <a:fld id="{3534C672-E0E8-4F7D-B1C6-D2546AB2C1BC}" type="slidenum">
              <a:rPr lang="en-US" b="1">
                <a:solidFill>
                  <a:schemeClr val="bg1"/>
                </a:solidFill>
              </a:rPr>
              <a:pPr>
                <a:defRPr/>
              </a:pPr>
              <a:t>1</a:t>
            </a:fld>
            <a:endParaRPr lang="en-US" b="1" dirty="0">
              <a:solidFill>
                <a:schemeClr val="bg1"/>
              </a:solidFill>
            </a:endParaRPr>
          </a:p>
        </p:txBody>
      </p:sp>
      <p:sp>
        <p:nvSpPr>
          <p:cNvPr id="7" name="Rectangle 6"/>
          <p:cNvSpPr/>
          <p:nvPr/>
        </p:nvSpPr>
        <p:spPr>
          <a:xfrm>
            <a:off x="490330" y="4191000"/>
            <a:ext cx="8077200" cy="1815882"/>
          </a:xfrm>
          <a:prstGeom prst="rect">
            <a:avLst/>
          </a:prstGeom>
        </p:spPr>
        <p:txBody>
          <a:bodyPr wrap="square">
            <a:spAutoFit/>
          </a:bodyPr>
          <a:lstStyle/>
          <a:p>
            <a:pPr algn="ctr"/>
            <a:r>
              <a:rPr lang="en-US" sz="2800" b="1" dirty="0" smtClean="0">
                <a:solidFill>
                  <a:srgbClr val="A50021"/>
                </a:solidFill>
                <a:latin typeface="+mj-lt"/>
                <a:cs typeface="Arial" pitchFamily="34" charset="0"/>
              </a:rPr>
              <a:t>UNIT NO. 2</a:t>
            </a:r>
          </a:p>
          <a:p>
            <a:r>
              <a:rPr lang="en-US" sz="2800" b="1" dirty="0" smtClean="0"/>
              <a:t>                   Circuit Breaker &amp; Fuses </a:t>
            </a:r>
          </a:p>
          <a:p>
            <a:r>
              <a:rPr lang="en-US" sz="2800" b="1" i="1" dirty="0">
                <a:solidFill>
                  <a:srgbClr val="C00000"/>
                </a:solidFill>
                <a:latin typeface="+mj-lt"/>
                <a:cs typeface="Arial" pitchFamily="34" charset="0"/>
              </a:rPr>
              <a:t> </a:t>
            </a:r>
            <a:r>
              <a:rPr lang="en-US" sz="2800" b="1" i="1" dirty="0" smtClean="0">
                <a:solidFill>
                  <a:srgbClr val="C00000"/>
                </a:solidFill>
                <a:latin typeface="+mj-lt"/>
                <a:cs typeface="Arial" pitchFamily="34" charset="0"/>
              </a:rPr>
              <a:t>                                            </a:t>
            </a:r>
            <a:r>
              <a:rPr lang="en-US" sz="2800" i="1" dirty="0" smtClean="0">
                <a:solidFill>
                  <a:srgbClr val="C00000"/>
                </a:solidFill>
                <a:latin typeface="+mj-lt"/>
                <a:cs typeface="Arial" pitchFamily="34" charset="0"/>
              </a:rPr>
              <a:t>By</a:t>
            </a:r>
          </a:p>
          <a:p>
            <a:pPr algn="ctr"/>
            <a:r>
              <a:rPr lang="en-US" sz="2800" i="1" dirty="0" smtClean="0">
                <a:solidFill>
                  <a:srgbClr val="C00000"/>
                </a:solidFill>
                <a:latin typeface="+mj-lt"/>
                <a:cs typeface="Arial" pitchFamily="34" charset="0"/>
              </a:rPr>
              <a:t>Dr. S. K. Mishra</a:t>
            </a:r>
          </a:p>
        </p:txBody>
      </p:sp>
      <p:pic>
        <p:nvPicPr>
          <p:cNvPr id="6" name="Picture 5" descr="Logo"/>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89230"/>
            <a:ext cx="813435" cy="820420"/>
          </a:xfrm>
          <a:prstGeom prst="rect">
            <a:avLst/>
          </a:prstGeom>
          <a:noFill/>
          <a:ln>
            <a:noFill/>
          </a:ln>
        </p:spPr>
      </p:pic>
      <p:pic>
        <p:nvPicPr>
          <p:cNvPr id="8" name="Picture 7" descr="C:\Users\Admin\Desktop\download.png"/>
          <p:cNvPicPr/>
          <p:nvPr/>
        </p:nvPicPr>
        <p:blipFill rotWithShape="1">
          <a:blip r:embed="rId3">
            <a:extLst>
              <a:ext uri="{28A0092B-C50C-407E-A947-70E740481C1C}">
                <a14:useLocalDpi xmlns:a14="http://schemas.microsoft.com/office/drawing/2010/main" val="0"/>
              </a:ext>
            </a:extLst>
          </a:blip>
          <a:srcRect l="5303" t="15152" r="5303" b="17424"/>
          <a:stretch/>
        </p:blipFill>
        <p:spPr bwMode="auto">
          <a:xfrm>
            <a:off x="548791" y="189230"/>
            <a:ext cx="1044575" cy="894080"/>
          </a:xfrm>
          <a:prstGeom prst="rect">
            <a:avLst/>
          </a:prstGeom>
          <a:noFill/>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10</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462999"/>
            <a:ext cx="9144000" cy="1754326"/>
          </a:xfrm>
          <a:prstGeom prst="rect">
            <a:avLst/>
          </a:prstGeom>
        </p:spPr>
        <p:txBody>
          <a:bodyPr wrap="square">
            <a:spAutoFit/>
          </a:bodyPr>
          <a:lstStyle/>
          <a:p>
            <a:pPr algn="just"/>
            <a:r>
              <a:rPr lang="en-IN" dirty="0">
                <a:solidFill>
                  <a:srgbClr val="000000"/>
                </a:solidFill>
                <a:latin typeface="Verdana" panose="020B0604030504040204" pitchFamily="34" charset="0"/>
              </a:rPr>
              <a:t>The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gas absorbs the free electrons in the arc path and forms ions which do not act as a charge carrier. These ions increase the dielectric strength of the gas and hence the arc is extinguished. This process reduces the pressure of the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gas up to 3kg/cm^2 thus; it is stored in the low-pressure reservoir. This low-pressure gas is pulled back to the high-pressure reservoir for re-use</a:t>
            </a:r>
            <a:r>
              <a:rPr lang="en-IN" dirty="0" smtClean="0">
                <a:solidFill>
                  <a:srgbClr val="000000"/>
                </a:solidFill>
                <a:latin typeface="Verdana" panose="020B0604030504040204" pitchFamily="34" charset="0"/>
              </a:rPr>
              <a:t>.</a:t>
            </a:r>
            <a:endParaRPr lang="en-IN" dirty="0">
              <a:solidFill>
                <a:srgbClr val="000000"/>
              </a:solidFill>
              <a:latin typeface="Verdana" panose="020B0604030504040204" pitchFamily="34" charset="0"/>
            </a:endParaRPr>
          </a:p>
        </p:txBody>
      </p:sp>
      <p:pic>
        <p:nvPicPr>
          <p:cNvPr id="8194" name="Picture 2" descr="Fixed&#10;contact&#10;Moving&#10;contact&#10;ARC&#10;Fixed&#10;contact&#10;Moving&#10;contact&#10;ARC&#10;ARC IS&#10;QUENCHED BY&#10;SF6 GAS&#10;IN A CIRCUIT BREAKER&#10;OPERAT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5" y="2251812"/>
            <a:ext cx="9114075" cy="395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350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11</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9218" name="Picture 2" descr="Factor responsiblefor arc resistance:-&#10;Degree of ionisation&#10;Length of the arc&#10;Cross section area of arc&#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Line Isolator&#10;Circuit&#10;Breaker&#10;Bus Bar&#10;#1&#10;Bus Bar&#10;#2&#10;Bus Isolator&#10;2&#10;Bus Isolator&#10;1&#10;circuit breaker connected with bus bars&#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1400"/>
            <a:ext cx="9143999" cy="2865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628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791"/>
            <a:ext cx="514407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5105400" y="-1791"/>
            <a:ext cx="4447605" cy="457200"/>
          </a:xfrm>
          <a:prstGeom prst="rect">
            <a:avLst/>
          </a:prstGeom>
        </p:spPr>
        <p:txBody>
          <a:bodyPr/>
          <a:lstStyle/>
          <a:p>
            <a:r>
              <a:rPr lang="en-IN" sz="2400" dirty="0" smtClean="0"/>
              <a:t>Chemical Properties of SF6 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12</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10242" name="Picture 2" descr="•Arched SF6 gas is poisonous.&#10;•Contribute to the manmade greenhouse&#10;effect.&#10;•Continuous monitoring devices are&#10;require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4" y="481677"/>
            <a:ext cx="9106469" cy="321609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 SF6 gas found to be greenhouse gas that causes&#10;environmental hazards&#10;• 100% SF6 is more hazardous.&#10;• Experimentally sug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0" y="3748584"/>
            <a:ext cx="9058275" cy="265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1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2578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5256094" y="-20661"/>
            <a:ext cx="3889612" cy="457200"/>
          </a:xfrm>
          <a:prstGeom prst="rect">
            <a:avLst/>
          </a:prstGeom>
        </p:spPr>
        <p:txBody>
          <a:bodyPr/>
          <a:lstStyle/>
          <a:p>
            <a:r>
              <a:rPr lang="en-IN" sz="2400" dirty="0" smtClean="0"/>
              <a:t>Disadvantages of SF6</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13</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11266" name="Picture 2" descr="SF6 Circuit breakers are mostly employed for high&#10;voltage applications. For protection and&#10;reliability of an electrical s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2919"/>
            <a:ext cx="9144000" cy="292608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ANY&#10;QUER&#10;Y&#10;??&#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3421885"/>
            <a:ext cx="9058275" cy="2881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40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14</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520035"/>
            <a:ext cx="3621504" cy="369332"/>
          </a:xfrm>
          <a:prstGeom prst="rect">
            <a:avLst/>
          </a:prstGeom>
        </p:spPr>
        <p:txBody>
          <a:bodyPr wrap="none">
            <a:spAutoFit/>
          </a:bodyPr>
          <a:lstStyle/>
          <a:p>
            <a:r>
              <a:rPr lang="en-IN" b="1" dirty="0">
                <a:solidFill>
                  <a:srgbClr val="333333"/>
                </a:solidFill>
                <a:latin typeface="Arial" panose="020B0604020202020204" pitchFamily="34" charset="0"/>
              </a:rPr>
              <a:t>Earth-Leakage Circuit Breakers</a:t>
            </a:r>
            <a:endParaRPr lang="en-IN" dirty="0"/>
          </a:p>
        </p:txBody>
      </p:sp>
      <p:sp>
        <p:nvSpPr>
          <p:cNvPr id="4" name="Rectangle 3"/>
          <p:cNvSpPr/>
          <p:nvPr/>
        </p:nvSpPr>
        <p:spPr>
          <a:xfrm>
            <a:off x="35825" y="889367"/>
            <a:ext cx="8972266" cy="923330"/>
          </a:xfrm>
          <a:prstGeom prst="rect">
            <a:avLst/>
          </a:prstGeom>
        </p:spPr>
        <p:txBody>
          <a:bodyPr wrap="square">
            <a:spAutoFit/>
          </a:bodyPr>
          <a:lstStyle/>
          <a:p>
            <a:pPr algn="just"/>
            <a:r>
              <a:rPr lang="en-IN" dirty="0">
                <a:solidFill>
                  <a:srgbClr val="333333"/>
                </a:solidFill>
                <a:latin typeface="Arial" panose="020B0604020202020204" pitchFamily="34" charset="0"/>
              </a:rPr>
              <a:t>Earth leakage circuit breaker</a:t>
            </a:r>
            <a:r>
              <a:rPr lang="en-IN" dirty="0" smtClean="0">
                <a:solidFill>
                  <a:srgbClr val="333333"/>
                </a:solidFill>
                <a:latin typeface="Arial" panose="020B0604020202020204" pitchFamily="34" charset="0"/>
              </a:rPr>
              <a:t>: ELCB </a:t>
            </a:r>
            <a:r>
              <a:rPr lang="en-IN" dirty="0">
                <a:solidFill>
                  <a:srgbClr val="333333"/>
                </a:solidFill>
                <a:latin typeface="Arial" panose="020B0604020202020204" pitchFamily="34" charset="0"/>
              </a:rPr>
              <a:t>is a </a:t>
            </a:r>
            <a:r>
              <a:rPr lang="en-IN" dirty="0" smtClean="0">
                <a:solidFill>
                  <a:srgbClr val="333333"/>
                </a:solidFill>
                <a:latin typeface="Arial" panose="020B0604020202020204" pitchFamily="34" charset="0"/>
              </a:rPr>
              <a:t>moulded </a:t>
            </a:r>
            <a:r>
              <a:rPr lang="en-IN" dirty="0">
                <a:solidFill>
                  <a:srgbClr val="333333"/>
                </a:solidFill>
                <a:latin typeface="Arial" panose="020B0604020202020204" pitchFamily="34" charset="0"/>
              </a:rPr>
              <a:t>case circuit breaker used in a low voltage AC circuit to provide electrical shock protection and prevent fires from leakage current.</a:t>
            </a:r>
            <a:endParaRPr lang="en-IN" dirty="0"/>
          </a:p>
        </p:txBody>
      </p:sp>
      <p:sp>
        <p:nvSpPr>
          <p:cNvPr id="7" name="Rectangle 6"/>
          <p:cNvSpPr/>
          <p:nvPr/>
        </p:nvSpPr>
        <p:spPr>
          <a:xfrm>
            <a:off x="35825" y="1720840"/>
            <a:ext cx="8972266" cy="1754326"/>
          </a:xfrm>
          <a:prstGeom prst="rect">
            <a:avLst/>
          </a:prstGeom>
        </p:spPr>
        <p:txBody>
          <a:bodyPr wrap="square">
            <a:spAutoFit/>
          </a:bodyPr>
          <a:lstStyle/>
          <a:p>
            <a:pPr algn="just"/>
            <a:r>
              <a:rPr lang="en-IN" dirty="0">
                <a:solidFill>
                  <a:srgbClr val="404040"/>
                </a:solidFill>
                <a:latin typeface="Fira Sans"/>
              </a:rPr>
              <a:t>A moulded case circuit breaker (MCCB) is a type of electrical protection device that is used to protect the electrical circuit from excessive current, which can cause overload or short circuit. With a current rating </a:t>
            </a:r>
            <a:r>
              <a:rPr lang="en-IN" dirty="0" smtClean="0">
                <a:solidFill>
                  <a:srgbClr val="404040"/>
                </a:solidFill>
                <a:latin typeface="Fira Sans"/>
              </a:rPr>
              <a:t>up </a:t>
            </a:r>
            <a:r>
              <a:rPr lang="en-IN" dirty="0">
                <a:solidFill>
                  <a:srgbClr val="404040"/>
                </a:solidFill>
                <a:latin typeface="Fira Sans"/>
              </a:rPr>
              <a:t>to 2500A, MCCBs can be used for a wide range of voltages and frequencies with adjustable trip settings. These breakers are used instead of miniature circuit breakers (MCBs) in large scale PV systems for system isolation and protection purposes</a:t>
            </a:r>
            <a:endParaRPr lang="en-IN" dirty="0"/>
          </a:p>
        </p:txBody>
      </p:sp>
      <p:sp>
        <p:nvSpPr>
          <p:cNvPr id="9" name="Rectangle 8"/>
          <p:cNvSpPr/>
          <p:nvPr/>
        </p:nvSpPr>
        <p:spPr>
          <a:xfrm>
            <a:off x="48334" y="3428552"/>
            <a:ext cx="9095665" cy="2031325"/>
          </a:xfrm>
          <a:prstGeom prst="rect">
            <a:avLst/>
          </a:prstGeom>
        </p:spPr>
        <p:txBody>
          <a:bodyPr wrap="square">
            <a:spAutoFit/>
          </a:bodyPr>
          <a:lstStyle/>
          <a:p>
            <a:pPr algn="just"/>
            <a:r>
              <a:rPr lang="en-IN" dirty="0">
                <a:solidFill>
                  <a:srgbClr val="456C8B"/>
                </a:solidFill>
                <a:latin typeface="Fira Sans"/>
              </a:rPr>
              <a:t>How the MCCB operates</a:t>
            </a:r>
          </a:p>
          <a:p>
            <a:pPr algn="just"/>
            <a:r>
              <a:rPr lang="en-IN" dirty="0">
                <a:solidFill>
                  <a:srgbClr val="404040"/>
                </a:solidFill>
                <a:latin typeface="Fira Sans"/>
              </a:rPr>
              <a:t>The MCCB uses a temperature sensitive device (the thermal element) with a current sensitive electromagnetic device (the magnetic element) to provide the trip mechanism for protection and isolation purposes. This enables the MCCB to provide:</a:t>
            </a:r>
          </a:p>
          <a:p>
            <a:pPr algn="just">
              <a:buFont typeface="Arial" panose="020B0604020202020204" pitchFamily="34" charset="0"/>
              <a:buChar char="•"/>
            </a:pPr>
            <a:r>
              <a:rPr lang="en-IN" dirty="0">
                <a:solidFill>
                  <a:srgbClr val="404040"/>
                </a:solidFill>
                <a:latin typeface="Fira Sans"/>
              </a:rPr>
              <a:t>Overload Protection,</a:t>
            </a:r>
          </a:p>
          <a:p>
            <a:pPr algn="just">
              <a:buFont typeface="Arial" panose="020B0604020202020204" pitchFamily="34" charset="0"/>
              <a:buChar char="•"/>
            </a:pPr>
            <a:r>
              <a:rPr lang="en-IN" dirty="0">
                <a:solidFill>
                  <a:srgbClr val="404040"/>
                </a:solidFill>
                <a:latin typeface="Fira Sans"/>
              </a:rPr>
              <a:t>Electrical Fault Protection against short circuit currents, and</a:t>
            </a:r>
          </a:p>
          <a:p>
            <a:pPr algn="just">
              <a:buFont typeface="Arial" panose="020B0604020202020204" pitchFamily="34" charset="0"/>
              <a:buChar char="•"/>
            </a:pPr>
            <a:r>
              <a:rPr lang="en-IN" dirty="0">
                <a:solidFill>
                  <a:srgbClr val="404040"/>
                </a:solidFill>
                <a:latin typeface="Fira Sans"/>
              </a:rPr>
              <a:t>Electrical Switch for disconnection.</a:t>
            </a:r>
            <a:endParaRPr lang="en-IN" b="0" i="0" dirty="0">
              <a:solidFill>
                <a:srgbClr val="404040"/>
              </a:solidFill>
              <a:effectLst/>
              <a:latin typeface="Fira Sans"/>
            </a:endParaRPr>
          </a:p>
        </p:txBody>
      </p:sp>
    </p:spTree>
    <p:extLst>
      <p:ext uri="{BB962C8B-B14F-4D97-AF65-F5344CB8AC3E}">
        <p14:creationId xmlns:p14="http://schemas.microsoft.com/office/powerpoint/2010/main" val="1796328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MCCB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15</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27296" y="490181"/>
            <a:ext cx="9144000" cy="3693319"/>
          </a:xfrm>
          <a:prstGeom prst="rect">
            <a:avLst/>
          </a:prstGeom>
        </p:spPr>
        <p:txBody>
          <a:bodyPr wrap="square">
            <a:spAutoFit/>
          </a:bodyPr>
          <a:lstStyle/>
          <a:p>
            <a:r>
              <a:rPr lang="en-IN" dirty="0">
                <a:solidFill>
                  <a:srgbClr val="456C8B"/>
                </a:solidFill>
                <a:latin typeface="Fira Sans"/>
              </a:rPr>
              <a:t>Overload Protection</a:t>
            </a:r>
          </a:p>
          <a:p>
            <a:pPr algn="just"/>
            <a:r>
              <a:rPr lang="en-IN" dirty="0">
                <a:solidFill>
                  <a:srgbClr val="404040"/>
                </a:solidFill>
                <a:latin typeface="Fira Sans"/>
              </a:rPr>
              <a:t>Overload protection is provided by the MCCB via the temperature sensitive component. This component is essentially a bimetallic contact: a contact which consists of two metals that expand at different rates when exposed to high temperature. During the normal operating conditions, the bimetallic contact will allow the electric current to flow through the MCCB. When the current exceeds the trip value, the bimetallic contact will start to heat and bend away due to the different thermal rate of heat expansion within the contact. Eventually, the contact will bend to the point of physically pushing the trip bar and unlatching the contacts, causing the circuit to be interrupted.</a:t>
            </a:r>
          </a:p>
          <a:p>
            <a:pPr algn="just"/>
            <a:r>
              <a:rPr lang="en-IN" dirty="0">
                <a:solidFill>
                  <a:srgbClr val="404040"/>
                </a:solidFill>
                <a:latin typeface="Fira Sans"/>
              </a:rPr>
              <a:t>The thermal protection of the MCCB will typically have a time delay to allow a short duration of overcurrent which is commonly seen in some device operations, such as inrush currents seen when starting motors. This time delay allows the circuit to continue to operate in these circumstances without tripping the MCCB.</a:t>
            </a:r>
            <a:endParaRPr lang="en-IN" b="0" i="0" dirty="0">
              <a:solidFill>
                <a:srgbClr val="404040"/>
              </a:solidFill>
              <a:effectLst/>
              <a:latin typeface="Fira Sans"/>
            </a:endParaRPr>
          </a:p>
        </p:txBody>
      </p:sp>
      <p:sp>
        <p:nvSpPr>
          <p:cNvPr id="4" name="Rectangle 3"/>
          <p:cNvSpPr/>
          <p:nvPr/>
        </p:nvSpPr>
        <p:spPr>
          <a:xfrm>
            <a:off x="31844" y="4034856"/>
            <a:ext cx="6216555" cy="369332"/>
          </a:xfrm>
          <a:prstGeom prst="rect">
            <a:avLst/>
          </a:prstGeom>
        </p:spPr>
        <p:txBody>
          <a:bodyPr wrap="square">
            <a:spAutoFit/>
          </a:bodyPr>
          <a:lstStyle/>
          <a:p>
            <a:r>
              <a:rPr lang="en-IN" dirty="0">
                <a:solidFill>
                  <a:srgbClr val="456C8B"/>
                </a:solidFill>
                <a:latin typeface="Fira Sans"/>
              </a:rPr>
              <a:t>Electrical Fault Protection against short circuit currents</a:t>
            </a:r>
            <a:endParaRPr lang="en-IN" b="0" i="0" dirty="0">
              <a:solidFill>
                <a:srgbClr val="456C8B"/>
              </a:solidFill>
              <a:effectLst/>
              <a:latin typeface="Fira Sans"/>
            </a:endParaRPr>
          </a:p>
        </p:txBody>
      </p:sp>
      <p:sp>
        <p:nvSpPr>
          <p:cNvPr id="7" name="Rectangle 6"/>
          <p:cNvSpPr/>
          <p:nvPr/>
        </p:nvSpPr>
        <p:spPr>
          <a:xfrm>
            <a:off x="-50042" y="4266842"/>
            <a:ext cx="9117842" cy="2585323"/>
          </a:xfrm>
          <a:prstGeom prst="rect">
            <a:avLst/>
          </a:prstGeom>
        </p:spPr>
        <p:txBody>
          <a:bodyPr wrap="square">
            <a:spAutoFit/>
          </a:bodyPr>
          <a:lstStyle/>
          <a:p>
            <a:pPr algn="just"/>
            <a:r>
              <a:rPr lang="en-IN" dirty="0">
                <a:solidFill>
                  <a:srgbClr val="404040"/>
                </a:solidFill>
                <a:latin typeface="Fira Sans"/>
              </a:rPr>
              <a:t>MCCBs provides an instantaneous response to a short circuit fault, based on the principle of electromagnetism. The MCCB contains a solenoid coil which generates a small electromagnetic field when current passes through the MCCB. During normal operation, the electromagnetic field generated by the solenoid coil is negligible. However, when a short circuit fault occurs in the circuit, a large current begins to flow through the solenoid and, as a result, a strong electromagnetic field is established which attracts the trip bar and opens the contacts.</a:t>
            </a:r>
          </a:p>
          <a:p>
            <a:r>
              <a:rPr lang="en-IN" dirty="0"/>
              <a:t/>
            </a:r>
            <a:br>
              <a:rPr lang="en-IN" dirty="0"/>
            </a:br>
            <a:endParaRPr lang="en-IN" dirty="0"/>
          </a:p>
        </p:txBody>
      </p:sp>
    </p:spTree>
    <p:extLst>
      <p:ext uri="{BB962C8B-B14F-4D97-AF65-F5344CB8AC3E}">
        <p14:creationId xmlns:p14="http://schemas.microsoft.com/office/powerpoint/2010/main" val="1378476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16</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3412" y="580622"/>
            <a:ext cx="9140588" cy="1754326"/>
          </a:xfrm>
          <a:prstGeom prst="rect">
            <a:avLst/>
          </a:prstGeom>
        </p:spPr>
        <p:txBody>
          <a:bodyPr wrap="square">
            <a:spAutoFit/>
          </a:bodyPr>
          <a:lstStyle/>
          <a:p>
            <a:r>
              <a:rPr lang="en-IN" dirty="0">
                <a:solidFill>
                  <a:srgbClr val="456C8B"/>
                </a:solidFill>
                <a:latin typeface="Fira Sans"/>
              </a:rPr>
              <a:t>Electrical Switch for disconnection</a:t>
            </a:r>
          </a:p>
          <a:p>
            <a:r>
              <a:rPr lang="en-IN" dirty="0">
                <a:solidFill>
                  <a:srgbClr val="404040"/>
                </a:solidFill>
                <a:latin typeface="Fira Sans"/>
              </a:rPr>
              <a:t>In addition to tripping mechanisms, MCCBs can also be used as manual disconnection switches in case of emergency or maintenance operations. An arc can be created when the contact opens. To combat this, MCCBs have internal arc dissipation mechanisms to quench the arc.</a:t>
            </a:r>
          </a:p>
          <a:p>
            <a:r>
              <a:rPr lang="en-IN" dirty="0">
                <a:solidFill>
                  <a:srgbClr val="404040"/>
                </a:solidFill>
                <a:latin typeface="Fira Sans"/>
              </a:rPr>
              <a:t> </a:t>
            </a:r>
            <a:endParaRPr lang="en-IN" b="0" i="0" dirty="0">
              <a:solidFill>
                <a:srgbClr val="404040"/>
              </a:solidFill>
              <a:effectLst/>
              <a:latin typeface="Fira Sans"/>
            </a:endParaRPr>
          </a:p>
        </p:txBody>
      </p:sp>
      <p:pic>
        <p:nvPicPr>
          <p:cNvPr id="12290" name="Picture 2" descr="https://www.gses.com.au/wp-content/uploads/2017/10/fig1-1024x6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2" y="2187259"/>
            <a:ext cx="9144000" cy="332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87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17</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368939"/>
            <a:ext cx="9144000" cy="6186309"/>
          </a:xfrm>
          <a:prstGeom prst="rect">
            <a:avLst/>
          </a:prstGeom>
        </p:spPr>
        <p:txBody>
          <a:bodyPr wrap="square">
            <a:spAutoFit/>
          </a:bodyPr>
          <a:lstStyle/>
          <a:p>
            <a:pPr algn="just"/>
            <a:r>
              <a:rPr lang="en-IN" dirty="0">
                <a:solidFill>
                  <a:srgbClr val="456C8B"/>
                </a:solidFill>
                <a:latin typeface="Fira Sans"/>
              </a:rPr>
              <a:t>MCCB Maintenance</a:t>
            </a:r>
          </a:p>
          <a:p>
            <a:pPr algn="just"/>
            <a:r>
              <a:rPr lang="en-IN" dirty="0">
                <a:solidFill>
                  <a:srgbClr val="404040"/>
                </a:solidFill>
                <a:latin typeface="Fira Sans"/>
              </a:rPr>
              <a:t>MCCBs are subjected to high currents; therefore maintenance of MCCBs is critical for reliable operation. Some of the maintenance procedures are discussed below:</a:t>
            </a:r>
          </a:p>
          <a:p>
            <a:pPr algn="just"/>
            <a:r>
              <a:rPr lang="en-IN" dirty="0">
                <a:solidFill>
                  <a:srgbClr val="456C8B"/>
                </a:solidFill>
                <a:latin typeface="Fira Sans"/>
              </a:rPr>
              <a:t>1. Visual Inspection</a:t>
            </a:r>
          </a:p>
          <a:p>
            <a:pPr algn="just"/>
            <a:r>
              <a:rPr lang="en-IN" dirty="0">
                <a:solidFill>
                  <a:srgbClr val="404040"/>
                </a:solidFill>
                <a:latin typeface="Fira Sans"/>
              </a:rPr>
              <a:t>During the visual inspection of a MCCB, it is important to look out for deformed contacts or cracks in casing or insulation. Any burn marks on contact or casing should be treated with caution.</a:t>
            </a:r>
          </a:p>
          <a:p>
            <a:pPr algn="just"/>
            <a:r>
              <a:rPr lang="en-IN" dirty="0">
                <a:solidFill>
                  <a:srgbClr val="456C8B"/>
                </a:solidFill>
                <a:latin typeface="Fira Sans"/>
              </a:rPr>
              <a:t>2. Lubrication</a:t>
            </a:r>
          </a:p>
          <a:p>
            <a:pPr algn="just"/>
            <a:r>
              <a:rPr lang="en-IN" dirty="0">
                <a:solidFill>
                  <a:srgbClr val="404040"/>
                </a:solidFill>
                <a:latin typeface="Fira Sans"/>
              </a:rPr>
              <a:t>Some MCCBs require adequate lubrication to ensure the smooth operation of the manual disconnection switch and internal moving parts.</a:t>
            </a:r>
          </a:p>
          <a:p>
            <a:pPr algn="just"/>
            <a:r>
              <a:rPr lang="en-IN" dirty="0">
                <a:solidFill>
                  <a:srgbClr val="456C8B"/>
                </a:solidFill>
                <a:latin typeface="Fira Sans"/>
              </a:rPr>
              <a:t>3. Cleaning</a:t>
            </a:r>
          </a:p>
          <a:p>
            <a:pPr algn="just"/>
            <a:r>
              <a:rPr lang="en-IN" dirty="0">
                <a:solidFill>
                  <a:srgbClr val="404040"/>
                </a:solidFill>
                <a:latin typeface="Fira Sans"/>
              </a:rPr>
              <a:t>The dirt deposits on MCCBs can deteriorate the MCCB components. If the dirt includes any conducting material it may create a path for current and cause an internal fault.</a:t>
            </a:r>
          </a:p>
          <a:p>
            <a:pPr algn="just"/>
            <a:r>
              <a:rPr lang="en-IN" dirty="0">
                <a:solidFill>
                  <a:srgbClr val="456C8B"/>
                </a:solidFill>
                <a:latin typeface="Fira Sans"/>
              </a:rPr>
              <a:t>4. Testing</a:t>
            </a:r>
          </a:p>
          <a:p>
            <a:pPr algn="just"/>
            <a:r>
              <a:rPr lang="en-IN" dirty="0">
                <a:solidFill>
                  <a:srgbClr val="404040"/>
                </a:solidFill>
                <a:latin typeface="Fira Sans"/>
              </a:rPr>
              <a:t>There are three main tests that are carried out as a part of maintenance procedure of a MCCB.</a:t>
            </a:r>
          </a:p>
          <a:p>
            <a:pPr algn="just"/>
            <a:r>
              <a:rPr lang="en-IN" dirty="0">
                <a:solidFill>
                  <a:srgbClr val="404040"/>
                </a:solidFill>
                <a:latin typeface="Fira Sans"/>
              </a:rPr>
              <a:t>Insulation Resistance Test:</a:t>
            </a:r>
          </a:p>
          <a:p>
            <a:pPr algn="just"/>
            <a:r>
              <a:rPr lang="en-IN" dirty="0">
                <a:solidFill>
                  <a:srgbClr val="404040"/>
                </a:solidFill>
                <a:latin typeface="Fira Sans"/>
              </a:rPr>
              <a:t>The tests for a MCCB should be conducted by disconnecting the MCCB and testing the insulation between the phases and across the supply and load terminals. If the measured insulation resistance is lower than the manufacturer’s recommended insulation resistance value then the MCCB will not be able to provide adequate protection.</a:t>
            </a:r>
            <a:endParaRPr lang="en-IN" b="0" i="0" dirty="0">
              <a:solidFill>
                <a:srgbClr val="404040"/>
              </a:solidFill>
              <a:effectLst/>
              <a:latin typeface="Fira Sans"/>
            </a:endParaRPr>
          </a:p>
        </p:txBody>
      </p:sp>
    </p:spTree>
    <p:extLst>
      <p:ext uri="{BB962C8B-B14F-4D97-AF65-F5344CB8AC3E}">
        <p14:creationId xmlns:p14="http://schemas.microsoft.com/office/powerpoint/2010/main" val="460100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18</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4" name="Rectangle 3"/>
          <p:cNvSpPr/>
          <p:nvPr/>
        </p:nvSpPr>
        <p:spPr>
          <a:xfrm>
            <a:off x="0" y="514433"/>
            <a:ext cx="9144000" cy="5909310"/>
          </a:xfrm>
          <a:prstGeom prst="rect">
            <a:avLst/>
          </a:prstGeom>
        </p:spPr>
        <p:txBody>
          <a:bodyPr wrap="square">
            <a:spAutoFit/>
          </a:bodyPr>
          <a:lstStyle/>
          <a:p>
            <a:r>
              <a:rPr lang="en-IN" b="1" dirty="0">
                <a:solidFill>
                  <a:srgbClr val="000000"/>
                </a:solidFill>
                <a:latin typeface="Arial" panose="020B0604020202020204" pitchFamily="34" charset="0"/>
              </a:rPr>
              <a:t>The NEMA AB 4 document has the following MCCB inspections and test procedures listed and explained in details //</a:t>
            </a:r>
            <a:endParaRPr lang="en-IN" dirty="0">
              <a:solidFill>
                <a:srgbClr val="000000"/>
              </a:solidFill>
              <a:latin typeface="Arial" panose="020B0604020202020204" pitchFamily="34" charset="0"/>
            </a:endParaRPr>
          </a:p>
          <a:p>
            <a:pPr>
              <a:buFont typeface="Arial" panose="020B0604020202020204" pitchFamily="34" charset="0"/>
              <a:buChar char="•"/>
            </a:pPr>
            <a:r>
              <a:rPr lang="en-IN" dirty="0">
                <a:solidFill>
                  <a:srgbClr val="000000"/>
                </a:solidFill>
                <a:latin typeface="Arial" panose="020B0604020202020204" pitchFamily="34" charset="0"/>
              </a:rPr>
              <a:t>Inspection of MCCB enclosure</a:t>
            </a:r>
          </a:p>
          <a:p>
            <a:pPr>
              <a:buFont typeface="Arial" panose="020B0604020202020204" pitchFamily="34" charset="0"/>
              <a:buChar char="•"/>
            </a:pPr>
            <a:r>
              <a:rPr lang="en-IN" dirty="0">
                <a:solidFill>
                  <a:srgbClr val="000000"/>
                </a:solidFill>
                <a:latin typeface="Arial" panose="020B0604020202020204" pitchFamily="34" charset="0"/>
              </a:rPr>
              <a:t>Preventative maintenance //</a:t>
            </a:r>
          </a:p>
          <a:p>
            <a:pPr marL="742950" lvl="1" indent="-285750">
              <a:buFont typeface="Arial" panose="020B0604020202020204" pitchFamily="34" charset="0"/>
              <a:buChar char="•"/>
            </a:pPr>
            <a:r>
              <a:rPr lang="en-IN" dirty="0">
                <a:solidFill>
                  <a:srgbClr val="000000"/>
                </a:solidFill>
                <a:latin typeface="Arial" panose="020B0604020202020204" pitchFamily="34" charset="0"/>
              </a:rPr>
              <a:t>Environmental evaluation</a:t>
            </a:r>
          </a:p>
          <a:p>
            <a:pPr marL="742950" lvl="1" indent="-285750">
              <a:buFont typeface="Arial" panose="020B0604020202020204" pitchFamily="34" charset="0"/>
              <a:buChar char="•"/>
            </a:pPr>
            <a:r>
              <a:rPr lang="en-IN" dirty="0">
                <a:solidFill>
                  <a:srgbClr val="000000"/>
                </a:solidFill>
                <a:latin typeface="Arial" panose="020B0604020202020204" pitchFamily="34" charset="0"/>
              </a:rPr>
              <a:t>Interchangeable trip units</a:t>
            </a:r>
          </a:p>
          <a:p>
            <a:pPr marL="742950" lvl="1" indent="-285750">
              <a:buFont typeface="Arial" panose="020B0604020202020204" pitchFamily="34" charset="0"/>
              <a:buChar char="•"/>
            </a:pPr>
            <a:r>
              <a:rPr lang="en-IN" dirty="0">
                <a:solidFill>
                  <a:srgbClr val="000000"/>
                </a:solidFill>
                <a:latin typeface="Arial" panose="020B0604020202020204" pitchFamily="34" charset="0"/>
              </a:rPr>
              <a:t>Wire connectors and connections</a:t>
            </a:r>
          </a:p>
          <a:p>
            <a:pPr>
              <a:buFont typeface="Arial" panose="020B0604020202020204" pitchFamily="34" charset="0"/>
              <a:buChar char="•"/>
            </a:pPr>
            <a:r>
              <a:rPr lang="en-IN" dirty="0">
                <a:solidFill>
                  <a:srgbClr val="000000"/>
                </a:solidFill>
                <a:latin typeface="Arial" panose="020B0604020202020204" pitchFamily="34" charset="0"/>
              </a:rPr>
              <a:t>Mechanical operation tests</a:t>
            </a:r>
          </a:p>
          <a:p>
            <a:pPr>
              <a:buFont typeface="Arial" panose="020B0604020202020204" pitchFamily="34" charset="0"/>
              <a:buChar char="•"/>
            </a:pPr>
            <a:r>
              <a:rPr lang="en-IN" dirty="0">
                <a:solidFill>
                  <a:srgbClr val="000000"/>
                </a:solidFill>
                <a:latin typeface="Arial" panose="020B0604020202020204" pitchFamily="34" charset="0"/>
              </a:rPr>
              <a:t>Insulation resistance tests</a:t>
            </a:r>
          </a:p>
          <a:p>
            <a:pPr>
              <a:buFont typeface="Arial" panose="020B0604020202020204" pitchFamily="34" charset="0"/>
              <a:buChar char="•"/>
            </a:pPr>
            <a:r>
              <a:rPr lang="en-IN" dirty="0">
                <a:solidFill>
                  <a:srgbClr val="000000"/>
                </a:solidFill>
                <a:latin typeface="Arial" panose="020B0604020202020204" pitchFamily="34" charset="0"/>
              </a:rPr>
              <a:t>Individual pole resistance test (Millivolt drop test)</a:t>
            </a:r>
          </a:p>
          <a:p>
            <a:pPr>
              <a:buFont typeface="Arial" panose="020B0604020202020204" pitchFamily="34" charset="0"/>
              <a:buChar char="•"/>
            </a:pPr>
            <a:r>
              <a:rPr lang="en-IN" dirty="0">
                <a:solidFill>
                  <a:srgbClr val="000000"/>
                </a:solidFill>
                <a:latin typeface="Arial" panose="020B0604020202020204" pitchFamily="34" charset="0"/>
              </a:rPr>
              <a:t>Inverse time overcurrent trip test (Overload current injection test)</a:t>
            </a:r>
          </a:p>
          <a:p>
            <a:pPr>
              <a:buFont typeface="Arial" panose="020B0604020202020204" pitchFamily="34" charset="0"/>
              <a:buChar char="•"/>
            </a:pPr>
            <a:r>
              <a:rPr lang="en-IN" dirty="0">
                <a:solidFill>
                  <a:srgbClr val="000000"/>
                </a:solidFill>
                <a:latin typeface="Arial" panose="020B0604020202020204" pitchFamily="34" charset="0"/>
              </a:rPr>
              <a:t>Instantaneous overcurrent trip test (High current injection test)</a:t>
            </a:r>
          </a:p>
          <a:p>
            <a:pPr>
              <a:buFont typeface="Arial" panose="020B0604020202020204" pitchFamily="34" charset="0"/>
              <a:buChar char="•"/>
            </a:pPr>
            <a:r>
              <a:rPr lang="en-IN" dirty="0">
                <a:solidFill>
                  <a:srgbClr val="000000"/>
                </a:solidFill>
                <a:latin typeface="Arial" panose="020B0604020202020204" pitchFamily="34" charset="0"/>
              </a:rPr>
              <a:t>Rated hold-in test (Full load injection test)</a:t>
            </a:r>
          </a:p>
          <a:p>
            <a:pPr>
              <a:buFont typeface="Arial" panose="020B0604020202020204" pitchFamily="34" charset="0"/>
              <a:buChar char="•"/>
            </a:pPr>
            <a:r>
              <a:rPr lang="en-IN" dirty="0">
                <a:solidFill>
                  <a:srgbClr val="000000"/>
                </a:solidFill>
                <a:latin typeface="Arial" panose="020B0604020202020204" pitchFamily="34" charset="0"/>
              </a:rPr>
              <a:t>Accessary device tests //</a:t>
            </a:r>
          </a:p>
          <a:p>
            <a:pPr marL="742950" lvl="1" indent="-285750">
              <a:buFont typeface="Arial" panose="020B0604020202020204" pitchFamily="34" charset="0"/>
              <a:buChar char="•"/>
            </a:pPr>
            <a:r>
              <a:rPr lang="en-IN" dirty="0">
                <a:solidFill>
                  <a:srgbClr val="000000"/>
                </a:solidFill>
                <a:latin typeface="Arial" panose="020B0604020202020204" pitchFamily="34" charset="0"/>
              </a:rPr>
              <a:t>Shunt trip release</a:t>
            </a:r>
          </a:p>
          <a:p>
            <a:pPr marL="742950" lvl="1" indent="-285750">
              <a:buFont typeface="Arial" panose="020B0604020202020204" pitchFamily="34" charset="0"/>
              <a:buChar char="•"/>
            </a:pPr>
            <a:r>
              <a:rPr lang="en-IN" dirty="0" smtClean="0">
                <a:solidFill>
                  <a:srgbClr val="000000"/>
                </a:solidFill>
                <a:latin typeface="Arial" panose="020B0604020202020204" pitchFamily="34" charset="0"/>
              </a:rPr>
              <a:t>Under voltage </a:t>
            </a:r>
            <a:r>
              <a:rPr lang="en-IN" dirty="0">
                <a:solidFill>
                  <a:srgbClr val="000000"/>
                </a:solidFill>
                <a:latin typeface="Arial" panose="020B0604020202020204" pitchFamily="34" charset="0"/>
              </a:rPr>
              <a:t>trip release</a:t>
            </a:r>
          </a:p>
          <a:p>
            <a:pPr marL="742950" lvl="1" indent="-285750">
              <a:buFont typeface="Arial" panose="020B0604020202020204" pitchFamily="34" charset="0"/>
              <a:buChar char="•"/>
            </a:pPr>
            <a:r>
              <a:rPr lang="en-IN" dirty="0">
                <a:solidFill>
                  <a:srgbClr val="000000"/>
                </a:solidFill>
                <a:latin typeface="Arial" panose="020B0604020202020204" pitchFamily="34" charset="0"/>
              </a:rPr>
              <a:t>Electrical operator breaker assembly</a:t>
            </a:r>
          </a:p>
          <a:p>
            <a:pPr marL="742950" lvl="1" indent="-285750">
              <a:buFont typeface="Arial" panose="020B0604020202020204" pitchFamily="34" charset="0"/>
              <a:buChar char="•"/>
            </a:pPr>
            <a:r>
              <a:rPr lang="en-IN" dirty="0">
                <a:solidFill>
                  <a:srgbClr val="000000"/>
                </a:solidFill>
                <a:latin typeface="Arial" panose="020B0604020202020204" pitchFamily="34" charset="0"/>
              </a:rPr>
              <a:t>Auxiliary switch</a:t>
            </a:r>
          </a:p>
          <a:p>
            <a:pPr marL="742950" lvl="1" indent="-285750">
              <a:buFont typeface="Arial" panose="020B0604020202020204" pitchFamily="34" charset="0"/>
              <a:buChar char="•"/>
            </a:pPr>
            <a:r>
              <a:rPr lang="en-IN" dirty="0">
                <a:solidFill>
                  <a:srgbClr val="000000"/>
                </a:solidFill>
                <a:latin typeface="Arial" panose="020B0604020202020204" pitchFamily="34" charset="0"/>
              </a:rPr>
              <a:t>Alarm switch</a:t>
            </a:r>
          </a:p>
          <a:p>
            <a:r>
              <a:rPr lang="en-IN" b="1" dirty="0">
                <a:solidFill>
                  <a:srgbClr val="000000"/>
                </a:solidFill>
                <a:latin typeface="Arial" panose="020B0604020202020204" pitchFamily="34" charset="0"/>
              </a:rPr>
              <a:t>But, generally, maintenance on </a:t>
            </a:r>
            <a:r>
              <a:rPr lang="en-IN" b="1" dirty="0" err="1">
                <a:solidFill>
                  <a:srgbClr val="000000"/>
                </a:solidFill>
                <a:latin typeface="Arial" panose="020B0604020202020204" pitchFamily="34" charset="0"/>
              </a:rPr>
              <a:t>molded</a:t>
            </a:r>
            <a:r>
              <a:rPr lang="en-IN" b="1" dirty="0">
                <a:solidFill>
                  <a:srgbClr val="000000"/>
                </a:solidFill>
                <a:latin typeface="Arial" panose="020B0604020202020204" pitchFamily="34" charset="0"/>
              </a:rPr>
              <a:t> case circuit breakers (MCCB) is limited to three basic actions:</a:t>
            </a:r>
            <a:endParaRPr lang="en-IN"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981097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19</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50042" y="502919"/>
            <a:ext cx="9144000" cy="2308324"/>
          </a:xfrm>
          <a:prstGeom prst="rect">
            <a:avLst/>
          </a:prstGeom>
        </p:spPr>
        <p:txBody>
          <a:bodyPr wrap="square">
            <a:spAutoFit/>
          </a:bodyPr>
          <a:lstStyle/>
          <a:p>
            <a:r>
              <a:rPr lang="en-IN"/>
              <a:t>Many problems can occur </a:t>
            </a:r>
            <a:r>
              <a:rPr lang="en-IN" b="1"/>
              <a:t>when proper maintenance is not performed</a:t>
            </a:r>
            <a:r>
              <a:rPr lang="en-IN"/>
              <a:t> and the breaker fails to open under fault conditions. This combination of events can result in fires, damage to equipment, or injuries to personnel.</a:t>
            </a:r>
          </a:p>
          <a:p>
            <a:r>
              <a:rPr lang="en-IN"/>
              <a:t>Common sense, as well as manufacturers’ literature, must be used when maintaining circuit breakers. Most manufacturers, as well as </a:t>
            </a:r>
            <a:r>
              <a:rPr lang="en-IN">
                <a:hlinkClick r:id="rId2"/>
              </a:rPr>
              <a:t>NFPA 70B</a:t>
            </a:r>
            <a:r>
              <a:rPr lang="en-IN"/>
              <a:t>, recommend that if a molded case circuit breaker has not been operated, opened or closed, either manually or by automatic means, </a:t>
            </a:r>
            <a:r>
              <a:rPr lang="en-IN" b="1"/>
              <a:t>within as little as six months time</a:t>
            </a:r>
            <a:r>
              <a:rPr lang="en-IN"/>
              <a:t>, it should be removed from service and manually exercised several times.</a:t>
            </a:r>
          </a:p>
        </p:txBody>
      </p:sp>
      <p:pic>
        <p:nvPicPr>
          <p:cNvPr id="1026" name="Picture 2" descr="Molded Case Circuit Breaker Principle Compon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60" y="2801764"/>
            <a:ext cx="9000698" cy="351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882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Vacuum 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561289"/>
            <a:ext cx="3252814" cy="369332"/>
          </a:xfrm>
          <a:prstGeom prst="rect">
            <a:avLst/>
          </a:prstGeom>
        </p:spPr>
        <p:txBody>
          <a:bodyPr wrap="none">
            <a:spAutoFit/>
          </a:bodyPr>
          <a:lstStyle/>
          <a:p>
            <a:r>
              <a:rPr lang="en-IN" b="1" dirty="0">
                <a:solidFill>
                  <a:srgbClr val="222222"/>
                </a:solidFill>
                <a:latin typeface="Verdana" panose="020B0604030504040204" pitchFamily="34" charset="0"/>
              </a:rPr>
              <a:t>Vacuum Circuit Breaker</a:t>
            </a:r>
            <a:endParaRPr lang="en-IN" b="1" i="0" dirty="0">
              <a:solidFill>
                <a:srgbClr val="222222"/>
              </a:solidFill>
              <a:effectLst/>
              <a:latin typeface="Verdana" panose="020B0604030504040204" pitchFamily="34" charset="0"/>
            </a:endParaRPr>
          </a:p>
        </p:txBody>
      </p:sp>
      <p:sp>
        <p:nvSpPr>
          <p:cNvPr id="4" name="Rectangle 3"/>
          <p:cNvSpPr/>
          <p:nvPr/>
        </p:nvSpPr>
        <p:spPr>
          <a:xfrm>
            <a:off x="26158" y="745955"/>
            <a:ext cx="8813042" cy="1477328"/>
          </a:xfrm>
          <a:prstGeom prst="rect">
            <a:avLst/>
          </a:prstGeom>
        </p:spPr>
        <p:txBody>
          <a:bodyPr wrap="square">
            <a:spAutoFit/>
          </a:bodyPr>
          <a:lstStyle/>
          <a:p>
            <a:pPr algn="just"/>
            <a:r>
              <a:rPr lang="en-IN" dirty="0">
                <a:solidFill>
                  <a:srgbClr val="000000"/>
                </a:solidFill>
                <a:latin typeface="Verdana" panose="020B0604030504040204" pitchFamily="34" charset="0"/>
              </a:rPr>
              <a:t>A breaker which used vacuum as an arc extinction medium is called a vacuum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In this circuit breaker, the fixed and moving contact is enclosed in a permanently sealed vacuum interrupter. The arc is extinct as the contacts are separated in high vacuum. It is mainly used for medium voltage ranging from 11 KV to 33 KV.</a:t>
            </a:r>
            <a:endParaRPr lang="en-IN" dirty="0"/>
          </a:p>
        </p:txBody>
      </p:sp>
      <p:sp>
        <p:nvSpPr>
          <p:cNvPr id="7" name="Rectangle 6"/>
          <p:cNvSpPr/>
          <p:nvPr/>
        </p:nvSpPr>
        <p:spPr>
          <a:xfrm>
            <a:off x="0" y="2096049"/>
            <a:ext cx="8686800" cy="1477328"/>
          </a:xfrm>
          <a:prstGeom prst="rect">
            <a:avLst/>
          </a:prstGeom>
        </p:spPr>
        <p:txBody>
          <a:bodyPr wrap="square">
            <a:spAutoFit/>
          </a:bodyPr>
          <a:lstStyle/>
          <a:p>
            <a:pPr algn="just"/>
            <a:r>
              <a:rPr lang="en-IN" dirty="0">
                <a:solidFill>
                  <a:srgbClr val="000000"/>
                </a:solidFill>
                <a:latin typeface="Verdana" panose="020B0604030504040204" pitchFamily="34" charset="0"/>
              </a:rPr>
              <a:t>Vacuum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has a high insulating medium for arc extinction as compared to the other </a:t>
            </a:r>
            <a:r>
              <a:rPr lang="en-IN" dirty="0">
                <a:solidFill>
                  <a:srgbClr val="4682B4"/>
                </a:solidFill>
                <a:latin typeface="Verdana" panose="020B0604030504040204" pitchFamily="34" charset="0"/>
                <a:hlinkClick r:id="rId2"/>
              </a:rPr>
              <a:t>circuit breaker. </a:t>
            </a:r>
            <a:r>
              <a:rPr lang="en-IN" dirty="0">
                <a:solidFill>
                  <a:srgbClr val="000000"/>
                </a:solidFill>
                <a:latin typeface="Verdana" panose="020B0604030504040204" pitchFamily="34" charset="0"/>
              </a:rPr>
              <a:t>The pressure inside the vacuum interrupter is approximately 10</a:t>
            </a:r>
            <a:r>
              <a:rPr lang="en-IN" baseline="30000" dirty="0">
                <a:solidFill>
                  <a:srgbClr val="000000"/>
                </a:solidFill>
                <a:latin typeface="Verdana" panose="020B0604030504040204" pitchFamily="34" charset="0"/>
              </a:rPr>
              <a:t>-4</a:t>
            </a:r>
            <a:r>
              <a:rPr lang="en-IN" dirty="0">
                <a:solidFill>
                  <a:srgbClr val="000000"/>
                </a:solidFill>
                <a:latin typeface="Verdana" panose="020B0604030504040204" pitchFamily="34" charset="0"/>
              </a:rPr>
              <a:t> torrent and at this pressure, very few molecules are present in the interrupter. The vacuum circuit breaker has mainly two phenomenal properties.</a:t>
            </a:r>
            <a:endParaRPr lang="en-IN" dirty="0"/>
          </a:p>
        </p:txBody>
      </p:sp>
      <p:sp>
        <p:nvSpPr>
          <p:cNvPr id="9" name="Rectangle 8"/>
          <p:cNvSpPr/>
          <p:nvPr/>
        </p:nvSpPr>
        <p:spPr>
          <a:xfrm>
            <a:off x="-63121" y="3462094"/>
            <a:ext cx="8813042" cy="3139321"/>
          </a:xfrm>
          <a:prstGeom prst="rect">
            <a:avLst/>
          </a:prstGeom>
        </p:spPr>
        <p:txBody>
          <a:bodyPr wrap="square">
            <a:spAutoFit/>
          </a:bodyPr>
          <a:lstStyle/>
          <a:p>
            <a:pPr algn="just">
              <a:buFont typeface="+mj-lt"/>
              <a:buAutoNum type="arabicPeriod"/>
            </a:pPr>
            <a:r>
              <a:rPr lang="en-IN" b="1" dirty="0">
                <a:solidFill>
                  <a:srgbClr val="000000"/>
                </a:solidFill>
                <a:latin typeface="Verdana" panose="020B0604030504040204" pitchFamily="34" charset="0"/>
              </a:rPr>
              <a:t>High insulating strength</a:t>
            </a:r>
            <a:r>
              <a:rPr lang="en-IN" dirty="0">
                <a:solidFill>
                  <a:srgbClr val="000000"/>
                </a:solidFill>
                <a:latin typeface="Verdana" panose="020B0604030504040204" pitchFamily="34" charset="0"/>
              </a:rPr>
              <a:t>: In comparison to various other insulating media used in circuit breaker vacuum is a superior dielectric medium. It is better than all other media except air and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which are employed at high pressure.</a:t>
            </a:r>
          </a:p>
          <a:p>
            <a:pPr algn="just">
              <a:buFont typeface="+mj-lt"/>
              <a:buAutoNum type="arabicPeriod"/>
            </a:pPr>
            <a:r>
              <a:rPr lang="en-IN" dirty="0">
                <a:solidFill>
                  <a:srgbClr val="000000"/>
                </a:solidFill>
                <a:latin typeface="Verdana" panose="020B0604030504040204" pitchFamily="34" charset="0"/>
              </a:rPr>
              <a:t>When an arc is opened by moving apart the contacts in a vacuum, an interruption occurs at the first current zero. With the arc interruption, their dielectric strength increases up to a rate of thousands time as compared to other breakers.</a:t>
            </a:r>
          </a:p>
          <a:p>
            <a:pPr algn="just"/>
            <a:r>
              <a:rPr lang="en-IN" dirty="0">
                <a:solidFill>
                  <a:srgbClr val="000000"/>
                </a:solidFill>
                <a:latin typeface="Verdana" panose="020B0604030504040204" pitchFamily="34" charset="0"/>
              </a:rPr>
              <a:t>The above two properties make the breakers more efficient, less bulky and cheaper in cost. Their service life is also much greater than any other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and almost no maintenance are required.</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7492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6324600"/>
            <a:ext cx="990600" cy="53340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GHRUA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3246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1" name="Rectangle 2"/>
          <p:cNvSpPr txBox="1">
            <a:spLocks noChangeArrowheads="1"/>
          </p:cNvSpPr>
          <p:nvPr/>
        </p:nvSpPr>
        <p:spPr>
          <a:xfrm>
            <a:off x="1295400" y="2590800"/>
            <a:ext cx="6477000" cy="1752600"/>
          </a:xfrm>
          <a:prstGeom prst="rect">
            <a:avLst/>
          </a:prstGeom>
          <a:solidFill>
            <a:schemeClr val="bg1"/>
          </a:solidFill>
        </p:spPr>
        <p:txBody>
          <a:bodyPr vert="horz" lIns="91440" tIns="45720" rIns="91440" bIns="45720" rtlCol="0" anchor="ctr">
            <a:no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dirty="0" smtClean="0">
                <a:ln>
                  <a:noFill/>
                </a:ln>
                <a:solidFill>
                  <a:srgbClr val="CC3300"/>
                </a:solidFill>
                <a:effectLst>
                  <a:outerShdw blurRad="50800" dist="38100" dir="2700000">
                    <a:srgbClr val="000000">
                      <a:alpha val="43000"/>
                    </a:srgbClr>
                  </a:outerShdw>
                </a:effectLst>
                <a:uLnTx/>
                <a:uFillTx/>
                <a:latin typeface="+mj-lt"/>
                <a:ea typeface="+mj-ea"/>
                <a:cs typeface="+mj-cs"/>
              </a:rPr>
              <a:t>THANK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dirty="0" smtClean="0">
                <a:ln>
                  <a:noFill/>
                </a:ln>
                <a:solidFill>
                  <a:srgbClr val="CC3300"/>
                </a:solidFill>
                <a:effectLst>
                  <a:outerShdw blurRad="50800" dist="38100" dir="2700000">
                    <a:srgbClr val="000000">
                      <a:alpha val="43000"/>
                    </a:srgbClr>
                  </a:outerShdw>
                </a:effectLst>
                <a:uLnTx/>
                <a:uFillTx/>
                <a:latin typeface="+mj-lt"/>
                <a:ea typeface="+mj-ea"/>
                <a:cs typeface="+mj-cs"/>
              </a:rPr>
              <a:t>  </a:t>
            </a:r>
            <a:endParaRPr kumimoji="0" lang="en-US" sz="6600" b="0" i="0" u="none" strike="noStrike" kern="1200" cap="none" spc="0" normalizeH="0" baseline="0" noProof="0" dirty="0">
              <a:ln>
                <a:noFill/>
              </a:ln>
              <a:solidFill>
                <a:srgbClr val="CC3300"/>
              </a:solidFill>
              <a:effectLst>
                <a:outerShdw blurRad="50800" dist="38100" dir="2700000">
                  <a:srgbClr val="000000">
                    <a:alpha val="43000"/>
                  </a:srgbClr>
                </a:outerShdw>
              </a:effectLst>
              <a:uLnTx/>
              <a:uFillTx/>
              <a:latin typeface="+mj-lt"/>
              <a:ea typeface="+mj-ea"/>
              <a:cs typeface="+mj-cs"/>
            </a:endParaRPr>
          </a:p>
        </p:txBody>
      </p:sp>
    </p:spTree>
    <p:extLst>
      <p:ext uri="{BB962C8B-B14F-4D97-AF65-F5344CB8AC3E}">
        <p14:creationId xmlns:p14="http://schemas.microsoft.com/office/powerpoint/2010/main" val="3966902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595699"/>
            <a:ext cx="5791200" cy="369332"/>
          </a:xfrm>
          <a:prstGeom prst="rect">
            <a:avLst/>
          </a:prstGeom>
        </p:spPr>
        <p:txBody>
          <a:bodyPr wrap="square">
            <a:spAutoFit/>
          </a:bodyPr>
          <a:lstStyle/>
          <a:p>
            <a:r>
              <a:rPr lang="en-IN" b="1" dirty="0">
                <a:solidFill>
                  <a:srgbClr val="222222"/>
                </a:solidFill>
                <a:latin typeface="Verdana" panose="020B0604030504040204" pitchFamily="34" charset="0"/>
              </a:rPr>
              <a:t>Construction of Vacuum Circuit Breaker</a:t>
            </a:r>
            <a:endParaRPr lang="en-IN" b="1" i="0" dirty="0">
              <a:solidFill>
                <a:srgbClr val="222222"/>
              </a:solidFill>
              <a:effectLst/>
              <a:latin typeface="Verdana" panose="020B0604030504040204" pitchFamily="34" charset="0"/>
            </a:endParaRPr>
          </a:p>
        </p:txBody>
      </p:sp>
      <p:sp>
        <p:nvSpPr>
          <p:cNvPr id="4" name="Rectangle 3"/>
          <p:cNvSpPr/>
          <p:nvPr/>
        </p:nvSpPr>
        <p:spPr>
          <a:xfrm>
            <a:off x="-4550" y="914316"/>
            <a:ext cx="9148549" cy="1200329"/>
          </a:xfrm>
          <a:prstGeom prst="rect">
            <a:avLst/>
          </a:prstGeom>
        </p:spPr>
        <p:txBody>
          <a:bodyPr wrap="square">
            <a:spAutoFit/>
          </a:bodyPr>
          <a:lstStyle/>
          <a:p>
            <a:pPr algn="just"/>
            <a:r>
              <a:rPr lang="en-IN" dirty="0">
                <a:solidFill>
                  <a:srgbClr val="000000"/>
                </a:solidFill>
                <a:latin typeface="Verdana" panose="020B0604030504040204" pitchFamily="34" charset="0"/>
              </a:rPr>
              <a:t>It is very simple in construction as compared to any other circuit breaker. Their construction is mainly divided into three parts, i.e., fixed contacts, moving contact and arc shield which is placed inside the arc interrupting chamber.</a:t>
            </a:r>
            <a:endParaRPr lang="en-IN" dirty="0"/>
          </a:p>
        </p:txBody>
      </p:sp>
      <p:sp>
        <p:nvSpPr>
          <p:cNvPr id="7" name="AutoShape 2" descr="https://circuitglobe.com/wp-content/uploads/2016/06/vacuum-circuit-breaker-compressor.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descr="https://circuitglobe.com/wp-content/uploads/2016/06/vacuum-circuit-breaker-compressor.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p:nvPr/>
        </p:nvSpPr>
        <p:spPr>
          <a:xfrm>
            <a:off x="63500" y="2171878"/>
            <a:ext cx="8470900" cy="3693319"/>
          </a:xfrm>
          <a:prstGeom prst="rect">
            <a:avLst/>
          </a:prstGeom>
        </p:spPr>
        <p:txBody>
          <a:bodyPr wrap="square">
            <a:spAutoFit/>
          </a:bodyPr>
          <a:lstStyle/>
          <a:p>
            <a:r>
              <a:rPr lang="en-IN" b="1" dirty="0">
                <a:solidFill>
                  <a:srgbClr val="222222"/>
                </a:solidFill>
                <a:latin typeface="Verdana" panose="020B0604030504040204" pitchFamily="34" charset="0"/>
              </a:rPr>
              <a:t>Working Vacuum Circuit Breaker</a:t>
            </a:r>
          </a:p>
          <a:p>
            <a:r>
              <a:rPr lang="en-IN" dirty="0">
                <a:solidFill>
                  <a:srgbClr val="000000"/>
                </a:solidFill>
                <a:latin typeface="Verdana" panose="020B0604030504040204" pitchFamily="34" charset="0"/>
              </a:rPr>
              <a:t>When the fault occurs in the system, the contacts of the breaker are moved apart and hence the arc is developed between them. When the current carrying contacts are pulled apart, the temperature of their connecting parts is very high due to which ionization occurs. Due to the ionization, the contact space is filled with vapour of positive ions which is discharged from the contact material.</a:t>
            </a:r>
          </a:p>
          <a:p>
            <a:r>
              <a:rPr lang="en-IN" dirty="0">
                <a:solidFill>
                  <a:srgbClr val="000000"/>
                </a:solidFill>
                <a:latin typeface="Verdana" panose="020B0604030504040204" pitchFamily="34" charset="0"/>
              </a:rPr>
              <a:t>The density of vapour depends on the current in the arcing. Due to the decreasing mode of current wave their rate of release of vapour fall and after the current zero, the medium regains its dielectric strength provided vapour density around the contacts reduced. Hence, the arc does not restrike again because the metal vapour is quickly removed from the contact zone.</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42995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3340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5334000" y="16282"/>
            <a:ext cx="3810000" cy="457200"/>
          </a:xfrm>
          <a:prstGeom prst="rect">
            <a:avLst/>
          </a:prstGeom>
        </p:spPr>
        <p:txBody>
          <a:bodyPr/>
          <a:lstStyle/>
          <a:p>
            <a:r>
              <a:rPr lang="en-IN" sz="2400" dirty="0" smtClean="0"/>
              <a:t>Current Chopping in 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545365"/>
            <a:ext cx="8965442" cy="2585323"/>
          </a:xfrm>
          <a:prstGeom prst="rect">
            <a:avLst/>
          </a:prstGeom>
        </p:spPr>
        <p:txBody>
          <a:bodyPr wrap="square">
            <a:spAutoFit/>
          </a:bodyPr>
          <a:lstStyle/>
          <a:p>
            <a:r>
              <a:rPr lang="en-IN" b="1" dirty="0">
                <a:solidFill>
                  <a:srgbClr val="222222"/>
                </a:solidFill>
                <a:latin typeface="Verdana" panose="020B0604030504040204" pitchFamily="34" charset="0"/>
              </a:rPr>
              <a:t>Current Chopping in Vacuum Circuit Breaker</a:t>
            </a:r>
          </a:p>
          <a:p>
            <a:pPr algn="just"/>
            <a:r>
              <a:rPr lang="en-IN" dirty="0">
                <a:solidFill>
                  <a:srgbClr val="000000"/>
                </a:solidFill>
                <a:latin typeface="Verdana" panose="020B0604030504040204" pitchFamily="34" charset="0"/>
              </a:rPr>
              <a:t>Current chopping in vacuum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depends on the vapour pressure and the electron emission properties of the contact material. The chopping level is also influenced by the thermal conductivity–lower the thermal conductivity, lower is the chopping level.</a:t>
            </a:r>
          </a:p>
          <a:p>
            <a:pPr algn="just"/>
            <a:r>
              <a:rPr lang="en-IN" dirty="0">
                <a:solidFill>
                  <a:srgbClr val="000000"/>
                </a:solidFill>
                <a:latin typeface="Verdana" panose="020B0604030504040204" pitchFamily="34" charset="0"/>
              </a:rPr>
              <a:t>It is possible to reduce the current level at which chopping occurs by selecting a contact material which gives out sufficient metal vapour to allow the current to come to a very low value or zero value, but this is rarely done as it affects the dielectric strength adversely.</a:t>
            </a:r>
            <a:endParaRPr lang="en-IN" b="0" i="0" dirty="0">
              <a:solidFill>
                <a:srgbClr val="000000"/>
              </a:solidFill>
              <a:effectLst/>
              <a:latin typeface="Verdana" panose="020B0604030504040204" pitchFamily="34" charset="0"/>
            </a:endParaRPr>
          </a:p>
        </p:txBody>
      </p:sp>
      <p:sp>
        <p:nvSpPr>
          <p:cNvPr id="4" name="Rectangle 3"/>
          <p:cNvSpPr/>
          <p:nvPr/>
        </p:nvSpPr>
        <p:spPr>
          <a:xfrm>
            <a:off x="0" y="3117711"/>
            <a:ext cx="8881281" cy="3139321"/>
          </a:xfrm>
          <a:prstGeom prst="rect">
            <a:avLst/>
          </a:prstGeom>
        </p:spPr>
        <p:txBody>
          <a:bodyPr wrap="square">
            <a:spAutoFit/>
          </a:bodyPr>
          <a:lstStyle/>
          <a:p>
            <a:r>
              <a:rPr lang="en-IN" dirty="0">
                <a:solidFill>
                  <a:srgbClr val="222222"/>
                </a:solidFill>
                <a:latin typeface="Verdana" panose="020B0604030504040204" pitchFamily="34" charset="0"/>
              </a:rPr>
              <a:t>Vacuum Arc recovery of Vacuum Circuit Breaker</a:t>
            </a:r>
          </a:p>
          <a:p>
            <a:r>
              <a:rPr lang="en-IN" dirty="0">
                <a:solidFill>
                  <a:srgbClr val="000000"/>
                </a:solidFill>
                <a:latin typeface="Verdana" panose="020B0604030504040204" pitchFamily="34" charset="0"/>
              </a:rPr>
              <a:t>High vacuum possesses extremely high dielectric strength. At zero current the arc is extinguished very quickly, and the dielectric strength is established very quickly. This return of dielectric strength is because of the vaporized metal which is localized between the contacts diffuses rapidly due to the absence of gas molecules. After arc interruption, the recovery strength during the first few microseconds is 1 kV/µs second for an arc current of 100A.</a:t>
            </a:r>
          </a:p>
          <a:p>
            <a:r>
              <a:rPr lang="en-IN" dirty="0">
                <a:solidFill>
                  <a:srgbClr val="000000"/>
                </a:solidFill>
                <a:latin typeface="Verdana" panose="020B0604030504040204" pitchFamily="34" charset="0"/>
              </a:rPr>
              <a:t>Because of the above-mentioned attribute of vacuum</a:t>
            </a:r>
            <a:r>
              <a:rPr lang="en-IN" dirty="0">
                <a:solidFill>
                  <a:srgbClr val="4682B4"/>
                </a:solidFill>
                <a:latin typeface="Verdana" panose="020B0604030504040204" pitchFamily="34" charset="0"/>
                <a:hlinkClick r:id="rId2"/>
              </a:rPr>
              <a:t> circuit breaker,</a:t>
            </a:r>
            <a:r>
              <a:rPr lang="en-IN" dirty="0">
                <a:solidFill>
                  <a:srgbClr val="000000"/>
                </a:solidFill>
                <a:latin typeface="Verdana" panose="020B0604030504040204" pitchFamily="34" charset="0"/>
              </a:rPr>
              <a:t> it is capable of handling the severe recovery transients associated with short-line faults without any difficulty.</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67207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4" name="Rectangle 3"/>
          <p:cNvSpPr/>
          <p:nvPr/>
        </p:nvSpPr>
        <p:spPr>
          <a:xfrm>
            <a:off x="-50042" y="539369"/>
            <a:ext cx="9117842" cy="923330"/>
          </a:xfrm>
          <a:prstGeom prst="rect">
            <a:avLst/>
          </a:prstGeom>
        </p:spPr>
        <p:txBody>
          <a:bodyPr wrap="square">
            <a:spAutoFit/>
          </a:bodyPr>
          <a:lstStyle/>
          <a:p>
            <a:r>
              <a:rPr lang="en-IN" b="1" dirty="0">
                <a:solidFill>
                  <a:srgbClr val="222222"/>
                </a:solidFill>
                <a:latin typeface="Verdana" panose="020B0604030504040204" pitchFamily="34" charset="0"/>
              </a:rPr>
              <a:t>Property of contact material</a:t>
            </a:r>
          </a:p>
          <a:p>
            <a:r>
              <a:rPr lang="en-IN" dirty="0">
                <a:solidFill>
                  <a:srgbClr val="000000"/>
                </a:solidFill>
                <a:latin typeface="Verdana" panose="020B0604030504040204" pitchFamily="34" charset="0"/>
              </a:rPr>
              <a:t>The contact material of the vacuum</a:t>
            </a:r>
            <a:r>
              <a:rPr lang="en-IN" dirty="0">
                <a:solidFill>
                  <a:srgbClr val="4682B4"/>
                </a:solidFill>
                <a:latin typeface="Verdana" panose="020B0604030504040204" pitchFamily="34" charset="0"/>
                <a:hlinkClick r:id="rId2"/>
              </a:rPr>
              <a:t> circuit breaker</a:t>
            </a:r>
            <a:r>
              <a:rPr lang="en-IN" dirty="0">
                <a:solidFill>
                  <a:srgbClr val="000000"/>
                </a:solidFill>
                <a:latin typeface="Verdana" panose="020B0604030504040204" pitchFamily="34" charset="0"/>
              </a:rPr>
              <a:t> should have the following property.</a:t>
            </a:r>
            <a:endParaRPr lang="en-IN" b="0" i="0" dirty="0">
              <a:solidFill>
                <a:srgbClr val="000000"/>
              </a:solidFill>
              <a:effectLst/>
              <a:latin typeface="Verdana" panose="020B0604030504040204" pitchFamily="34" charset="0"/>
            </a:endParaRPr>
          </a:p>
        </p:txBody>
      </p:sp>
      <p:sp>
        <p:nvSpPr>
          <p:cNvPr id="7" name="Rectangle 6"/>
          <p:cNvSpPr/>
          <p:nvPr/>
        </p:nvSpPr>
        <p:spPr>
          <a:xfrm>
            <a:off x="-34120" y="1394221"/>
            <a:ext cx="9101920" cy="2031325"/>
          </a:xfrm>
          <a:prstGeom prst="rect">
            <a:avLst/>
          </a:prstGeom>
        </p:spPr>
        <p:txBody>
          <a:bodyPr wrap="square">
            <a:spAutoFit/>
          </a:bodyPr>
          <a:lstStyle/>
          <a:p>
            <a:pPr algn="just">
              <a:buFont typeface="Arial" panose="020B0604020202020204" pitchFamily="34" charset="0"/>
              <a:buChar char="•"/>
            </a:pPr>
            <a:r>
              <a:rPr lang="en-IN" dirty="0">
                <a:solidFill>
                  <a:srgbClr val="000000"/>
                </a:solidFill>
                <a:latin typeface="Verdana" panose="020B0604030504040204" pitchFamily="34" charset="0"/>
              </a:rPr>
              <a:t>The material should have high electrical conductivity so as to pass normal load currents without overheating.</a:t>
            </a:r>
          </a:p>
          <a:p>
            <a:pPr algn="just">
              <a:buFont typeface="Arial" panose="020B0604020202020204" pitchFamily="34" charset="0"/>
              <a:buChar char="•"/>
            </a:pPr>
            <a:r>
              <a:rPr lang="en-IN" dirty="0">
                <a:solidFill>
                  <a:srgbClr val="000000"/>
                </a:solidFill>
                <a:latin typeface="Verdana" panose="020B0604030504040204" pitchFamily="34" charset="0"/>
              </a:rPr>
              <a:t>The contact material should have low resistance and high density.</a:t>
            </a:r>
          </a:p>
          <a:p>
            <a:pPr algn="just">
              <a:buFont typeface="Arial" panose="020B0604020202020204" pitchFamily="34" charset="0"/>
              <a:buChar char="•"/>
            </a:pPr>
            <a:r>
              <a:rPr lang="en-IN" dirty="0">
                <a:solidFill>
                  <a:srgbClr val="000000"/>
                </a:solidFill>
                <a:latin typeface="Verdana" panose="020B0604030504040204" pitchFamily="34" charset="0"/>
              </a:rPr>
              <a:t>The material should possess high thermal conductivity so as to dissipate rapidly the large heat generated during arcing.</a:t>
            </a:r>
          </a:p>
          <a:p>
            <a:pPr algn="just">
              <a:buFont typeface="Arial" panose="020B0604020202020204" pitchFamily="34" charset="0"/>
              <a:buChar char="•"/>
            </a:pPr>
            <a:r>
              <a:rPr lang="en-IN" dirty="0">
                <a:solidFill>
                  <a:srgbClr val="000000"/>
                </a:solidFill>
                <a:latin typeface="Verdana" panose="020B0604030504040204" pitchFamily="34" charset="0"/>
              </a:rPr>
              <a:t>The material should have a high arc withstand ability and low current chopping level.</a:t>
            </a:r>
            <a:endParaRPr lang="en-IN" b="0" i="0" dirty="0">
              <a:solidFill>
                <a:srgbClr val="000000"/>
              </a:solidFill>
              <a:effectLst/>
              <a:latin typeface="Verdana" panose="020B0604030504040204" pitchFamily="34" charset="0"/>
            </a:endParaRPr>
          </a:p>
        </p:txBody>
      </p:sp>
      <p:sp>
        <p:nvSpPr>
          <p:cNvPr id="9" name="Rectangle 8"/>
          <p:cNvSpPr/>
          <p:nvPr/>
        </p:nvSpPr>
        <p:spPr>
          <a:xfrm>
            <a:off x="0" y="3390542"/>
            <a:ext cx="9144000" cy="2585323"/>
          </a:xfrm>
          <a:prstGeom prst="rect">
            <a:avLst/>
          </a:prstGeom>
        </p:spPr>
        <p:txBody>
          <a:bodyPr wrap="square">
            <a:spAutoFit/>
          </a:bodyPr>
          <a:lstStyle/>
          <a:p>
            <a:r>
              <a:rPr lang="en-IN" b="1" dirty="0">
                <a:solidFill>
                  <a:srgbClr val="222222"/>
                </a:solidFill>
                <a:latin typeface="Verdana" panose="020B0604030504040204" pitchFamily="34" charset="0"/>
              </a:rPr>
              <a:t>Advantages of Vacuum Circuit Breaker</a:t>
            </a:r>
          </a:p>
          <a:p>
            <a:pPr>
              <a:buFont typeface="Arial" panose="020B0604020202020204" pitchFamily="34" charset="0"/>
              <a:buChar char="•"/>
            </a:pPr>
            <a:r>
              <a:rPr lang="en-IN" dirty="0">
                <a:solidFill>
                  <a:srgbClr val="000000"/>
                </a:solidFill>
                <a:latin typeface="Verdana" panose="020B0604030504040204" pitchFamily="34" charset="0"/>
              </a:rPr>
              <a:t>Vacuum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does not require any additional filling of oil or gas. They do not need periodic refilling.</a:t>
            </a:r>
          </a:p>
          <a:p>
            <a:pPr>
              <a:buFont typeface="Arial" panose="020B0604020202020204" pitchFamily="34" charset="0"/>
              <a:buChar char="•"/>
            </a:pPr>
            <a:r>
              <a:rPr lang="en-IN" dirty="0">
                <a:solidFill>
                  <a:srgbClr val="000000"/>
                </a:solidFill>
                <a:latin typeface="Verdana" panose="020B0604030504040204" pitchFamily="34" charset="0"/>
              </a:rPr>
              <a:t>Rapid recovery of high dielectric strength on current interruptions that only a half cycle or less arcing occurs after proper contact separation.</a:t>
            </a:r>
          </a:p>
          <a:p>
            <a:pPr>
              <a:buFont typeface="Arial" panose="020B0604020202020204" pitchFamily="34" charset="0"/>
              <a:buChar char="•"/>
            </a:pPr>
            <a:r>
              <a:rPr lang="en-IN" dirty="0">
                <a:solidFill>
                  <a:srgbClr val="000000"/>
                </a:solidFill>
                <a:latin typeface="Verdana" panose="020B0604030504040204" pitchFamily="34" charset="0"/>
              </a:rPr>
              <a:t>Breaker unit is compact and self-contained. It can be installed in any required orientation.</a:t>
            </a:r>
          </a:p>
          <a:p>
            <a:pPr>
              <a:buFont typeface="Arial" panose="020B0604020202020204" pitchFamily="34" charset="0"/>
              <a:buChar char="•"/>
            </a:pPr>
            <a:r>
              <a:rPr lang="en-IN" dirty="0">
                <a:solidFill>
                  <a:srgbClr val="000000"/>
                </a:solidFill>
                <a:latin typeface="Verdana" panose="020B0604030504040204" pitchFamily="34" charset="0"/>
              </a:rPr>
              <a:t>Because of the above reasons together with the economic advantage offered, vacuum circuit breaker has high acceptance.</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70535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6</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28432" y="593134"/>
            <a:ext cx="9039367" cy="1754326"/>
          </a:xfrm>
          <a:prstGeom prst="rect">
            <a:avLst/>
          </a:prstGeom>
        </p:spPr>
        <p:txBody>
          <a:bodyPr wrap="square">
            <a:spAutoFit/>
          </a:bodyPr>
          <a:lstStyle/>
          <a:p>
            <a:r>
              <a:rPr lang="en-IN" b="1" dirty="0">
                <a:solidFill>
                  <a:srgbClr val="222222"/>
                </a:solidFill>
                <a:latin typeface="Verdana" panose="020B0604030504040204" pitchFamily="34" charset="0"/>
              </a:rPr>
              <a:t>Disadvantage of </a:t>
            </a:r>
            <a:r>
              <a:rPr lang="en-IN" b="1" dirty="0" smtClean="0">
                <a:solidFill>
                  <a:srgbClr val="222222"/>
                </a:solidFill>
                <a:latin typeface="Verdana" panose="020B0604030504040204" pitchFamily="34" charset="0"/>
              </a:rPr>
              <a:t>Vacuum </a:t>
            </a:r>
            <a:r>
              <a:rPr lang="en-IN" b="1" dirty="0">
                <a:solidFill>
                  <a:srgbClr val="222222"/>
                </a:solidFill>
                <a:latin typeface="Verdana" panose="020B0604030504040204" pitchFamily="34" charset="0"/>
              </a:rPr>
              <a:t>Circuit Breaker</a:t>
            </a:r>
          </a:p>
          <a:p>
            <a:pPr>
              <a:buFont typeface="Arial" panose="020B0604020202020204" pitchFamily="34" charset="0"/>
              <a:buChar char="•"/>
            </a:pPr>
            <a:r>
              <a:rPr lang="en-IN" dirty="0">
                <a:solidFill>
                  <a:srgbClr val="000000"/>
                </a:solidFill>
                <a:latin typeface="Verdana" panose="020B0604030504040204" pitchFamily="34" charset="0"/>
              </a:rPr>
              <a:t>Requirements of high technology for production of vacuum interrupters.</a:t>
            </a:r>
          </a:p>
          <a:p>
            <a:pPr>
              <a:buFont typeface="Arial" panose="020B0604020202020204" pitchFamily="34" charset="0"/>
              <a:buChar char="•"/>
            </a:pPr>
            <a:r>
              <a:rPr lang="en-IN" dirty="0">
                <a:solidFill>
                  <a:srgbClr val="000000"/>
                </a:solidFill>
                <a:latin typeface="Verdana" panose="020B0604030504040204" pitchFamily="34" charset="0"/>
              </a:rPr>
              <a:t>It needs additional surge suppressors for the interruption of low magnetizing currents in a certain range.</a:t>
            </a:r>
          </a:p>
          <a:p>
            <a:pPr>
              <a:buFont typeface="Arial" panose="020B0604020202020204" pitchFamily="34" charset="0"/>
              <a:buChar char="•"/>
            </a:pPr>
            <a:r>
              <a:rPr lang="en-IN" dirty="0">
                <a:solidFill>
                  <a:srgbClr val="000000"/>
                </a:solidFill>
                <a:latin typeface="Verdana" panose="020B0604030504040204" pitchFamily="34" charset="0"/>
              </a:rPr>
              <a:t>Loss of vacuum due to transit damage or failure makes the entire interrupter useless, and it cannot be repaired on site.</a:t>
            </a:r>
            <a:endParaRPr lang="en-IN" b="0" i="0" dirty="0">
              <a:solidFill>
                <a:srgbClr val="000000"/>
              </a:solidFill>
              <a:effectLst/>
              <a:latin typeface="Verdana" panose="020B0604030504040204" pitchFamily="34" charset="0"/>
            </a:endParaRPr>
          </a:p>
        </p:txBody>
      </p:sp>
      <p:sp>
        <p:nvSpPr>
          <p:cNvPr id="4" name="Rectangle 3"/>
          <p:cNvSpPr/>
          <p:nvPr/>
        </p:nvSpPr>
        <p:spPr>
          <a:xfrm>
            <a:off x="79611" y="2352009"/>
            <a:ext cx="9005248" cy="2862322"/>
          </a:xfrm>
          <a:prstGeom prst="rect">
            <a:avLst/>
          </a:prstGeom>
        </p:spPr>
        <p:txBody>
          <a:bodyPr wrap="square">
            <a:spAutoFit/>
          </a:bodyPr>
          <a:lstStyle/>
          <a:p>
            <a:r>
              <a:rPr lang="en-IN" b="1" dirty="0">
                <a:solidFill>
                  <a:srgbClr val="222222"/>
                </a:solidFill>
                <a:latin typeface="Verdana" panose="020B0604030504040204" pitchFamily="34" charset="0"/>
              </a:rPr>
              <a:t>Applications  of Vacuum Circuit Breaker</a:t>
            </a:r>
          </a:p>
          <a:p>
            <a:pPr>
              <a:buFont typeface="Arial" panose="020B0604020202020204" pitchFamily="34" charset="0"/>
              <a:buChar char="•"/>
            </a:pPr>
            <a:r>
              <a:rPr lang="en-IN" dirty="0">
                <a:solidFill>
                  <a:srgbClr val="000000"/>
                </a:solidFill>
                <a:latin typeface="Verdana" panose="020B0604030504040204" pitchFamily="34" charset="0"/>
              </a:rPr>
              <a:t>Because of the short gap and excellent recovery of vacuum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they are very useful as very high speed making switches in many industrial applications.</a:t>
            </a:r>
          </a:p>
          <a:p>
            <a:pPr>
              <a:buFont typeface="Arial" panose="020B0604020202020204" pitchFamily="34" charset="0"/>
              <a:buChar char="•"/>
            </a:pPr>
            <a:r>
              <a:rPr lang="en-IN" dirty="0">
                <a:solidFill>
                  <a:srgbClr val="000000"/>
                </a:solidFill>
                <a:latin typeface="Verdana" panose="020B0604030504040204" pitchFamily="34" charset="0"/>
              </a:rPr>
              <a:t>When the voltage is high and current to be interrupted is low these breakers have definite superiority over the other breakers.</a:t>
            </a:r>
          </a:p>
          <a:p>
            <a:pPr>
              <a:buFont typeface="Arial" panose="020B0604020202020204" pitchFamily="34" charset="0"/>
              <a:buChar char="•"/>
            </a:pPr>
            <a:r>
              <a:rPr lang="en-IN" dirty="0">
                <a:solidFill>
                  <a:srgbClr val="000000"/>
                </a:solidFill>
                <a:latin typeface="Verdana" panose="020B0604030504040204" pitchFamily="34" charset="0"/>
              </a:rPr>
              <a:t>For low fault interrupting capacities the cost is low in comparison to other interrupting devices.</a:t>
            </a:r>
          </a:p>
          <a:p>
            <a:pPr>
              <a:buFont typeface="Arial" panose="020B0604020202020204" pitchFamily="34" charset="0"/>
              <a:buChar char="•"/>
            </a:pPr>
            <a:r>
              <a:rPr lang="en-IN" dirty="0">
                <a:solidFill>
                  <a:srgbClr val="000000"/>
                </a:solidFill>
                <a:latin typeface="Verdana" panose="020B0604030504040204" pitchFamily="34" charset="0"/>
              </a:rPr>
              <a:t>Because of the least requirements of maintenance, these breakers are very suitable for the system which requires voltage from 11 to 33 kV</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882703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SF6 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7" name="Rectangle 6"/>
          <p:cNvSpPr/>
          <p:nvPr/>
        </p:nvSpPr>
        <p:spPr>
          <a:xfrm>
            <a:off x="34118" y="515429"/>
            <a:ext cx="6823881" cy="369332"/>
          </a:xfrm>
          <a:prstGeom prst="rect">
            <a:avLst/>
          </a:prstGeom>
        </p:spPr>
        <p:txBody>
          <a:bodyPr wrap="square">
            <a:spAutoFit/>
          </a:bodyPr>
          <a:lstStyle/>
          <a:p>
            <a:r>
              <a:rPr lang="en-IN" b="1" dirty="0">
                <a:solidFill>
                  <a:srgbClr val="222222"/>
                </a:solidFill>
                <a:latin typeface="Verdana" panose="020B0604030504040204" pitchFamily="34" charset="0"/>
              </a:rPr>
              <a:t>Sulphur Hexafluoride (SF6) Circuit Breaker</a:t>
            </a:r>
            <a:endParaRPr lang="en-IN" b="1" i="0" dirty="0">
              <a:solidFill>
                <a:srgbClr val="222222"/>
              </a:solidFill>
              <a:effectLst/>
              <a:latin typeface="Verdana" panose="020B0604030504040204" pitchFamily="34" charset="0"/>
            </a:endParaRPr>
          </a:p>
        </p:txBody>
      </p:sp>
      <p:sp>
        <p:nvSpPr>
          <p:cNvPr id="9" name="Rectangle 8"/>
          <p:cNvSpPr/>
          <p:nvPr/>
        </p:nvSpPr>
        <p:spPr>
          <a:xfrm>
            <a:off x="169458" y="884761"/>
            <a:ext cx="8898341" cy="1477328"/>
          </a:xfrm>
          <a:prstGeom prst="rect">
            <a:avLst/>
          </a:prstGeom>
        </p:spPr>
        <p:txBody>
          <a:bodyPr wrap="square">
            <a:spAutoFit/>
          </a:bodyPr>
          <a:lstStyle/>
          <a:p>
            <a:pPr algn="just"/>
            <a:r>
              <a:rPr lang="en-IN" dirty="0">
                <a:solidFill>
                  <a:srgbClr val="000000"/>
                </a:solidFill>
                <a:latin typeface="Verdana" panose="020B0604030504040204" pitchFamily="34" charset="0"/>
              </a:rPr>
              <a:t>A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in which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under pressure gas is used to extinguish the arc is called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(sulphur hexafluoride) gas has excellent dielectric, arc quenching, chemical and other physical properties which have proved its superiority over other arc quenching mediums such as oil or air. The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 is mainly divided into three types</a:t>
            </a:r>
            <a:endParaRPr lang="en-IN" dirty="0"/>
          </a:p>
        </p:txBody>
      </p:sp>
      <p:sp>
        <p:nvSpPr>
          <p:cNvPr id="10" name="Rectangle 9"/>
          <p:cNvSpPr/>
          <p:nvPr/>
        </p:nvSpPr>
        <p:spPr>
          <a:xfrm>
            <a:off x="46628" y="2204562"/>
            <a:ext cx="4572000" cy="923330"/>
          </a:xfrm>
          <a:prstGeom prst="rect">
            <a:avLst/>
          </a:prstGeom>
        </p:spPr>
        <p:txBody>
          <a:bodyPr>
            <a:spAutoFit/>
          </a:bodyPr>
          <a:lstStyle/>
          <a:p>
            <a:pPr>
              <a:buFont typeface="Arial" panose="020B0604020202020204" pitchFamily="34" charset="0"/>
              <a:buChar char="•"/>
            </a:pPr>
            <a:r>
              <a:rPr lang="en-IN" dirty="0">
                <a:solidFill>
                  <a:srgbClr val="000000"/>
                </a:solidFill>
                <a:latin typeface="Verdana" panose="020B0604030504040204" pitchFamily="34" charset="0"/>
              </a:rPr>
              <a:t>Non-puffer piston circuit breaker</a:t>
            </a:r>
          </a:p>
          <a:p>
            <a:pPr>
              <a:buFont typeface="Arial" panose="020B0604020202020204" pitchFamily="34" charset="0"/>
              <a:buChar char="•"/>
            </a:pPr>
            <a:r>
              <a:rPr lang="en-IN" dirty="0">
                <a:solidFill>
                  <a:srgbClr val="000000"/>
                </a:solidFill>
                <a:latin typeface="Verdana" panose="020B0604030504040204" pitchFamily="34" charset="0"/>
              </a:rPr>
              <a:t>Single- puffer piston circuit breaker.</a:t>
            </a:r>
          </a:p>
          <a:p>
            <a:pPr>
              <a:buFont typeface="Arial" panose="020B0604020202020204" pitchFamily="34" charset="0"/>
              <a:buChar char="•"/>
            </a:pPr>
            <a:r>
              <a:rPr lang="en-IN" dirty="0">
                <a:solidFill>
                  <a:srgbClr val="000000"/>
                </a:solidFill>
                <a:latin typeface="Verdana" panose="020B0604030504040204" pitchFamily="34" charset="0"/>
              </a:rPr>
              <a:t>Double-puffer piston circuit breaker.</a:t>
            </a:r>
            <a:endParaRPr lang="en-IN" b="0" i="0" dirty="0">
              <a:solidFill>
                <a:srgbClr val="000000"/>
              </a:solidFill>
              <a:effectLst/>
              <a:latin typeface="Verdana" panose="020B0604030504040204" pitchFamily="34" charset="0"/>
            </a:endParaRPr>
          </a:p>
        </p:txBody>
      </p:sp>
      <p:sp>
        <p:nvSpPr>
          <p:cNvPr id="11" name="Rectangle 10"/>
          <p:cNvSpPr/>
          <p:nvPr/>
        </p:nvSpPr>
        <p:spPr>
          <a:xfrm>
            <a:off x="112025" y="3127892"/>
            <a:ext cx="8919950" cy="2031325"/>
          </a:xfrm>
          <a:prstGeom prst="rect">
            <a:avLst/>
          </a:prstGeom>
        </p:spPr>
        <p:txBody>
          <a:bodyPr wrap="square">
            <a:spAutoFit/>
          </a:bodyPr>
          <a:lstStyle/>
          <a:p>
            <a:pPr algn="just"/>
            <a:r>
              <a:rPr lang="en-IN" dirty="0">
                <a:solidFill>
                  <a:srgbClr val="000000"/>
                </a:solidFill>
                <a:latin typeface="Verdana" panose="020B0604030504040204" pitchFamily="34" charset="0"/>
              </a:rPr>
              <a:t>The circuit breaker which used air and oil as an insulating medium, their arc extinguishing force builds up was relatively slow after the movement of contact separation. In the case of high voltage circuit breakers quick arc extinction properties are used which require less time for quick recovery, voltage builds up.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breakers have good properties in this regards compared to oil or air circuit breakers. So in high voltage up to 760 kV,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breakers is used.</a:t>
            </a:r>
            <a:endParaRPr lang="en-IN" dirty="0"/>
          </a:p>
        </p:txBody>
      </p:sp>
      <p:sp>
        <p:nvSpPr>
          <p:cNvPr id="12" name="Rectangle 11"/>
          <p:cNvSpPr/>
          <p:nvPr/>
        </p:nvSpPr>
        <p:spPr>
          <a:xfrm>
            <a:off x="69942" y="5113434"/>
            <a:ext cx="9097372" cy="923330"/>
          </a:xfrm>
          <a:prstGeom prst="rect">
            <a:avLst/>
          </a:prstGeom>
        </p:spPr>
        <p:txBody>
          <a:bodyPr wrap="square">
            <a:spAutoFit/>
          </a:bodyPr>
          <a:lstStyle/>
          <a:p>
            <a:r>
              <a:rPr lang="en-IN" b="1" dirty="0">
                <a:solidFill>
                  <a:srgbClr val="222222"/>
                </a:solidFill>
                <a:latin typeface="Verdana" panose="020B0604030504040204" pitchFamily="34" charset="0"/>
              </a:rPr>
              <a:t>Properties of Sulphur hexafluoride Circuit Breaker</a:t>
            </a:r>
          </a:p>
          <a:p>
            <a:r>
              <a:rPr lang="en-IN" dirty="0">
                <a:solidFill>
                  <a:srgbClr val="000000"/>
                </a:solidFill>
                <a:latin typeface="Verdana" panose="020B0604030504040204" pitchFamily="34" charset="0"/>
              </a:rPr>
              <a:t>Sulphur hexafluoride possesses very good insulating and arc quenching properties. These properties are</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59161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1816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5150893" y="0"/>
            <a:ext cx="3993107" cy="457200"/>
          </a:xfrm>
          <a:prstGeom prst="rect">
            <a:avLst/>
          </a:prstGeom>
        </p:spPr>
        <p:txBody>
          <a:bodyPr/>
          <a:lstStyle/>
          <a:p>
            <a:r>
              <a:rPr lang="en-IN" sz="2400" dirty="0" smtClean="0"/>
              <a:t>Properties of SF6 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8</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178558" y="545140"/>
            <a:ext cx="8813042" cy="4524315"/>
          </a:xfrm>
          <a:prstGeom prst="rect">
            <a:avLst/>
          </a:prstGeom>
        </p:spPr>
        <p:txBody>
          <a:bodyPr wrap="square">
            <a:spAutoFit/>
          </a:bodyPr>
          <a:lstStyle/>
          <a:p>
            <a:pPr algn="just">
              <a:buFont typeface="Arial" panose="020B0604020202020204" pitchFamily="34" charset="0"/>
              <a:buChar char="•"/>
            </a:pPr>
            <a:r>
              <a:rPr lang="en-IN" dirty="0">
                <a:solidFill>
                  <a:srgbClr val="000000"/>
                </a:solidFill>
                <a:latin typeface="Verdana" panose="020B0604030504040204" pitchFamily="34" charset="0"/>
              </a:rPr>
              <a:t>It is colourless, odourless, non-toxic, and non-inflammable gas.</a:t>
            </a:r>
          </a:p>
          <a:p>
            <a:pPr algn="just">
              <a:buFont typeface="Arial" panose="020B0604020202020204" pitchFamily="34" charset="0"/>
              <a:buChar char="•"/>
            </a:pPr>
            <a:r>
              <a:rPr lang="en-IN" dirty="0">
                <a:solidFill>
                  <a:srgbClr val="000000"/>
                </a:solidFill>
                <a:latin typeface="Verdana" panose="020B0604030504040204" pitchFamily="34" charset="0"/>
              </a:rPr>
              <a:t>SF</a:t>
            </a:r>
            <a:r>
              <a:rPr lang="en-IN" baseline="-25000" dirty="0">
                <a:solidFill>
                  <a:srgbClr val="000000"/>
                </a:solidFill>
                <a:latin typeface="Verdana" panose="020B0604030504040204" pitchFamily="34" charset="0"/>
              </a:rPr>
              <a:t>6 </a:t>
            </a:r>
            <a:r>
              <a:rPr lang="en-IN" dirty="0">
                <a:solidFill>
                  <a:srgbClr val="000000"/>
                </a:solidFill>
                <a:latin typeface="Verdana" panose="020B0604030504040204" pitchFamily="34" charset="0"/>
              </a:rPr>
              <a:t>gas is extremely stable and inert, and its density is five times that of air.</a:t>
            </a:r>
          </a:p>
          <a:p>
            <a:pPr algn="just">
              <a:buFont typeface="Arial" panose="020B0604020202020204" pitchFamily="34" charset="0"/>
              <a:buChar char="•"/>
            </a:pPr>
            <a:r>
              <a:rPr lang="en-IN" dirty="0">
                <a:solidFill>
                  <a:srgbClr val="000000"/>
                </a:solidFill>
                <a:latin typeface="Verdana" panose="020B0604030504040204" pitchFamily="34" charset="0"/>
              </a:rPr>
              <a:t>It has high thermal conductivity better than that of air and assists in better cooling current carrying parts.</a:t>
            </a:r>
          </a:p>
          <a:p>
            <a:pPr algn="just">
              <a:buFont typeface="Arial" panose="020B0604020202020204" pitchFamily="34" charset="0"/>
              <a:buChar char="•"/>
            </a:pPr>
            <a:r>
              <a:rPr lang="en-IN" dirty="0">
                <a:solidFill>
                  <a:srgbClr val="000000"/>
                </a:solidFill>
                <a:latin typeface="Verdana" panose="020B0604030504040204" pitchFamily="34" charset="0"/>
              </a:rPr>
              <a:t>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gas is strongly electronegative, which means the free electrons are easily removed from discharge by the formation of negative ions.</a:t>
            </a:r>
          </a:p>
          <a:p>
            <a:pPr algn="just">
              <a:buFont typeface="Arial" panose="020B0604020202020204" pitchFamily="34" charset="0"/>
              <a:buChar char="•"/>
            </a:pPr>
            <a:r>
              <a:rPr lang="en-IN" dirty="0">
                <a:solidFill>
                  <a:srgbClr val="000000"/>
                </a:solidFill>
                <a:latin typeface="Verdana" panose="020B0604030504040204" pitchFamily="34" charset="0"/>
              </a:rPr>
              <a:t>It has a unique property of fast recombination after the source energising spark is removed. It is 100 times more effective as compared to arc quenching medium.</a:t>
            </a:r>
          </a:p>
          <a:p>
            <a:pPr algn="just">
              <a:buFont typeface="Arial" panose="020B0604020202020204" pitchFamily="34" charset="0"/>
              <a:buChar char="•"/>
            </a:pPr>
            <a:r>
              <a:rPr lang="en-IN" dirty="0">
                <a:solidFill>
                  <a:srgbClr val="000000"/>
                </a:solidFill>
                <a:latin typeface="Verdana" panose="020B0604030504040204" pitchFamily="34" charset="0"/>
              </a:rPr>
              <a:t>Its dielectric strength is 2.5 times than that of air and 30% less than that of the dielectric oil. At high pressure the dielectric strength of the gas increases.</a:t>
            </a:r>
          </a:p>
          <a:p>
            <a:pPr algn="just">
              <a:buFont typeface="Arial" panose="020B0604020202020204" pitchFamily="34" charset="0"/>
              <a:buChar char="•"/>
            </a:pPr>
            <a:r>
              <a:rPr lang="en-IN" dirty="0">
                <a:solidFill>
                  <a:srgbClr val="000000"/>
                </a:solidFill>
                <a:latin typeface="Verdana" panose="020B0604030504040204" pitchFamily="34" charset="0"/>
              </a:rPr>
              <a:t>Moisture is very harmful to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 Due to a combination of humidity and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gas, hydrogen fluoride is formed (when the arc is interrupted) which can attack the parts of the circuit breakers.</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69930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9</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480059"/>
            <a:ext cx="4921540" cy="369332"/>
          </a:xfrm>
          <a:prstGeom prst="rect">
            <a:avLst/>
          </a:prstGeom>
        </p:spPr>
        <p:txBody>
          <a:bodyPr wrap="none">
            <a:spAutoFit/>
          </a:bodyPr>
          <a:lstStyle/>
          <a:p>
            <a:r>
              <a:rPr lang="en-IN" b="1" dirty="0">
                <a:solidFill>
                  <a:srgbClr val="222222"/>
                </a:solidFill>
                <a:latin typeface="Verdana" panose="020B0604030504040204" pitchFamily="34" charset="0"/>
              </a:rPr>
              <a:t>Construction of SF</a:t>
            </a:r>
            <a:r>
              <a:rPr lang="en-IN" b="1" baseline="-25000" dirty="0">
                <a:solidFill>
                  <a:srgbClr val="222222"/>
                </a:solidFill>
                <a:latin typeface="Verdana" panose="020B0604030504040204" pitchFamily="34" charset="0"/>
              </a:rPr>
              <a:t>6</a:t>
            </a:r>
            <a:r>
              <a:rPr lang="en-IN" b="1" dirty="0">
                <a:solidFill>
                  <a:srgbClr val="222222"/>
                </a:solidFill>
                <a:latin typeface="Verdana" panose="020B0604030504040204" pitchFamily="34" charset="0"/>
              </a:rPr>
              <a:t> Circuit  Breakers</a:t>
            </a:r>
            <a:endParaRPr lang="en-IN" b="1" i="0" dirty="0">
              <a:solidFill>
                <a:srgbClr val="222222"/>
              </a:solidFill>
              <a:effectLst/>
              <a:latin typeface="Verdana" panose="020B0604030504040204" pitchFamily="34" charset="0"/>
            </a:endParaRPr>
          </a:p>
        </p:txBody>
      </p:sp>
      <p:sp>
        <p:nvSpPr>
          <p:cNvPr id="4" name="Rectangle 3"/>
          <p:cNvSpPr/>
          <p:nvPr/>
        </p:nvSpPr>
        <p:spPr>
          <a:xfrm>
            <a:off x="35448" y="829774"/>
            <a:ext cx="9032351" cy="1754326"/>
          </a:xfrm>
          <a:prstGeom prst="rect">
            <a:avLst/>
          </a:prstGeom>
        </p:spPr>
        <p:txBody>
          <a:bodyPr wrap="square">
            <a:spAutoFit/>
          </a:bodyPr>
          <a:lstStyle/>
          <a:p>
            <a:pPr algn="just"/>
            <a:r>
              <a:rPr lang="en-IN" dirty="0">
                <a:solidFill>
                  <a:srgbClr val="000000"/>
                </a:solidFill>
                <a:latin typeface="Verdana" panose="020B0604030504040204" pitchFamily="34" charset="0"/>
              </a:rPr>
              <a:t>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breakers mainly consist of two parts, namely (a) the interrupter unit and (b) the gas system.</a:t>
            </a:r>
          </a:p>
          <a:p>
            <a:pPr algn="just"/>
            <a:r>
              <a:rPr lang="en-IN" b="1" dirty="0">
                <a:solidFill>
                  <a:srgbClr val="000000"/>
                </a:solidFill>
                <a:latin typeface="Verdana" panose="020B0604030504040204" pitchFamily="34" charset="0"/>
              </a:rPr>
              <a:t>Interrupter Unit</a:t>
            </a:r>
            <a:r>
              <a:rPr lang="en-IN" dirty="0">
                <a:solidFill>
                  <a:srgbClr val="000000"/>
                </a:solidFill>
                <a:latin typeface="Verdana" panose="020B0604030504040204" pitchFamily="34" charset="0"/>
              </a:rPr>
              <a:t> – This unit consists of moving and fixed contacts comprising a set of current-carrying parts and an arcing probe. It is connected to the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gas reservoir. This unit consists slide vents in the moving contacts which permit the high-pressure gas into the main tank.</a:t>
            </a:r>
            <a:endParaRPr lang="en-IN" b="0" i="0" dirty="0">
              <a:solidFill>
                <a:srgbClr val="000000"/>
              </a:solidFill>
              <a:effectLst/>
              <a:latin typeface="Verdana" panose="020B0604030504040204" pitchFamily="34" charset="0"/>
            </a:endParaRPr>
          </a:p>
        </p:txBody>
      </p:sp>
      <p:sp>
        <p:nvSpPr>
          <p:cNvPr id="7" name="Rectangle 6"/>
          <p:cNvSpPr/>
          <p:nvPr/>
        </p:nvSpPr>
        <p:spPr>
          <a:xfrm>
            <a:off x="35448" y="2584100"/>
            <a:ext cx="8893029" cy="2031325"/>
          </a:xfrm>
          <a:prstGeom prst="rect">
            <a:avLst/>
          </a:prstGeom>
        </p:spPr>
        <p:txBody>
          <a:bodyPr wrap="square">
            <a:spAutoFit/>
          </a:bodyPr>
          <a:lstStyle/>
          <a:p>
            <a:pPr algn="just"/>
            <a:r>
              <a:rPr lang="en-IN" b="1" dirty="0">
                <a:solidFill>
                  <a:srgbClr val="000000"/>
                </a:solidFill>
                <a:latin typeface="Verdana" panose="020B0604030504040204" pitchFamily="34" charset="0"/>
              </a:rPr>
              <a:t>Gas System</a:t>
            </a:r>
            <a:r>
              <a:rPr lang="en-IN" dirty="0">
                <a:solidFill>
                  <a:srgbClr val="000000"/>
                </a:solidFill>
                <a:latin typeface="Verdana" panose="020B0604030504040204" pitchFamily="34" charset="0"/>
              </a:rPr>
              <a:t> – The closed circuit gas system is employed in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breakers. The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gas is costly, so it is reclaimed after each operation. This unit consists low and high-pressure chambers with a low-pressure alarm along with warning switches. When the pressure of the gas is very low due to which the dielectric strength of gases decrease and an arc quenching ability of the breakers is endangered, then this system gives the warning alarm.</a:t>
            </a:r>
            <a:endParaRPr lang="en-IN" dirty="0"/>
          </a:p>
        </p:txBody>
      </p:sp>
      <p:sp>
        <p:nvSpPr>
          <p:cNvPr id="9" name="Rectangle 8"/>
          <p:cNvSpPr/>
          <p:nvPr/>
        </p:nvSpPr>
        <p:spPr>
          <a:xfrm>
            <a:off x="37723" y="4481424"/>
            <a:ext cx="5768832" cy="369332"/>
          </a:xfrm>
          <a:prstGeom prst="rect">
            <a:avLst/>
          </a:prstGeom>
        </p:spPr>
        <p:txBody>
          <a:bodyPr wrap="square">
            <a:spAutoFit/>
          </a:bodyPr>
          <a:lstStyle/>
          <a:p>
            <a:r>
              <a:rPr lang="en-IN" b="1" dirty="0">
                <a:solidFill>
                  <a:srgbClr val="222222"/>
                </a:solidFill>
                <a:latin typeface="Verdana" panose="020B0604030504040204" pitchFamily="34" charset="0"/>
              </a:rPr>
              <a:t>Working Principle of SF</a:t>
            </a:r>
            <a:r>
              <a:rPr lang="en-IN" b="1" baseline="-25000" dirty="0">
                <a:solidFill>
                  <a:srgbClr val="222222"/>
                </a:solidFill>
                <a:latin typeface="Verdana" panose="020B0604030504040204" pitchFamily="34" charset="0"/>
              </a:rPr>
              <a:t>6</a:t>
            </a:r>
            <a:r>
              <a:rPr lang="en-IN" b="1" dirty="0">
                <a:solidFill>
                  <a:srgbClr val="222222"/>
                </a:solidFill>
                <a:latin typeface="Verdana" panose="020B0604030504040204" pitchFamily="34" charset="0"/>
              </a:rPr>
              <a:t> Circuit Breaker</a:t>
            </a:r>
            <a:endParaRPr lang="en-IN" b="1" i="0" dirty="0">
              <a:solidFill>
                <a:srgbClr val="222222"/>
              </a:solidFill>
              <a:effectLst/>
              <a:latin typeface="Verdana" panose="020B0604030504040204" pitchFamily="34" charset="0"/>
            </a:endParaRPr>
          </a:p>
        </p:txBody>
      </p:sp>
      <p:sp>
        <p:nvSpPr>
          <p:cNvPr id="10" name="Rectangle 9"/>
          <p:cNvSpPr/>
          <p:nvPr/>
        </p:nvSpPr>
        <p:spPr>
          <a:xfrm>
            <a:off x="-3221" y="4864298"/>
            <a:ext cx="8893029" cy="1477328"/>
          </a:xfrm>
          <a:prstGeom prst="rect">
            <a:avLst/>
          </a:prstGeom>
        </p:spPr>
        <p:txBody>
          <a:bodyPr wrap="square">
            <a:spAutoFit/>
          </a:bodyPr>
          <a:lstStyle/>
          <a:p>
            <a:r>
              <a:rPr lang="en-IN" dirty="0">
                <a:solidFill>
                  <a:srgbClr val="000000"/>
                </a:solidFill>
                <a:latin typeface="Verdana" panose="020B0604030504040204" pitchFamily="34" charset="0"/>
              </a:rPr>
              <a:t>In the normal operating conditions, the contacts of the breaker are closed. When the fault occurs in the system, the contacts are pulled apart, and an arc is struck between them. The displacement of the moving contacts is synchronised with the valve which enters the high-pressure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gas in the arc interrupting chamber at a pressure of about 16kg/cm^2.</a:t>
            </a:r>
            <a:endParaRPr lang="en-IN" dirty="0"/>
          </a:p>
        </p:txBody>
      </p:sp>
    </p:spTree>
    <p:extLst>
      <p:ext uri="{BB962C8B-B14F-4D97-AF65-F5344CB8AC3E}">
        <p14:creationId xmlns:p14="http://schemas.microsoft.com/office/powerpoint/2010/main" val="1892962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4140</TotalTime>
  <Words>1568</Words>
  <Application>Microsoft Office PowerPoint</Application>
  <PresentationFormat>On-screen Show (4:3)</PresentationFormat>
  <Paragraphs>257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vt:lpstr>
      <vt:lpstr>Fira Sans</vt:lpstr>
      <vt:lpstr>Times New Roman</vt:lpstr>
      <vt:lpstr>Verdana</vt:lpstr>
      <vt:lpstr>Office Theme</vt:lpstr>
      <vt:lpstr> G H RAISONI UNIVERSITY, AMRAVATI School of Engineering &amp; Technology Department of Electrical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sanjay</dc:creator>
  <cp:lastModifiedBy>sanjay</cp:lastModifiedBy>
  <cp:revision>606</cp:revision>
  <dcterms:created xsi:type="dcterms:W3CDTF">2006-08-16T00:00:00Z</dcterms:created>
  <dcterms:modified xsi:type="dcterms:W3CDTF">2020-07-07T05:43:12Z</dcterms:modified>
</cp:coreProperties>
</file>