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34"/>
  </p:notesMasterIdLst>
  <p:sldIdLst>
    <p:sldId id="371" r:id="rId2"/>
    <p:sldId id="372" r:id="rId3"/>
    <p:sldId id="636" r:id="rId4"/>
    <p:sldId id="403" r:id="rId5"/>
    <p:sldId id="394" r:id="rId6"/>
    <p:sldId id="611" r:id="rId7"/>
    <p:sldId id="613" r:id="rId8"/>
    <p:sldId id="612" r:id="rId9"/>
    <p:sldId id="639" r:id="rId10"/>
    <p:sldId id="640" r:id="rId11"/>
    <p:sldId id="641" r:id="rId12"/>
    <p:sldId id="642" r:id="rId13"/>
    <p:sldId id="614" r:id="rId14"/>
    <p:sldId id="615" r:id="rId15"/>
    <p:sldId id="616" r:id="rId16"/>
    <p:sldId id="637" r:id="rId17"/>
    <p:sldId id="638" r:id="rId18"/>
    <p:sldId id="643" r:id="rId19"/>
    <p:sldId id="644" r:id="rId20"/>
    <p:sldId id="645" r:id="rId21"/>
    <p:sldId id="646" r:id="rId22"/>
    <p:sldId id="647" r:id="rId23"/>
    <p:sldId id="648" r:id="rId24"/>
    <p:sldId id="649" r:id="rId25"/>
    <p:sldId id="650" r:id="rId26"/>
    <p:sldId id="651" r:id="rId27"/>
    <p:sldId id="652" r:id="rId28"/>
    <p:sldId id="653" r:id="rId29"/>
    <p:sldId id="654" r:id="rId30"/>
    <p:sldId id="655" r:id="rId31"/>
    <p:sldId id="656" r:id="rId32"/>
    <p:sldId id="619"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50021"/>
    <a:srgbClr val="990033"/>
    <a:srgbClr val="CC3300"/>
    <a:srgbClr val="0099CC"/>
    <a:srgbClr val="A7D971"/>
    <a:srgbClr val="996600"/>
    <a:srgbClr val="C07200"/>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434" autoAdjust="0"/>
  </p:normalViewPr>
  <p:slideViewPr>
    <p:cSldViewPr>
      <p:cViewPr varScale="1">
        <p:scale>
          <a:sx n="74" d="100"/>
          <a:sy n="74" d="100"/>
        </p:scale>
        <p:origin x="1308" y="72"/>
      </p:cViewPr>
      <p:guideLst>
        <p:guide orient="horz" pos="2160"/>
        <p:guide pos="2880"/>
      </p:guideLst>
    </p:cSldViewPr>
  </p:slideViewPr>
  <p:outlineViewPr>
    <p:cViewPr>
      <p:scale>
        <a:sx n="33" d="100"/>
        <a:sy n="33" d="100"/>
      </p:scale>
      <p:origin x="0" y="29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9BEC015-475B-41AD-ACDA-FE5480A89D45}" type="datetimeFigureOut">
              <a:rPr lang="en-US"/>
              <a:pPr>
                <a:defRPr/>
              </a:pPr>
              <a:t>7/14/2020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72EC801-07BB-4CB2-A3F5-780A0365C5BC}" type="slidenum">
              <a:rPr lang="en-US"/>
              <a:pPr>
                <a:defRPr/>
              </a:pPr>
              <a:t>‹#›</a:t>
            </a:fld>
            <a:endParaRPr lang="en-US" dirty="0"/>
          </a:p>
        </p:txBody>
      </p:sp>
    </p:spTree>
    <p:extLst>
      <p:ext uri="{BB962C8B-B14F-4D97-AF65-F5344CB8AC3E}">
        <p14:creationId xmlns:p14="http://schemas.microsoft.com/office/powerpoint/2010/main" val="1669813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7509030F-8752-4E98-81DD-A3826A230682}" type="datetime1">
              <a:rPr lang="en-US" smtClean="0"/>
              <a:pPr>
                <a:defRPr/>
              </a:pPr>
              <a:t>7/14/2020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4DDB2C7-5A01-4096-BA9A-3CE2B67385A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8716F00-39BA-4346-BAB0-2A8471C11F0C}" type="datetime1">
              <a:rPr lang="en-US" smtClean="0"/>
              <a:pPr>
                <a:defRPr/>
              </a:pPr>
              <a:t>7/14/2020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5E877B-3351-42C5-AAD5-1EBFCB839F19}"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5B53DC-0733-4CCD-8D48-034D84100055}" type="datetime1">
              <a:rPr lang="en-US" smtClean="0"/>
              <a:pPr>
                <a:defRPr/>
              </a:pPr>
              <a:t>7/14/2020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698EA10-D112-44A4-A62C-C0315107E49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79F25ED-12F6-47C4-8B28-CE2884FA40A1}" type="datetime1">
              <a:rPr lang="en-US" smtClean="0"/>
              <a:pPr>
                <a:defRPr/>
              </a:pPr>
              <a:t>7/14/2020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DBA5899-28D6-49CC-A91D-9DAA23AAE2A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9BD88FD-3C7C-4C64-B496-304F2DA0907A}" type="datetime1">
              <a:rPr lang="en-US" smtClean="0"/>
              <a:pPr>
                <a:defRPr/>
              </a:pPr>
              <a:t>7/14/2020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C87C1-336E-4568-A58C-DC9E20FE38C3}"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2BA6575-3C38-495B-B9B8-89E801D1DDD6}" type="datetime1">
              <a:rPr lang="en-US" smtClean="0"/>
              <a:pPr>
                <a:defRPr/>
              </a:pPr>
              <a:t>7/14/2020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4E80E1F-E83B-4AE7-8D77-80F353D75E0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3ECDAC00-7F89-48C2-BC77-4A4DFA1E6FCA}" type="datetime1">
              <a:rPr lang="en-US" smtClean="0"/>
              <a:pPr>
                <a:defRPr/>
              </a:pPr>
              <a:t>7/14/2020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ED893DB-8896-4199-AFB9-D8246612BE66}"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8BD2C89-1474-41FA-A5FD-F1FF0758E047}" type="datetime1">
              <a:rPr lang="en-US" smtClean="0"/>
              <a:pPr>
                <a:defRPr/>
              </a:pPr>
              <a:t>7/14/2020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7D802D9-2AF1-46E5-B532-6730E3215AB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65924D1-507D-418A-ACB9-A8DDB8E9F575}" type="datetime1">
              <a:rPr lang="en-US" smtClean="0"/>
              <a:pPr>
                <a:defRPr/>
              </a:pPr>
              <a:t>7/14/2020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765AAB7-5030-43AA-B2E5-7F30257A94A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DC0D1B-9222-48F1-9E67-0385BBAC31A4}" type="datetime1">
              <a:rPr lang="en-US" smtClean="0"/>
              <a:pPr>
                <a:defRPr/>
              </a:pPr>
              <a:t>7/14/2020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E601BE3-475C-4BBE-89E9-AFF37AF9FAF5}"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A4BF8A7-769E-4D7D-BBBC-D0CB1E861CFF}" type="datetime1">
              <a:rPr lang="en-US" smtClean="0"/>
              <a:pPr>
                <a:defRPr/>
              </a:pPr>
              <a:t>7/14/2020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69958DA-1899-404A-A6FF-BECBD9DB4F67}"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61C3CE-732A-46E4-9DC7-E257A22B457E}" type="datetime1">
              <a:rPr lang="en-US" smtClean="0"/>
              <a:pPr>
                <a:defRPr/>
              </a:pPr>
              <a:t>7/14/2020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2DCD5CE-CB64-4BE9-A8FF-D2ADFF04831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electricalarticle.com/circuit-breaker-working-and-classification/" TargetMode="External"/><Relationship Id="rId2" Type="http://schemas.openxmlformats.org/officeDocument/2006/relationships/hyperlink" Target="http://electricalarticle.com/overview-power-syste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electricalarticle.com/protective-zones-of-power-syste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electricalarticle.com/power-system-stability-and-stability-limit/"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83310"/>
            <a:ext cx="8229600" cy="1431290"/>
          </a:xfrm>
        </p:spPr>
        <p:txBody>
          <a:bodyPr rtlCol="0">
            <a:noAutofit/>
          </a:bodyPr>
          <a:lstStyle/>
          <a:p>
            <a:pPr fontAlgn="auto">
              <a:spcAft>
                <a:spcPts val="0"/>
              </a:spcAft>
              <a:defRPr/>
            </a:pP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DE8400"/>
                </a:solidFill>
                <a:latin typeface="Times New Roman" pitchFamily="18" charset="0"/>
                <a:cs typeface="Times New Roman" pitchFamily="18" charset="0"/>
              </a:rPr>
              <a:t>G H RAISONI UNIVERSITY, AMRAVATI</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A50021"/>
                </a:solidFill>
                <a:cs typeface="Arial" pitchFamily="34" charset="0"/>
              </a:rPr>
              <a:t>School of Engineering &amp; Technology</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r>
              <a:rPr lang="en-US" sz="3200" b="1" dirty="0" smtClean="0">
                <a:solidFill>
                  <a:srgbClr val="C00000"/>
                </a:solidFill>
                <a:cs typeface="Arial" pitchFamily="34" charset="0"/>
              </a:rPr>
              <a:t>Department of Electrical Engineering </a:t>
            </a:r>
            <a:r>
              <a:rPr lang="en-US" sz="3200" b="1" cap="all" dirty="0" smtClean="0">
                <a:solidFill>
                  <a:srgbClr val="DE8400"/>
                </a:solidFill>
                <a:cs typeface="Arial" pitchFamily="34" charset="0"/>
              </a:rPr>
              <a:t/>
            </a:r>
            <a:br>
              <a:rPr lang="en-US" sz="3200" b="1" cap="all" dirty="0" smtClean="0">
                <a:solidFill>
                  <a:srgbClr val="DE8400"/>
                </a:solidFill>
                <a:cs typeface="Arial" pitchFamily="34" charset="0"/>
              </a:rPr>
            </a:br>
            <a:endParaRPr lang="en-US" sz="3200" b="1" dirty="0">
              <a:solidFill>
                <a:srgbClr val="DE8400"/>
              </a:solidFill>
            </a:endParaRPr>
          </a:p>
        </p:txBody>
      </p:sp>
      <p:sp>
        <p:nvSpPr>
          <p:cNvPr id="3" name="Subtitle 2"/>
          <p:cNvSpPr>
            <a:spLocks noGrp="1"/>
          </p:cNvSpPr>
          <p:nvPr>
            <p:ph type="subTitle" idx="1"/>
          </p:nvPr>
        </p:nvSpPr>
        <p:spPr>
          <a:xfrm>
            <a:off x="1397317" y="2743200"/>
            <a:ext cx="6629400" cy="1219200"/>
          </a:xfrm>
        </p:spPr>
        <p:txBody>
          <a:bodyPr rtlCol="0">
            <a:noAutofit/>
          </a:bodyPr>
          <a:lstStyle/>
          <a:p>
            <a:pPr fontAlgn="auto">
              <a:spcAft>
                <a:spcPts val="0"/>
              </a:spcAft>
              <a:buFont typeface="Arial" pitchFamily="34" charset="0"/>
              <a:buNone/>
              <a:defRPr/>
            </a:pPr>
            <a:r>
              <a:rPr lang="en-US" sz="2800" b="1" cap="all" dirty="0" smtClean="0">
                <a:solidFill>
                  <a:srgbClr val="7A0000"/>
                </a:solidFill>
                <a:latin typeface="+mj-lt"/>
                <a:cs typeface="Arial" pitchFamily="34" charset="0"/>
              </a:rPr>
              <a:t>VII-semester</a:t>
            </a:r>
          </a:p>
          <a:p>
            <a:pPr fontAlgn="auto">
              <a:spcAft>
                <a:spcPts val="0"/>
              </a:spcAft>
              <a:buFont typeface="Arial" pitchFamily="34" charset="0"/>
              <a:buNone/>
              <a:defRPr/>
            </a:pPr>
            <a:r>
              <a:rPr lang="en-US" sz="2800" b="1" cap="all" dirty="0" smtClean="0">
                <a:solidFill>
                  <a:srgbClr val="7A0000"/>
                </a:solidFill>
                <a:latin typeface="+mj-lt"/>
                <a:cs typeface="Arial" pitchFamily="34" charset="0"/>
              </a:rPr>
              <a:t>SWITCH GEAR PROTECTION</a:t>
            </a:r>
          </a:p>
          <a:p>
            <a:pPr fontAlgn="auto">
              <a:spcAft>
                <a:spcPts val="0"/>
              </a:spcAft>
              <a:buFont typeface="Arial" pitchFamily="34" charset="0"/>
              <a:buNone/>
              <a:defRPr/>
            </a:pPr>
            <a:endParaRPr lang="en-US" b="1" cap="all" dirty="0" smtClean="0">
              <a:solidFill>
                <a:srgbClr val="A50021"/>
              </a:solidFill>
              <a:latin typeface="+mj-lt"/>
              <a:cs typeface="Arial" pitchFamily="34" charset="0"/>
            </a:endParaRPr>
          </a:p>
          <a:p>
            <a:pPr fontAlgn="auto">
              <a:spcAft>
                <a:spcPts val="0"/>
              </a:spcAft>
              <a:buFont typeface="Arial" pitchFamily="34" charset="0"/>
              <a:buNone/>
              <a:defRPr/>
            </a:pPr>
            <a:endParaRPr lang="en-US" b="1" cap="all" dirty="0" smtClean="0">
              <a:solidFill>
                <a:srgbClr val="A50021"/>
              </a:solidFill>
              <a:latin typeface="+mj-lt"/>
              <a:cs typeface="Arial" pitchFamily="34" charset="0"/>
            </a:endParaRPr>
          </a:p>
          <a:p>
            <a:pPr fontAlgn="auto">
              <a:spcAft>
                <a:spcPts val="0"/>
              </a:spcAft>
              <a:defRPr/>
            </a:pPr>
            <a:r>
              <a:rPr lang="en-US" b="1" cap="all" dirty="0" smtClean="0">
                <a:solidFill>
                  <a:srgbClr val="A50021"/>
                </a:solidFill>
                <a:latin typeface="+mj-lt"/>
                <a:cs typeface="Arial" pitchFamily="34" charset="0"/>
              </a:rPr>
              <a:t>                </a:t>
            </a:r>
          </a:p>
          <a:p>
            <a:pPr fontAlgn="auto">
              <a:spcAft>
                <a:spcPts val="0"/>
              </a:spcAft>
              <a:defRPr/>
            </a:pPr>
            <a:endParaRPr lang="en-US" b="1" dirty="0">
              <a:solidFill>
                <a:srgbClr val="A50021"/>
              </a:solidFill>
              <a:latin typeface="+mj-lt"/>
            </a:endParaRPr>
          </a:p>
        </p:txBody>
      </p:sp>
      <p:sp>
        <p:nvSpPr>
          <p:cNvPr id="4" name="Slide Number Placeholder 3"/>
          <p:cNvSpPr>
            <a:spLocks noGrp="1"/>
          </p:cNvSpPr>
          <p:nvPr>
            <p:ph type="sldNum" sz="quarter" idx="12"/>
          </p:nvPr>
        </p:nvSpPr>
        <p:spPr>
          <a:xfrm>
            <a:off x="8839200" y="6461125"/>
            <a:ext cx="304800" cy="396875"/>
          </a:xfrm>
          <a:solidFill>
            <a:srgbClr val="CC3300"/>
          </a:solidFill>
        </p:spPr>
        <p:txBody>
          <a:bodyPr/>
          <a:lstStyle/>
          <a:p>
            <a:pPr>
              <a:defRPr/>
            </a:pPr>
            <a:fld id="{3534C672-E0E8-4F7D-B1C6-D2546AB2C1BC}" type="slidenum">
              <a:rPr lang="en-US" b="1">
                <a:solidFill>
                  <a:schemeClr val="bg1"/>
                </a:solidFill>
              </a:rPr>
              <a:pPr>
                <a:defRPr/>
              </a:pPr>
              <a:t>1</a:t>
            </a:fld>
            <a:endParaRPr lang="en-US" b="1" dirty="0">
              <a:solidFill>
                <a:schemeClr val="bg1"/>
              </a:solidFill>
            </a:endParaRPr>
          </a:p>
        </p:txBody>
      </p:sp>
      <p:sp>
        <p:nvSpPr>
          <p:cNvPr id="7" name="Rectangle 6"/>
          <p:cNvSpPr/>
          <p:nvPr/>
        </p:nvSpPr>
        <p:spPr>
          <a:xfrm>
            <a:off x="490330" y="4191000"/>
            <a:ext cx="8077200" cy="1815882"/>
          </a:xfrm>
          <a:prstGeom prst="rect">
            <a:avLst/>
          </a:prstGeom>
        </p:spPr>
        <p:txBody>
          <a:bodyPr wrap="square">
            <a:spAutoFit/>
          </a:bodyPr>
          <a:lstStyle/>
          <a:p>
            <a:pPr algn="ctr"/>
            <a:r>
              <a:rPr lang="en-US" sz="2800" b="1" dirty="0" smtClean="0">
                <a:solidFill>
                  <a:srgbClr val="A50021"/>
                </a:solidFill>
                <a:latin typeface="+mj-lt"/>
                <a:cs typeface="Arial" pitchFamily="34" charset="0"/>
              </a:rPr>
              <a:t>UNIT NO. 3 </a:t>
            </a:r>
          </a:p>
          <a:p>
            <a:pPr algn="ctr"/>
            <a:r>
              <a:rPr lang="en-US" sz="2800" b="1" dirty="0" smtClean="0">
                <a:solidFill>
                  <a:srgbClr val="A50021"/>
                </a:solidFill>
                <a:latin typeface="+mj-lt"/>
                <a:cs typeface="Arial" pitchFamily="34" charset="0"/>
              </a:rPr>
              <a:t>BASICS OF RELAY</a:t>
            </a:r>
          </a:p>
          <a:p>
            <a:pPr algn="ctr"/>
            <a:r>
              <a:rPr lang="en-US" sz="2800" i="1" dirty="0" smtClean="0">
                <a:solidFill>
                  <a:srgbClr val="C00000"/>
                </a:solidFill>
                <a:latin typeface="+mj-lt"/>
                <a:cs typeface="Arial" pitchFamily="34" charset="0"/>
              </a:rPr>
              <a:t>By</a:t>
            </a:r>
          </a:p>
          <a:p>
            <a:pPr algn="ctr"/>
            <a:r>
              <a:rPr lang="en-US" sz="2800" i="1" dirty="0" smtClean="0">
                <a:solidFill>
                  <a:srgbClr val="C00000"/>
                </a:solidFill>
                <a:latin typeface="+mj-lt"/>
                <a:cs typeface="Arial" pitchFamily="34" charset="0"/>
              </a:rPr>
              <a:t>Dr. S. K. Mishra</a:t>
            </a:r>
          </a:p>
        </p:txBody>
      </p:sp>
      <p:pic>
        <p:nvPicPr>
          <p:cNvPr id="6" name="Picture 5"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89230"/>
            <a:ext cx="813435" cy="820420"/>
          </a:xfrm>
          <a:prstGeom prst="rect">
            <a:avLst/>
          </a:prstGeom>
          <a:noFill/>
          <a:ln>
            <a:noFill/>
          </a:ln>
        </p:spPr>
      </p:pic>
      <p:pic>
        <p:nvPicPr>
          <p:cNvPr id="8" name="Picture 7" descr="C:\Users\Admin\Desktop\download.png"/>
          <p:cNvPicPr/>
          <p:nvPr/>
        </p:nvPicPr>
        <p:blipFill rotWithShape="1">
          <a:blip r:embed="rId3">
            <a:extLst>
              <a:ext uri="{28A0092B-C50C-407E-A947-70E740481C1C}">
                <a14:useLocalDpi xmlns:a14="http://schemas.microsoft.com/office/drawing/2010/main" val="0"/>
              </a:ext>
            </a:extLst>
          </a:blip>
          <a:srcRect l="5303" t="15152" r="5303" b="17424"/>
          <a:stretch/>
        </p:blipFill>
        <p:spPr bwMode="auto">
          <a:xfrm>
            <a:off x="548791" y="189230"/>
            <a:ext cx="1044575" cy="894080"/>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 y="41254"/>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Purpose</a:t>
            </a:r>
            <a:endParaRPr lang="en-IN" sz="2400" dirty="0"/>
          </a:p>
        </p:txBody>
      </p:sp>
      <p:sp>
        <p:nvSpPr>
          <p:cNvPr id="23" name="Rectangle 3"/>
          <p:cNvSpPr txBox="1">
            <a:spLocks noChangeArrowheads="1"/>
          </p:cNvSpPr>
          <p:nvPr/>
        </p:nvSpPr>
        <p:spPr>
          <a:xfrm>
            <a:off x="0" y="502919"/>
            <a:ext cx="9144000" cy="5943599"/>
          </a:xfrm>
          <a:prstGeom prst="rect">
            <a:avLst/>
          </a:prstGeom>
        </p:spPr>
        <p:txBody>
          <a:bodyPr/>
          <a:lstStyle/>
          <a:p>
            <a:pPr algn="just"/>
            <a:r>
              <a:rPr lang="en-IN" sz="2000" dirty="0" smtClean="0"/>
              <a:t>A </a:t>
            </a:r>
            <a:r>
              <a:rPr lang="en-IN" sz="2000" dirty="0"/>
              <a:t>relay is a form of electrical switch that is operated by electromagnet which changes over the switching when current is applied to the coil</a:t>
            </a:r>
            <a:r>
              <a:rPr lang="en-IN" sz="2000" dirty="0" smtClean="0"/>
              <a:t>. These </a:t>
            </a:r>
            <a:r>
              <a:rPr lang="en-IN" sz="2000" dirty="0"/>
              <a:t>relays may be operated by switch circuits where the switch cannot take the high current of the electrical relay, or they may be operated by electronic circuits, etc. In either circumstance they provide a very simple and attractive proposition for electrical </a:t>
            </a:r>
            <a:r>
              <a:rPr lang="en-IN" sz="2000" dirty="0" smtClean="0"/>
              <a:t>switching. Relays </a:t>
            </a:r>
            <a:r>
              <a:rPr lang="en-IN" sz="2000" dirty="0"/>
              <a:t>have a number of basic parts that form the relay.</a:t>
            </a:r>
          </a:p>
          <a:p>
            <a:pPr algn="just"/>
            <a:r>
              <a:rPr lang="en-IN" sz="2000" b="1" dirty="0"/>
              <a:t>Frame:</a:t>
            </a:r>
            <a:r>
              <a:rPr lang="en-IN" sz="2000" dirty="0"/>
              <a:t> A mechanical frame is required to hold the components in place. This frame is normally quite robust so that it can firmly support the additional elements of the electromechanical relay without relative movement.</a:t>
            </a:r>
          </a:p>
          <a:p>
            <a:pPr algn="just"/>
            <a:r>
              <a:rPr lang="en-IN" sz="2000" b="1" dirty="0"/>
              <a:t>Coil:</a:t>
            </a:r>
            <a:r>
              <a:rPr lang="en-IN" sz="2000" dirty="0"/>
              <a:t> A coil wound round an iron core to increase the magnetic attraction is needed. The coil of wire causes an electromagnetic field to be created when the current is switched on an causes the armature to be attracted</a:t>
            </a:r>
            <a:r>
              <a:rPr lang="en-IN" sz="2000" dirty="0" smtClean="0"/>
              <a:t>. </a:t>
            </a:r>
            <a:r>
              <a:rPr lang="en-IN" sz="2000" b="1" dirty="0"/>
              <a:t>Armature:</a:t>
            </a:r>
            <a:r>
              <a:rPr lang="en-IN" sz="2000" dirty="0"/>
              <a:t> This is the moving part of the relay. This element of the relay opens and closes the contacts and it has a ferromagnetic metal to be attracted by the electromagnet. The assembly has an attached spring which returns the armature to its original position.</a:t>
            </a:r>
          </a:p>
          <a:p>
            <a:pPr algn="just"/>
            <a:r>
              <a:rPr lang="en-IN" sz="2000" b="1" dirty="0"/>
              <a:t>Contacts:</a:t>
            </a:r>
            <a:r>
              <a:rPr lang="en-IN" sz="2000" dirty="0"/>
              <a:t> The contacts are operated by the action of the armature movement. Some of the electrical switching contacts may close the circuit when the relay is activated where as others may open a circuit. These are known as normally open and normally closed.</a:t>
            </a:r>
          </a:p>
          <a:p>
            <a:endParaRPr lang="en-IN" sz="2000" dirty="0"/>
          </a:p>
          <a:p>
            <a:pPr algn="just"/>
            <a:endParaRPr lang="en-IN" sz="2400" dirty="0"/>
          </a:p>
          <a:p>
            <a:endParaRPr lang="en-IN" sz="2400" b="1" dirty="0"/>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AutoShape 2" descr="Basic concept of the operation of an electromechanical relay swit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asic concept of the operation of an electromechanical relay swit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8478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Purpose</a:t>
            </a:r>
            <a:endParaRPr lang="en-IN" sz="2400" dirty="0"/>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41564" y="502919"/>
            <a:ext cx="8880764" cy="6186309"/>
          </a:xfrm>
          <a:prstGeom prst="rect">
            <a:avLst/>
          </a:prstGeom>
        </p:spPr>
        <p:txBody>
          <a:bodyPr wrap="square">
            <a:spAutoFit/>
          </a:bodyPr>
          <a:lstStyle/>
          <a:p>
            <a:pPr algn="just"/>
            <a:r>
              <a:rPr lang="en-IN" dirty="0">
                <a:solidFill>
                  <a:srgbClr val="333333"/>
                </a:solidFill>
                <a:latin typeface="Open Sans"/>
              </a:rPr>
              <a:t>Relay design involves a number of aspect. It is a key element of the design to obtain the required magnetic flux to attract the armature sufficiently quickly, without consuming excessive current. Also it is necessary to ensure that the relay can open quickly once the energising current is removed. Magnetic retention in the materials needs to be low</a:t>
            </a:r>
            <a:r>
              <a:rPr lang="en-IN" dirty="0" smtClean="0">
                <a:solidFill>
                  <a:srgbClr val="333333"/>
                </a:solidFill>
                <a:latin typeface="Open Sans"/>
              </a:rPr>
              <a:t>. When </a:t>
            </a:r>
            <a:r>
              <a:rPr lang="en-IN" dirty="0">
                <a:solidFill>
                  <a:srgbClr val="333333"/>
                </a:solidFill>
                <a:latin typeface="Open Sans"/>
              </a:rPr>
              <a:t>a current flows through the coil an electro-magnetic field is set up. The field attracts an iron armature, whose other end pushes the contacts together, completing the circuit. When the current is switched off, the contacts open again, switching the circuit off</a:t>
            </a:r>
            <a:r>
              <a:rPr lang="en-IN" dirty="0" smtClean="0">
                <a:solidFill>
                  <a:srgbClr val="333333"/>
                </a:solidFill>
                <a:latin typeface="Open Sans"/>
              </a:rPr>
              <a:t>. When </a:t>
            </a:r>
            <a:r>
              <a:rPr lang="en-IN" dirty="0">
                <a:solidFill>
                  <a:srgbClr val="333333"/>
                </a:solidFill>
                <a:latin typeface="Open Sans"/>
              </a:rPr>
              <a:t>specifying electromechanical relays, it will be seen that the electrical switch contacts come in a variety of formats. Like ordinary electrical switches, electromechanical relays are defined in terms of breaks, poles and throws that the device has</a:t>
            </a:r>
            <a:r>
              <a:rPr lang="en-IN" dirty="0" smtClean="0">
                <a:solidFill>
                  <a:srgbClr val="333333"/>
                </a:solidFill>
                <a:latin typeface="Open Sans"/>
              </a:rPr>
              <a:t>. </a:t>
            </a:r>
          </a:p>
          <a:p>
            <a:pPr algn="just"/>
            <a:r>
              <a:rPr lang="en-IN" b="1" dirty="0" smtClean="0">
                <a:solidFill>
                  <a:srgbClr val="333333"/>
                </a:solidFill>
                <a:latin typeface="Open Sans"/>
              </a:rPr>
              <a:t>Break</a:t>
            </a:r>
            <a:r>
              <a:rPr lang="en-IN" b="1" dirty="0">
                <a:solidFill>
                  <a:srgbClr val="333333"/>
                </a:solidFill>
                <a:latin typeface="Open Sans"/>
              </a:rPr>
              <a:t>: </a:t>
            </a:r>
            <a:r>
              <a:rPr lang="en-IN" dirty="0">
                <a:solidFill>
                  <a:srgbClr val="333333"/>
                </a:solidFill>
                <a:latin typeface="Open Sans"/>
              </a:rPr>
              <a:t>  Whilst may of the terms applied to electromechanical relays also apply to low power electrical switches, this one is more applicable to higher power switching. It is the number of separate places or contacts where a switch is used to open or close a </a:t>
            </a:r>
            <a:r>
              <a:rPr lang="en-IN" dirty="0" smtClean="0">
                <a:solidFill>
                  <a:srgbClr val="333333"/>
                </a:solidFill>
                <a:latin typeface="Open Sans"/>
              </a:rPr>
              <a:t>single-electrical circuit</a:t>
            </a:r>
            <a:r>
              <a:rPr lang="en-IN" dirty="0">
                <a:solidFill>
                  <a:srgbClr val="333333"/>
                </a:solidFill>
                <a:latin typeface="Open Sans"/>
              </a:rPr>
              <a:t>.</a:t>
            </a:r>
            <a:br>
              <a:rPr lang="en-IN" dirty="0">
                <a:solidFill>
                  <a:srgbClr val="333333"/>
                </a:solidFill>
                <a:latin typeface="Open Sans"/>
              </a:rPr>
            </a:br>
            <a:r>
              <a:rPr lang="en-IN" dirty="0" smtClean="0">
                <a:solidFill>
                  <a:srgbClr val="333333"/>
                </a:solidFill>
                <a:latin typeface="Open Sans"/>
              </a:rPr>
              <a:t>All </a:t>
            </a:r>
            <a:r>
              <a:rPr lang="en-IN" dirty="0">
                <a:solidFill>
                  <a:srgbClr val="333333"/>
                </a:solidFill>
                <a:latin typeface="Open Sans"/>
              </a:rPr>
              <a:t>relays are either single break or double break. A single break, SB contact breaks an electrical circuit in only one place. Then as the name indicates, a double break, DB contact breaks the circuit in two places</a:t>
            </a:r>
            <a:r>
              <a:rPr lang="en-IN" dirty="0" smtClean="0">
                <a:solidFill>
                  <a:srgbClr val="333333"/>
                </a:solidFill>
                <a:latin typeface="Open Sans"/>
              </a:rPr>
              <a:t>.</a:t>
            </a:r>
            <a:r>
              <a:rPr lang="en-IN" dirty="0">
                <a:solidFill>
                  <a:srgbClr val="333333"/>
                </a:solidFill>
                <a:latin typeface="Open Sans"/>
              </a:rPr>
              <a:t/>
            </a:r>
            <a:br>
              <a:rPr lang="en-IN" dirty="0">
                <a:solidFill>
                  <a:srgbClr val="333333"/>
                </a:solidFill>
                <a:latin typeface="Open Sans"/>
              </a:rPr>
            </a:br>
            <a:r>
              <a:rPr lang="en-IN" dirty="0">
                <a:solidFill>
                  <a:srgbClr val="333333"/>
                </a:solidFill>
                <a:latin typeface="Open Sans"/>
              </a:rPr>
              <a:t>Single break contacts are normally used when switching lower power devices, possibly electronic circuits or low power electrical switching applications. Double break contacts are used for the electrical switching of high power devices. If one of the contacts sticks, then the other one is likely to still switch and break the circuit</a:t>
            </a:r>
            <a:r>
              <a:rPr lang="en-IN" dirty="0" smtClean="0">
                <a:solidFill>
                  <a:srgbClr val="333333"/>
                </a:solidFill>
                <a:latin typeface="Open Sans"/>
              </a:rPr>
              <a:t>.</a:t>
            </a:r>
            <a:endParaRPr lang="en-IN" dirty="0">
              <a:solidFill>
                <a:srgbClr val="333333"/>
              </a:solidFill>
              <a:latin typeface="Open Sans"/>
            </a:endParaRPr>
          </a:p>
        </p:txBody>
      </p:sp>
    </p:spTree>
    <p:extLst>
      <p:ext uri="{BB962C8B-B14F-4D97-AF65-F5344CB8AC3E}">
        <p14:creationId xmlns:p14="http://schemas.microsoft.com/office/powerpoint/2010/main" val="3835667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Purpose</a:t>
            </a:r>
            <a:endParaRPr lang="en-IN" sz="2400" dirty="0"/>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0" y="457200"/>
            <a:ext cx="9144000" cy="4247317"/>
          </a:xfrm>
          <a:prstGeom prst="rect">
            <a:avLst/>
          </a:prstGeom>
        </p:spPr>
        <p:txBody>
          <a:bodyPr wrap="square">
            <a:spAutoFit/>
          </a:bodyPr>
          <a:lstStyle/>
          <a:p>
            <a:r>
              <a:rPr lang="en-IN" b="1" dirty="0">
                <a:solidFill>
                  <a:srgbClr val="333333"/>
                </a:solidFill>
                <a:latin typeface="Open Sans"/>
              </a:rPr>
              <a:t>Pole: </a:t>
            </a:r>
            <a:r>
              <a:rPr lang="en-IN" dirty="0">
                <a:solidFill>
                  <a:srgbClr val="333333"/>
                </a:solidFill>
                <a:latin typeface="Open Sans"/>
              </a:rPr>
              <a:t>  The number of poles that an electrical switch posses is the number of different sets of switching contacts that it has. A single pole switch can only switch one circuit, whereas a double pole switch can switch two different and isolated circuits at the same time. A single pole switch is often denoted by the letters SP, and a double pole by DP. Relays can have one, two or more </a:t>
            </a:r>
            <a:r>
              <a:rPr lang="en-IN" dirty="0" smtClean="0">
                <a:solidFill>
                  <a:srgbClr val="333333"/>
                </a:solidFill>
                <a:latin typeface="Open Sans"/>
              </a:rPr>
              <a:t>poles. </a:t>
            </a:r>
          </a:p>
          <a:p>
            <a:r>
              <a:rPr lang="en-IN" b="1" dirty="0" smtClean="0"/>
              <a:t>Throw</a:t>
            </a:r>
            <a:r>
              <a:rPr lang="en-IN" b="1" dirty="0"/>
              <a:t>: </a:t>
            </a:r>
            <a:r>
              <a:rPr lang="en-IN" dirty="0"/>
              <a:t>  The number of throws on an electrical switch is the number of positions that are available. For an electromechanical relay, there are normally only one or two throws. A single throw relay will make and break a circuit, whereas a double throw relay will act as a changeover routing a connection from one end point to a different one. Single throw and double throw are often denoted by the letters ST and DT.</a:t>
            </a:r>
          </a:p>
          <a:p>
            <a:r>
              <a:rPr lang="en-IN" dirty="0"/>
              <a:t>For example an electrical relay specification may quote a single pole, single throw: SPST or one may be described as double pole single throw: DPST, etc. These terms enable the number of sets of switch contacts and whether they are an open / close or whether they provide a change-over function.</a:t>
            </a:r>
          </a:p>
          <a:p>
            <a:pPr algn="just">
              <a:buFont typeface="Arial" panose="020B0604020202020204" pitchFamily="34" charset="0"/>
              <a:buChar char="•"/>
            </a:pPr>
            <a:endParaRPr lang="en-IN" dirty="0">
              <a:solidFill>
                <a:srgbClr val="333333"/>
              </a:solidFill>
              <a:latin typeface="Open Sans"/>
            </a:endParaRPr>
          </a:p>
        </p:txBody>
      </p:sp>
    </p:spTree>
    <p:extLst>
      <p:ext uri="{BB962C8B-B14F-4D97-AF65-F5344CB8AC3E}">
        <p14:creationId xmlns:p14="http://schemas.microsoft.com/office/powerpoint/2010/main" val="3343463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2:-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143000" cy="533400"/>
          </a:xfrm>
          <a:prstGeom prst="rect">
            <a:avLst/>
          </a:prstGeom>
          <a:solidFill>
            <a:srgbClr val="CC3300"/>
          </a:solidFill>
        </p:spPr>
        <p:txBody>
          <a:bodyPr vert="horz" lIns="91440" tIns="45720" rIns="91440" bIns="45720" rtlCol="0" anchor="ctr">
            <a:normAutofit fontScale="925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3074" name="Picture 2" descr="What is a Relay? Definition, Working Principle and Constru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2" y="611201"/>
            <a:ext cx="8903368" cy="556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096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4102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219200" cy="53340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5410200" y="0"/>
            <a:ext cx="3733800" cy="457200"/>
          </a:xfrm>
          <a:prstGeom prst="rect">
            <a:avLst/>
          </a:prstGeom>
        </p:spPr>
        <p:txBody>
          <a:bodyPr/>
          <a:lstStyle/>
          <a:p>
            <a:r>
              <a:rPr lang="en-IN" sz="2400" dirty="0" smtClean="0"/>
              <a:t>SUBSTATION GRID</a:t>
            </a:r>
            <a:endParaRPr lang="en-IN" sz="2400" dirty="0"/>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4098" name="Picture 2" descr="What is an Electrical Relay? | Relay Basics 1-1 | OMRON - Amer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447153"/>
            <a:ext cx="9067800" cy="592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80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5122" name="Picture 2" descr="How do relays work? - Explain that Stuf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37114" y="507702"/>
            <a:ext cx="6048375" cy="22780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n-Depth: Interface One Channel Relay Module with Arduino"/>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9586" y="627913"/>
            <a:ext cx="2790825" cy="22098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lay Working Animation | Relay Operation | Instrumentation Tool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8511" y="2910758"/>
            <a:ext cx="9144000" cy="348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0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6146" name="Picture 2" descr="Simply Explained – Electrical Relays – Bestomar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100" y="572996"/>
            <a:ext cx="8953500" cy="573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44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7170" name="Picture 2" descr="How a Relay Works - How to Connect N/O, N/C Pins | Circuit ..."/>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214" y="662642"/>
            <a:ext cx="9116786" cy="569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804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8194" name="Picture 2" descr="Relat GIF | Gfyca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666136"/>
            <a:ext cx="8839200" cy="577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502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9218" name="Picture 2" descr="Magnets and Electromagnets – GCSE Physics AQA Revision – Study Rocke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508362"/>
            <a:ext cx="9144000" cy="58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62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286000" y="1"/>
            <a:ext cx="4267200" cy="584775"/>
          </a:xfrm>
          <a:prstGeom prst="rect">
            <a:avLst/>
          </a:prstGeom>
          <a:noFill/>
        </p:spPr>
        <p:txBody>
          <a:bodyPr wrap="square">
            <a:spAutoFit/>
          </a:bodyPr>
          <a:lstStyle/>
          <a:p>
            <a:pPr algn="ctr">
              <a:defRPr/>
            </a:pPr>
            <a:r>
              <a:rPr lang="en-US" sz="3200" cap="all" dirty="0" smtClean="0">
                <a:latin typeface="+mj-lt"/>
                <a:cs typeface="Arial" pitchFamily="34" charset="0"/>
              </a:rPr>
              <a:t>CHAPTER 1 :-  </a:t>
            </a:r>
            <a:r>
              <a:rPr lang="en-US" sz="3200" cap="all" dirty="0">
                <a:latin typeface="+mj-lt"/>
                <a:cs typeface="Arial" pitchFamily="34" charset="0"/>
              </a:rPr>
              <a:t>SYLLABUS</a:t>
            </a:r>
          </a:p>
        </p:txBody>
      </p:sp>
      <p:sp>
        <p:nvSpPr>
          <p:cNvPr id="5" name="Rectangle 2"/>
          <p:cNvSpPr txBox="1">
            <a:spLocks noChangeArrowheads="1"/>
          </p:cNvSpPr>
          <p:nvPr/>
        </p:nvSpPr>
        <p:spPr>
          <a:xfrm>
            <a:off x="0" y="6324600"/>
            <a:ext cx="1084168"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3246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3"/>
          <p:cNvGrpSpPr>
            <a:grpSpLocks/>
          </p:cNvGrpSpPr>
          <p:nvPr/>
        </p:nvGrpSpPr>
        <p:grpSpPr bwMode="auto">
          <a:xfrm>
            <a:off x="381001" y="838200"/>
            <a:ext cx="8762787" cy="960437"/>
            <a:chOff x="0" y="0"/>
            <a:chExt cx="5099" cy="605"/>
          </a:xfrm>
        </p:grpSpPr>
        <p:grpSp>
          <p:nvGrpSpPr>
            <p:cNvPr id="42" name="Group 4"/>
            <p:cNvGrpSpPr>
              <a:grpSpLocks/>
            </p:cNvGrpSpPr>
            <p:nvPr/>
          </p:nvGrpSpPr>
          <p:grpSpPr bwMode="auto">
            <a:xfrm>
              <a:off x="0" y="0"/>
              <a:ext cx="480" cy="419"/>
              <a:chOff x="0" y="0"/>
              <a:chExt cx="1549" cy="1351"/>
            </a:xfrm>
          </p:grpSpPr>
          <p:sp>
            <p:nvSpPr>
              <p:cNvPr id="46" name="AutoShape 5"/>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AutoShape 6"/>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AutoShape 7"/>
              <p:cNvSpPr>
                <a:spLocks noChangeArrowheads="1"/>
              </p:cNvSpPr>
              <p:nvPr/>
            </p:nvSpPr>
            <p:spPr bwMode="auto">
              <a:xfrm>
                <a:off x="90" y="80"/>
                <a:ext cx="1350" cy="1168"/>
              </a:xfrm>
              <a:prstGeom prst="hexagon">
                <a:avLst>
                  <a:gd name="adj" fmla="val 28896"/>
                  <a:gd name="vf" fmla="val 115470"/>
                </a:avLst>
              </a:prstGeom>
              <a:solidFill>
                <a:srgbClr val="FFCC66"/>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43" name="Line 8"/>
            <p:cNvSpPr>
              <a:spLocks noChangeShapeType="1"/>
            </p:cNvSpPr>
            <p:nvPr/>
          </p:nvSpPr>
          <p:spPr bwMode="auto">
            <a:xfrm flipV="1">
              <a:off x="399" y="576"/>
              <a:ext cx="4405"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Text Box 9"/>
            <p:cNvSpPr txBox="1">
              <a:spLocks noChangeArrowheads="1"/>
            </p:cNvSpPr>
            <p:nvPr/>
          </p:nvSpPr>
          <p:spPr bwMode="auto">
            <a:xfrm>
              <a:off x="532" y="48"/>
              <a:ext cx="4567" cy="291"/>
            </a:xfrm>
            <a:prstGeom prst="rect">
              <a:avLst/>
            </a:prstGeom>
            <a:noFill/>
            <a:ln w="9525">
              <a:noFill/>
              <a:miter lim="800000"/>
              <a:headEnd/>
              <a:tailEnd/>
            </a:ln>
            <a:effectLst/>
          </p:spPr>
          <p:txBody>
            <a:bodyPr wrap="square">
              <a:spAutoFit/>
            </a:bodyPr>
            <a:lstStyle/>
            <a:p>
              <a:r>
                <a:rPr lang="en-US" sz="2400" dirty="0" smtClean="0"/>
                <a:t>Relay Components</a:t>
              </a:r>
            </a:p>
          </p:txBody>
        </p:sp>
        <p:sp>
          <p:nvSpPr>
            <p:cNvPr id="45" name="Text Box 10"/>
            <p:cNvSpPr txBox="1">
              <a:spLocks noChangeArrowheads="1"/>
            </p:cNvSpPr>
            <p:nvPr/>
          </p:nvSpPr>
          <p:spPr bwMode="auto">
            <a:xfrm>
              <a:off x="124" y="62"/>
              <a:ext cx="223" cy="288"/>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1</a:t>
              </a:r>
            </a:p>
          </p:txBody>
        </p:sp>
      </p:grpSp>
      <p:grpSp>
        <p:nvGrpSpPr>
          <p:cNvPr id="49" name="Group 11"/>
          <p:cNvGrpSpPr>
            <a:grpSpLocks/>
          </p:cNvGrpSpPr>
          <p:nvPr/>
        </p:nvGrpSpPr>
        <p:grpSpPr bwMode="auto">
          <a:xfrm>
            <a:off x="303231" y="1863813"/>
            <a:ext cx="8773083" cy="849312"/>
            <a:chOff x="0" y="0"/>
            <a:chExt cx="5086" cy="535"/>
          </a:xfrm>
        </p:grpSpPr>
        <p:grpSp>
          <p:nvGrpSpPr>
            <p:cNvPr id="50" name="Group 12"/>
            <p:cNvGrpSpPr>
              <a:grpSpLocks/>
            </p:cNvGrpSpPr>
            <p:nvPr/>
          </p:nvGrpSpPr>
          <p:grpSpPr bwMode="auto">
            <a:xfrm>
              <a:off x="0" y="0"/>
              <a:ext cx="480" cy="419"/>
              <a:chOff x="0" y="0"/>
              <a:chExt cx="1549" cy="1351"/>
            </a:xfrm>
          </p:grpSpPr>
          <p:sp>
            <p:nvSpPr>
              <p:cNvPr id="54"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6"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1"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 name="Text Box 17"/>
            <p:cNvSpPr txBox="1">
              <a:spLocks noChangeArrowheads="1"/>
            </p:cNvSpPr>
            <p:nvPr/>
          </p:nvSpPr>
          <p:spPr bwMode="auto">
            <a:xfrm>
              <a:off x="536" y="0"/>
              <a:ext cx="4550" cy="291"/>
            </a:xfrm>
            <a:prstGeom prst="rect">
              <a:avLst/>
            </a:prstGeom>
            <a:noFill/>
            <a:ln w="9525">
              <a:noFill/>
              <a:miter lim="800000"/>
              <a:headEnd/>
              <a:tailEnd/>
            </a:ln>
            <a:effectLst/>
          </p:spPr>
          <p:txBody>
            <a:bodyPr wrap="square">
              <a:spAutoFit/>
            </a:bodyPr>
            <a:lstStyle/>
            <a:p>
              <a:r>
                <a:rPr lang="en-US" sz="2400" dirty="0" smtClean="0"/>
                <a:t>Essential Features of Relay</a:t>
              </a:r>
            </a:p>
          </p:txBody>
        </p:sp>
        <p:sp>
          <p:nvSpPr>
            <p:cNvPr id="53" name="Text Box 18"/>
            <p:cNvSpPr txBox="1">
              <a:spLocks noChangeArrowheads="1"/>
            </p:cNvSpPr>
            <p:nvPr/>
          </p:nvSpPr>
          <p:spPr bwMode="auto">
            <a:xfrm>
              <a:off x="124" y="62"/>
              <a:ext cx="223" cy="288"/>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2</a:t>
              </a:r>
            </a:p>
          </p:txBody>
        </p:sp>
      </p:grpSp>
      <p:sp>
        <p:nvSpPr>
          <p:cNvPr id="39"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grpSp>
        <p:nvGrpSpPr>
          <p:cNvPr id="24" name="Group 11"/>
          <p:cNvGrpSpPr>
            <a:grpSpLocks/>
          </p:cNvGrpSpPr>
          <p:nvPr/>
        </p:nvGrpSpPr>
        <p:grpSpPr bwMode="auto">
          <a:xfrm>
            <a:off x="370917" y="2895600"/>
            <a:ext cx="8773083" cy="849312"/>
            <a:chOff x="0" y="0"/>
            <a:chExt cx="5086" cy="535"/>
          </a:xfrm>
        </p:grpSpPr>
        <p:grpSp>
          <p:nvGrpSpPr>
            <p:cNvPr id="25" name="Group 12"/>
            <p:cNvGrpSpPr>
              <a:grpSpLocks/>
            </p:cNvGrpSpPr>
            <p:nvPr/>
          </p:nvGrpSpPr>
          <p:grpSpPr bwMode="auto">
            <a:xfrm>
              <a:off x="0" y="0"/>
              <a:ext cx="480" cy="419"/>
              <a:chOff x="0" y="0"/>
              <a:chExt cx="1549" cy="1351"/>
            </a:xfrm>
          </p:grpSpPr>
          <p:sp>
            <p:nvSpPr>
              <p:cNvPr id="29"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6"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Text Box 17"/>
            <p:cNvSpPr txBox="1">
              <a:spLocks noChangeArrowheads="1"/>
            </p:cNvSpPr>
            <p:nvPr/>
          </p:nvSpPr>
          <p:spPr bwMode="auto">
            <a:xfrm>
              <a:off x="536" y="0"/>
              <a:ext cx="4550" cy="291"/>
            </a:xfrm>
            <a:prstGeom prst="rect">
              <a:avLst/>
            </a:prstGeom>
            <a:noFill/>
            <a:ln w="9525">
              <a:noFill/>
              <a:miter lim="800000"/>
              <a:headEnd/>
              <a:tailEnd/>
            </a:ln>
            <a:effectLst/>
          </p:spPr>
          <p:txBody>
            <a:bodyPr wrap="square">
              <a:spAutoFit/>
            </a:bodyPr>
            <a:lstStyle/>
            <a:p>
              <a:r>
                <a:rPr lang="en-US" sz="2400" dirty="0" smtClean="0"/>
                <a:t>Characteristics of relay             </a:t>
              </a:r>
            </a:p>
          </p:txBody>
        </p:sp>
        <p:sp>
          <p:nvSpPr>
            <p:cNvPr id="28" name="Text Box 18"/>
            <p:cNvSpPr txBox="1">
              <a:spLocks noChangeArrowheads="1"/>
            </p:cNvSpPr>
            <p:nvPr/>
          </p:nvSpPr>
          <p:spPr bwMode="auto">
            <a:xfrm>
              <a:off x="132"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a:solidFill>
                    <a:sysClr val="windowText" lastClr="000000"/>
                  </a:solidFill>
                </a:rPr>
                <a:t>3</a:t>
              </a:r>
              <a:endParaRPr kumimoji="0" lang="en-US" sz="2400" b="1" i="0" u="none" strike="noStrike" kern="0" cap="none" spc="0" normalizeH="0" baseline="0" noProof="0" dirty="0">
                <a:ln>
                  <a:noFill/>
                </a:ln>
                <a:solidFill>
                  <a:sysClr val="windowText" lastClr="000000"/>
                </a:solidFill>
                <a:effectLst/>
                <a:uLnTx/>
                <a:uFillTx/>
              </a:endParaRPr>
            </a:p>
          </p:txBody>
        </p:sp>
      </p:grpSp>
      <p:grpSp>
        <p:nvGrpSpPr>
          <p:cNvPr id="32" name="Group 11"/>
          <p:cNvGrpSpPr>
            <a:grpSpLocks/>
          </p:cNvGrpSpPr>
          <p:nvPr/>
        </p:nvGrpSpPr>
        <p:grpSpPr bwMode="auto">
          <a:xfrm>
            <a:off x="233714" y="4093369"/>
            <a:ext cx="8773083" cy="849312"/>
            <a:chOff x="0" y="0"/>
            <a:chExt cx="5086" cy="535"/>
          </a:xfrm>
        </p:grpSpPr>
        <p:grpSp>
          <p:nvGrpSpPr>
            <p:cNvPr id="33" name="Group 12"/>
            <p:cNvGrpSpPr>
              <a:grpSpLocks/>
            </p:cNvGrpSpPr>
            <p:nvPr/>
          </p:nvGrpSpPr>
          <p:grpSpPr bwMode="auto">
            <a:xfrm>
              <a:off x="0" y="0"/>
              <a:ext cx="480" cy="419"/>
              <a:chOff x="0" y="0"/>
              <a:chExt cx="1549" cy="1351"/>
            </a:xfrm>
          </p:grpSpPr>
          <p:sp>
            <p:nvSpPr>
              <p:cNvPr id="37"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4"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 name="Text Box 17"/>
            <p:cNvSpPr txBox="1">
              <a:spLocks noChangeArrowheads="1"/>
            </p:cNvSpPr>
            <p:nvPr/>
          </p:nvSpPr>
          <p:spPr bwMode="auto">
            <a:xfrm>
              <a:off x="536" y="0"/>
              <a:ext cx="4550" cy="291"/>
            </a:xfrm>
            <a:prstGeom prst="rect">
              <a:avLst/>
            </a:prstGeom>
            <a:noFill/>
            <a:ln w="9525">
              <a:noFill/>
              <a:miter lim="800000"/>
              <a:headEnd/>
              <a:tailEnd/>
            </a:ln>
            <a:effectLst/>
          </p:spPr>
          <p:txBody>
            <a:bodyPr wrap="square">
              <a:spAutoFit/>
            </a:bodyPr>
            <a:lstStyle/>
            <a:p>
              <a:r>
                <a:rPr lang="en-US" sz="2400" dirty="0" smtClean="0"/>
                <a:t>Relay Terminology             </a:t>
              </a:r>
            </a:p>
          </p:txBody>
        </p:sp>
        <p:sp>
          <p:nvSpPr>
            <p:cNvPr id="36" name="Text Box 18"/>
            <p:cNvSpPr txBox="1">
              <a:spLocks noChangeArrowheads="1"/>
            </p:cNvSpPr>
            <p:nvPr/>
          </p:nvSpPr>
          <p:spPr bwMode="auto">
            <a:xfrm>
              <a:off x="132"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a:solidFill>
                    <a:sysClr val="windowText" lastClr="000000"/>
                  </a:solidFill>
                </a:rPr>
                <a:t>4</a:t>
              </a:r>
              <a:endParaRPr kumimoji="0" lang="en-US" sz="2400" b="1" i="0" u="none" strike="noStrike" kern="0" cap="none" spc="0" normalizeH="0" baseline="0" noProof="0" dirty="0">
                <a:ln>
                  <a:noFill/>
                </a:ln>
                <a:solidFill>
                  <a:sysClr val="windowText" lastClr="000000"/>
                </a:solidFill>
                <a:effectLst/>
                <a:uLnTx/>
                <a:uFillTx/>
              </a:endParaRPr>
            </a:p>
          </p:txBody>
        </p:sp>
      </p:grpSp>
      <p:grpSp>
        <p:nvGrpSpPr>
          <p:cNvPr id="57" name="Group 11"/>
          <p:cNvGrpSpPr>
            <a:grpSpLocks/>
          </p:cNvGrpSpPr>
          <p:nvPr/>
        </p:nvGrpSpPr>
        <p:grpSpPr bwMode="auto">
          <a:xfrm>
            <a:off x="303231" y="5210434"/>
            <a:ext cx="8773083" cy="849312"/>
            <a:chOff x="0" y="0"/>
            <a:chExt cx="5086" cy="535"/>
          </a:xfrm>
        </p:grpSpPr>
        <p:grpSp>
          <p:nvGrpSpPr>
            <p:cNvPr id="58" name="Group 12"/>
            <p:cNvGrpSpPr>
              <a:grpSpLocks/>
            </p:cNvGrpSpPr>
            <p:nvPr/>
          </p:nvGrpSpPr>
          <p:grpSpPr bwMode="auto">
            <a:xfrm>
              <a:off x="0" y="0"/>
              <a:ext cx="480" cy="419"/>
              <a:chOff x="0" y="0"/>
              <a:chExt cx="1549" cy="1351"/>
            </a:xfrm>
          </p:grpSpPr>
          <p:sp>
            <p:nvSpPr>
              <p:cNvPr id="62"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9"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0" name="Text Box 17"/>
            <p:cNvSpPr txBox="1">
              <a:spLocks noChangeArrowheads="1"/>
            </p:cNvSpPr>
            <p:nvPr/>
          </p:nvSpPr>
          <p:spPr bwMode="auto">
            <a:xfrm>
              <a:off x="536" y="0"/>
              <a:ext cx="4550" cy="523"/>
            </a:xfrm>
            <a:prstGeom prst="rect">
              <a:avLst/>
            </a:prstGeom>
            <a:noFill/>
            <a:ln w="9525">
              <a:noFill/>
              <a:miter lim="800000"/>
              <a:headEnd/>
              <a:tailEnd/>
            </a:ln>
            <a:effectLst/>
          </p:spPr>
          <p:txBody>
            <a:bodyPr wrap="square">
              <a:spAutoFit/>
            </a:bodyPr>
            <a:lstStyle/>
            <a:p>
              <a:r>
                <a:rPr lang="en-IN" sz="2400" dirty="0"/>
                <a:t>CT’s and PT’s</a:t>
              </a:r>
              <a:r>
                <a:rPr lang="en-US" sz="2400" dirty="0" smtClean="0"/>
                <a:t> </a:t>
              </a:r>
              <a:endParaRPr lang="en-IN" sz="2400" dirty="0"/>
            </a:p>
            <a:p>
              <a:r>
                <a:rPr lang="en-US" sz="2400" dirty="0" smtClean="0"/>
                <a:t>.             </a:t>
              </a:r>
            </a:p>
          </p:txBody>
        </p:sp>
        <p:sp>
          <p:nvSpPr>
            <p:cNvPr id="61" name="Text Box 18"/>
            <p:cNvSpPr txBox="1">
              <a:spLocks noChangeArrowheads="1"/>
            </p:cNvSpPr>
            <p:nvPr/>
          </p:nvSpPr>
          <p:spPr bwMode="auto">
            <a:xfrm>
              <a:off x="132"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smtClean="0">
                  <a:solidFill>
                    <a:sysClr val="windowText" lastClr="000000"/>
                  </a:solidFill>
                </a:rPr>
                <a:t>5</a:t>
              </a:r>
              <a:endParaRPr kumimoji="0" lang="en-US" sz="2400" b="1"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protection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0242" name="Picture 2" descr="Protection System in Power System | Electrical4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72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522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44887" y="539342"/>
            <a:ext cx="8846713" cy="6186309"/>
          </a:xfrm>
          <a:prstGeom prst="rect">
            <a:avLst/>
          </a:prstGeom>
        </p:spPr>
        <p:txBody>
          <a:bodyPr wrap="square">
            <a:spAutoFit/>
          </a:bodyPr>
          <a:lstStyle/>
          <a:p>
            <a:r>
              <a:rPr lang="en-IN" dirty="0">
                <a:solidFill>
                  <a:srgbClr val="414141"/>
                </a:solidFill>
                <a:latin typeface="Roboto"/>
              </a:rPr>
              <a:t>In interconnected </a:t>
            </a:r>
            <a:r>
              <a:rPr lang="en-IN" dirty="0">
                <a:solidFill>
                  <a:srgbClr val="2BAAE1"/>
                </a:solidFill>
                <a:latin typeface="Roboto"/>
                <a:hlinkClick r:id="rId2"/>
              </a:rPr>
              <a:t>Power System</a:t>
            </a:r>
            <a:r>
              <a:rPr lang="en-IN" dirty="0">
                <a:solidFill>
                  <a:srgbClr val="414141"/>
                </a:solidFill>
                <a:latin typeface="Roboto"/>
              </a:rPr>
              <a:t> network , a good protection scheme is necessary for reliable operation. So, which qualities needed for good protective relay?</a:t>
            </a:r>
          </a:p>
          <a:p>
            <a:r>
              <a:rPr lang="en-IN" dirty="0">
                <a:solidFill>
                  <a:srgbClr val="414141"/>
                </a:solidFill>
                <a:latin typeface="Roboto"/>
              </a:rPr>
              <a:t>A protective relaying scheme should have certain important qualities such as;</a:t>
            </a:r>
          </a:p>
          <a:p>
            <a:pPr>
              <a:buFont typeface="Arial" panose="020B0604020202020204" pitchFamily="34" charset="0"/>
              <a:buChar char="•"/>
            </a:pPr>
            <a:r>
              <a:rPr lang="en-IN" dirty="0">
                <a:solidFill>
                  <a:srgbClr val="FF0000"/>
                </a:solidFill>
                <a:latin typeface="Roboto"/>
              </a:rPr>
              <a:t>Reliability</a:t>
            </a:r>
          </a:p>
          <a:p>
            <a:pPr>
              <a:buFont typeface="Arial" panose="020B0604020202020204" pitchFamily="34" charset="0"/>
              <a:buChar char="•"/>
            </a:pPr>
            <a:r>
              <a:rPr lang="en-IN" dirty="0">
                <a:solidFill>
                  <a:srgbClr val="FF0000"/>
                </a:solidFill>
                <a:latin typeface="Roboto"/>
              </a:rPr>
              <a:t>Speed and Time</a:t>
            </a:r>
          </a:p>
          <a:p>
            <a:pPr>
              <a:buFont typeface="Arial" panose="020B0604020202020204" pitchFamily="34" charset="0"/>
              <a:buChar char="•"/>
            </a:pPr>
            <a:r>
              <a:rPr lang="en-IN" dirty="0">
                <a:solidFill>
                  <a:srgbClr val="FF0000"/>
                </a:solidFill>
                <a:latin typeface="Roboto"/>
              </a:rPr>
              <a:t>Sensitivity</a:t>
            </a:r>
          </a:p>
          <a:p>
            <a:pPr>
              <a:buFont typeface="Arial" panose="020B0604020202020204" pitchFamily="34" charset="0"/>
              <a:buChar char="•"/>
            </a:pPr>
            <a:r>
              <a:rPr lang="en-IN" dirty="0">
                <a:solidFill>
                  <a:srgbClr val="FF0000"/>
                </a:solidFill>
                <a:latin typeface="Roboto"/>
              </a:rPr>
              <a:t>Selectivity and discrimination</a:t>
            </a:r>
          </a:p>
          <a:p>
            <a:pPr>
              <a:buFont typeface="Arial" panose="020B0604020202020204" pitchFamily="34" charset="0"/>
              <a:buChar char="•"/>
            </a:pPr>
            <a:r>
              <a:rPr lang="en-IN" dirty="0">
                <a:solidFill>
                  <a:srgbClr val="FF0000"/>
                </a:solidFill>
                <a:latin typeface="Roboto"/>
              </a:rPr>
              <a:t>Stability</a:t>
            </a:r>
          </a:p>
          <a:p>
            <a:pPr>
              <a:buFont typeface="Arial" panose="020B0604020202020204" pitchFamily="34" charset="0"/>
              <a:buChar char="•"/>
            </a:pPr>
            <a:r>
              <a:rPr lang="en-IN" dirty="0">
                <a:solidFill>
                  <a:srgbClr val="FF0000"/>
                </a:solidFill>
                <a:latin typeface="Roboto"/>
              </a:rPr>
              <a:t>Simplicity</a:t>
            </a:r>
          </a:p>
          <a:p>
            <a:pPr>
              <a:buFont typeface="Arial" panose="020B0604020202020204" pitchFamily="34" charset="0"/>
              <a:buChar char="•"/>
            </a:pPr>
            <a:r>
              <a:rPr lang="en-IN" dirty="0">
                <a:solidFill>
                  <a:srgbClr val="FF0000"/>
                </a:solidFill>
                <a:latin typeface="Roboto"/>
              </a:rPr>
              <a:t>Economy</a:t>
            </a:r>
          </a:p>
          <a:p>
            <a:pPr>
              <a:buFont typeface="Arial" panose="020B0604020202020204" pitchFamily="34" charset="0"/>
              <a:buChar char="•"/>
            </a:pPr>
            <a:r>
              <a:rPr lang="en-IN" dirty="0">
                <a:solidFill>
                  <a:srgbClr val="FF0000"/>
                </a:solidFill>
                <a:latin typeface="Roboto"/>
              </a:rPr>
              <a:t>Adequateness</a:t>
            </a:r>
          </a:p>
          <a:p>
            <a:r>
              <a:rPr lang="en-IN" dirty="0">
                <a:solidFill>
                  <a:srgbClr val="414141"/>
                </a:solidFill>
                <a:latin typeface="Roboto"/>
              </a:rPr>
              <a:t>These qualities must have protective relays for better protection of the power system network.</a:t>
            </a:r>
          </a:p>
          <a:p>
            <a:r>
              <a:rPr lang="en-IN" b="1" dirty="0" smtClean="0">
                <a:solidFill>
                  <a:srgbClr val="FF0000"/>
                </a:solidFill>
              </a:rPr>
              <a:t>Reliability</a:t>
            </a:r>
            <a:endParaRPr lang="en-IN" b="1" dirty="0">
              <a:solidFill>
                <a:srgbClr val="FF0000"/>
              </a:solidFill>
            </a:endParaRPr>
          </a:p>
          <a:p>
            <a:r>
              <a:rPr lang="en-IN" dirty="0">
                <a:solidFill>
                  <a:srgbClr val="FF0000"/>
                </a:solidFill>
              </a:rPr>
              <a:t>It is the ability of a protective relays to operate under predetermined conditions. The reliability of the protection system depends on the reliability of various components like a </a:t>
            </a:r>
            <a:r>
              <a:rPr lang="en-IN" dirty="0">
                <a:solidFill>
                  <a:srgbClr val="FF0000"/>
                </a:solidFill>
                <a:hlinkClick r:id="rId3"/>
              </a:rPr>
              <a:t>circuit breaker</a:t>
            </a:r>
            <a:r>
              <a:rPr lang="en-IN" dirty="0">
                <a:solidFill>
                  <a:srgbClr val="FF0000"/>
                </a:solidFill>
              </a:rPr>
              <a:t>, relays, current transformer (CT), potential transformer (PT), trip coils, connecting cables and many more.</a:t>
            </a:r>
          </a:p>
          <a:p>
            <a:r>
              <a:rPr lang="en-IN" dirty="0"/>
              <a:t>There are many components to operate before the operation of the relay. And the operation of the relaying scheme is also depending on the component which plays a role in the operation of the relay.</a:t>
            </a:r>
          </a:p>
          <a:p>
            <a:endParaRPr lang="en-IN" dirty="0"/>
          </a:p>
        </p:txBody>
      </p:sp>
    </p:spTree>
    <p:extLst>
      <p:ext uri="{BB962C8B-B14F-4D97-AF65-F5344CB8AC3E}">
        <p14:creationId xmlns:p14="http://schemas.microsoft.com/office/powerpoint/2010/main" val="2501383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2 </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0" y="457200"/>
            <a:ext cx="9144000" cy="1477328"/>
          </a:xfrm>
          <a:prstGeom prst="rect">
            <a:avLst/>
          </a:prstGeom>
        </p:spPr>
        <p:txBody>
          <a:bodyPr wrap="square">
            <a:spAutoFit/>
          </a:bodyPr>
          <a:lstStyle/>
          <a:p>
            <a:pPr algn="just"/>
            <a:r>
              <a:rPr lang="en-IN" dirty="0">
                <a:solidFill>
                  <a:srgbClr val="414141"/>
                </a:solidFill>
                <a:latin typeface="Roboto"/>
              </a:rPr>
              <a:t>The </a:t>
            </a:r>
            <a:r>
              <a:rPr lang="en-IN" dirty="0">
                <a:solidFill>
                  <a:srgbClr val="FF0000"/>
                </a:solidFill>
                <a:latin typeface="Roboto"/>
              </a:rPr>
              <a:t>reliability of the system </a:t>
            </a:r>
            <a:r>
              <a:rPr lang="en-IN" dirty="0">
                <a:solidFill>
                  <a:srgbClr val="414141"/>
                </a:solidFill>
                <a:latin typeface="Roboto"/>
              </a:rPr>
              <a:t>can be judged from the statistical data but cannot be expressed in terms of mathematical operation.</a:t>
            </a:r>
          </a:p>
          <a:p>
            <a:pPr algn="just"/>
            <a:r>
              <a:rPr lang="en-IN" dirty="0">
                <a:solidFill>
                  <a:srgbClr val="414141"/>
                </a:solidFill>
                <a:latin typeface="Roboto"/>
              </a:rPr>
              <a:t>Proper maintenance also plays an important role in improving the reliable operation of the system. It is also depending on the design of the system</a:t>
            </a:r>
            <a:r>
              <a:rPr lang="en-IN" dirty="0" smtClean="0">
                <a:solidFill>
                  <a:srgbClr val="414141"/>
                </a:solidFill>
                <a:latin typeface="Roboto"/>
              </a:rPr>
              <a:t>.</a:t>
            </a:r>
          </a:p>
          <a:p>
            <a:pPr algn="just"/>
            <a:endParaRPr lang="en-IN" b="0" i="0" dirty="0">
              <a:solidFill>
                <a:srgbClr val="414141"/>
              </a:solidFill>
              <a:effectLst/>
              <a:latin typeface="Roboto"/>
            </a:endParaRPr>
          </a:p>
        </p:txBody>
      </p:sp>
      <p:sp>
        <p:nvSpPr>
          <p:cNvPr id="10" name="Rectangle 9"/>
          <p:cNvSpPr/>
          <p:nvPr/>
        </p:nvSpPr>
        <p:spPr>
          <a:xfrm>
            <a:off x="0" y="1659797"/>
            <a:ext cx="9144000" cy="2754087"/>
          </a:xfrm>
          <a:prstGeom prst="rect">
            <a:avLst/>
          </a:prstGeom>
        </p:spPr>
        <p:txBody>
          <a:bodyPr wrap="square">
            <a:spAutoFit/>
          </a:bodyPr>
          <a:lstStyle/>
          <a:p>
            <a:pPr algn="just">
              <a:lnSpc>
                <a:spcPct val="115000"/>
              </a:lnSpc>
              <a:spcAft>
                <a:spcPts val="1875"/>
              </a:spcAft>
            </a:pPr>
            <a:r>
              <a:rPr lang="en-IN" sz="3200" b="1" dirty="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Speed and Time</a:t>
            </a:r>
            <a:endParaRPr lang="en-IN" sz="16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r>
              <a:rPr lang="en-IN" dirty="0">
                <a:solidFill>
                  <a:srgbClr val="414141"/>
                </a:solidFill>
                <a:latin typeface="Helvetica" panose="020B0604020202020204" pitchFamily="34" charset="0"/>
                <a:ea typeface="Times New Roman" panose="02020603050405020304" pitchFamily="18" charset="0"/>
                <a:cs typeface="Times New Roman" panose="02020603050405020304" pitchFamily="18" charset="0"/>
              </a:rPr>
              <a:t>The protective scheme must disconnect the faulty part of the system as soon as possible</a:t>
            </a:r>
            <a:r>
              <a:rPr lang="en-IN" dirty="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 If the faulty part takes more time to </a:t>
            </a:r>
            <a:r>
              <a:rPr lang="en-IN" dirty="0" smtClean="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disconnect. It </a:t>
            </a:r>
            <a:r>
              <a:rPr lang="en-IN" dirty="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may damage the component which is carrying faulty current</a:t>
            </a:r>
            <a:r>
              <a:rPr lang="en-IN" dirty="0" smtClean="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 </a:t>
            </a:r>
            <a:r>
              <a:rPr lang="en-IN" sz="1600" dirty="0"/>
              <a:t>The system voltage will decrease. And low-voltage may affect the motors and generators running on the consumer side</a:t>
            </a:r>
            <a:r>
              <a:rPr lang="en-IN" sz="1600" dirty="0" smtClean="0"/>
              <a:t>. </a:t>
            </a:r>
            <a:r>
              <a:rPr lang="en-IN" sz="1600" dirty="0" smtClean="0">
                <a:solidFill>
                  <a:srgbClr val="FF0000"/>
                </a:solidFill>
              </a:rPr>
              <a:t>In </a:t>
            </a:r>
            <a:r>
              <a:rPr lang="en-IN" sz="1600" dirty="0">
                <a:solidFill>
                  <a:srgbClr val="FF0000"/>
                </a:solidFill>
              </a:rPr>
              <a:t>worst condition, if the fault persists a long time, subsequently other faults may get generated and it results in a blackout</a:t>
            </a:r>
            <a:r>
              <a:rPr lang="en-IN" sz="1600" dirty="0" smtClean="0">
                <a:solidFill>
                  <a:srgbClr val="FF0000"/>
                </a:solidFill>
              </a:rPr>
              <a:t>.</a:t>
            </a:r>
          </a:p>
          <a:p>
            <a:endParaRPr lang="en-IN" sz="1600" dirty="0">
              <a:solidFill>
                <a:srgbClr val="FF0000"/>
              </a:solidFill>
            </a:endParaRPr>
          </a:p>
          <a:p>
            <a:pPr algn="just">
              <a:lnSpc>
                <a:spcPts val="2160"/>
              </a:lnSpc>
              <a:spcAft>
                <a:spcPts val="1875"/>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p:cNvSpPr/>
          <p:nvPr/>
        </p:nvSpPr>
        <p:spPr>
          <a:xfrm>
            <a:off x="0" y="3959928"/>
            <a:ext cx="8763000" cy="1220847"/>
          </a:xfrm>
          <a:prstGeom prst="rect">
            <a:avLst/>
          </a:prstGeom>
        </p:spPr>
        <p:txBody>
          <a:bodyPr wrap="square">
            <a:spAutoFit/>
          </a:bodyPr>
          <a:lstStyle/>
          <a:p>
            <a:pPr algn="just">
              <a:lnSpc>
                <a:spcPts val="2160"/>
              </a:lnSpc>
              <a:spcAft>
                <a:spcPts val="1875"/>
              </a:spcAft>
            </a:pPr>
            <a:r>
              <a:rPr lang="en-IN" dirty="0">
                <a:solidFill>
                  <a:srgbClr val="FF0000"/>
                </a:solidFill>
                <a:latin typeface="Helvetica" panose="020B0604020202020204" pitchFamily="34" charset="0"/>
                <a:ea typeface="Times New Roman" panose="02020603050405020304" pitchFamily="18" charset="0"/>
              </a:rPr>
              <a:t>Therefore, very high-speed protection relays are used in the power system network. The relay time is the time taken from the instant of the fault and the instant of the closure of contact of the relay</a:t>
            </a:r>
            <a:r>
              <a:rPr lang="en-IN" dirty="0">
                <a:solidFill>
                  <a:srgbClr val="414141"/>
                </a:solidFill>
                <a:latin typeface="Helvetica" panose="020B0604020202020204" pitchFamily="34" charset="0"/>
                <a:ea typeface="Times New Roman" panose="02020603050405020304" pitchFamily="18" charset="0"/>
              </a:rPr>
              <a:t>. </a:t>
            </a:r>
            <a:r>
              <a:rPr lang="en-IN" dirty="0">
                <a:solidFill>
                  <a:srgbClr val="FF0000"/>
                </a:solidFill>
                <a:latin typeface="Helvetica" panose="020B0604020202020204" pitchFamily="34" charset="0"/>
                <a:ea typeface="Times New Roman" panose="02020603050405020304" pitchFamily="18" charset="0"/>
              </a:rPr>
              <a:t>The circuit breaker time is the time taken by a circuit breaker to operate and open the contacts and extinguish the arc.</a:t>
            </a:r>
            <a:endParaRPr lang="en-IN" dirty="0">
              <a:solidFill>
                <a:srgbClr val="FF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19318" y="5109368"/>
            <a:ext cx="9146146" cy="1220847"/>
          </a:xfrm>
          <a:prstGeom prst="rect">
            <a:avLst/>
          </a:prstGeom>
        </p:spPr>
        <p:txBody>
          <a:bodyPr wrap="square">
            <a:spAutoFit/>
          </a:bodyPr>
          <a:lstStyle/>
          <a:p>
            <a:pPr algn="just">
              <a:lnSpc>
                <a:spcPts val="2160"/>
              </a:lnSpc>
              <a:spcAft>
                <a:spcPts val="1875"/>
              </a:spcAft>
            </a:pPr>
            <a:r>
              <a:rPr lang="en-IN" dirty="0">
                <a:solidFill>
                  <a:srgbClr val="FF0000"/>
                </a:solidFill>
                <a:latin typeface="Helvetica" panose="020B0604020202020204" pitchFamily="34" charset="0"/>
                <a:ea typeface="Times New Roman" panose="02020603050405020304" pitchFamily="18" charset="0"/>
              </a:rPr>
              <a:t>The total time required between the instant of the fault and the instant of final arc interruption in the circuit breaker is called fault clearing time. It includes the relay time and circuit breaker time.</a:t>
            </a:r>
            <a:r>
              <a:rPr lang="en-IN" dirty="0">
                <a:solidFill>
                  <a:srgbClr val="414141"/>
                </a:solidFill>
                <a:latin typeface="Helvetica" panose="020B0604020202020204" pitchFamily="34" charset="0"/>
                <a:ea typeface="Times New Roman" panose="02020603050405020304" pitchFamily="18" charset="0"/>
              </a:rPr>
              <a:t> In high-speed operation of the relaying scheme, the fault clearing time is very small.</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1885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104104" y="546101"/>
            <a:ext cx="8964769" cy="2284791"/>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7" name="Rectangle 6"/>
          <p:cNvSpPr/>
          <p:nvPr/>
        </p:nvSpPr>
        <p:spPr>
          <a:xfrm>
            <a:off x="104104" y="591818"/>
            <a:ext cx="8887496" cy="2213426"/>
          </a:xfrm>
          <a:prstGeom prst="rect">
            <a:avLst/>
          </a:prstGeom>
        </p:spPr>
        <p:txBody>
          <a:bodyPr wrap="square">
            <a:spAutoFit/>
          </a:bodyPr>
          <a:lstStyle/>
          <a:p>
            <a:pPr>
              <a:spcAft>
                <a:spcPts val="1875"/>
              </a:spcAft>
            </a:pPr>
            <a:r>
              <a:rPr lang="en-IN" sz="3200" b="1" dirty="0" smtClean="0">
                <a:solidFill>
                  <a:srgbClr val="FF0000"/>
                </a:solidFill>
                <a:latin typeface="Helvetica" panose="020B0604020202020204" pitchFamily="34" charset="0"/>
                <a:ea typeface="Times New Roman" panose="02020603050405020304" pitchFamily="18" charset="0"/>
              </a:rPr>
              <a:t>Sensitivity</a:t>
            </a:r>
          </a:p>
          <a:p>
            <a:pPr>
              <a:spcAft>
                <a:spcPts val="1875"/>
              </a:spcAft>
            </a:pPr>
            <a:r>
              <a:rPr lang="en-IN" dirty="0" smtClean="0">
                <a:solidFill>
                  <a:srgbClr val="414141"/>
                </a:solidFill>
                <a:latin typeface="Helvetica" panose="020B0604020202020204" pitchFamily="34" charset="0"/>
                <a:ea typeface="Times New Roman" panose="02020603050405020304" pitchFamily="18" charset="0"/>
              </a:rPr>
              <a:t>The </a:t>
            </a:r>
            <a:r>
              <a:rPr lang="en-IN" dirty="0">
                <a:solidFill>
                  <a:srgbClr val="414141"/>
                </a:solidFill>
                <a:latin typeface="Helvetica" panose="020B0604020202020204" pitchFamily="34" charset="0"/>
                <a:ea typeface="Times New Roman" panose="02020603050405020304" pitchFamily="18" charset="0"/>
              </a:rPr>
              <a:t>protective scheme operates if the value of the actuating quantity is not in the predefined range. </a:t>
            </a:r>
            <a:r>
              <a:rPr lang="en-IN" dirty="0">
                <a:solidFill>
                  <a:srgbClr val="FF0000"/>
                </a:solidFill>
                <a:latin typeface="Helvetica" panose="020B0604020202020204" pitchFamily="34" charset="0"/>
                <a:ea typeface="Times New Roman" panose="02020603050405020304" pitchFamily="18" charset="0"/>
              </a:rPr>
              <a:t>The sensitivity is the ability to operate with a low value of actuating quantity.</a:t>
            </a:r>
            <a:r>
              <a:rPr lang="en-IN" dirty="0">
                <a:solidFill>
                  <a:srgbClr val="414141"/>
                </a:solidFill>
                <a:latin typeface="Helvetica" panose="020B0604020202020204" pitchFamily="34" charset="0"/>
                <a:ea typeface="Times New Roman" panose="02020603050405020304" pitchFamily="18" charset="0"/>
              </a:rPr>
              <a:t> </a:t>
            </a:r>
            <a:r>
              <a:rPr lang="en-IN" dirty="0">
                <a:solidFill>
                  <a:srgbClr val="FF0000"/>
                </a:solidFill>
                <a:latin typeface="Helvetica" panose="020B0604020202020204" pitchFamily="34" charset="0"/>
                <a:ea typeface="Times New Roman" panose="02020603050405020304" pitchFamily="18" charset="0"/>
              </a:rPr>
              <a:t>In a protected zone, the sensitivity indicates the smallest value of the actuating quantity at which the protection starts operating in relation to the minimum value of fault current</a:t>
            </a:r>
            <a:endParaRPr lang="en-IN" dirty="0">
              <a:solidFill>
                <a:srgbClr val="FF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16099" y="2743200"/>
            <a:ext cx="9042042" cy="2239074"/>
          </a:xfrm>
          <a:prstGeom prst="rect">
            <a:avLst/>
          </a:prstGeom>
        </p:spPr>
        <p:txBody>
          <a:bodyPr wrap="square">
            <a:spAutoFit/>
          </a:bodyPr>
          <a:lstStyle/>
          <a:p>
            <a:pPr>
              <a:spcAft>
                <a:spcPts val="1875"/>
              </a:spcAft>
            </a:pPr>
            <a:r>
              <a:rPr lang="en-IN" sz="3200" b="1" dirty="0">
                <a:solidFill>
                  <a:srgbClr val="FF0000"/>
                </a:solidFill>
                <a:latin typeface="Helvetica" panose="020B0604020202020204" pitchFamily="34" charset="0"/>
                <a:ea typeface="Times New Roman" panose="02020603050405020304" pitchFamily="18" charset="0"/>
              </a:rPr>
              <a:t>Selectivity and Discrimination</a:t>
            </a:r>
            <a:endParaRPr lang="en-IN" sz="2800" b="1" dirty="0">
              <a:solidFill>
                <a:srgbClr val="FF0000"/>
              </a:solidFill>
              <a:latin typeface="Times New Roman" panose="02020603050405020304" pitchFamily="18" charset="0"/>
              <a:ea typeface="Times New Roman" panose="02020603050405020304" pitchFamily="18" charset="0"/>
            </a:endParaRPr>
          </a:p>
          <a:p>
            <a:pPr algn="just">
              <a:lnSpc>
                <a:spcPts val="2160"/>
              </a:lnSpc>
              <a:spcAft>
                <a:spcPts val="1875"/>
              </a:spcAft>
            </a:pPr>
            <a:r>
              <a:rPr lang="en-IN" dirty="0">
                <a:solidFill>
                  <a:srgbClr val="FF0000"/>
                </a:solidFill>
                <a:latin typeface="Helvetica" panose="020B0604020202020204" pitchFamily="34" charset="0"/>
                <a:ea typeface="Times New Roman" panose="02020603050405020304" pitchFamily="18" charset="0"/>
              </a:rPr>
              <a:t>Selectivity is the ability of the protective scheme to identify the fault part of the system. </a:t>
            </a:r>
            <a:r>
              <a:rPr lang="en-IN" dirty="0">
                <a:solidFill>
                  <a:srgbClr val="414141"/>
                </a:solidFill>
                <a:latin typeface="Helvetica" panose="020B0604020202020204" pitchFamily="34" charset="0"/>
                <a:ea typeface="Times New Roman" panose="02020603050405020304" pitchFamily="18" charset="0"/>
              </a:rPr>
              <a:t>It must operate only for the faulty part without affecting the rest of a healthy system. </a:t>
            </a:r>
            <a:r>
              <a:rPr lang="en-IN" dirty="0">
                <a:solidFill>
                  <a:srgbClr val="FF0000"/>
                </a:solidFill>
                <a:latin typeface="Helvetica" panose="020B0604020202020204" pitchFamily="34" charset="0"/>
                <a:ea typeface="Times New Roman" panose="02020603050405020304" pitchFamily="18" charset="0"/>
              </a:rPr>
              <a:t>Discrimination is the ability of the protective scheme to identify between the normal condition and abnormal condition. The relaying scheme must operate under abnormal conditions only.</a:t>
            </a:r>
            <a:endParaRPr lang="en-IN" dirty="0">
              <a:solidFill>
                <a:srgbClr val="FF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34881" y="4800600"/>
            <a:ext cx="9103753" cy="1785104"/>
          </a:xfrm>
          <a:prstGeom prst="rect">
            <a:avLst/>
          </a:prstGeom>
        </p:spPr>
        <p:txBody>
          <a:bodyPr wrap="square">
            <a:spAutoFit/>
          </a:bodyPr>
          <a:lstStyle/>
          <a:p>
            <a:pPr algn="just">
              <a:lnSpc>
                <a:spcPts val="2160"/>
              </a:lnSpc>
              <a:spcAft>
                <a:spcPts val="1875"/>
              </a:spcAft>
            </a:pPr>
            <a:r>
              <a:rPr lang="en-IN" dirty="0">
                <a:solidFill>
                  <a:srgbClr val="414141"/>
                </a:solidFill>
                <a:latin typeface="Helvetica" panose="020B0604020202020204" pitchFamily="34" charset="0"/>
                <a:ea typeface="Times New Roman" panose="02020603050405020304" pitchFamily="18" charset="0"/>
              </a:rPr>
              <a:t>Therefore, the protective scheme selects the faulty part from the healthy system and disconnect in abnormal condition for faulty part only without disturbing the healthy system. </a:t>
            </a:r>
            <a:r>
              <a:rPr lang="en-IN" dirty="0">
                <a:solidFill>
                  <a:srgbClr val="FF0000"/>
                </a:solidFill>
                <a:latin typeface="Helvetica" panose="020B0604020202020204" pitchFamily="34" charset="0"/>
                <a:ea typeface="Times New Roman" panose="02020603050405020304" pitchFamily="18" charset="0"/>
              </a:rPr>
              <a:t>One more thing to mention here is that the relaying scheme must not operate beyond their </a:t>
            </a:r>
            <a:r>
              <a:rPr lang="en-IN" dirty="0">
                <a:solidFill>
                  <a:srgbClr val="FF0000"/>
                </a:solidFill>
                <a:latin typeface="Helvetica" panose="020B0604020202020204" pitchFamily="34" charset="0"/>
                <a:ea typeface="Times New Roman" panose="02020603050405020304" pitchFamily="18" charset="0"/>
                <a:hlinkClick r:id="rId2"/>
              </a:rPr>
              <a:t>protective zone</a:t>
            </a:r>
            <a:r>
              <a:rPr lang="en-IN" dirty="0">
                <a:solidFill>
                  <a:srgbClr val="FF0000"/>
                </a:solidFill>
                <a:latin typeface="Helvetica" panose="020B0604020202020204" pitchFamily="34" charset="0"/>
                <a:ea typeface="Times New Roman" panose="02020603050405020304" pitchFamily="18" charset="0"/>
              </a:rPr>
              <a:t>. If the system is not selective, it operates for the fault beyond its protective zone and unnecessary tripping occurs. </a:t>
            </a:r>
            <a:r>
              <a:rPr lang="en-IN" dirty="0">
                <a:solidFill>
                  <a:srgbClr val="414141"/>
                </a:solidFill>
                <a:latin typeface="Helvetica" panose="020B0604020202020204" pitchFamily="34" charset="0"/>
                <a:ea typeface="Times New Roman" panose="02020603050405020304" pitchFamily="18" charset="0"/>
              </a:rPr>
              <a:t>By which it will disconnect large areas compared to a faulty area.</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7331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71906" y="593407"/>
            <a:ext cx="8991599" cy="2100048"/>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71906" y="454380"/>
            <a:ext cx="8919693" cy="2239074"/>
          </a:xfrm>
          <a:prstGeom prst="rect">
            <a:avLst/>
          </a:prstGeom>
        </p:spPr>
        <p:txBody>
          <a:bodyPr wrap="square">
            <a:spAutoFit/>
          </a:bodyPr>
          <a:lstStyle/>
          <a:p>
            <a:pPr>
              <a:spcAft>
                <a:spcPts val="1875"/>
              </a:spcAft>
            </a:pPr>
            <a:r>
              <a:rPr lang="en-IN" sz="3200" b="1" dirty="0">
                <a:solidFill>
                  <a:srgbClr val="FF0000"/>
                </a:solidFill>
                <a:latin typeface="Helvetica" panose="020B0604020202020204" pitchFamily="34" charset="0"/>
                <a:ea typeface="Times New Roman" panose="02020603050405020304" pitchFamily="18" charset="0"/>
              </a:rPr>
              <a:t>Stability</a:t>
            </a:r>
            <a:endParaRPr lang="en-IN" sz="2800" b="1" dirty="0">
              <a:solidFill>
                <a:srgbClr val="FF0000"/>
              </a:solidFill>
              <a:latin typeface="Times New Roman" panose="02020603050405020304" pitchFamily="18" charset="0"/>
              <a:ea typeface="Times New Roman" panose="02020603050405020304" pitchFamily="18" charset="0"/>
            </a:endParaRPr>
          </a:p>
          <a:p>
            <a:pPr algn="just">
              <a:lnSpc>
                <a:spcPts val="2160"/>
              </a:lnSpc>
              <a:spcAft>
                <a:spcPts val="1875"/>
              </a:spcAft>
            </a:pPr>
            <a:r>
              <a:rPr lang="en-IN" dirty="0">
                <a:solidFill>
                  <a:srgbClr val="FF0000"/>
                </a:solidFill>
                <a:latin typeface="Helvetica" panose="020B0604020202020204" pitchFamily="34" charset="0"/>
                <a:ea typeface="Times New Roman" panose="02020603050405020304" pitchFamily="18" charset="0"/>
              </a:rPr>
              <a:t>The power system network must remain stable under the condition of transient, disturbance, and </a:t>
            </a:r>
            <a:r>
              <a:rPr lang="en-IN" dirty="0" smtClean="0">
                <a:solidFill>
                  <a:srgbClr val="FF0000"/>
                </a:solidFill>
                <a:latin typeface="Helvetica" panose="020B0604020202020204" pitchFamily="34" charset="0"/>
                <a:ea typeface="Times New Roman" panose="02020603050405020304" pitchFamily="18" charset="0"/>
              </a:rPr>
              <a:t>faults. </a:t>
            </a:r>
            <a:r>
              <a:rPr lang="en-IN" dirty="0" smtClean="0">
                <a:solidFill>
                  <a:srgbClr val="414141"/>
                </a:solidFill>
                <a:latin typeface="Helvetica" panose="020B0604020202020204" pitchFamily="34" charset="0"/>
                <a:ea typeface="Times New Roman" panose="02020603050405020304" pitchFamily="18" charset="0"/>
              </a:rPr>
              <a:t>The </a:t>
            </a:r>
            <a:r>
              <a:rPr lang="en-IN" dirty="0" smtClean="0">
                <a:solidFill>
                  <a:srgbClr val="2BAAE1"/>
                </a:solidFill>
                <a:latin typeface="Helvetica" panose="020B0604020202020204" pitchFamily="34" charset="0"/>
                <a:ea typeface="Times New Roman" panose="02020603050405020304" pitchFamily="18" charset="0"/>
                <a:hlinkClick r:id="rId2"/>
              </a:rPr>
              <a:t>stability of power system</a:t>
            </a:r>
            <a:r>
              <a:rPr lang="en-IN" dirty="0" smtClean="0">
                <a:solidFill>
                  <a:srgbClr val="414141"/>
                </a:solidFill>
                <a:latin typeface="Helvetica" panose="020B0604020202020204" pitchFamily="34" charset="0"/>
                <a:ea typeface="Times New Roman" panose="02020603050405020304" pitchFamily="18" charset="0"/>
              </a:rPr>
              <a:t> is the quality of a protective scheme due to which the </a:t>
            </a:r>
            <a:r>
              <a:rPr lang="en-IN" dirty="0">
                <a:solidFill>
                  <a:srgbClr val="414141"/>
                </a:solidFill>
                <a:latin typeface="Helvetica" panose="020B0604020202020204" pitchFamily="34" charset="0"/>
                <a:ea typeface="Times New Roman" panose="02020603050405020304" pitchFamily="18" charset="0"/>
              </a:rPr>
              <a:t>system remains inoperative and stable under </a:t>
            </a:r>
            <a:r>
              <a:rPr lang="en-IN" dirty="0" err="1" smtClean="0">
                <a:solidFill>
                  <a:srgbClr val="414141"/>
                </a:solidFill>
                <a:latin typeface="Helvetica" panose="020B0604020202020204" pitchFamily="34" charset="0"/>
                <a:ea typeface="Times New Roman" panose="02020603050405020304" pitchFamily="18" charset="0"/>
              </a:rPr>
              <a:t>abnromal</a:t>
            </a:r>
            <a:r>
              <a:rPr lang="en-IN" dirty="0" smtClean="0">
                <a:solidFill>
                  <a:srgbClr val="414141"/>
                </a:solidFill>
                <a:latin typeface="Helvetica" panose="020B0604020202020204" pitchFamily="34" charset="0"/>
                <a:ea typeface="Times New Roman" panose="02020603050405020304" pitchFamily="18" charset="0"/>
              </a:rPr>
              <a:t> </a:t>
            </a:r>
            <a:r>
              <a:rPr lang="en-IN" dirty="0">
                <a:solidFill>
                  <a:srgbClr val="414141"/>
                </a:solidFill>
                <a:latin typeface="Helvetica" panose="020B0604020202020204" pitchFamily="34" charset="0"/>
                <a:ea typeface="Times New Roman" panose="02020603050405020304" pitchFamily="18" charset="0"/>
              </a:rPr>
              <a:t>conditions. </a:t>
            </a:r>
            <a:r>
              <a:rPr lang="en-IN" dirty="0">
                <a:solidFill>
                  <a:srgbClr val="FF0000"/>
                </a:solidFill>
                <a:latin typeface="Helvetica" panose="020B0604020202020204" pitchFamily="34" charset="0"/>
                <a:ea typeface="Times New Roman" panose="02020603050405020304" pitchFamily="18" charset="0"/>
              </a:rPr>
              <a:t>To </a:t>
            </a:r>
            <a:r>
              <a:rPr lang="en-IN" dirty="0" smtClean="0">
                <a:solidFill>
                  <a:srgbClr val="FF0000"/>
                </a:solidFill>
                <a:latin typeface="Helvetica" panose="020B0604020202020204" pitchFamily="34" charset="0"/>
                <a:ea typeface="Times New Roman" panose="02020603050405020304" pitchFamily="18" charset="0"/>
              </a:rPr>
              <a:t>achieve </a:t>
            </a:r>
            <a:r>
              <a:rPr lang="en-IN" dirty="0">
                <a:solidFill>
                  <a:srgbClr val="FF0000"/>
                </a:solidFill>
                <a:latin typeface="Helvetica" panose="020B0604020202020204" pitchFamily="34" charset="0"/>
                <a:ea typeface="Times New Roman" panose="02020603050405020304" pitchFamily="18" charset="0"/>
              </a:rPr>
              <a:t>stable operation of the system, time delay, a filter circuit, mechanical and electrical bias are provided.</a:t>
            </a:r>
            <a:endParaRPr lang="en-IN" dirty="0">
              <a:solidFill>
                <a:srgbClr val="FF0000"/>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71907" y="2693454"/>
            <a:ext cx="8991598" cy="1674817"/>
          </a:xfrm>
          <a:prstGeom prst="rect">
            <a:avLst/>
          </a:prstGeom>
        </p:spPr>
        <p:txBody>
          <a:bodyPr wrap="square">
            <a:spAutoFit/>
          </a:bodyPr>
          <a:lstStyle/>
          <a:p>
            <a:pPr>
              <a:spcAft>
                <a:spcPts val="1875"/>
              </a:spcAft>
            </a:pPr>
            <a:r>
              <a:rPr lang="en-IN" sz="3200" b="1" dirty="0">
                <a:solidFill>
                  <a:srgbClr val="FF0000"/>
                </a:solidFill>
                <a:latin typeface="Helvetica" panose="020B0604020202020204" pitchFamily="34" charset="0"/>
                <a:ea typeface="Times New Roman" panose="02020603050405020304" pitchFamily="18" charset="0"/>
              </a:rPr>
              <a:t>Simplicity</a:t>
            </a:r>
            <a:endParaRPr lang="en-IN" sz="2800" b="1" dirty="0">
              <a:solidFill>
                <a:srgbClr val="FF0000"/>
              </a:solidFill>
              <a:latin typeface="Times New Roman" panose="02020603050405020304" pitchFamily="18" charset="0"/>
              <a:ea typeface="Times New Roman" panose="02020603050405020304" pitchFamily="18" charset="0"/>
            </a:endParaRPr>
          </a:p>
          <a:p>
            <a:pPr algn="just">
              <a:lnSpc>
                <a:spcPts val="2160"/>
              </a:lnSpc>
              <a:spcAft>
                <a:spcPts val="1875"/>
              </a:spcAft>
            </a:pPr>
            <a:r>
              <a:rPr lang="en-IN" dirty="0">
                <a:solidFill>
                  <a:srgbClr val="FF0000"/>
                </a:solidFill>
                <a:latin typeface="Helvetica" panose="020B0604020202020204" pitchFamily="34" charset="0"/>
                <a:ea typeface="Times New Roman" panose="02020603050405020304" pitchFamily="18" charset="0"/>
              </a:rPr>
              <a:t>To maintain and install easy, the protective scheme must be simple in operation</a:t>
            </a:r>
            <a:r>
              <a:rPr lang="en-IN" dirty="0">
                <a:solidFill>
                  <a:srgbClr val="414141"/>
                </a:solidFill>
                <a:latin typeface="Helvetica" panose="020B0604020202020204" pitchFamily="34" charset="0"/>
                <a:ea typeface="Times New Roman" panose="02020603050405020304" pitchFamily="18" charset="0"/>
              </a:rPr>
              <a:t>. </a:t>
            </a:r>
            <a:r>
              <a:rPr lang="en-IN" dirty="0">
                <a:solidFill>
                  <a:srgbClr val="FF0000"/>
                </a:solidFill>
                <a:latin typeface="Helvetica" panose="020B0604020202020204" pitchFamily="34" charset="0"/>
                <a:ea typeface="Times New Roman" panose="02020603050405020304" pitchFamily="18" charset="0"/>
              </a:rPr>
              <a:t>The complex systems are difficult while maintenance and installation. The simpler the system it will more reliable. Therefore, the protective scheme must simple.</a:t>
            </a:r>
            <a:endParaRPr lang="en-IN"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198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98738" y="591819"/>
            <a:ext cx="8740462"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47222" y="457200"/>
            <a:ext cx="9096778" cy="4308872"/>
          </a:xfrm>
          <a:prstGeom prst="rect">
            <a:avLst/>
          </a:prstGeom>
        </p:spPr>
        <p:txBody>
          <a:bodyPr wrap="square">
            <a:spAutoFit/>
          </a:bodyPr>
          <a:lstStyle/>
          <a:p>
            <a:pPr>
              <a:spcAft>
                <a:spcPts val="1875"/>
              </a:spcAft>
            </a:pPr>
            <a:r>
              <a:rPr lang="en-IN" sz="3200" b="1" dirty="0">
                <a:solidFill>
                  <a:srgbClr val="FF0000"/>
                </a:solidFill>
                <a:latin typeface="Helvetica" panose="020B0604020202020204" pitchFamily="34" charset="0"/>
                <a:ea typeface="Times New Roman" panose="02020603050405020304" pitchFamily="18" charset="0"/>
              </a:rPr>
              <a:t>Adequateness</a:t>
            </a:r>
            <a:endParaRPr lang="en-IN" sz="2800" b="1" dirty="0">
              <a:solidFill>
                <a:srgbClr val="FF0000"/>
              </a:solidFill>
              <a:latin typeface="Times New Roman" panose="02020603050405020304" pitchFamily="18" charset="0"/>
              <a:ea typeface="Times New Roman" panose="02020603050405020304" pitchFamily="18" charset="0"/>
            </a:endParaRPr>
          </a:p>
          <a:p>
            <a:pPr>
              <a:lnSpc>
                <a:spcPts val="2160"/>
              </a:lnSpc>
              <a:spcAft>
                <a:spcPts val="1875"/>
              </a:spcAft>
            </a:pPr>
            <a:r>
              <a:rPr lang="en-IN" dirty="0">
                <a:solidFill>
                  <a:srgbClr val="414141"/>
                </a:solidFill>
                <a:latin typeface="Helvetica" panose="020B0604020202020204" pitchFamily="34" charset="0"/>
                <a:ea typeface="Times New Roman" panose="02020603050405020304" pitchFamily="18" charset="0"/>
              </a:rPr>
              <a:t>There are </a:t>
            </a:r>
            <a:r>
              <a:rPr lang="en-IN" dirty="0">
                <a:solidFill>
                  <a:srgbClr val="FF0000"/>
                </a:solidFill>
                <a:latin typeface="Helvetica" panose="020B0604020202020204" pitchFamily="34" charset="0"/>
                <a:ea typeface="Times New Roman" panose="02020603050405020304" pitchFamily="18" charset="0"/>
              </a:rPr>
              <a:t>varieties of faults and disturbances that exist in the power system network</a:t>
            </a:r>
            <a:r>
              <a:rPr lang="en-IN" dirty="0">
                <a:solidFill>
                  <a:srgbClr val="414141"/>
                </a:solidFill>
                <a:latin typeface="Helvetica" panose="020B0604020202020204" pitchFamily="34" charset="0"/>
                <a:ea typeface="Times New Roman" panose="02020603050405020304" pitchFamily="18" charset="0"/>
              </a:rPr>
              <a:t>. </a:t>
            </a:r>
            <a:r>
              <a:rPr lang="en-IN" dirty="0">
                <a:solidFill>
                  <a:srgbClr val="FF0000"/>
                </a:solidFill>
                <a:latin typeface="Helvetica" panose="020B0604020202020204" pitchFamily="34" charset="0"/>
                <a:ea typeface="Times New Roman" panose="02020603050405020304" pitchFamily="18" charset="0"/>
              </a:rPr>
              <a:t>It may be impossible to provide protection against each and every abnormal condition. </a:t>
            </a:r>
            <a:r>
              <a:rPr lang="en-IN" dirty="0">
                <a:solidFill>
                  <a:srgbClr val="414141"/>
                </a:solidFill>
                <a:latin typeface="Helvetica" panose="020B0604020202020204" pitchFamily="34" charset="0"/>
                <a:ea typeface="Times New Roman" panose="02020603050405020304" pitchFamily="18" charset="0"/>
              </a:rPr>
              <a:t>But the protective system must provide adequate protection for the element of the system. </a:t>
            </a:r>
            <a:r>
              <a:rPr lang="en-IN" dirty="0">
                <a:solidFill>
                  <a:srgbClr val="FF0000"/>
                </a:solidFill>
                <a:latin typeface="Helvetica" panose="020B0604020202020204" pitchFamily="34" charset="0"/>
                <a:ea typeface="Times New Roman" panose="02020603050405020304" pitchFamily="18" charset="0"/>
              </a:rPr>
              <a:t>The adequateness of the system can be evaluated by considering the following factors.</a:t>
            </a:r>
            <a:endParaRPr lang="en-IN" dirty="0">
              <a:solidFill>
                <a:srgbClr val="FF0000"/>
              </a:solidFill>
              <a:latin typeface="Times New Roman" panose="02020603050405020304" pitchFamily="18" charset="0"/>
              <a:ea typeface="Times New Roman" panose="02020603050405020304" pitchFamily="18" charset="0"/>
            </a:endParaRPr>
          </a:p>
          <a:p>
            <a:pPr marL="342900" lvl="0" indent="-342900">
              <a:lnSpc>
                <a:spcPct val="115000"/>
              </a:lnSpc>
              <a:spcAft>
                <a:spcPts val="750"/>
              </a:spcAft>
              <a:buSzPts val="1000"/>
              <a:buFont typeface="Symbol" panose="05050102010706020507" pitchFamily="18" charset="2"/>
              <a:buChar char=""/>
              <a:tabLst>
                <a:tab pos="457200" algn="l"/>
              </a:tabLst>
            </a:pPr>
            <a:r>
              <a:rPr lang="en-IN" sz="1600" dirty="0">
                <a:solidFill>
                  <a:srgbClr val="414141"/>
                </a:solidFill>
                <a:latin typeface="Helvetica" panose="020B0604020202020204" pitchFamily="34" charset="0"/>
                <a:ea typeface="Times New Roman" panose="02020603050405020304" pitchFamily="18" charset="0"/>
                <a:cs typeface="Times New Roman" panose="02020603050405020304" pitchFamily="18" charset="0"/>
              </a:rPr>
              <a:t>Cost</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750"/>
              </a:spcAft>
              <a:buSzPts val="1000"/>
              <a:buFont typeface="Symbol" panose="05050102010706020507" pitchFamily="18" charset="2"/>
              <a:buChar char=""/>
              <a:tabLst>
                <a:tab pos="457200" algn="l"/>
              </a:tabLst>
            </a:pPr>
            <a:r>
              <a:rPr lang="en-IN" sz="1600" dirty="0">
                <a:solidFill>
                  <a:srgbClr val="414141"/>
                </a:solidFill>
                <a:latin typeface="Helvetica" panose="020B0604020202020204" pitchFamily="34" charset="0"/>
                <a:ea typeface="Times New Roman" panose="02020603050405020304" pitchFamily="18" charset="0"/>
                <a:cs typeface="Times New Roman" panose="02020603050405020304" pitchFamily="18" charset="0"/>
              </a:rPr>
              <a:t>Rating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750"/>
              </a:spcAft>
              <a:buSzPts val="1000"/>
              <a:buFont typeface="Symbol" panose="05050102010706020507" pitchFamily="18" charset="2"/>
              <a:buChar char=""/>
              <a:tabLst>
                <a:tab pos="457200" algn="l"/>
              </a:tabLst>
            </a:pPr>
            <a:r>
              <a:rPr lang="en-IN" sz="1600" dirty="0">
                <a:solidFill>
                  <a:srgbClr val="414141"/>
                </a:solidFill>
                <a:latin typeface="Helvetica" panose="020B0604020202020204" pitchFamily="34" charset="0"/>
                <a:ea typeface="Times New Roman" panose="02020603050405020304" pitchFamily="18" charset="0"/>
                <a:cs typeface="Times New Roman" panose="02020603050405020304" pitchFamily="18" charset="0"/>
              </a:rPr>
              <a:t>Location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750"/>
              </a:spcAft>
              <a:buSzPts val="1000"/>
              <a:buFont typeface="Symbol" panose="05050102010706020507" pitchFamily="18" charset="2"/>
              <a:buChar char=""/>
              <a:tabLst>
                <a:tab pos="457200" algn="l"/>
              </a:tabLst>
            </a:pPr>
            <a:r>
              <a:rPr lang="en-IN" sz="1600" dirty="0">
                <a:solidFill>
                  <a:srgbClr val="414141"/>
                </a:solidFill>
                <a:latin typeface="Helvetica" panose="020B0604020202020204" pitchFamily="34" charset="0"/>
                <a:ea typeface="Times New Roman" panose="02020603050405020304" pitchFamily="18" charset="0"/>
                <a:cs typeface="Times New Roman" panose="02020603050405020304" pitchFamily="18" charset="0"/>
              </a:rPr>
              <a:t>Probability of abnormal condition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750"/>
              </a:spcAft>
              <a:buSzPts val="1000"/>
              <a:buFont typeface="Symbol" panose="05050102010706020507" pitchFamily="18" charset="2"/>
              <a:buChar char=""/>
              <a:tabLst>
                <a:tab pos="457200" algn="l"/>
              </a:tabLst>
            </a:pPr>
            <a:r>
              <a:rPr lang="en-IN" sz="1600" dirty="0">
                <a:solidFill>
                  <a:srgbClr val="414141"/>
                </a:solidFill>
                <a:latin typeface="Helvetica" panose="020B0604020202020204" pitchFamily="34" charset="0"/>
                <a:ea typeface="Times New Roman" panose="02020603050405020304" pitchFamily="18" charset="0"/>
                <a:cs typeface="Times New Roman" panose="02020603050405020304" pitchFamily="18" charset="0"/>
              </a:rPr>
              <a:t>Discontinuity of supply due to the failure of the equipment.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26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3074" name="Picture 2" descr="Relay Example With bulb"/>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34361"/>
            <a:ext cx="32766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15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Tree>
    <p:extLst>
      <p:ext uri="{BB962C8B-B14F-4D97-AF65-F5344CB8AC3E}">
        <p14:creationId xmlns:p14="http://schemas.microsoft.com/office/powerpoint/2010/main" val="1383362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Tree>
    <p:extLst>
      <p:ext uri="{BB962C8B-B14F-4D97-AF65-F5344CB8AC3E}">
        <p14:creationId xmlns:p14="http://schemas.microsoft.com/office/powerpoint/2010/main" val="233467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Tree>
    <p:extLst>
      <p:ext uri="{BB962C8B-B14F-4D97-AF65-F5344CB8AC3E}">
        <p14:creationId xmlns:p14="http://schemas.microsoft.com/office/powerpoint/2010/main" val="323678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6746" y="1"/>
            <a:ext cx="6498454" cy="584775"/>
          </a:xfrm>
          <a:prstGeom prst="rect">
            <a:avLst/>
          </a:prstGeom>
          <a:noFill/>
        </p:spPr>
        <p:txBody>
          <a:bodyPr wrap="square">
            <a:spAutoFit/>
          </a:bodyPr>
          <a:lstStyle/>
          <a:p>
            <a:pPr algn="ctr">
              <a:defRPr/>
            </a:pPr>
            <a:r>
              <a:rPr lang="en-US" sz="3200" cap="all" dirty="0" smtClean="0">
                <a:latin typeface="+mj-lt"/>
                <a:cs typeface="Arial" pitchFamily="34" charset="0"/>
              </a:rPr>
              <a:t>CHAPTER 1 :-  SYLLABUS contd..</a:t>
            </a:r>
            <a:endParaRPr lang="en-US" sz="3200" cap="all" dirty="0">
              <a:latin typeface="+mj-lt"/>
              <a:cs typeface="Arial" pitchFamily="34" charset="0"/>
            </a:endParaRPr>
          </a:p>
        </p:txBody>
      </p:sp>
      <p:sp>
        <p:nvSpPr>
          <p:cNvPr id="5" name="Rectangle 2"/>
          <p:cNvSpPr txBox="1">
            <a:spLocks noChangeArrowheads="1"/>
          </p:cNvSpPr>
          <p:nvPr/>
        </p:nvSpPr>
        <p:spPr>
          <a:xfrm>
            <a:off x="0" y="6324600"/>
            <a:ext cx="1084168"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3246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3"/>
          <p:cNvGrpSpPr>
            <a:grpSpLocks/>
          </p:cNvGrpSpPr>
          <p:nvPr/>
        </p:nvGrpSpPr>
        <p:grpSpPr bwMode="auto">
          <a:xfrm>
            <a:off x="381001" y="838200"/>
            <a:ext cx="8762787" cy="960437"/>
            <a:chOff x="0" y="0"/>
            <a:chExt cx="5099" cy="605"/>
          </a:xfrm>
        </p:grpSpPr>
        <p:grpSp>
          <p:nvGrpSpPr>
            <p:cNvPr id="42" name="Group 4"/>
            <p:cNvGrpSpPr>
              <a:grpSpLocks/>
            </p:cNvGrpSpPr>
            <p:nvPr/>
          </p:nvGrpSpPr>
          <p:grpSpPr bwMode="auto">
            <a:xfrm>
              <a:off x="0" y="0"/>
              <a:ext cx="480" cy="419"/>
              <a:chOff x="0" y="0"/>
              <a:chExt cx="1549" cy="1351"/>
            </a:xfrm>
          </p:grpSpPr>
          <p:sp>
            <p:nvSpPr>
              <p:cNvPr id="46" name="AutoShape 5"/>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AutoShape 6"/>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AutoShape 7"/>
              <p:cNvSpPr>
                <a:spLocks noChangeArrowheads="1"/>
              </p:cNvSpPr>
              <p:nvPr/>
            </p:nvSpPr>
            <p:spPr bwMode="auto">
              <a:xfrm>
                <a:off x="90" y="80"/>
                <a:ext cx="1350" cy="1168"/>
              </a:xfrm>
              <a:prstGeom prst="hexagon">
                <a:avLst>
                  <a:gd name="adj" fmla="val 28896"/>
                  <a:gd name="vf" fmla="val 115470"/>
                </a:avLst>
              </a:prstGeom>
              <a:solidFill>
                <a:srgbClr val="FFCC66"/>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43" name="Line 8"/>
            <p:cNvSpPr>
              <a:spLocks noChangeShapeType="1"/>
            </p:cNvSpPr>
            <p:nvPr/>
          </p:nvSpPr>
          <p:spPr bwMode="auto">
            <a:xfrm flipV="1">
              <a:off x="399" y="576"/>
              <a:ext cx="4405"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Text Box 9"/>
            <p:cNvSpPr txBox="1">
              <a:spLocks noChangeArrowheads="1"/>
            </p:cNvSpPr>
            <p:nvPr/>
          </p:nvSpPr>
          <p:spPr bwMode="auto">
            <a:xfrm>
              <a:off x="532" y="48"/>
              <a:ext cx="4567" cy="291"/>
            </a:xfrm>
            <a:prstGeom prst="rect">
              <a:avLst/>
            </a:prstGeom>
            <a:noFill/>
            <a:ln w="9525">
              <a:noFill/>
              <a:miter lim="800000"/>
              <a:headEnd/>
              <a:tailEnd/>
            </a:ln>
            <a:effectLst/>
          </p:spPr>
          <p:txBody>
            <a:bodyPr wrap="square">
              <a:spAutoFit/>
            </a:bodyPr>
            <a:lstStyle/>
            <a:p>
              <a:r>
                <a:rPr lang="en-IN" sz="2400" dirty="0"/>
                <a:t>Relay </a:t>
              </a:r>
              <a:r>
                <a:rPr lang="en-IN" sz="2400" dirty="0" smtClean="0"/>
                <a:t>classifications</a:t>
              </a:r>
              <a:endParaRPr lang="en-US" sz="2400" dirty="0" smtClean="0"/>
            </a:p>
          </p:txBody>
        </p:sp>
        <p:sp>
          <p:nvSpPr>
            <p:cNvPr id="45" name="Text Box 10"/>
            <p:cNvSpPr txBox="1">
              <a:spLocks noChangeArrowheads="1"/>
            </p:cNvSpPr>
            <p:nvPr/>
          </p:nvSpPr>
          <p:spPr bwMode="auto">
            <a:xfrm>
              <a:off x="132" y="62"/>
              <a:ext cx="207"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6</a:t>
              </a:r>
              <a:endParaRPr kumimoji="0" lang="en-US" sz="2400" b="1" i="0" u="none" strike="noStrike" kern="0" cap="none" spc="0" normalizeH="0" baseline="0" noProof="0" dirty="0">
                <a:ln>
                  <a:noFill/>
                </a:ln>
                <a:solidFill>
                  <a:sysClr val="windowText" lastClr="000000"/>
                </a:solidFill>
                <a:effectLst/>
                <a:uLnTx/>
                <a:uFillTx/>
              </a:endParaRPr>
            </a:p>
          </p:txBody>
        </p:sp>
      </p:grpSp>
      <p:grpSp>
        <p:nvGrpSpPr>
          <p:cNvPr id="49" name="Group 11"/>
          <p:cNvGrpSpPr>
            <a:grpSpLocks/>
          </p:cNvGrpSpPr>
          <p:nvPr/>
        </p:nvGrpSpPr>
        <p:grpSpPr bwMode="auto">
          <a:xfrm>
            <a:off x="303231" y="1863813"/>
            <a:ext cx="8773083" cy="849312"/>
            <a:chOff x="0" y="0"/>
            <a:chExt cx="5086" cy="535"/>
          </a:xfrm>
        </p:grpSpPr>
        <p:grpSp>
          <p:nvGrpSpPr>
            <p:cNvPr id="50" name="Group 12"/>
            <p:cNvGrpSpPr>
              <a:grpSpLocks/>
            </p:cNvGrpSpPr>
            <p:nvPr/>
          </p:nvGrpSpPr>
          <p:grpSpPr bwMode="auto">
            <a:xfrm>
              <a:off x="0" y="0"/>
              <a:ext cx="480" cy="419"/>
              <a:chOff x="0" y="0"/>
              <a:chExt cx="1549" cy="1351"/>
            </a:xfrm>
          </p:grpSpPr>
          <p:sp>
            <p:nvSpPr>
              <p:cNvPr id="54"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6"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1"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 name="Text Box 17"/>
            <p:cNvSpPr txBox="1">
              <a:spLocks noChangeArrowheads="1"/>
            </p:cNvSpPr>
            <p:nvPr/>
          </p:nvSpPr>
          <p:spPr bwMode="auto">
            <a:xfrm>
              <a:off x="536" y="0"/>
              <a:ext cx="4550" cy="291"/>
            </a:xfrm>
            <a:prstGeom prst="rect">
              <a:avLst/>
            </a:prstGeom>
            <a:noFill/>
            <a:ln w="9525">
              <a:noFill/>
              <a:miter lim="800000"/>
              <a:headEnd/>
              <a:tailEnd/>
            </a:ln>
            <a:effectLst/>
          </p:spPr>
          <p:txBody>
            <a:bodyPr wrap="square">
              <a:spAutoFit/>
            </a:bodyPr>
            <a:lstStyle/>
            <a:p>
              <a:r>
                <a:rPr lang="en-IN" sz="2400" dirty="0" smtClean="0"/>
                <a:t>Overcurrent Relay</a:t>
              </a:r>
              <a:endParaRPr lang="en-US" sz="2400" dirty="0" smtClean="0"/>
            </a:p>
          </p:txBody>
        </p:sp>
        <p:sp>
          <p:nvSpPr>
            <p:cNvPr id="53" name="Text Box 18"/>
            <p:cNvSpPr txBox="1">
              <a:spLocks noChangeArrowheads="1"/>
            </p:cNvSpPr>
            <p:nvPr/>
          </p:nvSpPr>
          <p:spPr bwMode="auto">
            <a:xfrm>
              <a:off x="132"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7</a:t>
              </a:r>
              <a:endParaRPr kumimoji="0" lang="en-US" sz="2400" b="1" i="0" u="none" strike="noStrike" kern="0" cap="none" spc="0" normalizeH="0" baseline="0" noProof="0" dirty="0">
                <a:ln>
                  <a:noFill/>
                </a:ln>
                <a:solidFill>
                  <a:sysClr val="windowText" lastClr="000000"/>
                </a:solidFill>
                <a:effectLst/>
                <a:uLnTx/>
                <a:uFillTx/>
              </a:endParaRPr>
            </a:p>
          </p:txBody>
        </p:sp>
      </p:grpSp>
      <p:sp>
        <p:nvSpPr>
          <p:cNvPr id="39"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grpSp>
        <p:nvGrpSpPr>
          <p:cNvPr id="24" name="Group 11"/>
          <p:cNvGrpSpPr>
            <a:grpSpLocks/>
          </p:cNvGrpSpPr>
          <p:nvPr/>
        </p:nvGrpSpPr>
        <p:grpSpPr bwMode="auto">
          <a:xfrm>
            <a:off x="370917" y="2895600"/>
            <a:ext cx="8773083" cy="849312"/>
            <a:chOff x="0" y="0"/>
            <a:chExt cx="5086" cy="535"/>
          </a:xfrm>
        </p:grpSpPr>
        <p:grpSp>
          <p:nvGrpSpPr>
            <p:cNvPr id="25" name="Group 12"/>
            <p:cNvGrpSpPr>
              <a:grpSpLocks/>
            </p:cNvGrpSpPr>
            <p:nvPr/>
          </p:nvGrpSpPr>
          <p:grpSpPr bwMode="auto">
            <a:xfrm>
              <a:off x="0" y="0"/>
              <a:ext cx="480" cy="419"/>
              <a:chOff x="0" y="0"/>
              <a:chExt cx="1549" cy="1351"/>
            </a:xfrm>
          </p:grpSpPr>
          <p:sp>
            <p:nvSpPr>
              <p:cNvPr id="29"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6"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Text Box 17"/>
            <p:cNvSpPr txBox="1">
              <a:spLocks noChangeArrowheads="1"/>
            </p:cNvSpPr>
            <p:nvPr/>
          </p:nvSpPr>
          <p:spPr bwMode="auto">
            <a:xfrm>
              <a:off x="536" y="0"/>
              <a:ext cx="4550" cy="523"/>
            </a:xfrm>
            <a:prstGeom prst="rect">
              <a:avLst/>
            </a:prstGeom>
            <a:noFill/>
            <a:ln w="9525">
              <a:noFill/>
              <a:miter lim="800000"/>
              <a:headEnd/>
              <a:tailEnd/>
            </a:ln>
            <a:effectLst/>
          </p:spPr>
          <p:txBody>
            <a:bodyPr wrap="square">
              <a:spAutoFit/>
            </a:bodyPr>
            <a:lstStyle/>
            <a:p>
              <a:r>
                <a:rPr lang="en-IN" sz="2400" dirty="0" smtClean="0"/>
                <a:t>Directional types and </a:t>
              </a:r>
              <a:r>
                <a:rPr lang="en-IN" sz="2400" dirty="0"/>
                <a:t>constructional </a:t>
              </a:r>
              <a:r>
                <a:rPr lang="en-IN" sz="2400" dirty="0" smtClean="0"/>
                <a:t>features, </a:t>
              </a:r>
              <a:r>
                <a:rPr lang="en-IN" sz="2400" dirty="0"/>
                <a:t>operation, characteristics and application</a:t>
              </a:r>
              <a:r>
                <a:rPr lang="en-US" sz="2400" dirty="0" smtClean="0"/>
                <a:t>            </a:t>
              </a:r>
            </a:p>
          </p:txBody>
        </p:sp>
        <p:sp>
          <p:nvSpPr>
            <p:cNvPr id="28" name="Text Box 18"/>
            <p:cNvSpPr txBox="1">
              <a:spLocks noChangeArrowheads="1"/>
            </p:cNvSpPr>
            <p:nvPr/>
          </p:nvSpPr>
          <p:spPr bwMode="auto">
            <a:xfrm>
              <a:off x="132"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smtClean="0">
                  <a:solidFill>
                    <a:sysClr val="windowText" lastClr="000000"/>
                  </a:solidFill>
                </a:rPr>
                <a:t>8</a:t>
              </a:r>
              <a:endParaRPr kumimoji="0" lang="en-US" sz="2400" b="1" i="0" u="none" strike="noStrike" kern="0" cap="none" spc="0" normalizeH="0" baseline="0" noProof="0" dirty="0">
                <a:ln>
                  <a:noFill/>
                </a:ln>
                <a:solidFill>
                  <a:sysClr val="windowText" lastClr="000000"/>
                </a:solidFill>
                <a:effectLst/>
                <a:uLnTx/>
                <a:uFillTx/>
              </a:endParaRPr>
            </a:p>
          </p:txBody>
        </p:sp>
      </p:grpSp>
      <p:grpSp>
        <p:nvGrpSpPr>
          <p:cNvPr id="32" name="Group 11"/>
          <p:cNvGrpSpPr>
            <a:grpSpLocks/>
          </p:cNvGrpSpPr>
          <p:nvPr/>
        </p:nvGrpSpPr>
        <p:grpSpPr bwMode="auto">
          <a:xfrm>
            <a:off x="233714" y="4093369"/>
            <a:ext cx="8773083" cy="849312"/>
            <a:chOff x="0" y="0"/>
            <a:chExt cx="5086" cy="535"/>
          </a:xfrm>
        </p:grpSpPr>
        <p:grpSp>
          <p:nvGrpSpPr>
            <p:cNvPr id="33" name="Group 12"/>
            <p:cNvGrpSpPr>
              <a:grpSpLocks/>
            </p:cNvGrpSpPr>
            <p:nvPr/>
          </p:nvGrpSpPr>
          <p:grpSpPr bwMode="auto">
            <a:xfrm>
              <a:off x="0" y="0"/>
              <a:ext cx="480" cy="419"/>
              <a:chOff x="0" y="0"/>
              <a:chExt cx="1549" cy="1351"/>
            </a:xfrm>
          </p:grpSpPr>
          <p:sp>
            <p:nvSpPr>
              <p:cNvPr id="37"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4"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 name="Text Box 17"/>
            <p:cNvSpPr txBox="1">
              <a:spLocks noChangeArrowheads="1"/>
            </p:cNvSpPr>
            <p:nvPr/>
          </p:nvSpPr>
          <p:spPr bwMode="auto">
            <a:xfrm>
              <a:off x="536" y="0"/>
              <a:ext cx="4550" cy="523"/>
            </a:xfrm>
            <a:prstGeom prst="rect">
              <a:avLst/>
            </a:prstGeom>
            <a:noFill/>
            <a:ln w="9525">
              <a:noFill/>
              <a:miter lim="800000"/>
              <a:headEnd/>
              <a:tailEnd/>
            </a:ln>
            <a:effectLst/>
          </p:spPr>
          <p:txBody>
            <a:bodyPr wrap="square">
              <a:spAutoFit/>
            </a:bodyPr>
            <a:lstStyle/>
            <a:p>
              <a:r>
                <a:rPr lang="en-IN" sz="2400" dirty="0"/>
                <a:t>Distance </a:t>
              </a:r>
              <a:r>
                <a:rPr lang="en-IN" sz="2400" dirty="0" smtClean="0"/>
                <a:t>types and </a:t>
              </a:r>
              <a:r>
                <a:rPr lang="en-IN" sz="2400" dirty="0"/>
                <a:t>constructional </a:t>
              </a:r>
              <a:r>
                <a:rPr lang="en-IN" sz="2400" dirty="0" smtClean="0"/>
                <a:t>features, </a:t>
              </a:r>
              <a:r>
                <a:rPr lang="en-IN" sz="2400" dirty="0"/>
                <a:t>operation, characteristics and application</a:t>
              </a:r>
              <a:endParaRPr lang="en-US" sz="2400" dirty="0" smtClean="0"/>
            </a:p>
          </p:txBody>
        </p:sp>
        <p:sp>
          <p:nvSpPr>
            <p:cNvPr id="36" name="Text Box 18"/>
            <p:cNvSpPr txBox="1">
              <a:spLocks noChangeArrowheads="1"/>
            </p:cNvSpPr>
            <p:nvPr/>
          </p:nvSpPr>
          <p:spPr bwMode="auto">
            <a:xfrm>
              <a:off x="132"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smtClean="0">
                  <a:solidFill>
                    <a:sysClr val="windowText" lastClr="000000"/>
                  </a:solidFill>
                </a:rPr>
                <a:t>9</a:t>
              </a:r>
              <a:endParaRPr kumimoji="0" lang="en-US" sz="2400" b="1" i="0" u="none" strike="noStrike" kern="0" cap="none" spc="0" normalizeH="0" baseline="0" noProof="0" dirty="0">
                <a:ln>
                  <a:noFill/>
                </a:ln>
                <a:solidFill>
                  <a:sysClr val="windowText" lastClr="000000"/>
                </a:solidFill>
                <a:effectLst/>
                <a:uLnTx/>
                <a:uFillTx/>
              </a:endParaRPr>
            </a:p>
          </p:txBody>
        </p:sp>
      </p:grpSp>
      <p:grpSp>
        <p:nvGrpSpPr>
          <p:cNvPr id="57" name="Group 11"/>
          <p:cNvGrpSpPr>
            <a:grpSpLocks/>
          </p:cNvGrpSpPr>
          <p:nvPr/>
        </p:nvGrpSpPr>
        <p:grpSpPr bwMode="auto">
          <a:xfrm>
            <a:off x="303231" y="5210434"/>
            <a:ext cx="8773083" cy="849312"/>
            <a:chOff x="0" y="0"/>
            <a:chExt cx="5086" cy="535"/>
          </a:xfrm>
        </p:grpSpPr>
        <p:grpSp>
          <p:nvGrpSpPr>
            <p:cNvPr id="58" name="Group 12"/>
            <p:cNvGrpSpPr>
              <a:grpSpLocks/>
            </p:cNvGrpSpPr>
            <p:nvPr/>
          </p:nvGrpSpPr>
          <p:grpSpPr bwMode="auto">
            <a:xfrm>
              <a:off x="0" y="0"/>
              <a:ext cx="480" cy="419"/>
              <a:chOff x="0" y="0"/>
              <a:chExt cx="1549" cy="1351"/>
            </a:xfrm>
          </p:grpSpPr>
          <p:sp>
            <p:nvSpPr>
              <p:cNvPr id="62"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9" name="Line 16"/>
            <p:cNvSpPr>
              <a:spLocks noChangeShapeType="1"/>
            </p:cNvSpPr>
            <p:nvPr/>
          </p:nvSpPr>
          <p:spPr bwMode="auto">
            <a:xfrm flipV="1">
              <a:off x="443" y="506"/>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0" name="Text Box 17"/>
            <p:cNvSpPr txBox="1">
              <a:spLocks noChangeArrowheads="1"/>
            </p:cNvSpPr>
            <p:nvPr/>
          </p:nvSpPr>
          <p:spPr bwMode="auto">
            <a:xfrm>
              <a:off x="536" y="0"/>
              <a:ext cx="4550" cy="523"/>
            </a:xfrm>
            <a:prstGeom prst="rect">
              <a:avLst/>
            </a:prstGeom>
            <a:noFill/>
            <a:ln w="9525">
              <a:noFill/>
              <a:miter lim="800000"/>
              <a:headEnd/>
              <a:tailEnd/>
            </a:ln>
            <a:effectLst/>
          </p:spPr>
          <p:txBody>
            <a:bodyPr wrap="square">
              <a:spAutoFit/>
            </a:bodyPr>
            <a:lstStyle/>
            <a:p>
              <a:r>
                <a:rPr lang="en-IN" sz="2400" dirty="0"/>
                <a:t>Differential </a:t>
              </a:r>
              <a:r>
                <a:rPr lang="en-IN" sz="2400" dirty="0" smtClean="0"/>
                <a:t>types and </a:t>
              </a:r>
              <a:r>
                <a:rPr lang="en-IN" sz="2400" dirty="0"/>
                <a:t>constructional </a:t>
              </a:r>
              <a:r>
                <a:rPr lang="en-IN" sz="2400" dirty="0" smtClean="0"/>
                <a:t>features, </a:t>
              </a:r>
              <a:r>
                <a:rPr lang="en-IN" sz="2400" dirty="0"/>
                <a:t>operation, characteristics and application</a:t>
              </a:r>
              <a:endParaRPr lang="en-US" sz="2400" dirty="0" smtClean="0"/>
            </a:p>
          </p:txBody>
        </p:sp>
        <p:sp>
          <p:nvSpPr>
            <p:cNvPr id="61" name="Text Box 18"/>
            <p:cNvSpPr txBox="1">
              <a:spLocks noChangeArrowheads="1"/>
            </p:cNvSpPr>
            <p:nvPr/>
          </p:nvSpPr>
          <p:spPr bwMode="auto">
            <a:xfrm>
              <a:off x="81" y="62"/>
              <a:ext cx="3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10</a:t>
              </a:r>
              <a:endParaRPr kumimoji="0" lang="en-US" sz="2400" b="1"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36060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Tree>
    <p:extLst>
      <p:ext uri="{BB962C8B-B14F-4D97-AF65-F5344CB8AC3E}">
        <p14:creationId xmlns:p14="http://schemas.microsoft.com/office/powerpoint/2010/main" val="21566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591819"/>
            <a:ext cx="8686800" cy="576294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Tree>
    <p:extLst>
      <p:ext uri="{BB962C8B-B14F-4D97-AF65-F5344CB8AC3E}">
        <p14:creationId xmlns:p14="http://schemas.microsoft.com/office/powerpoint/2010/main" val="2455422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6337681"/>
            <a:ext cx="1295400" cy="53340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3246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1" name="Rectangle 2"/>
          <p:cNvSpPr txBox="1">
            <a:spLocks noChangeArrowheads="1"/>
          </p:cNvSpPr>
          <p:nvPr/>
        </p:nvSpPr>
        <p:spPr>
          <a:xfrm>
            <a:off x="1295400" y="2590800"/>
            <a:ext cx="6477000" cy="1752600"/>
          </a:xfrm>
          <a:prstGeom prst="rect">
            <a:avLst/>
          </a:prstGeom>
          <a:solidFill>
            <a:schemeClr val="bg1"/>
          </a:solidFill>
        </p:spPr>
        <p:txBody>
          <a:bodyPr vert="horz" lIns="91440" tIns="45720" rIns="91440" bIns="45720" rtlCol="0" anchor="ctr">
            <a:no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CC3300"/>
                </a:solidFill>
                <a:effectLst>
                  <a:outerShdw blurRad="50800" dist="38100" dir="2700000">
                    <a:srgbClr val="000000">
                      <a:alpha val="43000"/>
                    </a:srgbClr>
                  </a:outerShdw>
                </a:effectLst>
                <a:uLnTx/>
                <a:uFillTx/>
                <a:latin typeface="+mj-lt"/>
                <a:ea typeface="+mj-ea"/>
                <a:cs typeface="+mj-cs"/>
              </a:rPr>
              <a:t>THANK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smtClean="0">
                <a:ln>
                  <a:noFill/>
                </a:ln>
                <a:solidFill>
                  <a:srgbClr val="CC3300"/>
                </a:solidFill>
                <a:effectLst>
                  <a:outerShdw blurRad="50800" dist="38100" dir="2700000">
                    <a:srgbClr val="000000">
                      <a:alpha val="43000"/>
                    </a:srgbClr>
                  </a:outerShdw>
                </a:effectLst>
                <a:uLnTx/>
                <a:uFillTx/>
                <a:latin typeface="+mj-lt"/>
                <a:ea typeface="+mj-ea"/>
                <a:cs typeface="+mj-cs"/>
              </a:rPr>
              <a:t>  </a:t>
            </a:r>
            <a:endParaRPr kumimoji="0" lang="en-US" sz="6600" b="0" i="0" u="none" strike="noStrike" kern="1200" cap="none" spc="0" normalizeH="0" baseline="0" noProof="0" dirty="0">
              <a:ln>
                <a:noFill/>
              </a:ln>
              <a:solidFill>
                <a:srgbClr val="CC3300"/>
              </a:solidFill>
              <a:effectLst>
                <a:outerShdw blurRad="50800" dist="38100" dir="2700000">
                  <a:srgbClr val="000000">
                    <a:alpha val="43000"/>
                  </a:srgbClr>
                </a:outerShdw>
              </a:effectLst>
              <a:uLnTx/>
              <a:uFillTx/>
              <a:latin typeface="+mj-lt"/>
              <a:ea typeface="+mj-ea"/>
              <a:cs typeface="+mj-cs"/>
            </a:endParaRPr>
          </a:p>
        </p:txBody>
      </p:sp>
    </p:spTree>
    <p:extLst>
      <p:ext uri="{BB962C8B-B14F-4D97-AF65-F5344CB8AC3E}">
        <p14:creationId xmlns:p14="http://schemas.microsoft.com/office/powerpoint/2010/main" val="3789273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8915400" cy="523220"/>
          </a:xfrm>
          <a:prstGeom prst="rect">
            <a:avLst/>
          </a:prstGeom>
          <a:noFill/>
        </p:spPr>
        <p:txBody>
          <a:bodyPr wrap="square">
            <a:spAutoFit/>
          </a:bodyPr>
          <a:lstStyle/>
          <a:p>
            <a:pPr algn="ctr">
              <a:defRPr/>
            </a:pPr>
            <a:r>
              <a:rPr lang="en-US" sz="2800" cap="all" dirty="0" smtClean="0">
                <a:latin typeface="+mj-lt"/>
                <a:cs typeface="Arial" pitchFamily="34" charset="0"/>
              </a:rPr>
              <a:t>CHAPTER-1 SPECIFIC  Objective / course outcome</a:t>
            </a:r>
            <a:endParaRPr lang="en-US" sz="2800" cap="all" dirty="0">
              <a:latin typeface="+mj-lt"/>
              <a:cs typeface="Arial" pitchFamily="34" charset="0"/>
            </a:endParaRPr>
          </a:p>
        </p:txBody>
      </p:sp>
      <p:sp>
        <p:nvSpPr>
          <p:cNvPr id="5" name="Rectangle 2"/>
          <p:cNvSpPr txBox="1">
            <a:spLocks noChangeArrowheads="1"/>
          </p:cNvSpPr>
          <p:nvPr/>
        </p:nvSpPr>
        <p:spPr>
          <a:xfrm>
            <a:off x="-1" y="6324600"/>
            <a:ext cx="1066801"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3"/>
          <p:cNvGrpSpPr>
            <a:grpSpLocks/>
          </p:cNvGrpSpPr>
          <p:nvPr/>
        </p:nvGrpSpPr>
        <p:grpSpPr bwMode="auto">
          <a:xfrm>
            <a:off x="228600" y="2105026"/>
            <a:ext cx="8229606" cy="830261"/>
            <a:chOff x="0" y="-66"/>
            <a:chExt cx="5184" cy="523"/>
          </a:xfrm>
        </p:grpSpPr>
        <p:grpSp>
          <p:nvGrpSpPr>
            <p:cNvPr id="4" name="Group 4"/>
            <p:cNvGrpSpPr>
              <a:grpSpLocks/>
            </p:cNvGrpSpPr>
            <p:nvPr/>
          </p:nvGrpSpPr>
          <p:grpSpPr bwMode="auto">
            <a:xfrm>
              <a:off x="0" y="0"/>
              <a:ext cx="480" cy="419"/>
              <a:chOff x="0" y="0"/>
              <a:chExt cx="1549" cy="1351"/>
            </a:xfrm>
          </p:grpSpPr>
          <p:sp>
            <p:nvSpPr>
              <p:cNvPr id="46" name="AutoShape 5"/>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AutoShape 6"/>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AutoShape 7"/>
              <p:cNvSpPr>
                <a:spLocks noChangeArrowheads="1"/>
              </p:cNvSpPr>
              <p:nvPr/>
            </p:nvSpPr>
            <p:spPr bwMode="auto">
              <a:xfrm>
                <a:off x="90" y="80"/>
                <a:ext cx="1350" cy="1168"/>
              </a:xfrm>
              <a:prstGeom prst="hexagon">
                <a:avLst>
                  <a:gd name="adj" fmla="val 28896"/>
                  <a:gd name="vf" fmla="val 115470"/>
                </a:avLst>
              </a:prstGeom>
              <a:solidFill>
                <a:srgbClr val="FFCC66"/>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43" name="Line 8"/>
            <p:cNvSpPr>
              <a:spLocks noChangeShapeType="1"/>
            </p:cNvSpPr>
            <p:nvPr/>
          </p:nvSpPr>
          <p:spPr bwMode="auto">
            <a:xfrm flipV="1">
              <a:off x="384" y="384"/>
              <a:ext cx="4800" cy="48"/>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Text Box 9"/>
            <p:cNvSpPr txBox="1">
              <a:spLocks noChangeArrowheads="1"/>
            </p:cNvSpPr>
            <p:nvPr/>
          </p:nvSpPr>
          <p:spPr bwMode="auto">
            <a:xfrm>
              <a:off x="396" y="-66"/>
              <a:ext cx="4175" cy="523"/>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2400" dirty="0" smtClean="0"/>
                <a:t> The basic concept of </a:t>
              </a:r>
              <a:r>
                <a:rPr lang="en-IN" sz="2400" dirty="0"/>
                <a:t>Introduction of static and </a:t>
              </a:r>
              <a:endParaRPr lang="en-IN" sz="2400" dirty="0" smtClean="0"/>
            </a:p>
            <a:p>
              <a:pPr eaLnBrk="0" fontAlgn="auto" hangingPunct="0">
                <a:spcBef>
                  <a:spcPts val="0"/>
                </a:spcBef>
                <a:spcAft>
                  <a:spcPts val="0"/>
                </a:spcAft>
                <a:defRPr/>
              </a:pPr>
              <a:r>
                <a:rPr lang="en-IN" sz="2400" dirty="0" smtClean="0"/>
                <a:t>numerical </a:t>
              </a:r>
              <a:r>
                <a:rPr lang="en-IN" sz="2400" dirty="0"/>
                <a:t>relays</a:t>
              </a:r>
              <a:endParaRPr kumimoji="0" lang="en-US" sz="2400" b="0" i="0" u="none" strike="noStrike" kern="0" cap="none" spc="0" normalizeH="0" baseline="0" noProof="0" dirty="0">
                <a:ln>
                  <a:noFill/>
                </a:ln>
                <a:solidFill>
                  <a:sysClr val="windowText" lastClr="000000"/>
                </a:solidFill>
                <a:effectLst/>
                <a:uLnTx/>
                <a:uFillTx/>
              </a:endParaRPr>
            </a:p>
          </p:txBody>
        </p:sp>
        <p:sp>
          <p:nvSpPr>
            <p:cNvPr id="45" name="Text Box 10"/>
            <p:cNvSpPr txBox="1">
              <a:spLocks noChangeArrowheads="1"/>
            </p:cNvSpPr>
            <p:nvPr/>
          </p:nvSpPr>
          <p:spPr bwMode="auto">
            <a:xfrm>
              <a:off x="124" y="62"/>
              <a:ext cx="223" cy="288"/>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1</a:t>
              </a:r>
            </a:p>
          </p:txBody>
        </p:sp>
      </p:grpSp>
      <p:sp>
        <p:nvSpPr>
          <p:cNvPr id="39"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0" name="Rectangle 39"/>
          <p:cNvSpPr/>
          <p:nvPr/>
        </p:nvSpPr>
        <p:spPr>
          <a:xfrm>
            <a:off x="990600" y="1143000"/>
            <a:ext cx="7010400" cy="461665"/>
          </a:xfrm>
          <a:prstGeom prst="rect">
            <a:avLst/>
          </a:prstGeom>
        </p:spPr>
        <p:txBody>
          <a:bodyPr wrap="square">
            <a:spAutoFit/>
          </a:bodyPr>
          <a:lstStyle/>
          <a:p>
            <a:r>
              <a:rPr lang="en-US" sz="2400" b="1" dirty="0" smtClean="0"/>
              <a:t>The student will know:</a:t>
            </a:r>
          </a:p>
        </p:txBody>
      </p:sp>
      <p:grpSp>
        <p:nvGrpSpPr>
          <p:cNvPr id="16" name="Group 3"/>
          <p:cNvGrpSpPr>
            <a:grpSpLocks/>
          </p:cNvGrpSpPr>
          <p:nvPr/>
        </p:nvGrpSpPr>
        <p:grpSpPr bwMode="auto">
          <a:xfrm>
            <a:off x="304800" y="3124200"/>
            <a:ext cx="8229606" cy="838198"/>
            <a:chOff x="0" y="0"/>
            <a:chExt cx="5184" cy="528"/>
          </a:xfrm>
        </p:grpSpPr>
        <p:grpSp>
          <p:nvGrpSpPr>
            <p:cNvPr id="17" name="Group 4"/>
            <p:cNvGrpSpPr>
              <a:grpSpLocks/>
            </p:cNvGrpSpPr>
            <p:nvPr/>
          </p:nvGrpSpPr>
          <p:grpSpPr bwMode="auto">
            <a:xfrm>
              <a:off x="0" y="0"/>
              <a:ext cx="480" cy="419"/>
              <a:chOff x="0" y="0"/>
              <a:chExt cx="1549" cy="1351"/>
            </a:xfrm>
          </p:grpSpPr>
          <p:sp>
            <p:nvSpPr>
              <p:cNvPr id="21" name="AutoShape 5"/>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AutoShape 6"/>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AutoShape 7"/>
              <p:cNvSpPr>
                <a:spLocks noChangeArrowheads="1"/>
              </p:cNvSpPr>
              <p:nvPr/>
            </p:nvSpPr>
            <p:spPr bwMode="auto">
              <a:xfrm>
                <a:off x="90" y="80"/>
                <a:ext cx="1350" cy="1168"/>
              </a:xfrm>
              <a:prstGeom prst="hexagon">
                <a:avLst>
                  <a:gd name="adj" fmla="val 28896"/>
                  <a:gd name="vf" fmla="val 115470"/>
                </a:avLst>
              </a:prstGeom>
              <a:solidFill>
                <a:srgbClr val="FFCC66"/>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8" name="Line 8"/>
            <p:cNvSpPr>
              <a:spLocks noChangeShapeType="1"/>
            </p:cNvSpPr>
            <p:nvPr/>
          </p:nvSpPr>
          <p:spPr bwMode="auto">
            <a:xfrm flipV="1">
              <a:off x="384" y="480"/>
              <a:ext cx="4800" cy="48"/>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Text Box 9"/>
            <p:cNvSpPr txBox="1">
              <a:spLocks noChangeArrowheads="1"/>
            </p:cNvSpPr>
            <p:nvPr/>
          </p:nvSpPr>
          <p:spPr bwMode="auto">
            <a:xfrm>
              <a:off x="576" y="0"/>
              <a:ext cx="2659" cy="291"/>
            </a:xfrm>
            <a:prstGeom prst="rect">
              <a:avLst/>
            </a:prstGeom>
            <a:noFill/>
            <a:ln w="9525">
              <a:noFill/>
              <a:miter lim="800000"/>
              <a:headEnd/>
              <a:tailEnd/>
            </a:ln>
            <a:effec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en-US" sz="2400" dirty="0" smtClean="0"/>
                <a:t>Various application of  Relays</a:t>
              </a:r>
              <a:endParaRPr kumimoji="0" lang="en-US" sz="2400" b="0" i="0" u="none" strike="noStrike" kern="0" cap="none" spc="0" normalizeH="0" baseline="0" noProof="0" dirty="0">
                <a:ln>
                  <a:noFill/>
                </a:ln>
                <a:solidFill>
                  <a:sysClr val="windowText" lastClr="000000"/>
                </a:solidFill>
                <a:effectLst/>
                <a:uLnTx/>
                <a:uFillTx/>
              </a:endParaRPr>
            </a:p>
          </p:txBody>
        </p:sp>
        <p:sp>
          <p:nvSpPr>
            <p:cNvPr id="20" name="Text Box 10"/>
            <p:cNvSpPr txBox="1">
              <a:spLocks noChangeArrowheads="1"/>
            </p:cNvSpPr>
            <p:nvPr/>
          </p:nvSpPr>
          <p:spPr bwMode="auto">
            <a:xfrm>
              <a:off x="123" y="62"/>
              <a:ext cx="224"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a:solidFill>
                    <a:sysClr val="windowText" lastClr="000000"/>
                  </a:solidFill>
                </a:rPr>
                <a:t>2</a:t>
              </a:r>
              <a:endParaRPr kumimoji="0" lang="en-US" sz="2400" b="1"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629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a:t>
            </a:r>
            <a:r>
              <a:rPr lang="en-US" sz="2400" b="1" cap="all" dirty="0">
                <a:solidFill>
                  <a:schemeClr val="bg1"/>
                </a:solidFill>
                <a:latin typeface="+mj-lt"/>
                <a:cs typeface="Arial" pitchFamily="34" charset="0"/>
              </a:rPr>
              <a:t>1</a:t>
            </a:r>
            <a:r>
              <a:rPr lang="en-US" sz="2400" b="1" cap="all" dirty="0" smtClean="0">
                <a:solidFill>
                  <a:schemeClr val="bg1"/>
                </a:solidFill>
                <a:latin typeface="+mj-lt"/>
                <a:cs typeface="Arial" pitchFamily="34" charset="0"/>
              </a:rPr>
              <a:t>:-relay introduction</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219200" cy="53340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mj-lt"/>
                <a:ea typeface="+mj-ea"/>
                <a:cs typeface="+mj-cs"/>
              </a:rPr>
              <a:t>Introduction</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2" name="TextBox 11"/>
          <p:cNvSpPr txBox="1"/>
          <p:nvPr/>
        </p:nvSpPr>
        <p:spPr>
          <a:xfrm>
            <a:off x="-64828" y="484496"/>
            <a:ext cx="9208827" cy="6001643"/>
          </a:xfrm>
          <a:prstGeom prst="rect">
            <a:avLst/>
          </a:prstGeom>
          <a:noFill/>
        </p:spPr>
        <p:txBody>
          <a:bodyPr wrap="square" rtlCol="0">
            <a:spAutoFit/>
          </a:bodyPr>
          <a:lstStyle/>
          <a:p>
            <a:pPr marL="177800" indent="-177800" algn="just">
              <a:buFont typeface="Arial" pitchFamily="34" charset="0"/>
              <a:buChar char="•"/>
            </a:pPr>
            <a:r>
              <a:rPr lang="en-IN" sz="2400" b="1" dirty="0"/>
              <a:t>Relays</a:t>
            </a:r>
            <a:r>
              <a:rPr lang="en-IN" sz="2400" dirty="0"/>
              <a:t> are the switches which aim at closing and opening the circuits electronically as well as electromechanically. It controls the opening and closing of the circuit contacts of an electronic circuit. When the </a:t>
            </a:r>
            <a:r>
              <a:rPr lang="en-IN" sz="2400" b="1" dirty="0"/>
              <a:t>relay</a:t>
            </a:r>
            <a:r>
              <a:rPr lang="en-IN" sz="2400" dirty="0"/>
              <a:t> contact is open (NO), the </a:t>
            </a:r>
            <a:r>
              <a:rPr lang="en-IN" sz="2400" b="1" dirty="0"/>
              <a:t>relay</a:t>
            </a:r>
            <a:r>
              <a:rPr lang="en-IN" sz="2400" dirty="0"/>
              <a:t> isn't energize with the open </a:t>
            </a:r>
            <a:r>
              <a:rPr lang="en-IN" sz="2400" dirty="0" smtClean="0"/>
              <a:t>contact. Relays </a:t>
            </a:r>
            <a:r>
              <a:rPr lang="en-IN" sz="2400" dirty="0"/>
              <a:t>are normally used in the </a:t>
            </a:r>
            <a:r>
              <a:rPr lang="en-IN" sz="2400" b="1" i="1" dirty="0"/>
              <a:t>control panels, manufacturing and building automation </a:t>
            </a:r>
            <a:r>
              <a:rPr lang="en-IN" sz="2400" dirty="0"/>
              <a:t>to control the power along with switching the smaller current values in a control circuit. However, the supply of amplifying effect can help control the large amperes and voltages because if low voltage is applied to the relay coil, a large voltage can be switched by the contacts</a:t>
            </a:r>
            <a:r>
              <a:rPr lang="en-IN" sz="2400" dirty="0" smtClean="0"/>
              <a:t>. If </a:t>
            </a:r>
            <a:r>
              <a:rPr lang="en-IN" sz="2400" dirty="0"/>
              <a:t>preventive relays are being used, it can detect overcurrent, overload, undercurrent, and reverse current to ensure the protection of electronic equipment. Last but not the </a:t>
            </a:r>
            <a:r>
              <a:rPr lang="en-IN" sz="2400" dirty="0" smtClean="0"/>
              <a:t>least, </a:t>
            </a:r>
            <a:r>
              <a:rPr lang="en-IN" sz="2400" dirty="0"/>
              <a:t>it is used to heat the elements, switch on audible alarms, switch the starting coils, and pilots the lights.</a:t>
            </a:r>
          </a:p>
          <a:p>
            <a:pPr marL="177800" indent="-177800" algn="just">
              <a:buFont typeface="Arial" pitchFamily="34" charset="0"/>
              <a:buChar char="•"/>
            </a:pP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a:t>
            </a:r>
            <a:r>
              <a:rPr lang="en-US" sz="2400" b="1" cap="all" dirty="0">
                <a:solidFill>
                  <a:schemeClr val="bg1"/>
                </a:solidFill>
                <a:latin typeface="+mj-lt"/>
                <a:cs typeface="Arial" pitchFamily="34" charset="0"/>
              </a:rPr>
              <a:t>1</a:t>
            </a:r>
            <a:r>
              <a:rPr lang="en-US" sz="2400" b="1" cap="all" dirty="0" smtClean="0">
                <a:solidFill>
                  <a:schemeClr val="bg1"/>
                </a:solidFill>
                <a:latin typeface="+mj-lt"/>
                <a:cs typeface="Arial" pitchFamily="34" charset="0"/>
              </a:rPr>
              <a:t>:-</a:t>
            </a:r>
            <a:r>
              <a:rPr lang="en-US" b="1" cap="all" dirty="0" smtClean="0">
                <a:solidFill>
                  <a:schemeClr val="bg1"/>
                </a:solidFill>
                <a:latin typeface="Arial" pitchFamily="34" charset="0"/>
                <a:cs typeface="Arial" pitchFamily="34" charset="0"/>
              </a:rPr>
              <a:t>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mj-lt"/>
                <a:ea typeface="+mj-ea"/>
                <a:cs typeface="+mj-cs"/>
              </a:rPr>
              <a:t>Introduction</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133066" y="502919"/>
            <a:ext cx="9010934" cy="5632311"/>
          </a:xfrm>
          <a:prstGeom prst="rect">
            <a:avLst/>
          </a:prstGeom>
        </p:spPr>
        <p:txBody>
          <a:bodyPr wrap="square">
            <a:spAutoFit/>
          </a:bodyPr>
          <a:lstStyle/>
          <a:p>
            <a:pPr algn="just"/>
            <a:r>
              <a:rPr lang="en-IN" sz="2400" b="1" dirty="0">
                <a:solidFill>
                  <a:srgbClr val="676767"/>
                </a:solidFill>
                <a:latin typeface="Times New Roman" panose="02020603050405020304" pitchFamily="18" charset="0"/>
                <a:cs typeface="Times New Roman" panose="02020603050405020304" pitchFamily="18" charset="0"/>
              </a:rPr>
              <a:t>In addition to the electromechanical and electromagnetic relay, there is a wide variety of relays with different working principles; principles of operation and polarity</a:t>
            </a:r>
            <a:r>
              <a:rPr lang="en-IN" sz="2400" b="1" dirty="0" smtClean="0">
                <a:solidFill>
                  <a:srgbClr val="676767"/>
                </a:solidFill>
                <a:latin typeface="Times New Roman" panose="02020603050405020304" pitchFamily="18" charset="0"/>
                <a:cs typeface="Times New Roman" panose="02020603050405020304" pitchFamily="18" charset="0"/>
              </a:rPr>
              <a:t>.</a:t>
            </a:r>
            <a:r>
              <a:rPr lang="en-IN" sz="2400" b="1" dirty="0">
                <a:solidFill>
                  <a:srgbClr val="676767"/>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IN" sz="2400" b="1" dirty="0" smtClean="0">
                <a:solidFill>
                  <a:srgbClr val="676767"/>
                </a:solidFill>
                <a:latin typeface="Times New Roman" panose="02020603050405020304" pitchFamily="18" charset="0"/>
                <a:cs typeface="Times New Roman" panose="02020603050405020304" pitchFamily="18" charset="0"/>
              </a:rPr>
              <a:t>Electro-thermal </a:t>
            </a:r>
            <a:r>
              <a:rPr lang="en-IN" sz="2400" b="1" dirty="0">
                <a:solidFill>
                  <a:srgbClr val="676767"/>
                </a:solidFill>
                <a:latin typeface="Times New Roman" panose="02020603050405020304" pitchFamily="18" charset="0"/>
                <a:cs typeface="Times New Roman" panose="02020603050405020304" pitchFamily="18" charset="0"/>
              </a:rPr>
              <a:t>Relay – When two different material gets in contact, bimetallic strip is formed, and when it is energized, it bends. This bending allows the users to make contact connections</a:t>
            </a:r>
          </a:p>
          <a:p>
            <a:pPr algn="just">
              <a:buFont typeface="Arial" panose="020B0604020202020204" pitchFamily="34" charset="0"/>
              <a:buChar char="•"/>
            </a:pPr>
            <a:r>
              <a:rPr lang="en-IN" sz="2400" b="1" dirty="0">
                <a:solidFill>
                  <a:srgbClr val="676767"/>
                </a:solidFill>
                <a:latin typeface="Times New Roman" panose="02020603050405020304" pitchFamily="18" charset="0"/>
                <a:cs typeface="Times New Roman" panose="02020603050405020304" pitchFamily="18" charset="0"/>
              </a:rPr>
              <a:t>Electromechanical Relay – When different mechanical parts are connected on the basis of the electromagnet, contact connection is established</a:t>
            </a:r>
          </a:p>
          <a:p>
            <a:pPr algn="just">
              <a:buFont typeface="Arial" panose="020B0604020202020204" pitchFamily="34" charset="0"/>
              <a:buChar char="•"/>
            </a:pPr>
            <a:r>
              <a:rPr lang="en-IN" sz="2400" b="1" dirty="0">
                <a:solidFill>
                  <a:srgbClr val="676767"/>
                </a:solidFill>
                <a:latin typeface="Times New Roman" panose="02020603050405020304" pitchFamily="18" charset="0"/>
                <a:cs typeface="Times New Roman" panose="02020603050405020304" pitchFamily="18" charset="0"/>
              </a:rPr>
              <a:t>Solid State Relay –This relay uses semiconductor devices to make a connection to ensure the effectiveness, efficiency, and easiness of the switching speed. This is commonly used for two reasons; faster-switching process and durability</a:t>
            </a:r>
          </a:p>
          <a:p>
            <a:pPr algn="just">
              <a:buFont typeface="Arial" panose="020B0604020202020204" pitchFamily="34" charset="0"/>
              <a:buChar char="•"/>
            </a:pPr>
            <a:r>
              <a:rPr lang="en-IN" sz="2400" b="1" dirty="0">
                <a:solidFill>
                  <a:srgbClr val="676767"/>
                </a:solidFill>
                <a:latin typeface="Times New Roman" panose="02020603050405020304" pitchFamily="18" charset="0"/>
                <a:cs typeface="Times New Roman" panose="02020603050405020304" pitchFamily="18" charset="0"/>
              </a:rPr>
              <a:t>Hybrid Relay – It is the name given to the solid-state and electromechanical relays</a:t>
            </a:r>
            <a:endParaRPr lang="en-IN" sz="2400" b="1" i="0" dirty="0">
              <a:solidFill>
                <a:srgbClr val="67676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907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 relays</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143000" cy="533400"/>
          </a:xfrm>
          <a:prstGeom prst="rect">
            <a:avLst/>
          </a:prstGeom>
          <a:solidFill>
            <a:srgbClr val="CC3300"/>
          </a:solidFill>
        </p:spPr>
        <p:txBody>
          <a:bodyPr vert="horz" lIns="91440" tIns="45720" rIns="91440" bIns="45720" rtlCol="0" anchor="ctr">
            <a:normAutofit fontScale="925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endParaRPr lang="en-IN" sz="2400" dirty="0"/>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pic>
        <p:nvPicPr>
          <p:cNvPr id="1026" name="Picture 2" descr="What is relay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544987"/>
            <a:ext cx="9142413" cy="585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62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:-Relay</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US" sz="2400" dirty="0"/>
              <a:t>Test Method </a:t>
            </a:r>
            <a:endParaRPr lang="en-IN" sz="2400" dirty="0"/>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 name="Rectangle 3"/>
          <p:cNvSpPr/>
          <p:nvPr/>
        </p:nvSpPr>
        <p:spPr>
          <a:xfrm>
            <a:off x="0" y="502919"/>
            <a:ext cx="9144000" cy="6001643"/>
          </a:xfrm>
          <a:prstGeom prst="rect">
            <a:avLst/>
          </a:prstGeom>
        </p:spPr>
        <p:txBody>
          <a:bodyPr wrap="square">
            <a:spAutoFit/>
          </a:bodyPr>
          <a:lstStyle/>
          <a:p>
            <a:pPr algn="just"/>
            <a:r>
              <a:rPr lang="en-IN" sz="2400" b="1" dirty="0">
                <a:solidFill>
                  <a:srgbClr val="676767"/>
                </a:solidFill>
                <a:latin typeface="Times New Roman" panose="02020603050405020304" pitchFamily="18" charset="0"/>
                <a:cs typeface="Times New Roman" panose="02020603050405020304" pitchFamily="18" charset="0"/>
              </a:rPr>
              <a:t>The diagram sheds focus on the internal section of the relay in the circuit. There is an iron core delimited with the control </a:t>
            </a:r>
            <a:r>
              <a:rPr lang="en-IN" sz="2400" b="1" dirty="0" smtClean="0">
                <a:solidFill>
                  <a:srgbClr val="676767"/>
                </a:solidFill>
                <a:latin typeface="Times New Roman" panose="02020603050405020304" pitchFamily="18" charset="0"/>
                <a:cs typeface="Times New Roman" panose="02020603050405020304" pitchFamily="18" charset="0"/>
              </a:rPr>
              <a:t>coil. </a:t>
            </a:r>
            <a:r>
              <a:rPr lang="en-IN" sz="2400" b="1" dirty="0">
                <a:solidFill>
                  <a:srgbClr val="676767"/>
                </a:solidFill>
                <a:latin typeface="Times New Roman" panose="02020603050405020304" pitchFamily="18" charset="0"/>
                <a:cs typeface="Times New Roman" panose="02020603050405020304" pitchFamily="18" charset="0"/>
              </a:rPr>
              <a:t>The power source connects with electromagnet through load contacts and a control switch. When energy is </a:t>
            </a:r>
            <a:r>
              <a:rPr lang="en-IN" sz="2400" b="1" dirty="0" smtClean="0">
                <a:solidFill>
                  <a:srgbClr val="676767"/>
                </a:solidFill>
                <a:latin typeface="Times New Roman" panose="02020603050405020304" pitchFamily="18" charset="0"/>
                <a:cs typeface="Times New Roman" panose="02020603050405020304" pitchFamily="18" charset="0"/>
              </a:rPr>
              <a:t>supplied </a:t>
            </a:r>
            <a:r>
              <a:rPr lang="en-IN" sz="2400" b="1" dirty="0">
                <a:solidFill>
                  <a:srgbClr val="676767"/>
                </a:solidFill>
                <a:latin typeface="Times New Roman" panose="02020603050405020304" pitchFamily="18" charset="0"/>
                <a:cs typeface="Times New Roman" panose="02020603050405020304" pitchFamily="18" charset="0"/>
              </a:rPr>
              <a:t>to the circuit through the control coil, </a:t>
            </a:r>
            <a:r>
              <a:rPr lang="en-IN" sz="2400" b="1">
                <a:solidFill>
                  <a:srgbClr val="676767"/>
                </a:solidFill>
                <a:latin typeface="Times New Roman" panose="02020603050405020304" pitchFamily="18" charset="0"/>
                <a:cs typeface="Times New Roman" panose="02020603050405020304" pitchFamily="18" charset="0"/>
              </a:rPr>
              <a:t>magnetic </a:t>
            </a:r>
            <a:r>
              <a:rPr lang="en-IN" sz="2400" b="1" smtClean="0">
                <a:solidFill>
                  <a:srgbClr val="676767"/>
                </a:solidFill>
                <a:latin typeface="Times New Roman" panose="02020603050405020304" pitchFamily="18" charset="0"/>
                <a:cs typeface="Times New Roman" panose="02020603050405020304" pitchFamily="18" charset="0"/>
              </a:rPr>
              <a:t>field intensifies </a:t>
            </a:r>
            <a:r>
              <a:rPr lang="en-IN" sz="2400" b="1" dirty="0">
                <a:solidFill>
                  <a:srgbClr val="676767"/>
                </a:solidFill>
                <a:latin typeface="Times New Roman" panose="02020603050405020304" pitchFamily="18" charset="0"/>
                <a:cs typeface="Times New Roman" panose="02020603050405020304" pitchFamily="18" charset="0"/>
              </a:rPr>
              <a:t>given the commencement of energizing. This way, upper contact arms gets attracted by the lower fixed arm which closes the contacts leading to the short circuit. However, if the relay was de-energized, an open circuit is created with the opposite movement of the contact</a:t>
            </a:r>
            <a:r>
              <a:rPr lang="en-IN" sz="2400" b="1" dirty="0" smtClean="0">
                <a:solidFill>
                  <a:srgbClr val="676767"/>
                </a:solidFill>
                <a:latin typeface="Times New Roman" panose="02020603050405020304" pitchFamily="18" charset="0"/>
                <a:cs typeface="Times New Roman" panose="02020603050405020304" pitchFamily="18" charset="0"/>
              </a:rPr>
              <a:t>. Once </a:t>
            </a:r>
            <a:r>
              <a:rPr lang="en-IN" sz="2400" b="1" dirty="0">
                <a:solidFill>
                  <a:srgbClr val="676767"/>
                </a:solidFill>
                <a:latin typeface="Times New Roman" panose="02020603050405020304" pitchFamily="18" charset="0"/>
                <a:cs typeface="Times New Roman" panose="02020603050405020304" pitchFamily="18" charset="0"/>
              </a:rPr>
              <a:t>the coil current goes off, a movable armature is force back to the initial position, and the force is equal to half of the magnetic force and electric strength. The main reasons behind this force include gravity and spring.</a:t>
            </a:r>
          </a:p>
          <a:p>
            <a:pPr algn="just"/>
            <a:r>
              <a:rPr lang="en-IN" sz="2400" b="1" dirty="0">
                <a:solidFill>
                  <a:srgbClr val="676767"/>
                </a:solidFill>
                <a:latin typeface="Times New Roman" panose="02020603050405020304" pitchFamily="18" charset="0"/>
                <a:cs typeface="Times New Roman" panose="02020603050405020304" pitchFamily="18" charset="0"/>
              </a:rPr>
              <a:t>The relays perform two basic functions, such as high voltage application and low voltage application. In the case of high voltage, arcing is reduce while in the low voltage applications, overall circuit noise is reduce to a minimum.</a:t>
            </a:r>
            <a:endParaRPr lang="en-IN" sz="2400" b="1" i="0" dirty="0">
              <a:solidFill>
                <a:srgbClr val="67676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28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48400" cy="461665"/>
          </a:xfrm>
          <a:prstGeom prst="rect">
            <a:avLst/>
          </a:prstGeom>
          <a:solidFill>
            <a:srgbClr val="CC3300"/>
          </a:solidFill>
        </p:spPr>
        <p:txBody>
          <a:bodyPr wrap="square">
            <a:spAutoFit/>
          </a:bodyPr>
          <a:lstStyle/>
          <a:p>
            <a:pPr algn="ctr">
              <a:defRPr/>
            </a:pPr>
            <a:r>
              <a:rPr lang="en-US" sz="2400" b="1" cap="all" dirty="0" smtClean="0">
                <a:solidFill>
                  <a:schemeClr val="bg1"/>
                </a:solidFill>
                <a:latin typeface="+mj-lt"/>
                <a:cs typeface="Arial" pitchFamily="34" charset="0"/>
              </a:rPr>
              <a:t>LECTURE 1</a:t>
            </a:r>
            <a:r>
              <a:rPr lang="en-US" sz="2400" b="1" cap="all" dirty="0" smtClean="0">
                <a:solidFill>
                  <a:schemeClr val="bg1"/>
                </a:solidFill>
                <a:cs typeface="Arial" pitchFamily="34" charset="0"/>
              </a:rPr>
              <a:t>:-relay</a:t>
            </a:r>
            <a:endParaRPr lang="en-US" cap="all" dirty="0">
              <a:solidFill>
                <a:schemeClr val="bg1"/>
              </a:solidFill>
              <a:latin typeface="Arial" pitchFamily="34" charset="0"/>
              <a:cs typeface="Arial" pitchFamily="34" charset="0"/>
            </a:endParaRPr>
          </a:p>
        </p:txBody>
      </p:sp>
      <p:sp>
        <p:nvSpPr>
          <p:cNvPr id="5" name="Rectangle 2"/>
          <p:cNvSpPr txBox="1">
            <a:spLocks noChangeArrowheads="1"/>
          </p:cNvSpPr>
          <p:nvPr/>
        </p:nvSpPr>
        <p:spPr>
          <a:xfrm>
            <a:off x="0" y="6400799"/>
            <a:ext cx="1066800" cy="533400"/>
          </a:xfrm>
          <a:prstGeom prst="rect">
            <a:avLst/>
          </a:prstGeom>
          <a:solidFill>
            <a:srgbClr val="CC3300"/>
          </a:solidFill>
        </p:spPr>
        <p:txBody>
          <a:bodyPr vert="horz" lIns="91440" tIns="45720" rIns="91440" bIns="45720" rtlCol="0" anchor="ctr">
            <a:normAutofit fontScale="85000" lnSpcReduction="10000"/>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GHRCEM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400799"/>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
          <p:cNvSpPr txBox="1">
            <a:spLocks noChangeArrowheads="1"/>
          </p:cNvSpPr>
          <p:nvPr/>
        </p:nvSpPr>
        <p:spPr>
          <a:xfrm>
            <a:off x="6324600" y="0"/>
            <a:ext cx="2819400" cy="457200"/>
          </a:xfrm>
          <a:prstGeom prst="rect">
            <a:avLst/>
          </a:prstGeom>
        </p:spPr>
        <p:txBody>
          <a:bodyPr/>
          <a:lstStyle/>
          <a:p>
            <a:r>
              <a:rPr lang="en-IN" sz="2400" dirty="0" smtClean="0"/>
              <a:t>Operation</a:t>
            </a:r>
            <a:endParaRPr lang="en-IN" sz="2400" dirty="0"/>
          </a:p>
        </p:txBody>
      </p:sp>
      <p:sp>
        <p:nvSpPr>
          <p:cNvPr id="23" name="Rectangle 3"/>
          <p:cNvSpPr txBox="1">
            <a:spLocks noChangeArrowheads="1"/>
          </p:cNvSpPr>
          <p:nvPr/>
        </p:nvSpPr>
        <p:spPr>
          <a:xfrm>
            <a:off x="304800" y="1066799"/>
            <a:ext cx="8382000" cy="5287963"/>
          </a:xfrm>
          <a:prstGeom prst="rect">
            <a:avLst/>
          </a:prstGeom>
        </p:spPr>
        <p:txBody>
          <a:bodyPr/>
          <a:lstStyle/>
          <a:p>
            <a:pPr marL="457200" marR="0" lvl="0" indent="-457200" algn="just" defTabSz="914400" rtl="0" eaLnBrk="1" fontAlgn="auto" latinLnBrk="0" hangingPunct="1">
              <a:lnSpc>
                <a:spcPct val="100000"/>
              </a:lnSpc>
              <a:spcBef>
                <a:spcPct val="20000"/>
              </a:spcBef>
              <a:spcAft>
                <a:spcPts val="0"/>
              </a:spcAft>
              <a:buClrTx/>
              <a:buSzTx/>
              <a:tabLst/>
              <a:defRPr/>
            </a:pPr>
            <a:endParaRPr lang="en-US" sz="2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400" baseline="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34" name="Slide Number Placeholder 3"/>
          <p:cNvSpPr txBox="1">
            <a:spLocks/>
          </p:cNvSpPr>
          <p:nvPr/>
        </p:nvSpPr>
        <p:spPr>
          <a:xfrm>
            <a:off x="8229600" y="5791199"/>
            <a:ext cx="609600" cy="52070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AF16A261-8460-447E-A909-D4FAB53E75D2}" type="slidenum">
              <a:rPr kumimoji="0" lang="en-US" sz="1800" b="1" i="0" u="none" strike="noStrike" kern="1200" cap="none" spc="0" normalizeH="0" baseline="0" noProof="0" smtClean="0">
                <a:ln>
                  <a:noFill/>
                </a:ln>
                <a:solidFill>
                  <a:schemeClr val="bg1"/>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sz="1800" b="1"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0" name="Slide Number Placeholder 3"/>
          <p:cNvSpPr txBox="1">
            <a:spLocks/>
          </p:cNvSpPr>
          <p:nvPr/>
        </p:nvSpPr>
        <p:spPr>
          <a:xfrm>
            <a:off x="8763000" y="6400800"/>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534C672-E0E8-4F7D-B1C6-D2546AB2C1BC}" type="slidenum">
              <a:rPr kumimoji="0" lang="en-US" sz="12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2" name="Rectangle 1"/>
          <p:cNvSpPr/>
          <p:nvPr/>
        </p:nvSpPr>
        <p:spPr>
          <a:xfrm>
            <a:off x="-38100" y="438150"/>
            <a:ext cx="9182100" cy="4154984"/>
          </a:xfrm>
          <a:prstGeom prst="rect">
            <a:avLst/>
          </a:prstGeom>
        </p:spPr>
        <p:txBody>
          <a:bodyPr wrap="square">
            <a:spAutoFit/>
          </a:bodyPr>
          <a:lstStyle/>
          <a:p>
            <a:r>
              <a:rPr lang="en-IN" sz="2400" b="1" dirty="0">
                <a:solidFill>
                  <a:srgbClr val="222222"/>
                </a:solidFill>
                <a:latin typeface="Times New Roman" panose="02020603050405020304" pitchFamily="18" charset="0"/>
                <a:cs typeface="Times New Roman" panose="02020603050405020304" pitchFamily="18" charset="0"/>
              </a:rPr>
              <a:t>Working</a:t>
            </a:r>
            <a:r>
              <a:rPr lang="en-IN" sz="2400" dirty="0">
                <a:solidFill>
                  <a:srgbClr val="222222"/>
                </a:solidFill>
                <a:latin typeface="Times New Roman" panose="02020603050405020304" pitchFamily="18" charset="0"/>
                <a:cs typeface="Times New Roman" panose="02020603050405020304" pitchFamily="18" charset="0"/>
              </a:rPr>
              <a:t> Principle of </a:t>
            </a:r>
            <a:r>
              <a:rPr lang="en-IN" sz="2400" b="1" dirty="0">
                <a:solidFill>
                  <a:srgbClr val="222222"/>
                </a:solidFill>
                <a:latin typeface="Times New Roman" panose="02020603050405020304" pitchFamily="18" charset="0"/>
                <a:cs typeface="Times New Roman" panose="02020603050405020304" pitchFamily="18" charset="0"/>
              </a:rPr>
              <a:t>Relay</a:t>
            </a:r>
            <a:endParaRPr lang="en-IN" sz="2400" dirty="0">
              <a:solidFill>
                <a:srgbClr val="222222"/>
              </a:solidFill>
              <a:latin typeface="Times New Roman" panose="02020603050405020304" pitchFamily="18" charset="0"/>
              <a:cs typeface="Times New Roman" panose="02020603050405020304" pitchFamily="18" charset="0"/>
            </a:endParaRPr>
          </a:p>
          <a:p>
            <a:r>
              <a:rPr lang="en-IN" sz="2400" b="1" dirty="0" smtClean="0"/>
              <a:t>Relays</a:t>
            </a:r>
            <a:r>
              <a:rPr lang="en-IN" sz="2400" dirty="0"/>
              <a:t> are used in a </a:t>
            </a:r>
            <a:r>
              <a:rPr lang="en-IN" sz="2400" dirty="0" smtClean="0"/>
              <a:t>wide variety application. </a:t>
            </a:r>
            <a:r>
              <a:rPr lang="en-IN" sz="2400" dirty="0" smtClean="0">
                <a:solidFill>
                  <a:srgbClr val="222222"/>
                </a:solidFill>
                <a:latin typeface="Arial" panose="020B0604020202020204" pitchFamily="34" charset="0"/>
                <a:cs typeface="Arial" panose="020B0604020202020204" pitchFamily="34" charset="0"/>
              </a:rPr>
              <a:t>It</a:t>
            </a:r>
            <a:r>
              <a:rPr lang="en-IN" sz="2400" dirty="0">
                <a:solidFill>
                  <a:srgbClr val="222222"/>
                </a:solidFill>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works</a:t>
            </a:r>
            <a:r>
              <a:rPr lang="en-IN" sz="2400" dirty="0">
                <a:solidFill>
                  <a:srgbClr val="222222"/>
                </a:solidFill>
                <a:latin typeface="Arial" panose="020B0604020202020204" pitchFamily="34" charset="0"/>
                <a:cs typeface="Arial" panose="020B0604020202020204" pitchFamily="34" charset="0"/>
              </a:rPr>
              <a:t> on the principle of an electromagnetic attraction. When the circuit of the </a:t>
            </a:r>
            <a:r>
              <a:rPr lang="en-IN" sz="2400" b="1" dirty="0">
                <a:solidFill>
                  <a:srgbClr val="222222"/>
                </a:solidFill>
                <a:latin typeface="Arial" panose="020B0604020202020204" pitchFamily="34" charset="0"/>
                <a:cs typeface="Arial" panose="020B0604020202020204" pitchFamily="34" charset="0"/>
              </a:rPr>
              <a:t>relay </a:t>
            </a:r>
            <a:r>
              <a:rPr lang="en-IN" sz="2400" dirty="0">
                <a:solidFill>
                  <a:srgbClr val="222222"/>
                </a:solidFill>
                <a:latin typeface="Arial" panose="020B0604020202020204" pitchFamily="34" charset="0"/>
                <a:cs typeface="Arial" panose="020B0604020202020204" pitchFamily="34" charset="0"/>
              </a:rPr>
              <a:t>senses the fault current, it energises the electromagnetic field which produces the temporary magnetic field. This magnetic field moves the </a:t>
            </a:r>
            <a:r>
              <a:rPr lang="en-IN" sz="2400" b="1" dirty="0">
                <a:solidFill>
                  <a:srgbClr val="222222"/>
                </a:solidFill>
                <a:latin typeface="Arial" panose="020B0604020202020204" pitchFamily="34" charset="0"/>
                <a:cs typeface="Arial" panose="020B0604020202020204" pitchFamily="34" charset="0"/>
              </a:rPr>
              <a:t>relay</a:t>
            </a:r>
            <a:r>
              <a:rPr lang="en-IN" sz="2400" dirty="0">
                <a:solidFill>
                  <a:srgbClr val="222222"/>
                </a:solidFill>
                <a:latin typeface="Arial" panose="020B0604020202020204" pitchFamily="34" charset="0"/>
                <a:cs typeface="Arial" panose="020B0604020202020204" pitchFamily="34" charset="0"/>
              </a:rPr>
              <a:t> armature for opening or closing the connections.</a:t>
            </a:r>
          </a:p>
          <a:p>
            <a:r>
              <a:rPr lang="en-IN" sz="2400" dirty="0" smtClean="0"/>
              <a:t>variety </a:t>
            </a:r>
            <a:r>
              <a:rPr lang="en-IN" sz="2400" dirty="0"/>
              <a:t>of </a:t>
            </a:r>
            <a:r>
              <a:rPr lang="en-IN" sz="2400" b="1" dirty="0"/>
              <a:t>applications</a:t>
            </a:r>
            <a:r>
              <a:rPr lang="en-IN" sz="2400" dirty="0"/>
              <a:t> throughout industry, such as in telephone exchanges, digital computers and automation systems. ... All </a:t>
            </a:r>
            <a:r>
              <a:rPr lang="en-IN" sz="2400" b="1" dirty="0"/>
              <a:t>relays</a:t>
            </a:r>
            <a:r>
              <a:rPr lang="en-IN" sz="2400" dirty="0"/>
              <a:t> contain a sensing unit, the electric coil, which is powered by AC or DC current.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482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2907</TotalTime>
  <Words>1367</Words>
  <Application>Microsoft Office PowerPoint</Application>
  <PresentationFormat>On-screen Show (4:3)</PresentationFormat>
  <Paragraphs>304</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vt:lpstr>
      <vt:lpstr>Helvetica</vt:lpstr>
      <vt:lpstr>Open Sans</vt:lpstr>
      <vt:lpstr>Roboto</vt:lpstr>
      <vt:lpstr>Symbol</vt:lpstr>
      <vt:lpstr>Times New Roman</vt:lpstr>
      <vt:lpstr>Office Theme</vt:lpstr>
      <vt:lpstr> G H RAISONI UNIVERSITY, AMRAVATI School of Engineering &amp; Technology Department of Electrical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sanjay</dc:creator>
  <cp:lastModifiedBy>sanjay</cp:lastModifiedBy>
  <cp:revision>583</cp:revision>
  <dcterms:created xsi:type="dcterms:W3CDTF">2006-08-16T00:00:00Z</dcterms:created>
  <dcterms:modified xsi:type="dcterms:W3CDTF">2020-07-14T05:04:17Z</dcterms:modified>
</cp:coreProperties>
</file>