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66" r:id="rId2"/>
    <p:sldId id="256" r:id="rId3"/>
    <p:sldId id="257" r:id="rId4"/>
    <p:sldId id="258" r:id="rId5"/>
    <p:sldId id="259" r:id="rId6"/>
    <p:sldId id="260" r:id="rId7"/>
    <p:sldId id="265" r:id="rId8"/>
    <p:sldId id="261" r:id="rId9"/>
    <p:sldId id="262" r:id="rId10"/>
    <p:sldId id="263" r:id="rId11"/>
    <p:sldId id="264" r:id="rId12"/>
  </p:sldIdLst>
  <p:sldSz cx="12192000" cy="6858000"/>
  <p:notesSz cx="6858000" cy="9144000"/>
  <p:defaultTextStyle>
    <a:defPPr>
      <a:defRPr lang="en-US"/>
    </a:defPPr>
    <a:lvl1pPr marL="0" algn="l" defTabSz="914397" rtl="0" eaLnBrk="1" latinLnBrk="0" hangingPunct="1">
      <a:defRPr sz="1799" kern="1200">
        <a:solidFill>
          <a:schemeClr val="tx1"/>
        </a:solidFill>
        <a:latin typeface="+mn-lt"/>
        <a:ea typeface="+mn-ea"/>
        <a:cs typeface="+mn-cs"/>
      </a:defRPr>
    </a:lvl1pPr>
    <a:lvl2pPr marL="457199" algn="l" defTabSz="914397" rtl="0" eaLnBrk="1" latinLnBrk="0" hangingPunct="1">
      <a:defRPr sz="1799" kern="1200">
        <a:solidFill>
          <a:schemeClr val="tx1"/>
        </a:solidFill>
        <a:latin typeface="+mn-lt"/>
        <a:ea typeface="+mn-ea"/>
        <a:cs typeface="+mn-cs"/>
      </a:defRPr>
    </a:lvl2pPr>
    <a:lvl3pPr marL="914397" algn="l" defTabSz="914397" rtl="0" eaLnBrk="1" latinLnBrk="0" hangingPunct="1">
      <a:defRPr sz="1799" kern="1200">
        <a:solidFill>
          <a:schemeClr val="tx1"/>
        </a:solidFill>
        <a:latin typeface="+mn-lt"/>
        <a:ea typeface="+mn-ea"/>
        <a:cs typeface="+mn-cs"/>
      </a:defRPr>
    </a:lvl3pPr>
    <a:lvl4pPr marL="1371599" algn="l" defTabSz="914397" rtl="0" eaLnBrk="1" latinLnBrk="0" hangingPunct="1">
      <a:defRPr sz="1799" kern="1200">
        <a:solidFill>
          <a:schemeClr val="tx1"/>
        </a:solidFill>
        <a:latin typeface="+mn-lt"/>
        <a:ea typeface="+mn-ea"/>
        <a:cs typeface="+mn-cs"/>
      </a:defRPr>
    </a:lvl4pPr>
    <a:lvl5pPr marL="1828798" algn="l" defTabSz="914397" rtl="0" eaLnBrk="1" latinLnBrk="0" hangingPunct="1">
      <a:defRPr sz="1799" kern="1200">
        <a:solidFill>
          <a:schemeClr val="tx1"/>
        </a:solidFill>
        <a:latin typeface="+mn-lt"/>
        <a:ea typeface="+mn-ea"/>
        <a:cs typeface="+mn-cs"/>
      </a:defRPr>
    </a:lvl5pPr>
    <a:lvl6pPr marL="2285996" algn="l" defTabSz="914397" rtl="0" eaLnBrk="1" latinLnBrk="0" hangingPunct="1">
      <a:defRPr sz="1799" kern="1200">
        <a:solidFill>
          <a:schemeClr val="tx1"/>
        </a:solidFill>
        <a:latin typeface="+mn-lt"/>
        <a:ea typeface="+mn-ea"/>
        <a:cs typeface="+mn-cs"/>
      </a:defRPr>
    </a:lvl6pPr>
    <a:lvl7pPr marL="2743195" algn="l" defTabSz="914397" rtl="0" eaLnBrk="1" latinLnBrk="0" hangingPunct="1">
      <a:defRPr sz="1799" kern="1200">
        <a:solidFill>
          <a:schemeClr val="tx1"/>
        </a:solidFill>
        <a:latin typeface="+mn-lt"/>
        <a:ea typeface="+mn-ea"/>
        <a:cs typeface="+mn-cs"/>
      </a:defRPr>
    </a:lvl7pPr>
    <a:lvl8pPr marL="3200394" algn="l" defTabSz="914397" rtl="0" eaLnBrk="1" latinLnBrk="0" hangingPunct="1">
      <a:defRPr sz="1799" kern="1200">
        <a:solidFill>
          <a:schemeClr val="tx1"/>
        </a:solidFill>
        <a:latin typeface="+mn-lt"/>
        <a:ea typeface="+mn-ea"/>
        <a:cs typeface="+mn-cs"/>
      </a:defRPr>
    </a:lvl8pPr>
    <a:lvl9pPr marL="3657595" algn="l" defTabSz="914397" rtl="0" eaLnBrk="1" latinLnBrk="0" hangingPunct="1">
      <a:defRPr sz="1799"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99" autoAdjust="0"/>
    <p:restoredTop sz="94690" autoAdjust="0"/>
  </p:normalViewPr>
  <p:slideViewPr>
    <p:cSldViewPr snapToGrid="0">
      <p:cViewPr varScale="1">
        <p:scale>
          <a:sx n="85" d="100"/>
          <a:sy n="85" d="100"/>
        </p:scale>
        <p:origin x="749" y="6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3F5159-8C9A-4F68-9245-F299DAC7E5D0}" type="datetimeFigureOut">
              <a:rPr lang="en-IN" smtClean="0"/>
              <a:t>13-04-2022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103D1A-74D5-46D0-AE5E-2374911B8EBA}" type="slidenum">
              <a:rPr lang="en-IN" smtClean="0"/>
              <a:t>‹#›</a:t>
            </a:fld>
            <a:endParaRPr lang="en-IN"/>
          </a:p>
        </p:txBody>
      </p:sp>
    </p:spTree>
    <p:extLst>
      <p:ext uri="{BB962C8B-B14F-4D97-AF65-F5344CB8AC3E}">
        <p14:creationId xmlns:p14="http://schemas.microsoft.com/office/powerpoint/2010/main" val="662312656"/>
      </p:ext>
    </p:extLst>
  </p:cSld>
  <p:clrMap bg1="lt1" tx1="dk1" bg2="lt2" tx2="dk2" accent1="accent1" accent2="accent2" accent3="accent3" accent4="accent4" accent5="accent5" accent6="accent6" hlink="hlink" folHlink="folHlink"/>
  <p:notesStyle>
    <a:lvl1pPr marL="0" algn="l" defTabSz="914397" rtl="0" eaLnBrk="1" latinLnBrk="0" hangingPunct="1">
      <a:defRPr sz="1199" kern="1200">
        <a:solidFill>
          <a:schemeClr val="tx1"/>
        </a:solidFill>
        <a:latin typeface="+mn-lt"/>
        <a:ea typeface="+mn-ea"/>
        <a:cs typeface="+mn-cs"/>
      </a:defRPr>
    </a:lvl1pPr>
    <a:lvl2pPr marL="457199" algn="l" defTabSz="914397" rtl="0" eaLnBrk="1" latinLnBrk="0" hangingPunct="1">
      <a:defRPr sz="1199" kern="1200">
        <a:solidFill>
          <a:schemeClr val="tx1"/>
        </a:solidFill>
        <a:latin typeface="+mn-lt"/>
        <a:ea typeface="+mn-ea"/>
        <a:cs typeface="+mn-cs"/>
      </a:defRPr>
    </a:lvl2pPr>
    <a:lvl3pPr marL="914397" algn="l" defTabSz="914397" rtl="0" eaLnBrk="1" latinLnBrk="0" hangingPunct="1">
      <a:defRPr sz="1199" kern="1200">
        <a:solidFill>
          <a:schemeClr val="tx1"/>
        </a:solidFill>
        <a:latin typeface="+mn-lt"/>
        <a:ea typeface="+mn-ea"/>
        <a:cs typeface="+mn-cs"/>
      </a:defRPr>
    </a:lvl3pPr>
    <a:lvl4pPr marL="1371599" algn="l" defTabSz="914397" rtl="0" eaLnBrk="1" latinLnBrk="0" hangingPunct="1">
      <a:defRPr sz="1199" kern="1200">
        <a:solidFill>
          <a:schemeClr val="tx1"/>
        </a:solidFill>
        <a:latin typeface="+mn-lt"/>
        <a:ea typeface="+mn-ea"/>
        <a:cs typeface="+mn-cs"/>
      </a:defRPr>
    </a:lvl4pPr>
    <a:lvl5pPr marL="1828798" algn="l" defTabSz="914397" rtl="0" eaLnBrk="1" latinLnBrk="0" hangingPunct="1">
      <a:defRPr sz="1199" kern="1200">
        <a:solidFill>
          <a:schemeClr val="tx1"/>
        </a:solidFill>
        <a:latin typeface="+mn-lt"/>
        <a:ea typeface="+mn-ea"/>
        <a:cs typeface="+mn-cs"/>
      </a:defRPr>
    </a:lvl5pPr>
    <a:lvl6pPr marL="2285996" algn="l" defTabSz="914397" rtl="0" eaLnBrk="1" latinLnBrk="0" hangingPunct="1">
      <a:defRPr sz="1199" kern="1200">
        <a:solidFill>
          <a:schemeClr val="tx1"/>
        </a:solidFill>
        <a:latin typeface="+mn-lt"/>
        <a:ea typeface="+mn-ea"/>
        <a:cs typeface="+mn-cs"/>
      </a:defRPr>
    </a:lvl6pPr>
    <a:lvl7pPr marL="2743195" algn="l" defTabSz="914397" rtl="0" eaLnBrk="1" latinLnBrk="0" hangingPunct="1">
      <a:defRPr sz="1199" kern="1200">
        <a:solidFill>
          <a:schemeClr val="tx1"/>
        </a:solidFill>
        <a:latin typeface="+mn-lt"/>
        <a:ea typeface="+mn-ea"/>
        <a:cs typeface="+mn-cs"/>
      </a:defRPr>
    </a:lvl7pPr>
    <a:lvl8pPr marL="3200394" algn="l" defTabSz="914397" rtl="0" eaLnBrk="1" latinLnBrk="0" hangingPunct="1">
      <a:defRPr sz="1199" kern="1200">
        <a:solidFill>
          <a:schemeClr val="tx1"/>
        </a:solidFill>
        <a:latin typeface="+mn-lt"/>
        <a:ea typeface="+mn-ea"/>
        <a:cs typeface="+mn-cs"/>
      </a:defRPr>
    </a:lvl8pPr>
    <a:lvl9pPr marL="3657595" algn="l" defTabSz="914397" rtl="0" eaLnBrk="1" latinLnBrk="0" hangingPunct="1">
      <a:defRPr sz="1199"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A4DA7-D47F-4DE8-ADC7-F6D282FCB483}"/>
              </a:ext>
            </a:extLst>
          </p:cNvPr>
          <p:cNvSpPr>
            <a:spLocks noGrp="1"/>
          </p:cNvSpPr>
          <p:nvPr>
            <p:ph type="ctrTitle"/>
          </p:nvPr>
        </p:nvSpPr>
        <p:spPr>
          <a:xfrm>
            <a:off x="1524004" y="1122364"/>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FC02866-5720-43E5-9E68-11F44BE580CE}"/>
              </a:ext>
            </a:extLst>
          </p:cNvPr>
          <p:cNvSpPr>
            <a:spLocks noGrp="1"/>
          </p:cNvSpPr>
          <p:nvPr>
            <p:ph type="subTitle" idx="1"/>
          </p:nvPr>
        </p:nvSpPr>
        <p:spPr>
          <a:xfrm>
            <a:off x="1524004"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D89003C-59B8-46A0-9DBD-18BBCAC413B3}"/>
              </a:ext>
            </a:extLst>
          </p:cNvPr>
          <p:cNvSpPr>
            <a:spLocks noGrp="1"/>
          </p:cNvSpPr>
          <p:nvPr>
            <p:ph type="dt" sz="half" idx="10"/>
          </p:nvPr>
        </p:nvSpPr>
        <p:spPr/>
        <p:txBody>
          <a:bodyPr/>
          <a:lstStyle/>
          <a:p>
            <a:fld id="{0D5A49F2-C15E-41C2-9561-2D5C20C7CA3B}" type="datetimeFigureOut">
              <a:rPr lang="en-IN" smtClean="0"/>
              <a:t>13-04-2022</a:t>
            </a:fld>
            <a:endParaRPr lang="en-IN"/>
          </a:p>
        </p:txBody>
      </p:sp>
      <p:sp>
        <p:nvSpPr>
          <p:cNvPr id="5" name="Footer Placeholder 4">
            <a:extLst>
              <a:ext uri="{FF2B5EF4-FFF2-40B4-BE49-F238E27FC236}">
                <a16:creationId xmlns:a16="http://schemas.microsoft.com/office/drawing/2014/main" id="{213B239E-B35B-41B6-82C9-5866115275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015135-D1AC-4619-8199-3EAAEE9F7F33}"/>
              </a:ext>
            </a:extLst>
          </p:cNvPr>
          <p:cNvSpPr>
            <a:spLocks noGrp="1"/>
          </p:cNvSpPr>
          <p:nvPr>
            <p:ph type="sldNum" sz="quarter" idx="12"/>
          </p:nvPr>
        </p:nvSpPr>
        <p:spPr/>
        <p:txBody>
          <a:bodyPr/>
          <a:lstStyle/>
          <a:p>
            <a:fld id="{7F3938AB-72AF-4580-99A0-98C1ED9DA4B2}" type="slidenum">
              <a:rPr lang="en-IN" smtClean="0"/>
              <a:t>‹#›</a:t>
            </a:fld>
            <a:endParaRPr lang="en-IN"/>
          </a:p>
        </p:txBody>
      </p:sp>
    </p:spTree>
    <p:extLst>
      <p:ext uri="{BB962C8B-B14F-4D97-AF65-F5344CB8AC3E}">
        <p14:creationId xmlns:p14="http://schemas.microsoft.com/office/powerpoint/2010/main" val="1460020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E3945-D933-4EA5-8685-903F5619070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505C955-7F90-42B2-AB5E-BDE9FA7D8B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2DC6D8-9B33-462A-8842-F130D66E7EE8}"/>
              </a:ext>
            </a:extLst>
          </p:cNvPr>
          <p:cNvSpPr>
            <a:spLocks noGrp="1"/>
          </p:cNvSpPr>
          <p:nvPr>
            <p:ph type="dt" sz="half" idx="10"/>
          </p:nvPr>
        </p:nvSpPr>
        <p:spPr/>
        <p:txBody>
          <a:bodyPr/>
          <a:lstStyle/>
          <a:p>
            <a:fld id="{0D5A49F2-C15E-41C2-9561-2D5C20C7CA3B}" type="datetimeFigureOut">
              <a:rPr lang="en-IN" smtClean="0"/>
              <a:t>13-04-2022</a:t>
            </a:fld>
            <a:endParaRPr lang="en-IN"/>
          </a:p>
        </p:txBody>
      </p:sp>
      <p:sp>
        <p:nvSpPr>
          <p:cNvPr id="5" name="Footer Placeholder 4">
            <a:extLst>
              <a:ext uri="{FF2B5EF4-FFF2-40B4-BE49-F238E27FC236}">
                <a16:creationId xmlns:a16="http://schemas.microsoft.com/office/drawing/2014/main" id="{7A7EEC93-55E6-4889-9907-E975F61332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093BE2-5A18-46C1-A89F-924254EAE21C}"/>
              </a:ext>
            </a:extLst>
          </p:cNvPr>
          <p:cNvSpPr>
            <a:spLocks noGrp="1"/>
          </p:cNvSpPr>
          <p:nvPr>
            <p:ph type="sldNum" sz="quarter" idx="12"/>
          </p:nvPr>
        </p:nvSpPr>
        <p:spPr/>
        <p:txBody>
          <a:bodyPr/>
          <a:lstStyle/>
          <a:p>
            <a:fld id="{7F3938AB-72AF-4580-99A0-98C1ED9DA4B2}" type="slidenum">
              <a:rPr lang="en-IN" smtClean="0"/>
              <a:t>‹#›</a:t>
            </a:fld>
            <a:endParaRPr lang="en-IN"/>
          </a:p>
        </p:txBody>
      </p:sp>
    </p:spTree>
    <p:extLst>
      <p:ext uri="{BB962C8B-B14F-4D97-AF65-F5344CB8AC3E}">
        <p14:creationId xmlns:p14="http://schemas.microsoft.com/office/powerpoint/2010/main" val="4212092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AF1E99-09ED-4973-96CF-30713FC07FED}"/>
              </a:ext>
            </a:extLst>
          </p:cNvPr>
          <p:cNvSpPr>
            <a:spLocks noGrp="1"/>
          </p:cNvSpPr>
          <p:nvPr>
            <p:ph type="title" orient="vert"/>
          </p:nvPr>
        </p:nvSpPr>
        <p:spPr>
          <a:xfrm>
            <a:off x="8724904" y="365125"/>
            <a:ext cx="2628898"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46559C0-DB3B-4615-B0B5-BEA803AAE9B9}"/>
              </a:ext>
            </a:extLst>
          </p:cNvPr>
          <p:cNvSpPr>
            <a:spLocks noGrp="1"/>
          </p:cNvSpPr>
          <p:nvPr>
            <p:ph type="body" orient="vert" idx="1"/>
          </p:nvPr>
        </p:nvSpPr>
        <p:spPr>
          <a:xfrm>
            <a:off x="838199" y="365125"/>
            <a:ext cx="7734302"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70AC36-D0D8-4DEF-8E24-6699EDC3CC76}"/>
              </a:ext>
            </a:extLst>
          </p:cNvPr>
          <p:cNvSpPr>
            <a:spLocks noGrp="1"/>
          </p:cNvSpPr>
          <p:nvPr>
            <p:ph type="dt" sz="half" idx="10"/>
          </p:nvPr>
        </p:nvSpPr>
        <p:spPr/>
        <p:txBody>
          <a:bodyPr/>
          <a:lstStyle/>
          <a:p>
            <a:fld id="{0D5A49F2-C15E-41C2-9561-2D5C20C7CA3B}" type="datetimeFigureOut">
              <a:rPr lang="en-IN" smtClean="0"/>
              <a:t>13-04-2022</a:t>
            </a:fld>
            <a:endParaRPr lang="en-IN"/>
          </a:p>
        </p:txBody>
      </p:sp>
      <p:sp>
        <p:nvSpPr>
          <p:cNvPr id="5" name="Footer Placeholder 4">
            <a:extLst>
              <a:ext uri="{FF2B5EF4-FFF2-40B4-BE49-F238E27FC236}">
                <a16:creationId xmlns:a16="http://schemas.microsoft.com/office/drawing/2014/main" id="{9FF9405C-C308-4D77-8AF5-A06A11BF69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928080-709E-4B90-8864-4428BEF00971}"/>
              </a:ext>
            </a:extLst>
          </p:cNvPr>
          <p:cNvSpPr>
            <a:spLocks noGrp="1"/>
          </p:cNvSpPr>
          <p:nvPr>
            <p:ph type="sldNum" sz="quarter" idx="12"/>
          </p:nvPr>
        </p:nvSpPr>
        <p:spPr/>
        <p:txBody>
          <a:bodyPr/>
          <a:lstStyle/>
          <a:p>
            <a:fld id="{7F3938AB-72AF-4580-99A0-98C1ED9DA4B2}" type="slidenum">
              <a:rPr lang="en-IN" smtClean="0"/>
              <a:t>‹#›</a:t>
            </a:fld>
            <a:endParaRPr lang="en-IN"/>
          </a:p>
        </p:txBody>
      </p:sp>
    </p:spTree>
    <p:extLst>
      <p:ext uri="{BB962C8B-B14F-4D97-AF65-F5344CB8AC3E}">
        <p14:creationId xmlns:p14="http://schemas.microsoft.com/office/powerpoint/2010/main" val="1146056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B59B-B1C8-4E6D-BBE7-B36FCF14220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D5D2DD5-2BAF-446E-9A1E-CB8F0CEE2C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CF0185-49A9-4BDF-ADC8-CEB9D74846EA}"/>
              </a:ext>
            </a:extLst>
          </p:cNvPr>
          <p:cNvSpPr>
            <a:spLocks noGrp="1"/>
          </p:cNvSpPr>
          <p:nvPr>
            <p:ph type="dt" sz="half" idx="10"/>
          </p:nvPr>
        </p:nvSpPr>
        <p:spPr/>
        <p:txBody>
          <a:bodyPr/>
          <a:lstStyle/>
          <a:p>
            <a:fld id="{0D5A49F2-C15E-41C2-9561-2D5C20C7CA3B}" type="datetimeFigureOut">
              <a:rPr lang="en-IN" smtClean="0"/>
              <a:t>13-04-2022</a:t>
            </a:fld>
            <a:endParaRPr lang="en-IN"/>
          </a:p>
        </p:txBody>
      </p:sp>
      <p:sp>
        <p:nvSpPr>
          <p:cNvPr id="5" name="Footer Placeholder 4">
            <a:extLst>
              <a:ext uri="{FF2B5EF4-FFF2-40B4-BE49-F238E27FC236}">
                <a16:creationId xmlns:a16="http://schemas.microsoft.com/office/drawing/2014/main" id="{F6193F14-30A8-462B-87E4-DA3F1AC97F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C5502D-7332-4898-8EC6-FC53475E6EF1}"/>
              </a:ext>
            </a:extLst>
          </p:cNvPr>
          <p:cNvSpPr>
            <a:spLocks noGrp="1"/>
          </p:cNvSpPr>
          <p:nvPr>
            <p:ph type="sldNum" sz="quarter" idx="12"/>
          </p:nvPr>
        </p:nvSpPr>
        <p:spPr/>
        <p:txBody>
          <a:bodyPr/>
          <a:lstStyle/>
          <a:p>
            <a:fld id="{7F3938AB-72AF-4580-99A0-98C1ED9DA4B2}" type="slidenum">
              <a:rPr lang="en-IN" smtClean="0"/>
              <a:t>‹#›</a:t>
            </a:fld>
            <a:endParaRPr lang="en-IN"/>
          </a:p>
        </p:txBody>
      </p:sp>
    </p:spTree>
    <p:extLst>
      <p:ext uri="{BB962C8B-B14F-4D97-AF65-F5344CB8AC3E}">
        <p14:creationId xmlns:p14="http://schemas.microsoft.com/office/powerpoint/2010/main" val="3172543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C8E63-57C1-4E7A-9B56-40E8909E429C}"/>
              </a:ext>
            </a:extLst>
          </p:cNvPr>
          <p:cNvSpPr>
            <a:spLocks noGrp="1"/>
          </p:cNvSpPr>
          <p:nvPr>
            <p:ph type="title"/>
          </p:nvPr>
        </p:nvSpPr>
        <p:spPr>
          <a:xfrm>
            <a:off x="831850" y="1709741"/>
            <a:ext cx="10515601" cy="2852736"/>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ACA21CC-0545-436E-B003-A56FF883B4C4}"/>
              </a:ext>
            </a:extLst>
          </p:cNvPr>
          <p:cNvSpPr>
            <a:spLocks noGrp="1"/>
          </p:cNvSpPr>
          <p:nvPr>
            <p:ph type="body" idx="1"/>
          </p:nvPr>
        </p:nvSpPr>
        <p:spPr>
          <a:xfrm>
            <a:off x="831850" y="4589463"/>
            <a:ext cx="1051560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BFD6FF-F7DC-4C90-A461-171042CACDFF}"/>
              </a:ext>
            </a:extLst>
          </p:cNvPr>
          <p:cNvSpPr>
            <a:spLocks noGrp="1"/>
          </p:cNvSpPr>
          <p:nvPr>
            <p:ph type="dt" sz="half" idx="10"/>
          </p:nvPr>
        </p:nvSpPr>
        <p:spPr/>
        <p:txBody>
          <a:bodyPr/>
          <a:lstStyle/>
          <a:p>
            <a:fld id="{0D5A49F2-C15E-41C2-9561-2D5C20C7CA3B}" type="datetimeFigureOut">
              <a:rPr lang="en-IN" smtClean="0"/>
              <a:t>13-04-2022</a:t>
            </a:fld>
            <a:endParaRPr lang="en-IN"/>
          </a:p>
        </p:txBody>
      </p:sp>
      <p:sp>
        <p:nvSpPr>
          <p:cNvPr id="5" name="Footer Placeholder 4">
            <a:extLst>
              <a:ext uri="{FF2B5EF4-FFF2-40B4-BE49-F238E27FC236}">
                <a16:creationId xmlns:a16="http://schemas.microsoft.com/office/drawing/2014/main" id="{FD0F6F17-1E9D-40A7-AFE1-1B37B00CEB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440D6E-8621-474E-B2D5-984F7CF8C184}"/>
              </a:ext>
            </a:extLst>
          </p:cNvPr>
          <p:cNvSpPr>
            <a:spLocks noGrp="1"/>
          </p:cNvSpPr>
          <p:nvPr>
            <p:ph type="sldNum" sz="quarter" idx="12"/>
          </p:nvPr>
        </p:nvSpPr>
        <p:spPr/>
        <p:txBody>
          <a:bodyPr/>
          <a:lstStyle/>
          <a:p>
            <a:fld id="{7F3938AB-72AF-4580-99A0-98C1ED9DA4B2}" type="slidenum">
              <a:rPr lang="en-IN" smtClean="0"/>
              <a:t>‹#›</a:t>
            </a:fld>
            <a:endParaRPr lang="en-IN"/>
          </a:p>
        </p:txBody>
      </p:sp>
    </p:spTree>
    <p:extLst>
      <p:ext uri="{BB962C8B-B14F-4D97-AF65-F5344CB8AC3E}">
        <p14:creationId xmlns:p14="http://schemas.microsoft.com/office/powerpoint/2010/main" val="453901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EFA9B-20F2-47D1-A56D-F0F9E02E52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F5A0857-29EA-4383-92EC-242AB28C9A11}"/>
              </a:ext>
            </a:extLst>
          </p:cNvPr>
          <p:cNvSpPr>
            <a:spLocks noGrp="1"/>
          </p:cNvSpPr>
          <p:nvPr>
            <p:ph sz="half" idx="1"/>
          </p:nvPr>
        </p:nvSpPr>
        <p:spPr>
          <a:xfrm>
            <a:off x="838199" y="1825624"/>
            <a:ext cx="5181602"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DF888F5-2073-4860-9523-BFDC7F46E985}"/>
              </a:ext>
            </a:extLst>
          </p:cNvPr>
          <p:cNvSpPr>
            <a:spLocks noGrp="1"/>
          </p:cNvSpPr>
          <p:nvPr>
            <p:ph sz="half" idx="2"/>
          </p:nvPr>
        </p:nvSpPr>
        <p:spPr>
          <a:xfrm>
            <a:off x="6172199" y="1825624"/>
            <a:ext cx="5181602"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2773858-F543-4328-8F5D-9C7E017C1C1B}"/>
              </a:ext>
            </a:extLst>
          </p:cNvPr>
          <p:cNvSpPr>
            <a:spLocks noGrp="1"/>
          </p:cNvSpPr>
          <p:nvPr>
            <p:ph type="dt" sz="half" idx="10"/>
          </p:nvPr>
        </p:nvSpPr>
        <p:spPr/>
        <p:txBody>
          <a:bodyPr/>
          <a:lstStyle/>
          <a:p>
            <a:fld id="{0D5A49F2-C15E-41C2-9561-2D5C20C7CA3B}" type="datetimeFigureOut">
              <a:rPr lang="en-IN" smtClean="0"/>
              <a:t>13-04-2022</a:t>
            </a:fld>
            <a:endParaRPr lang="en-IN"/>
          </a:p>
        </p:txBody>
      </p:sp>
      <p:sp>
        <p:nvSpPr>
          <p:cNvPr id="6" name="Footer Placeholder 5">
            <a:extLst>
              <a:ext uri="{FF2B5EF4-FFF2-40B4-BE49-F238E27FC236}">
                <a16:creationId xmlns:a16="http://schemas.microsoft.com/office/drawing/2014/main" id="{B17A71BC-5CF5-47CD-BC53-5E1D8731B7F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3A3E2ED-FA17-4783-A00F-4D72B3D3502A}"/>
              </a:ext>
            </a:extLst>
          </p:cNvPr>
          <p:cNvSpPr>
            <a:spLocks noGrp="1"/>
          </p:cNvSpPr>
          <p:nvPr>
            <p:ph type="sldNum" sz="quarter" idx="12"/>
          </p:nvPr>
        </p:nvSpPr>
        <p:spPr/>
        <p:txBody>
          <a:bodyPr/>
          <a:lstStyle/>
          <a:p>
            <a:fld id="{7F3938AB-72AF-4580-99A0-98C1ED9DA4B2}" type="slidenum">
              <a:rPr lang="en-IN" smtClean="0"/>
              <a:t>‹#›</a:t>
            </a:fld>
            <a:endParaRPr lang="en-IN"/>
          </a:p>
        </p:txBody>
      </p:sp>
    </p:spTree>
    <p:extLst>
      <p:ext uri="{BB962C8B-B14F-4D97-AF65-F5344CB8AC3E}">
        <p14:creationId xmlns:p14="http://schemas.microsoft.com/office/powerpoint/2010/main" val="3231764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E5686-FF19-47C4-95B7-04A951516829}"/>
              </a:ext>
            </a:extLst>
          </p:cNvPr>
          <p:cNvSpPr>
            <a:spLocks noGrp="1"/>
          </p:cNvSpPr>
          <p:nvPr>
            <p:ph type="title"/>
          </p:nvPr>
        </p:nvSpPr>
        <p:spPr>
          <a:xfrm>
            <a:off x="839789" y="365126"/>
            <a:ext cx="10515601"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51868DF-191F-4A7D-9122-2DC563CAF938}"/>
              </a:ext>
            </a:extLst>
          </p:cNvPr>
          <p:cNvSpPr>
            <a:spLocks noGrp="1"/>
          </p:cNvSpPr>
          <p:nvPr>
            <p:ph type="body" idx="1"/>
          </p:nvPr>
        </p:nvSpPr>
        <p:spPr>
          <a:xfrm>
            <a:off x="839791" y="1681163"/>
            <a:ext cx="5157785"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4A26DE-B3C7-41AA-B8F5-E9BB1153DA34}"/>
              </a:ext>
            </a:extLst>
          </p:cNvPr>
          <p:cNvSpPr>
            <a:spLocks noGrp="1"/>
          </p:cNvSpPr>
          <p:nvPr>
            <p:ph sz="half" idx="2"/>
          </p:nvPr>
        </p:nvSpPr>
        <p:spPr>
          <a:xfrm>
            <a:off x="839791" y="2505076"/>
            <a:ext cx="515778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5B397DA-BC9E-43B6-9ECB-B546B8885EB9}"/>
              </a:ext>
            </a:extLst>
          </p:cNvPr>
          <p:cNvSpPr>
            <a:spLocks noGrp="1"/>
          </p:cNvSpPr>
          <p:nvPr>
            <p:ph type="body" sz="quarter" idx="3"/>
          </p:nvPr>
        </p:nvSpPr>
        <p:spPr>
          <a:xfrm>
            <a:off x="6172199" y="1681163"/>
            <a:ext cx="51831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5FA372-CD05-4D36-8E52-6C83DF161ECA}"/>
              </a:ext>
            </a:extLst>
          </p:cNvPr>
          <p:cNvSpPr>
            <a:spLocks noGrp="1"/>
          </p:cNvSpPr>
          <p:nvPr>
            <p:ph sz="quarter" idx="4"/>
          </p:nvPr>
        </p:nvSpPr>
        <p:spPr>
          <a:xfrm>
            <a:off x="6172199" y="2505076"/>
            <a:ext cx="51831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DC5B621-1A50-4BE6-A144-B8626DF56669}"/>
              </a:ext>
            </a:extLst>
          </p:cNvPr>
          <p:cNvSpPr>
            <a:spLocks noGrp="1"/>
          </p:cNvSpPr>
          <p:nvPr>
            <p:ph type="dt" sz="half" idx="10"/>
          </p:nvPr>
        </p:nvSpPr>
        <p:spPr/>
        <p:txBody>
          <a:bodyPr/>
          <a:lstStyle/>
          <a:p>
            <a:fld id="{0D5A49F2-C15E-41C2-9561-2D5C20C7CA3B}" type="datetimeFigureOut">
              <a:rPr lang="en-IN" smtClean="0"/>
              <a:t>13-04-2022</a:t>
            </a:fld>
            <a:endParaRPr lang="en-IN"/>
          </a:p>
        </p:txBody>
      </p:sp>
      <p:sp>
        <p:nvSpPr>
          <p:cNvPr id="8" name="Footer Placeholder 7">
            <a:extLst>
              <a:ext uri="{FF2B5EF4-FFF2-40B4-BE49-F238E27FC236}">
                <a16:creationId xmlns:a16="http://schemas.microsoft.com/office/drawing/2014/main" id="{4D5C1BCC-4153-4E85-8E40-1E52EBF76C6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DC6FAE8-44ED-4419-8CA3-BD674B1EC6E3}"/>
              </a:ext>
            </a:extLst>
          </p:cNvPr>
          <p:cNvSpPr>
            <a:spLocks noGrp="1"/>
          </p:cNvSpPr>
          <p:nvPr>
            <p:ph type="sldNum" sz="quarter" idx="12"/>
          </p:nvPr>
        </p:nvSpPr>
        <p:spPr/>
        <p:txBody>
          <a:bodyPr/>
          <a:lstStyle/>
          <a:p>
            <a:fld id="{7F3938AB-72AF-4580-99A0-98C1ED9DA4B2}" type="slidenum">
              <a:rPr lang="en-IN" smtClean="0"/>
              <a:t>‹#›</a:t>
            </a:fld>
            <a:endParaRPr lang="en-IN"/>
          </a:p>
        </p:txBody>
      </p:sp>
    </p:spTree>
    <p:extLst>
      <p:ext uri="{BB962C8B-B14F-4D97-AF65-F5344CB8AC3E}">
        <p14:creationId xmlns:p14="http://schemas.microsoft.com/office/powerpoint/2010/main" val="1963483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1C3CD-E279-4741-8715-F4912FFCAB5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D1A9A81-8E4B-482A-BA8B-DB95EBB0CCB9}"/>
              </a:ext>
            </a:extLst>
          </p:cNvPr>
          <p:cNvSpPr>
            <a:spLocks noGrp="1"/>
          </p:cNvSpPr>
          <p:nvPr>
            <p:ph type="dt" sz="half" idx="10"/>
          </p:nvPr>
        </p:nvSpPr>
        <p:spPr/>
        <p:txBody>
          <a:bodyPr/>
          <a:lstStyle/>
          <a:p>
            <a:fld id="{0D5A49F2-C15E-41C2-9561-2D5C20C7CA3B}" type="datetimeFigureOut">
              <a:rPr lang="en-IN" smtClean="0"/>
              <a:t>13-04-2022</a:t>
            </a:fld>
            <a:endParaRPr lang="en-IN"/>
          </a:p>
        </p:txBody>
      </p:sp>
      <p:sp>
        <p:nvSpPr>
          <p:cNvPr id="4" name="Footer Placeholder 3">
            <a:extLst>
              <a:ext uri="{FF2B5EF4-FFF2-40B4-BE49-F238E27FC236}">
                <a16:creationId xmlns:a16="http://schemas.microsoft.com/office/drawing/2014/main" id="{802FED69-CE76-422D-A8D4-2BE0EF44B8B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E56AE74-4F79-4CD4-9076-D66360093AAD}"/>
              </a:ext>
            </a:extLst>
          </p:cNvPr>
          <p:cNvSpPr>
            <a:spLocks noGrp="1"/>
          </p:cNvSpPr>
          <p:nvPr>
            <p:ph type="sldNum" sz="quarter" idx="12"/>
          </p:nvPr>
        </p:nvSpPr>
        <p:spPr/>
        <p:txBody>
          <a:bodyPr/>
          <a:lstStyle/>
          <a:p>
            <a:fld id="{7F3938AB-72AF-4580-99A0-98C1ED9DA4B2}" type="slidenum">
              <a:rPr lang="en-IN" smtClean="0"/>
              <a:t>‹#›</a:t>
            </a:fld>
            <a:endParaRPr lang="en-IN"/>
          </a:p>
        </p:txBody>
      </p:sp>
    </p:spTree>
    <p:extLst>
      <p:ext uri="{BB962C8B-B14F-4D97-AF65-F5344CB8AC3E}">
        <p14:creationId xmlns:p14="http://schemas.microsoft.com/office/powerpoint/2010/main" val="4165546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6CDE42-E12D-45FE-B917-CBDDF6986B01}"/>
              </a:ext>
            </a:extLst>
          </p:cNvPr>
          <p:cNvSpPr>
            <a:spLocks noGrp="1"/>
          </p:cNvSpPr>
          <p:nvPr>
            <p:ph type="dt" sz="half" idx="10"/>
          </p:nvPr>
        </p:nvSpPr>
        <p:spPr/>
        <p:txBody>
          <a:bodyPr/>
          <a:lstStyle/>
          <a:p>
            <a:fld id="{0D5A49F2-C15E-41C2-9561-2D5C20C7CA3B}" type="datetimeFigureOut">
              <a:rPr lang="en-IN" smtClean="0"/>
              <a:t>13-04-2022</a:t>
            </a:fld>
            <a:endParaRPr lang="en-IN"/>
          </a:p>
        </p:txBody>
      </p:sp>
      <p:sp>
        <p:nvSpPr>
          <p:cNvPr id="3" name="Footer Placeholder 2">
            <a:extLst>
              <a:ext uri="{FF2B5EF4-FFF2-40B4-BE49-F238E27FC236}">
                <a16:creationId xmlns:a16="http://schemas.microsoft.com/office/drawing/2014/main" id="{D2350211-E718-4A1C-96B2-54FF739A4C3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EB75F25-B405-46C8-A34E-C50F50E8A4B7}"/>
              </a:ext>
            </a:extLst>
          </p:cNvPr>
          <p:cNvSpPr>
            <a:spLocks noGrp="1"/>
          </p:cNvSpPr>
          <p:nvPr>
            <p:ph type="sldNum" sz="quarter" idx="12"/>
          </p:nvPr>
        </p:nvSpPr>
        <p:spPr/>
        <p:txBody>
          <a:bodyPr/>
          <a:lstStyle/>
          <a:p>
            <a:fld id="{7F3938AB-72AF-4580-99A0-98C1ED9DA4B2}" type="slidenum">
              <a:rPr lang="en-IN" smtClean="0"/>
              <a:t>‹#›</a:t>
            </a:fld>
            <a:endParaRPr lang="en-IN"/>
          </a:p>
        </p:txBody>
      </p:sp>
    </p:spTree>
    <p:extLst>
      <p:ext uri="{BB962C8B-B14F-4D97-AF65-F5344CB8AC3E}">
        <p14:creationId xmlns:p14="http://schemas.microsoft.com/office/powerpoint/2010/main" val="1184724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6C6DE-C2A2-417E-909A-2855BFD73F5A}"/>
              </a:ext>
            </a:extLst>
          </p:cNvPr>
          <p:cNvSpPr>
            <a:spLocks noGrp="1"/>
          </p:cNvSpPr>
          <p:nvPr>
            <p:ph type="title"/>
          </p:nvPr>
        </p:nvSpPr>
        <p:spPr>
          <a:xfrm>
            <a:off x="839791" y="457200"/>
            <a:ext cx="3932236"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1A91927-DD14-4FD7-A5CC-43F978F39D7C}"/>
              </a:ext>
            </a:extLst>
          </p:cNvPr>
          <p:cNvSpPr>
            <a:spLocks noGrp="1"/>
          </p:cNvSpPr>
          <p:nvPr>
            <p:ph idx="1"/>
          </p:nvPr>
        </p:nvSpPr>
        <p:spPr>
          <a:xfrm>
            <a:off x="5183189" y="987425"/>
            <a:ext cx="6172199"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D5FDDC5-D43C-4057-B45C-1A872F3F90B0}"/>
              </a:ext>
            </a:extLst>
          </p:cNvPr>
          <p:cNvSpPr>
            <a:spLocks noGrp="1"/>
          </p:cNvSpPr>
          <p:nvPr>
            <p:ph type="body" sz="half" idx="2"/>
          </p:nvPr>
        </p:nvSpPr>
        <p:spPr>
          <a:xfrm>
            <a:off x="839791" y="2057401"/>
            <a:ext cx="393223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369C96-B0B5-474E-A57F-B70EE94E6677}"/>
              </a:ext>
            </a:extLst>
          </p:cNvPr>
          <p:cNvSpPr>
            <a:spLocks noGrp="1"/>
          </p:cNvSpPr>
          <p:nvPr>
            <p:ph type="dt" sz="half" idx="10"/>
          </p:nvPr>
        </p:nvSpPr>
        <p:spPr/>
        <p:txBody>
          <a:bodyPr/>
          <a:lstStyle/>
          <a:p>
            <a:fld id="{0D5A49F2-C15E-41C2-9561-2D5C20C7CA3B}" type="datetimeFigureOut">
              <a:rPr lang="en-IN" smtClean="0"/>
              <a:t>13-04-2022</a:t>
            </a:fld>
            <a:endParaRPr lang="en-IN"/>
          </a:p>
        </p:txBody>
      </p:sp>
      <p:sp>
        <p:nvSpPr>
          <p:cNvPr id="6" name="Footer Placeholder 5">
            <a:extLst>
              <a:ext uri="{FF2B5EF4-FFF2-40B4-BE49-F238E27FC236}">
                <a16:creationId xmlns:a16="http://schemas.microsoft.com/office/drawing/2014/main" id="{C65F59A9-F822-46EA-9F37-3BF4C91757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678BF3C-6D37-4F3F-8F42-1A60B6DBD8FA}"/>
              </a:ext>
            </a:extLst>
          </p:cNvPr>
          <p:cNvSpPr>
            <a:spLocks noGrp="1"/>
          </p:cNvSpPr>
          <p:nvPr>
            <p:ph type="sldNum" sz="quarter" idx="12"/>
          </p:nvPr>
        </p:nvSpPr>
        <p:spPr/>
        <p:txBody>
          <a:bodyPr/>
          <a:lstStyle/>
          <a:p>
            <a:fld id="{7F3938AB-72AF-4580-99A0-98C1ED9DA4B2}" type="slidenum">
              <a:rPr lang="en-IN" smtClean="0"/>
              <a:t>‹#›</a:t>
            </a:fld>
            <a:endParaRPr lang="en-IN"/>
          </a:p>
        </p:txBody>
      </p:sp>
    </p:spTree>
    <p:extLst>
      <p:ext uri="{BB962C8B-B14F-4D97-AF65-F5344CB8AC3E}">
        <p14:creationId xmlns:p14="http://schemas.microsoft.com/office/powerpoint/2010/main" val="3331443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2522C-DFA4-4342-86ED-7AC7D3A9B877}"/>
              </a:ext>
            </a:extLst>
          </p:cNvPr>
          <p:cNvSpPr>
            <a:spLocks noGrp="1"/>
          </p:cNvSpPr>
          <p:nvPr>
            <p:ph type="title"/>
          </p:nvPr>
        </p:nvSpPr>
        <p:spPr>
          <a:xfrm>
            <a:off x="839791" y="457200"/>
            <a:ext cx="3932236"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DBA39DB-FC1F-4543-9EE9-63DA4C1F9288}"/>
              </a:ext>
            </a:extLst>
          </p:cNvPr>
          <p:cNvSpPr>
            <a:spLocks noGrp="1"/>
          </p:cNvSpPr>
          <p:nvPr>
            <p:ph type="pic" idx="1"/>
          </p:nvPr>
        </p:nvSpPr>
        <p:spPr>
          <a:xfrm>
            <a:off x="5183189" y="987425"/>
            <a:ext cx="6172199"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269E4CF-F012-4124-9537-7BF7DC1ACBF1}"/>
              </a:ext>
            </a:extLst>
          </p:cNvPr>
          <p:cNvSpPr>
            <a:spLocks noGrp="1"/>
          </p:cNvSpPr>
          <p:nvPr>
            <p:ph type="body" sz="half" idx="2"/>
          </p:nvPr>
        </p:nvSpPr>
        <p:spPr>
          <a:xfrm>
            <a:off x="839791" y="2057401"/>
            <a:ext cx="393223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086556-488C-4CBC-87AC-385001AFC3CE}"/>
              </a:ext>
            </a:extLst>
          </p:cNvPr>
          <p:cNvSpPr>
            <a:spLocks noGrp="1"/>
          </p:cNvSpPr>
          <p:nvPr>
            <p:ph type="dt" sz="half" idx="10"/>
          </p:nvPr>
        </p:nvSpPr>
        <p:spPr/>
        <p:txBody>
          <a:bodyPr/>
          <a:lstStyle/>
          <a:p>
            <a:fld id="{0D5A49F2-C15E-41C2-9561-2D5C20C7CA3B}" type="datetimeFigureOut">
              <a:rPr lang="en-IN" smtClean="0"/>
              <a:t>13-04-2022</a:t>
            </a:fld>
            <a:endParaRPr lang="en-IN"/>
          </a:p>
        </p:txBody>
      </p:sp>
      <p:sp>
        <p:nvSpPr>
          <p:cNvPr id="6" name="Footer Placeholder 5">
            <a:extLst>
              <a:ext uri="{FF2B5EF4-FFF2-40B4-BE49-F238E27FC236}">
                <a16:creationId xmlns:a16="http://schemas.microsoft.com/office/drawing/2014/main" id="{774E1BE9-8C42-4AEB-B241-157005912F8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B9BB73B-1C50-490E-B689-87A9D3560BB1}"/>
              </a:ext>
            </a:extLst>
          </p:cNvPr>
          <p:cNvSpPr>
            <a:spLocks noGrp="1"/>
          </p:cNvSpPr>
          <p:nvPr>
            <p:ph type="sldNum" sz="quarter" idx="12"/>
          </p:nvPr>
        </p:nvSpPr>
        <p:spPr/>
        <p:txBody>
          <a:bodyPr/>
          <a:lstStyle/>
          <a:p>
            <a:fld id="{7F3938AB-72AF-4580-99A0-98C1ED9DA4B2}" type="slidenum">
              <a:rPr lang="en-IN" smtClean="0"/>
              <a:t>‹#›</a:t>
            </a:fld>
            <a:endParaRPr lang="en-IN"/>
          </a:p>
        </p:txBody>
      </p:sp>
    </p:spTree>
    <p:extLst>
      <p:ext uri="{BB962C8B-B14F-4D97-AF65-F5344CB8AC3E}">
        <p14:creationId xmlns:p14="http://schemas.microsoft.com/office/powerpoint/2010/main" val="287350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952E76-828A-4A74-8F37-70657590F333}"/>
              </a:ext>
            </a:extLst>
          </p:cNvPr>
          <p:cNvSpPr>
            <a:spLocks noGrp="1"/>
          </p:cNvSpPr>
          <p:nvPr>
            <p:ph type="title"/>
          </p:nvPr>
        </p:nvSpPr>
        <p:spPr>
          <a:xfrm>
            <a:off x="838200" y="365126"/>
            <a:ext cx="10515601"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9030F39-FD46-4A3E-B3EA-3655DC15093F}"/>
              </a:ext>
            </a:extLst>
          </p:cNvPr>
          <p:cNvSpPr>
            <a:spLocks noGrp="1"/>
          </p:cNvSpPr>
          <p:nvPr>
            <p:ph type="body" idx="1"/>
          </p:nvPr>
        </p:nvSpPr>
        <p:spPr>
          <a:xfrm>
            <a:off x="838200" y="1825624"/>
            <a:ext cx="10515601"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74799B-E79A-43BB-BFEC-4A522DCE1399}"/>
              </a:ext>
            </a:extLst>
          </p:cNvPr>
          <p:cNvSpPr>
            <a:spLocks noGrp="1"/>
          </p:cNvSpPr>
          <p:nvPr>
            <p:ph type="dt" sz="half" idx="2"/>
          </p:nvPr>
        </p:nvSpPr>
        <p:spPr>
          <a:xfrm>
            <a:off x="838199" y="6356350"/>
            <a:ext cx="2743202"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5A49F2-C15E-41C2-9561-2D5C20C7CA3B}" type="datetimeFigureOut">
              <a:rPr lang="en-IN" smtClean="0"/>
              <a:t>13-04-2022</a:t>
            </a:fld>
            <a:endParaRPr lang="en-IN"/>
          </a:p>
        </p:txBody>
      </p:sp>
      <p:sp>
        <p:nvSpPr>
          <p:cNvPr id="5" name="Footer Placeholder 4">
            <a:extLst>
              <a:ext uri="{FF2B5EF4-FFF2-40B4-BE49-F238E27FC236}">
                <a16:creationId xmlns:a16="http://schemas.microsoft.com/office/drawing/2014/main" id="{E7574127-C583-4FA1-A68D-9CA6E57F7804}"/>
              </a:ext>
            </a:extLst>
          </p:cNvPr>
          <p:cNvSpPr>
            <a:spLocks noGrp="1"/>
          </p:cNvSpPr>
          <p:nvPr>
            <p:ph type="ftr" sz="quarter" idx="3"/>
          </p:nvPr>
        </p:nvSpPr>
        <p:spPr>
          <a:xfrm>
            <a:off x="4038601" y="6356350"/>
            <a:ext cx="4114799"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2A3282B-4B1A-4DDA-BA43-4D79ABD6129C}"/>
              </a:ext>
            </a:extLst>
          </p:cNvPr>
          <p:cNvSpPr>
            <a:spLocks noGrp="1"/>
          </p:cNvSpPr>
          <p:nvPr>
            <p:ph type="sldNum" sz="quarter" idx="4"/>
          </p:nvPr>
        </p:nvSpPr>
        <p:spPr>
          <a:xfrm>
            <a:off x="8610599" y="6356350"/>
            <a:ext cx="274320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3938AB-72AF-4580-99A0-98C1ED9DA4B2}" type="slidenum">
              <a:rPr lang="en-IN" smtClean="0"/>
              <a:t>‹#›</a:t>
            </a:fld>
            <a:endParaRPr lang="en-IN"/>
          </a:p>
        </p:txBody>
      </p:sp>
    </p:spTree>
    <p:extLst>
      <p:ext uri="{BB962C8B-B14F-4D97-AF65-F5344CB8AC3E}">
        <p14:creationId xmlns:p14="http://schemas.microsoft.com/office/powerpoint/2010/main" val="9566661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byjus.com/biology/sources-of-carbohydrates/"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1909712-EE46-4678-9F43-8005569413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7718" y="774790"/>
            <a:ext cx="8302258" cy="5493145"/>
          </a:xfrm>
          <a:prstGeom prst="rect">
            <a:avLst/>
          </a:prstGeom>
          <a:gradFill>
            <a:gsLst>
              <a:gs pos="5000">
                <a:schemeClr val="accent1">
                  <a:lumMod val="5000"/>
                  <a:lumOff val="95000"/>
                </a:schemeClr>
              </a:gs>
              <a:gs pos="6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spTree>
    <p:extLst>
      <p:ext uri="{BB962C8B-B14F-4D97-AF65-F5344CB8AC3E}">
        <p14:creationId xmlns:p14="http://schemas.microsoft.com/office/powerpoint/2010/main" val="249110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B8733FC4-CC90-41EC-B7E4-69B44EC17683}"/>
              </a:ext>
            </a:extLst>
          </p:cNvPr>
          <p:cNvGraphicFramePr>
            <a:graphicFrameLocks noGrp="1"/>
          </p:cNvGraphicFramePr>
          <p:nvPr>
            <p:extLst>
              <p:ext uri="{D42A27DB-BD31-4B8C-83A1-F6EECF244321}">
                <p14:modId xmlns:p14="http://schemas.microsoft.com/office/powerpoint/2010/main" val="272503482"/>
              </p:ext>
            </p:extLst>
          </p:nvPr>
        </p:nvGraphicFramePr>
        <p:xfrm>
          <a:off x="954740" y="493058"/>
          <a:ext cx="10282519" cy="6033247"/>
        </p:xfrm>
        <a:graphic>
          <a:graphicData uri="http://schemas.openxmlformats.org/drawingml/2006/table">
            <a:tbl>
              <a:tblPr firstRow="1" bandRow="1"/>
              <a:tblGrid>
                <a:gridCol w="10282519">
                  <a:extLst>
                    <a:ext uri="{9D8B030D-6E8A-4147-A177-3AD203B41FA5}">
                      <a16:colId xmlns:a16="http://schemas.microsoft.com/office/drawing/2014/main" val="3185438356"/>
                    </a:ext>
                  </a:extLst>
                </a:gridCol>
              </a:tblGrid>
              <a:tr h="6033247">
                <a:tc>
                  <a:txBody>
                    <a:bodyPr/>
                    <a:lstStyle/>
                    <a:p>
                      <a:pPr>
                        <a:lnSpc>
                          <a:spcPct val="107000"/>
                        </a:lnSpc>
                        <a:spcBef>
                          <a:spcPts val="1500"/>
                        </a:spcBef>
                        <a:spcAft>
                          <a:spcPts val="750"/>
                        </a:spcAft>
                      </a:pPr>
                      <a:r>
                        <a:rPr lang="en-IN" sz="3200" dirty="0">
                          <a:solidFill>
                            <a:srgbClr val="813588"/>
                          </a:solidFill>
                          <a:effectLst/>
                          <a:latin typeface="Roboto" panose="02000000000000000000" pitchFamily="2" charset="0"/>
                          <a:ea typeface="Times New Roman" panose="02020603050405020304" pitchFamily="18" charset="0"/>
                          <a:cs typeface="Times New Roman" panose="02020603050405020304" pitchFamily="18" charset="0"/>
                        </a:rPr>
                        <a:t>Disadvantages of Single-Cell Protein</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a:lnSpc>
                          <a:spcPct val="150000"/>
                        </a:lnSpc>
                        <a:spcAft>
                          <a:spcPts val="750"/>
                        </a:spcAft>
                      </a:pPr>
                      <a:r>
                        <a:rPr lang="en-IN" sz="1800" dirty="0">
                          <a:solidFill>
                            <a:srgbClr val="333333"/>
                          </a:solidFill>
                          <a:effectLst/>
                          <a:latin typeface="Roboto" panose="02000000000000000000" pitchFamily="2" charset="0"/>
                          <a:ea typeface="Times New Roman" panose="02020603050405020304" pitchFamily="18" charset="0"/>
                          <a:cs typeface="Times New Roman" panose="02020603050405020304" pitchFamily="18" charset="0"/>
                        </a:rPr>
                        <a:t>In spite of many advantages, there are few drawbacks</a:t>
                      </a:r>
                      <a:r>
                        <a:rPr lang="en-IN" sz="1800" b="1" dirty="0">
                          <a:solidFill>
                            <a:srgbClr val="333333"/>
                          </a:solidFill>
                          <a:effectLst/>
                          <a:latin typeface="Roboto" panose="02000000000000000000" pitchFamily="2" charset="0"/>
                          <a:ea typeface="Times New Roman" panose="02020603050405020304" pitchFamily="18" charset="0"/>
                          <a:cs typeface="Times New Roman" panose="02020603050405020304" pitchFamily="18" charset="0"/>
                        </a:rPr>
                        <a:t>. </a:t>
                      </a:r>
                      <a:r>
                        <a:rPr lang="en-IN" sz="1800" dirty="0">
                          <a:solidFill>
                            <a:srgbClr val="333333"/>
                          </a:solidFill>
                          <a:effectLst/>
                          <a:latin typeface="Roboto" panose="02000000000000000000" pitchFamily="2" charset="0"/>
                          <a:ea typeface="Times New Roman" panose="02020603050405020304" pitchFamily="18" charset="0"/>
                          <a:cs typeface="Times New Roman" panose="02020603050405020304" pitchFamily="18" charset="0"/>
                        </a:rPr>
                        <a:t>Single-Cell Protein has not been widely accepted for human consumption owing to certain problems as follows:</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50000"/>
                        </a:lnSpc>
                        <a:spcAft>
                          <a:spcPts val="375"/>
                        </a:spcAft>
                        <a:buSzPts val="1000"/>
                        <a:buFont typeface="Symbol" panose="05050102010706020507" pitchFamily="18" charset="2"/>
                        <a:buChar char=""/>
                        <a:tabLst>
                          <a:tab pos="457200" algn="l"/>
                        </a:tabLst>
                      </a:pPr>
                      <a:r>
                        <a:rPr lang="en-IN" sz="1800" dirty="0">
                          <a:solidFill>
                            <a:srgbClr val="333333"/>
                          </a:solidFill>
                          <a:effectLst/>
                          <a:latin typeface="Roboto" panose="02000000000000000000" pitchFamily="2" charset="0"/>
                          <a:ea typeface="Times New Roman" panose="02020603050405020304" pitchFamily="18" charset="0"/>
                          <a:cs typeface="Times New Roman" panose="02020603050405020304" pitchFamily="18" charset="0"/>
                        </a:rPr>
                        <a:t>High level of nucleic acid in biomass makes it difficult for consumption as it may lead to gastrointestinal problems.</a:t>
                      </a:r>
                      <a:endParaRPr lang="en-IN" sz="2000" dirty="0">
                        <a:solidFill>
                          <a:srgbClr val="333333"/>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50000"/>
                        </a:lnSpc>
                        <a:spcAft>
                          <a:spcPts val="375"/>
                        </a:spcAft>
                        <a:buSzPts val="1000"/>
                        <a:buFont typeface="Symbol" panose="05050102010706020507" pitchFamily="18" charset="2"/>
                        <a:buChar char=""/>
                        <a:tabLst>
                          <a:tab pos="457200" algn="l"/>
                        </a:tabLst>
                      </a:pPr>
                      <a:r>
                        <a:rPr lang="en-IN" sz="1800" dirty="0">
                          <a:solidFill>
                            <a:srgbClr val="333333"/>
                          </a:solidFill>
                          <a:effectLst/>
                          <a:latin typeface="Roboto" panose="02000000000000000000" pitchFamily="2" charset="0"/>
                          <a:ea typeface="Times New Roman" panose="02020603050405020304" pitchFamily="18" charset="0"/>
                          <a:cs typeface="Times New Roman" panose="02020603050405020304" pitchFamily="18" charset="0"/>
                        </a:rPr>
                        <a:t>The biomass may trigger an allergic reaction if the digestive system recognizes it as a foreign product.</a:t>
                      </a:r>
                      <a:endParaRPr lang="en-IN" sz="2000" dirty="0">
                        <a:solidFill>
                          <a:srgbClr val="333333"/>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50000"/>
                        </a:lnSpc>
                        <a:spcAft>
                          <a:spcPts val="375"/>
                        </a:spcAft>
                        <a:buSzPts val="1000"/>
                        <a:buFont typeface="Symbol" panose="05050102010706020507" pitchFamily="18" charset="2"/>
                        <a:buChar char=""/>
                        <a:tabLst>
                          <a:tab pos="457200" algn="l"/>
                        </a:tabLst>
                      </a:pPr>
                      <a:r>
                        <a:rPr lang="en-IN" sz="1800" dirty="0">
                          <a:solidFill>
                            <a:srgbClr val="333333"/>
                          </a:solidFill>
                          <a:effectLst/>
                          <a:latin typeface="Roboto" panose="02000000000000000000" pitchFamily="2" charset="0"/>
                          <a:ea typeface="Times New Roman" panose="02020603050405020304" pitchFamily="18" charset="0"/>
                          <a:cs typeface="Times New Roman" panose="02020603050405020304" pitchFamily="18" charset="0"/>
                        </a:rPr>
                        <a:t>The presence of nucleic acids in high content leads to elevated levels of uric acid.</a:t>
                      </a:r>
                      <a:endParaRPr lang="en-IN" sz="2000" dirty="0">
                        <a:solidFill>
                          <a:srgbClr val="333333"/>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50000"/>
                        </a:lnSpc>
                        <a:spcAft>
                          <a:spcPts val="375"/>
                        </a:spcAft>
                        <a:buSzPts val="1000"/>
                        <a:buFont typeface="Symbol" panose="05050102010706020507" pitchFamily="18" charset="2"/>
                        <a:buChar char=""/>
                        <a:tabLst>
                          <a:tab pos="457200" algn="l"/>
                        </a:tabLst>
                      </a:pPr>
                      <a:r>
                        <a:rPr lang="en-IN" sz="1800" dirty="0">
                          <a:solidFill>
                            <a:srgbClr val="333333"/>
                          </a:solidFill>
                          <a:effectLst/>
                          <a:latin typeface="Roboto" panose="02000000000000000000" pitchFamily="2" charset="0"/>
                          <a:ea typeface="Times New Roman" panose="02020603050405020304" pitchFamily="18" charset="0"/>
                          <a:cs typeface="Times New Roman" panose="02020603050405020304" pitchFamily="18" charset="0"/>
                        </a:rPr>
                        <a:t>In certain cases, the development of kidney stone and gout if consumed in high quality.</a:t>
                      </a:r>
                      <a:endParaRPr lang="en-IN" sz="2000" dirty="0">
                        <a:solidFill>
                          <a:srgbClr val="333333"/>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50000"/>
                        </a:lnSpc>
                        <a:spcAft>
                          <a:spcPts val="375"/>
                        </a:spcAft>
                        <a:buSzPts val="1000"/>
                        <a:buFont typeface="Symbol" panose="05050102010706020507" pitchFamily="18" charset="2"/>
                        <a:buChar char=""/>
                        <a:tabLst>
                          <a:tab pos="457200" algn="l"/>
                        </a:tabLst>
                      </a:pPr>
                      <a:r>
                        <a:rPr lang="en-IN" sz="1800" dirty="0">
                          <a:solidFill>
                            <a:srgbClr val="333333"/>
                          </a:solidFill>
                          <a:effectLst/>
                          <a:latin typeface="Roboto" panose="02000000000000000000" pitchFamily="2" charset="0"/>
                          <a:ea typeface="Times New Roman" panose="02020603050405020304" pitchFamily="18" charset="0"/>
                          <a:cs typeface="Times New Roman" panose="02020603050405020304" pitchFamily="18" charset="0"/>
                        </a:rPr>
                        <a:t>Possibility of the presence of secondary toxic metabolites which results in Hypersensitivity and other skin reactions.</a:t>
                      </a:r>
                      <a:endParaRPr lang="en-IN" sz="2000" dirty="0">
                        <a:solidFill>
                          <a:srgbClr val="333333"/>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50000"/>
                        </a:lnSpc>
                        <a:spcAft>
                          <a:spcPts val="375"/>
                        </a:spcAft>
                        <a:buSzPts val="1000"/>
                        <a:buFont typeface="Symbol" panose="05050102010706020507" pitchFamily="18" charset="2"/>
                        <a:buChar char=""/>
                        <a:tabLst>
                          <a:tab pos="457200" algn="l"/>
                        </a:tabLst>
                      </a:pPr>
                      <a:r>
                        <a:rPr lang="en-IN" sz="1800" dirty="0">
                          <a:solidFill>
                            <a:srgbClr val="333333"/>
                          </a:solidFill>
                          <a:effectLst/>
                          <a:latin typeface="Roboto" panose="02000000000000000000" pitchFamily="2" charset="0"/>
                          <a:ea typeface="Times New Roman" panose="02020603050405020304" pitchFamily="18" charset="0"/>
                          <a:cs typeface="Times New Roman" panose="02020603050405020304" pitchFamily="18" charset="0"/>
                        </a:rPr>
                        <a:t>The capital cost of production is high as sophisticated machinery is required.</a:t>
                      </a:r>
                      <a:endParaRPr lang="en-IN" sz="2000" dirty="0">
                        <a:solidFill>
                          <a:srgbClr val="333333"/>
                        </a:solidFill>
                        <a:effectLst/>
                        <a:latin typeface="Calibri" panose="020F0502020204030204" pitchFamily="34" charset="0"/>
                        <a:ea typeface="Calibri" panose="020F0502020204030204" pitchFamily="34" charset="0"/>
                        <a:cs typeface="Mangal" panose="02040503050203030202" pitchFamily="18" charset="0"/>
                      </a:endParaRPr>
                    </a:p>
                    <a:p>
                      <a:endParaRPr lang="en-IN"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106397717"/>
                  </a:ext>
                </a:extLst>
              </a:tr>
            </a:tbl>
          </a:graphicData>
        </a:graphic>
      </p:graphicFrame>
    </p:spTree>
    <p:extLst>
      <p:ext uri="{BB962C8B-B14F-4D97-AF65-F5344CB8AC3E}">
        <p14:creationId xmlns:p14="http://schemas.microsoft.com/office/powerpoint/2010/main" val="3808034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7E8FDFB-9DE4-4864-8BFB-CCE7D9CA970D}"/>
              </a:ext>
            </a:extLst>
          </p:cNvPr>
          <p:cNvGraphicFramePr>
            <a:graphicFrameLocks noGrp="1"/>
          </p:cNvGraphicFramePr>
          <p:nvPr>
            <p:extLst>
              <p:ext uri="{D42A27DB-BD31-4B8C-83A1-F6EECF244321}">
                <p14:modId xmlns:p14="http://schemas.microsoft.com/office/powerpoint/2010/main" val="2093117819"/>
              </p:ext>
            </p:extLst>
          </p:nvPr>
        </p:nvGraphicFramePr>
        <p:xfrm>
          <a:off x="868220" y="147782"/>
          <a:ext cx="10667998" cy="6710218"/>
        </p:xfrm>
        <a:graphic>
          <a:graphicData uri="http://schemas.openxmlformats.org/drawingml/2006/table">
            <a:tbl>
              <a:tblPr firstRow="1" bandRow="1"/>
              <a:tblGrid>
                <a:gridCol w="10667998">
                  <a:extLst>
                    <a:ext uri="{9D8B030D-6E8A-4147-A177-3AD203B41FA5}">
                      <a16:colId xmlns:a16="http://schemas.microsoft.com/office/drawing/2014/main" val="2065782214"/>
                    </a:ext>
                  </a:extLst>
                </a:gridCol>
              </a:tblGrid>
              <a:tr h="6710218">
                <a:tc>
                  <a:txBody>
                    <a:bodyPr/>
                    <a:lstStyle/>
                    <a:p>
                      <a:pPr>
                        <a:lnSpc>
                          <a:spcPct val="107000"/>
                        </a:lnSpc>
                        <a:spcBef>
                          <a:spcPts val="1500"/>
                        </a:spcBef>
                        <a:spcAft>
                          <a:spcPts val="750"/>
                        </a:spcAft>
                      </a:pPr>
                      <a:r>
                        <a:rPr lang="en-IN" sz="3200" dirty="0">
                          <a:solidFill>
                            <a:srgbClr val="813588"/>
                          </a:solidFill>
                          <a:effectLst/>
                          <a:latin typeface="Roboto" panose="02000000000000000000" pitchFamily="2" charset="0"/>
                          <a:ea typeface="Times New Roman" panose="02020603050405020304" pitchFamily="18" charset="0"/>
                          <a:cs typeface="Times New Roman" panose="02020603050405020304" pitchFamily="18" charset="0"/>
                        </a:rPr>
                        <a:t>Applications of Single-Cell Protein</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800"/>
                        </a:spcAft>
                        <a:buFont typeface="+mj-lt"/>
                        <a:buAutoNum type="arabicPeriod"/>
                        <a:tabLst>
                          <a:tab pos="457200" algn="l"/>
                        </a:tabLst>
                      </a:pPr>
                      <a:r>
                        <a:rPr lang="en-IN" sz="1800" dirty="0">
                          <a:solidFill>
                            <a:srgbClr val="333333"/>
                          </a:solidFill>
                          <a:effectLst/>
                          <a:latin typeface="Roboto" panose="02000000000000000000" pitchFamily="2" charset="0"/>
                          <a:ea typeface="Times New Roman" panose="02020603050405020304" pitchFamily="18" charset="0"/>
                          <a:cs typeface="Times New Roman" panose="02020603050405020304" pitchFamily="18" charset="0"/>
                        </a:rPr>
                        <a:t>Provides instant energy.</a:t>
                      </a:r>
                      <a:endParaRPr lang="en-IN" sz="2000" dirty="0">
                        <a:solidFill>
                          <a:srgbClr val="333333"/>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800"/>
                        </a:spcAft>
                        <a:buFont typeface="+mj-lt"/>
                        <a:buAutoNum type="arabicPeriod"/>
                        <a:tabLst>
                          <a:tab pos="457200" algn="l"/>
                        </a:tabLst>
                      </a:pPr>
                      <a:r>
                        <a:rPr lang="en-IN" sz="1800" dirty="0">
                          <a:solidFill>
                            <a:srgbClr val="333333"/>
                          </a:solidFill>
                          <a:effectLst/>
                          <a:latin typeface="Roboto" panose="02000000000000000000" pitchFamily="2" charset="0"/>
                          <a:ea typeface="Times New Roman" panose="02020603050405020304" pitchFamily="18" charset="0"/>
                          <a:cs typeface="Times New Roman" panose="02020603050405020304" pitchFamily="18" charset="0"/>
                        </a:rPr>
                        <a:t>It is extremely good for healthy eyes and skin.</a:t>
                      </a:r>
                      <a:endParaRPr lang="en-IN" sz="2000" dirty="0">
                        <a:solidFill>
                          <a:srgbClr val="333333"/>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800"/>
                        </a:spcAft>
                        <a:buFont typeface="+mj-lt"/>
                        <a:buAutoNum type="arabicPeriod"/>
                        <a:tabLst>
                          <a:tab pos="457200" algn="l"/>
                        </a:tabLst>
                      </a:pPr>
                      <a:r>
                        <a:rPr lang="en-IN" sz="1800" dirty="0">
                          <a:solidFill>
                            <a:srgbClr val="333333"/>
                          </a:solidFill>
                          <a:effectLst/>
                          <a:latin typeface="Roboto" panose="02000000000000000000" pitchFamily="2" charset="0"/>
                          <a:ea typeface="Times New Roman" panose="02020603050405020304" pitchFamily="18" charset="0"/>
                          <a:cs typeface="Times New Roman" panose="02020603050405020304" pitchFamily="18" charset="0"/>
                        </a:rPr>
                        <a:t>Provides the best protein supplemented food for undernourished children.</a:t>
                      </a:r>
                      <a:endParaRPr lang="en-IN" sz="2000" dirty="0">
                        <a:solidFill>
                          <a:srgbClr val="333333"/>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800"/>
                        </a:spcAft>
                        <a:buFont typeface="+mj-lt"/>
                        <a:buAutoNum type="arabicPeriod"/>
                        <a:tabLst>
                          <a:tab pos="457200" algn="l"/>
                        </a:tabLst>
                      </a:pPr>
                      <a:r>
                        <a:rPr lang="en-IN" sz="1800" dirty="0">
                          <a:solidFill>
                            <a:srgbClr val="333333"/>
                          </a:solidFill>
                          <a:effectLst/>
                          <a:latin typeface="Roboto" panose="02000000000000000000" pitchFamily="2" charset="0"/>
                          <a:ea typeface="Times New Roman" panose="02020603050405020304" pitchFamily="18" charset="0"/>
                          <a:cs typeface="Times New Roman" panose="02020603050405020304" pitchFamily="18" charset="0"/>
                        </a:rPr>
                        <a:t>Serves as a good source of vitamins, amino acids, minerals, crude fibres, etc.</a:t>
                      </a:r>
                    </a:p>
                    <a:p>
                      <a:pPr marL="0" lvl="0" indent="0">
                        <a:lnSpc>
                          <a:spcPct val="107000"/>
                        </a:lnSpc>
                        <a:spcAft>
                          <a:spcPts val="800"/>
                        </a:spcAft>
                        <a:buFont typeface="+mj-lt"/>
                        <a:buNone/>
                        <a:tabLst>
                          <a:tab pos="457200" algn="l"/>
                        </a:tabLst>
                      </a:pPr>
                      <a:endParaRPr lang="en-IN" sz="2000" dirty="0">
                        <a:solidFill>
                          <a:srgbClr val="333333"/>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375"/>
                        </a:spcAft>
                        <a:buSzPts val="1000"/>
                        <a:buFont typeface="Symbol" panose="05050102010706020507" pitchFamily="18" charset="2"/>
                        <a:buChar char=""/>
                        <a:tabLst>
                          <a:tab pos="457200" algn="l"/>
                        </a:tabLst>
                      </a:pPr>
                      <a:r>
                        <a:rPr lang="en-IN" sz="1800" b="1" dirty="0">
                          <a:solidFill>
                            <a:srgbClr val="333333"/>
                          </a:solidFill>
                          <a:effectLst/>
                          <a:latin typeface="Roboto" panose="02000000000000000000" pitchFamily="2" charset="0"/>
                          <a:ea typeface="Times New Roman" panose="02020603050405020304" pitchFamily="18" charset="0"/>
                          <a:cs typeface="Times New Roman" panose="02020603050405020304" pitchFamily="18" charset="0"/>
                        </a:rPr>
                        <a:t>Used in therapeutic and natural medicines for:</a:t>
                      </a:r>
                      <a:endParaRPr lang="en-IN" sz="2000" dirty="0">
                        <a:solidFill>
                          <a:srgbClr val="333333"/>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800"/>
                        </a:spcAft>
                        <a:buFont typeface="+mj-lt"/>
                        <a:buAutoNum type="arabicPeriod"/>
                        <a:tabLst>
                          <a:tab pos="457200" algn="l"/>
                        </a:tabLst>
                      </a:pPr>
                      <a:r>
                        <a:rPr lang="en-IN" sz="1800" dirty="0">
                          <a:solidFill>
                            <a:srgbClr val="333333"/>
                          </a:solidFill>
                          <a:effectLst/>
                          <a:latin typeface="Roboto" panose="02000000000000000000" pitchFamily="2" charset="0"/>
                          <a:ea typeface="Times New Roman" panose="02020603050405020304" pitchFamily="18" charset="0"/>
                          <a:cs typeface="Times New Roman" panose="02020603050405020304" pitchFamily="18" charset="0"/>
                        </a:rPr>
                        <a:t>Controlling obesity.</a:t>
                      </a:r>
                      <a:endParaRPr lang="en-IN" sz="2000" dirty="0">
                        <a:solidFill>
                          <a:srgbClr val="333333"/>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800"/>
                        </a:spcAft>
                        <a:buFont typeface="+mj-lt"/>
                        <a:buAutoNum type="arabicPeriod"/>
                        <a:tabLst>
                          <a:tab pos="457200" algn="l"/>
                        </a:tabLst>
                      </a:pPr>
                      <a:r>
                        <a:rPr lang="en-IN" sz="1800" dirty="0">
                          <a:solidFill>
                            <a:srgbClr val="333333"/>
                          </a:solidFill>
                          <a:effectLst/>
                          <a:latin typeface="Roboto" panose="02000000000000000000" pitchFamily="2" charset="0"/>
                          <a:ea typeface="Times New Roman" panose="02020603050405020304" pitchFamily="18" charset="0"/>
                          <a:cs typeface="Times New Roman" panose="02020603050405020304" pitchFamily="18" charset="0"/>
                        </a:rPr>
                        <a:t>Lowers blood sugar level in diabetic patients.</a:t>
                      </a:r>
                      <a:endParaRPr lang="en-IN" sz="2000" dirty="0">
                        <a:solidFill>
                          <a:srgbClr val="333333"/>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800"/>
                        </a:spcAft>
                        <a:buFont typeface="+mj-lt"/>
                        <a:buAutoNum type="arabicPeriod"/>
                        <a:tabLst>
                          <a:tab pos="457200" algn="l"/>
                        </a:tabLst>
                      </a:pPr>
                      <a:r>
                        <a:rPr lang="en-IN" sz="1800" dirty="0">
                          <a:solidFill>
                            <a:srgbClr val="333333"/>
                          </a:solidFill>
                          <a:effectLst/>
                          <a:latin typeface="Roboto" panose="02000000000000000000" pitchFamily="2" charset="0"/>
                          <a:ea typeface="Times New Roman" panose="02020603050405020304" pitchFamily="18" charset="0"/>
                          <a:cs typeface="Times New Roman" panose="02020603050405020304" pitchFamily="18" charset="0"/>
                        </a:rPr>
                        <a:t>Reducing body weight, cholesterol and stress.</a:t>
                      </a:r>
                      <a:endParaRPr lang="en-IN" sz="2000" dirty="0">
                        <a:solidFill>
                          <a:srgbClr val="333333"/>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800"/>
                        </a:spcAft>
                        <a:buFont typeface="+mj-lt"/>
                        <a:buAutoNum type="arabicPeriod"/>
                        <a:tabLst>
                          <a:tab pos="457200" algn="l"/>
                        </a:tabLst>
                      </a:pPr>
                      <a:r>
                        <a:rPr lang="en-IN" sz="1800" dirty="0">
                          <a:solidFill>
                            <a:srgbClr val="333333"/>
                          </a:solidFill>
                          <a:effectLst/>
                          <a:latin typeface="Roboto" panose="02000000000000000000" pitchFamily="2" charset="0"/>
                          <a:ea typeface="Times New Roman" panose="02020603050405020304" pitchFamily="18" charset="0"/>
                          <a:cs typeface="Times New Roman" panose="02020603050405020304" pitchFamily="18" charset="0"/>
                        </a:rPr>
                        <a:t>Prevents accumulation of cholesterol in the body.</a:t>
                      </a:r>
                    </a:p>
                    <a:p>
                      <a:pPr marL="0" lvl="0" indent="0">
                        <a:lnSpc>
                          <a:spcPct val="107000"/>
                        </a:lnSpc>
                        <a:spcAft>
                          <a:spcPts val="800"/>
                        </a:spcAft>
                        <a:buFont typeface="+mj-lt"/>
                        <a:buNone/>
                        <a:tabLst>
                          <a:tab pos="457200" algn="l"/>
                        </a:tabLst>
                      </a:pPr>
                      <a:endParaRPr lang="en-IN" sz="2000" dirty="0">
                        <a:solidFill>
                          <a:srgbClr val="333333"/>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375"/>
                        </a:spcAft>
                        <a:buSzPts val="1000"/>
                        <a:buFont typeface="Symbol" panose="05050102010706020507" pitchFamily="18" charset="2"/>
                        <a:buChar char=""/>
                        <a:tabLst>
                          <a:tab pos="457200" algn="l"/>
                        </a:tabLst>
                      </a:pPr>
                      <a:r>
                        <a:rPr lang="en-IN" sz="1800" b="1" dirty="0">
                          <a:solidFill>
                            <a:srgbClr val="333333"/>
                          </a:solidFill>
                          <a:effectLst/>
                          <a:latin typeface="Roboto" panose="02000000000000000000" pitchFamily="2" charset="0"/>
                          <a:ea typeface="Times New Roman" panose="02020603050405020304" pitchFamily="18" charset="0"/>
                          <a:cs typeface="Times New Roman" panose="02020603050405020304" pitchFamily="18" charset="0"/>
                        </a:rPr>
                        <a:t>Used in Cosmetics products for:</a:t>
                      </a:r>
                      <a:endParaRPr lang="en-IN" sz="2000" dirty="0">
                        <a:solidFill>
                          <a:srgbClr val="333333"/>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800"/>
                        </a:spcAft>
                        <a:buFont typeface="+mj-lt"/>
                        <a:buAutoNum type="arabicPeriod"/>
                        <a:tabLst>
                          <a:tab pos="457200" algn="l"/>
                        </a:tabLst>
                      </a:pPr>
                      <a:r>
                        <a:rPr lang="en-IN" sz="1800" dirty="0">
                          <a:solidFill>
                            <a:srgbClr val="333333"/>
                          </a:solidFill>
                          <a:effectLst/>
                          <a:latin typeface="Roboto" panose="02000000000000000000" pitchFamily="2" charset="0"/>
                          <a:ea typeface="Times New Roman" panose="02020603050405020304" pitchFamily="18" charset="0"/>
                          <a:cs typeface="Times New Roman" panose="02020603050405020304" pitchFamily="18" charset="0"/>
                        </a:rPr>
                        <a:t>Maintaining healthy hair.</a:t>
                      </a:r>
                      <a:endParaRPr lang="en-IN" sz="2000" dirty="0">
                        <a:solidFill>
                          <a:srgbClr val="333333"/>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800"/>
                        </a:spcAft>
                        <a:buFont typeface="+mj-lt"/>
                        <a:buAutoNum type="arabicPeriod"/>
                        <a:tabLst>
                          <a:tab pos="457200" algn="l"/>
                        </a:tabLst>
                      </a:pPr>
                      <a:r>
                        <a:rPr lang="en-IN" sz="1800" dirty="0">
                          <a:solidFill>
                            <a:srgbClr val="333333"/>
                          </a:solidFill>
                          <a:effectLst/>
                          <a:latin typeface="Roboto" panose="02000000000000000000" pitchFamily="2" charset="0"/>
                          <a:ea typeface="Times New Roman" panose="02020603050405020304" pitchFamily="18" charset="0"/>
                          <a:cs typeface="Times New Roman" panose="02020603050405020304" pitchFamily="18" charset="0"/>
                        </a:rPr>
                        <a:t>Production of different herbal beauty products, like- </a:t>
                      </a:r>
                      <a:r>
                        <a:rPr lang="en-IN" sz="1800" dirty="0" err="1">
                          <a:solidFill>
                            <a:srgbClr val="333333"/>
                          </a:solidFill>
                          <a:effectLst/>
                          <a:latin typeface="Roboto" panose="02000000000000000000" pitchFamily="2" charset="0"/>
                          <a:ea typeface="Times New Roman" panose="02020603050405020304" pitchFamily="18" charset="0"/>
                          <a:cs typeface="Times New Roman" panose="02020603050405020304" pitchFamily="18" charset="0"/>
                        </a:rPr>
                        <a:t>Biolipstics</a:t>
                      </a:r>
                      <a:r>
                        <a:rPr lang="en-IN" sz="1800" dirty="0">
                          <a:solidFill>
                            <a:srgbClr val="333333"/>
                          </a:solidFill>
                          <a:effectLst/>
                          <a:latin typeface="Roboto" panose="02000000000000000000" pitchFamily="2" charset="0"/>
                          <a:ea typeface="Times New Roman" panose="02020603050405020304" pitchFamily="18" charset="0"/>
                          <a:cs typeface="Times New Roman" panose="02020603050405020304" pitchFamily="18" charset="0"/>
                        </a:rPr>
                        <a:t>, herbal face cream, etc.</a:t>
                      </a:r>
                      <a:endParaRPr lang="en-IN" sz="2000" dirty="0">
                        <a:solidFill>
                          <a:srgbClr val="333333"/>
                        </a:solidFill>
                        <a:effectLst/>
                        <a:latin typeface="Calibri" panose="020F0502020204030204" pitchFamily="34" charset="0"/>
                        <a:ea typeface="Calibri" panose="020F0502020204030204" pitchFamily="34" charset="0"/>
                        <a:cs typeface="Mangal" panose="02040503050203030202" pitchFamily="18" charset="0"/>
                      </a:endParaRPr>
                    </a:p>
                    <a:p>
                      <a:endParaRPr lang="en-IN"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764320012"/>
                  </a:ext>
                </a:extLst>
              </a:tr>
            </a:tbl>
          </a:graphicData>
        </a:graphic>
      </p:graphicFrame>
    </p:spTree>
    <p:extLst>
      <p:ext uri="{BB962C8B-B14F-4D97-AF65-F5344CB8AC3E}">
        <p14:creationId xmlns:p14="http://schemas.microsoft.com/office/powerpoint/2010/main" val="4089506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23B86B9-5F85-4588-98D0-92307BF597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653" y="0"/>
            <a:ext cx="10530693" cy="6602574"/>
          </a:xfrm>
          <a:prstGeom prst="rect">
            <a:avLst/>
          </a:prstGeom>
        </p:spPr>
      </p:pic>
      <p:sp>
        <p:nvSpPr>
          <p:cNvPr id="7" name="TextBox 6">
            <a:extLst>
              <a:ext uri="{FF2B5EF4-FFF2-40B4-BE49-F238E27FC236}">
                <a16:creationId xmlns:a16="http://schemas.microsoft.com/office/drawing/2014/main" id="{4F2BA7CC-82EF-4988-A532-B957BEBD6F2F}"/>
              </a:ext>
            </a:extLst>
          </p:cNvPr>
          <p:cNvSpPr txBox="1"/>
          <p:nvPr/>
        </p:nvSpPr>
        <p:spPr>
          <a:xfrm>
            <a:off x="7306235" y="2922493"/>
            <a:ext cx="3550024" cy="1384738"/>
          </a:xfrm>
          <a:prstGeom prst="rect">
            <a:avLst/>
          </a:prstGeom>
          <a:noFill/>
        </p:spPr>
        <p:txBody>
          <a:bodyPr wrap="square" rtlCol="0">
            <a:spAutoFit/>
          </a:bodyPr>
          <a:lstStyle/>
          <a:p>
            <a:pPr marL="285750" indent="-285750">
              <a:buFont typeface="Wingdings" panose="05000000000000000000" pitchFamily="2" charset="2"/>
              <a:buChar char="v"/>
            </a:pPr>
            <a:r>
              <a:rPr lang="en-US" sz="2400" b="1" dirty="0">
                <a:solidFill>
                  <a:srgbClr val="C00000"/>
                </a:solidFill>
                <a:latin typeface="Algerian" panose="04020705040A02060702" pitchFamily="82" charset="0"/>
              </a:rPr>
              <a:t>Presented By :-</a:t>
            </a:r>
            <a:r>
              <a:rPr lang="en-IN" sz="2400" b="1" dirty="0">
                <a:solidFill>
                  <a:srgbClr val="C00000"/>
                </a:solidFill>
                <a:latin typeface="Algerian" panose="04020705040A02060702" pitchFamily="82" charset="0"/>
              </a:rPr>
              <a:t>                     </a:t>
            </a:r>
          </a:p>
          <a:p>
            <a:endParaRPr lang="en-IN" sz="2400" dirty="0">
              <a:solidFill>
                <a:srgbClr val="C00000"/>
              </a:solidFill>
              <a:latin typeface="Algerian" panose="04020705040A02060702" pitchFamily="82" charset="0"/>
            </a:endParaRPr>
          </a:p>
          <a:p>
            <a:r>
              <a:rPr lang="en-IN" dirty="0">
                <a:latin typeface="Arial Black" panose="020B0A04020102020204" pitchFamily="34" charset="0"/>
              </a:rPr>
              <a:t>         </a:t>
            </a:r>
            <a:r>
              <a:rPr lang="en-IN" dirty="0">
                <a:solidFill>
                  <a:schemeClr val="bg1"/>
                </a:solidFill>
                <a:latin typeface="Arial Black" panose="020B0A04020102020204" pitchFamily="34" charset="0"/>
              </a:rPr>
              <a:t>GAURAV PRADIPRAO</a:t>
            </a:r>
          </a:p>
          <a:p>
            <a:r>
              <a:rPr lang="en-IN" dirty="0">
                <a:solidFill>
                  <a:schemeClr val="bg1"/>
                </a:solidFill>
                <a:latin typeface="Arial Black" panose="020B0A04020102020204" pitchFamily="34" charset="0"/>
              </a:rPr>
              <a:t>         KUKADE  </a:t>
            </a:r>
          </a:p>
        </p:txBody>
      </p:sp>
    </p:spTree>
    <p:extLst>
      <p:ext uri="{BB962C8B-B14F-4D97-AF65-F5344CB8AC3E}">
        <p14:creationId xmlns:p14="http://schemas.microsoft.com/office/powerpoint/2010/main" val="3980288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BEB10-D724-433E-B4B8-49BEB6FCC734}"/>
              </a:ext>
            </a:extLst>
          </p:cNvPr>
          <p:cNvSpPr txBox="1"/>
          <p:nvPr/>
        </p:nvSpPr>
        <p:spPr>
          <a:xfrm>
            <a:off x="4486275" y="840850"/>
            <a:ext cx="2495550"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400" b="1" dirty="0">
                <a:latin typeface="Algerian" panose="04020705040A02060702" pitchFamily="82" charset="0"/>
              </a:rPr>
              <a:t>       SYNOPSIS </a:t>
            </a:r>
            <a:r>
              <a:rPr lang="en-US" dirty="0"/>
              <a:t> </a:t>
            </a:r>
            <a:endParaRPr lang="en-IN" dirty="0"/>
          </a:p>
        </p:txBody>
      </p:sp>
      <p:sp>
        <p:nvSpPr>
          <p:cNvPr id="7" name="Star: 4 Points 6">
            <a:extLst>
              <a:ext uri="{FF2B5EF4-FFF2-40B4-BE49-F238E27FC236}">
                <a16:creationId xmlns:a16="http://schemas.microsoft.com/office/drawing/2014/main" id="{754DC98A-3837-4D26-98E7-51DC1E7E8F8F}"/>
              </a:ext>
            </a:extLst>
          </p:cNvPr>
          <p:cNvSpPr/>
          <p:nvPr/>
        </p:nvSpPr>
        <p:spPr>
          <a:xfrm flipV="1">
            <a:off x="4638676" y="925249"/>
            <a:ext cx="361950" cy="292868"/>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Star: 4 Points 9">
            <a:extLst>
              <a:ext uri="{FF2B5EF4-FFF2-40B4-BE49-F238E27FC236}">
                <a16:creationId xmlns:a16="http://schemas.microsoft.com/office/drawing/2014/main" id="{6C8BFC76-CFDE-4FBA-8C51-C846DE242771}"/>
              </a:ext>
            </a:extLst>
          </p:cNvPr>
          <p:cNvSpPr/>
          <p:nvPr/>
        </p:nvSpPr>
        <p:spPr>
          <a:xfrm>
            <a:off x="6505574" y="925249"/>
            <a:ext cx="361951" cy="292869"/>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14FEDAE7-8C73-49EA-AEFC-9336A42F3357}"/>
              </a:ext>
            </a:extLst>
          </p:cNvPr>
          <p:cNvSpPr/>
          <p:nvPr/>
        </p:nvSpPr>
        <p:spPr>
          <a:xfrm>
            <a:off x="3724275" y="2362202"/>
            <a:ext cx="5010150" cy="332422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aphicFrame>
        <p:nvGraphicFramePr>
          <p:cNvPr id="22" name="Table 22">
            <a:extLst>
              <a:ext uri="{FF2B5EF4-FFF2-40B4-BE49-F238E27FC236}">
                <a16:creationId xmlns:a16="http://schemas.microsoft.com/office/drawing/2014/main" id="{8D21BB3A-9898-4811-8A58-8B6C16846794}"/>
              </a:ext>
            </a:extLst>
          </p:cNvPr>
          <p:cNvGraphicFramePr>
            <a:graphicFrameLocks noGrp="1"/>
          </p:cNvGraphicFramePr>
          <p:nvPr>
            <p:extLst>
              <p:ext uri="{D42A27DB-BD31-4B8C-83A1-F6EECF244321}">
                <p14:modId xmlns:p14="http://schemas.microsoft.com/office/powerpoint/2010/main" val="1164792368"/>
              </p:ext>
            </p:extLst>
          </p:nvPr>
        </p:nvGraphicFramePr>
        <p:xfrm>
          <a:off x="3305175" y="2348172"/>
          <a:ext cx="5848350" cy="3221355"/>
        </p:xfrm>
        <a:graphic>
          <a:graphicData uri="http://schemas.openxmlformats.org/drawingml/2006/table">
            <a:tbl>
              <a:tblPr firstRow="1" bandRow="1"/>
              <a:tblGrid>
                <a:gridCol w="5848350">
                  <a:extLst>
                    <a:ext uri="{9D8B030D-6E8A-4147-A177-3AD203B41FA5}">
                      <a16:colId xmlns:a16="http://schemas.microsoft.com/office/drawing/2014/main" val="2658018318"/>
                    </a:ext>
                  </a:extLst>
                </a:gridCol>
              </a:tblGrid>
              <a:tr h="541784">
                <a:tc>
                  <a:txBody>
                    <a:bodyPr/>
                    <a:lstStyle/>
                    <a:p>
                      <a:pPr marL="285750" indent="-285750">
                        <a:buFont typeface="Wingdings" panose="05000000000000000000" pitchFamily="2" charset="2"/>
                        <a:buChar char="Ø"/>
                      </a:pPr>
                      <a:r>
                        <a:rPr lang="en-US" b="1" dirty="0"/>
                        <a:t>What is SCP</a:t>
                      </a:r>
                      <a:endParaRPr lang="en-IN" b="1" dirty="0"/>
                    </a:p>
                  </a:txBody>
                  <a:tcPr/>
                </a:tc>
                <a:extLst>
                  <a:ext uri="{0D108BD9-81ED-4DB2-BD59-A6C34878D82A}">
                    <a16:rowId xmlns:a16="http://schemas.microsoft.com/office/drawing/2014/main" val="4283357171"/>
                  </a:ext>
                </a:extLst>
              </a:tr>
              <a:tr h="549307">
                <a:tc>
                  <a:txBody>
                    <a:bodyPr/>
                    <a:lstStyle/>
                    <a:p>
                      <a:pPr marL="285750" indent="-285750">
                        <a:buFont typeface="Wingdings" panose="05000000000000000000" pitchFamily="2" charset="2"/>
                        <a:buChar char="Ø"/>
                      </a:pPr>
                      <a:r>
                        <a:rPr lang="en-US" b="1" dirty="0"/>
                        <a:t>Source of SCP</a:t>
                      </a:r>
                      <a:endParaRPr lang="en-IN" b="1" dirty="0"/>
                    </a:p>
                  </a:txBody>
                  <a:tcPr/>
                </a:tc>
                <a:extLst>
                  <a:ext uri="{0D108BD9-81ED-4DB2-BD59-A6C34878D82A}">
                    <a16:rowId xmlns:a16="http://schemas.microsoft.com/office/drawing/2014/main" val="21258955"/>
                  </a:ext>
                </a:extLst>
              </a:tr>
              <a:tr h="549307">
                <a:tc>
                  <a:txBody>
                    <a:bodyPr/>
                    <a:lstStyle/>
                    <a:p>
                      <a:pPr marL="285750" indent="-285750">
                        <a:buFont typeface="Wingdings" panose="05000000000000000000" pitchFamily="2" charset="2"/>
                        <a:buChar char="Ø"/>
                      </a:pPr>
                      <a:r>
                        <a:rPr lang="en-US" b="1" dirty="0"/>
                        <a:t>Production of SCP</a:t>
                      </a:r>
                      <a:endParaRPr lang="en-IN" b="1" dirty="0"/>
                    </a:p>
                  </a:txBody>
                  <a:tcPr/>
                </a:tc>
                <a:extLst>
                  <a:ext uri="{0D108BD9-81ED-4DB2-BD59-A6C34878D82A}">
                    <a16:rowId xmlns:a16="http://schemas.microsoft.com/office/drawing/2014/main" val="3303515450"/>
                  </a:ext>
                </a:extLst>
              </a:tr>
              <a:tr h="515258">
                <a:tc>
                  <a:txBody>
                    <a:bodyPr/>
                    <a:lstStyle/>
                    <a:p>
                      <a:pPr marL="285750" indent="-285750">
                        <a:buFont typeface="Wingdings" panose="05000000000000000000" pitchFamily="2" charset="2"/>
                        <a:buChar char="Ø"/>
                      </a:pPr>
                      <a:r>
                        <a:rPr lang="en-US" b="1" dirty="0"/>
                        <a:t>Advantage of SCP</a:t>
                      </a:r>
                    </a:p>
                  </a:txBody>
                  <a:tcPr/>
                </a:tc>
                <a:extLst>
                  <a:ext uri="{0D108BD9-81ED-4DB2-BD59-A6C34878D82A}">
                    <a16:rowId xmlns:a16="http://schemas.microsoft.com/office/drawing/2014/main" val="3093596225"/>
                  </a:ext>
                </a:extLst>
              </a:tr>
              <a:tr h="549307">
                <a:tc>
                  <a:txBody>
                    <a:bodyPr/>
                    <a:lstStyle/>
                    <a:p>
                      <a:pPr marL="285750" indent="-285750">
                        <a:buFont typeface="Wingdings" panose="05000000000000000000" pitchFamily="2" charset="2"/>
                        <a:buChar char="Ø"/>
                      </a:pPr>
                      <a:r>
                        <a:rPr lang="en-US" b="1" dirty="0"/>
                        <a:t>Disadvantage of SCP</a:t>
                      </a:r>
                      <a:endParaRPr lang="en-IN" b="1" dirty="0"/>
                    </a:p>
                  </a:txBody>
                  <a:tcPr/>
                </a:tc>
                <a:extLst>
                  <a:ext uri="{0D108BD9-81ED-4DB2-BD59-A6C34878D82A}">
                    <a16:rowId xmlns:a16="http://schemas.microsoft.com/office/drawing/2014/main" val="4122612008"/>
                  </a:ext>
                </a:extLst>
              </a:tr>
              <a:tr h="516392">
                <a:tc>
                  <a:txBody>
                    <a:bodyPr/>
                    <a:lstStyle/>
                    <a:p>
                      <a:pPr marL="285750" indent="-285750">
                        <a:buFont typeface="Wingdings" panose="05000000000000000000" pitchFamily="2" charset="2"/>
                        <a:buChar char="Ø"/>
                      </a:pPr>
                      <a:r>
                        <a:rPr lang="en-US" b="1" dirty="0"/>
                        <a:t>Application of SCP</a:t>
                      </a:r>
                      <a:endParaRPr lang="en-IN" b="1" dirty="0"/>
                    </a:p>
                  </a:txBody>
                  <a:tcPr/>
                </a:tc>
                <a:extLst>
                  <a:ext uri="{0D108BD9-81ED-4DB2-BD59-A6C34878D82A}">
                    <a16:rowId xmlns:a16="http://schemas.microsoft.com/office/drawing/2014/main" val="1894431950"/>
                  </a:ext>
                </a:extLst>
              </a:tr>
            </a:tbl>
          </a:graphicData>
        </a:graphic>
      </p:graphicFrame>
    </p:spTree>
    <p:extLst>
      <p:ext uri="{BB962C8B-B14F-4D97-AF65-F5344CB8AC3E}">
        <p14:creationId xmlns:p14="http://schemas.microsoft.com/office/powerpoint/2010/main" val="981754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B66FE0E-BDDE-4951-9673-418100A23B8A}"/>
              </a:ext>
            </a:extLst>
          </p:cNvPr>
          <p:cNvSpPr/>
          <p:nvPr/>
        </p:nvSpPr>
        <p:spPr>
          <a:xfrm>
            <a:off x="2381250" y="1352550"/>
            <a:ext cx="6477000" cy="40100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aphicFrame>
        <p:nvGraphicFramePr>
          <p:cNvPr id="16" name="Table 16">
            <a:extLst>
              <a:ext uri="{FF2B5EF4-FFF2-40B4-BE49-F238E27FC236}">
                <a16:creationId xmlns:a16="http://schemas.microsoft.com/office/drawing/2014/main" id="{8B78ABEB-78ED-4AE5-8D35-987E1133F530}"/>
              </a:ext>
            </a:extLst>
          </p:cNvPr>
          <p:cNvGraphicFramePr>
            <a:graphicFrameLocks noGrp="1"/>
          </p:cNvGraphicFramePr>
          <p:nvPr>
            <p:extLst>
              <p:ext uri="{D42A27DB-BD31-4B8C-83A1-F6EECF244321}">
                <p14:modId xmlns:p14="http://schemas.microsoft.com/office/powerpoint/2010/main" val="2434115956"/>
              </p:ext>
            </p:extLst>
          </p:nvPr>
        </p:nvGraphicFramePr>
        <p:xfrm>
          <a:off x="340660" y="280394"/>
          <a:ext cx="7189693" cy="3915088"/>
        </p:xfrm>
        <a:graphic>
          <a:graphicData uri="http://schemas.openxmlformats.org/drawingml/2006/table">
            <a:tbl>
              <a:tblPr firstRow="1" bandRow="1"/>
              <a:tblGrid>
                <a:gridCol w="7189693">
                  <a:extLst>
                    <a:ext uri="{9D8B030D-6E8A-4147-A177-3AD203B41FA5}">
                      <a16:colId xmlns:a16="http://schemas.microsoft.com/office/drawing/2014/main" val="1962912711"/>
                    </a:ext>
                  </a:extLst>
                </a:gridCol>
              </a:tblGrid>
              <a:tr h="3915088">
                <a:tc>
                  <a:txBody>
                    <a:bodyPr/>
                    <a:lstStyle/>
                    <a:p>
                      <a:pPr>
                        <a:spcBef>
                          <a:spcPts val="1500"/>
                        </a:spcBef>
                        <a:spcAft>
                          <a:spcPts val="750"/>
                        </a:spcAft>
                      </a:pPr>
                      <a:r>
                        <a:rPr lang="en-IN" sz="3200" b="0" dirty="0">
                          <a:solidFill>
                            <a:srgbClr val="813588"/>
                          </a:solidFill>
                          <a:effectLst/>
                          <a:latin typeface="Roboto" panose="02000000000000000000" pitchFamily="2" charset="0"/>
                          <a:ea typeface="Times New Roman" panose="02020603050405020304" pitchFamily="18" charset="0"/>
                        </a:rPr>
                        <a:t>What is Single Cell Protein -SCP?</a:t>
                      </a:r>
                      <a:endParaRPr lang="en-IN" sz="3600" b="1" dirty="0">
                        <a:effectLst/>
                        <a:latin typeface="Times New Roman" panose="02020603050405020304" pitchFamily="18" charset="0"/>
                        <a:ea typeface="Times New Roman" panose="02020603050405020304" pitchFamily="18" charset="0"/>
                      </a:endParaRPr>
                    </a:p>
                    <a:p>
                      <a:pPr>
                        <a:spcAft>
                          <a:spcPts val="750"/>
                        </a:spcAft>
                      </a:pPr>
                      <a:r>
                        <a:rPr lang="en-IN" sz="2000" dirty="0">
                          <a:solidFill>
                            <a:srgbClr val="333333"/>
                          </a:solidFill>
                          <a:effectLst/>
                          <a:latin typeface="Roboto" panose="02000000000000000000" pitchFamily="2" charset="0"/>
                          <a:ea typeface="Times New Roman" panose="02020603050405020304" pitchFamily="18" charset="0"/>
                        </a:rPr>
                        <a:t>Single-cell protein refers to the crude, a refined or edible protein extracted from pure microbial cultures, dead, or dried cell biomass. They can be used as a protein supplement for both humans or animals.</a:t>
                      </a:r>
                      <a:endParaRPr lang="en-IN" sz="2000" dirty="0">
                        <a:effectLst/>
                        <a:latin typeface="Times New Roman" panose="02020603050405020304" pitchFamily="18" charset="0"/>
                        <a:ea typeface="Times New Roman" panose="02020603050405020304" pitchFamily="18" charset="0"/>
                      </a:endParaRPr>
                    </a:p>
                    <a:p>
                      <a:pPr>
                        <a:spcAft>
                          <a:spcPts val="750"/>
                        </a:spcAft>
                      </a:pPr>
                      <a:r>
                        <a:rPr lang="en-IN" sz="2000" dirty="0">
                          <a:solidFill>
                            <a:srgbClr val="333333"/>
                          </a:solidFill>
                          <a:effectLst/>
                          <a:latin typeface="Roboto" panose="02000000000000000000" pitchFamily="2" charset="0"/>
                          <a:ea typeface="Times New Roman" panose="02020603050405020304" pitchFamily="18" charset="0"/>
                        </a:rPr>
                        <a:t>Microorganisms like algae, fungi, yeast, and bacteria have very high protein content in their biomass. These microbes can be grown using inexpensive substrates like agricultural waste viz. wood shavings, sawdust, corn cobs etc. and even human and animal waste</a:t>
                      </a:r>
                      <a:r>
                        <a:rPr lang="en-IN" sz="1800" dirty="0">
                          <a:solidFill>
                            <a:srgbClr val="333333"/>
                          </a:solidFill>
                          <a:effectLst/>
                          <a:latin typeface="Roboto" panose="02000000000000000000" pitchFamily="2" charset="0"/>
                          <a:ea typeface="Times New Roman" panose="02020603050405020304" pitchFamily="18" charset="0"/>
                        </a:rPr>
                        <a:t>.</a:t>
                      </a:r>
                      <a:endParaRPr lang="en-IN" sz="2400" dirty="0">
                        <a:effectLst/>
                        <a:latin typeface="Times New Roman" panose="02020603050405020304" pitchFamily="18" charset="0"/>
                        <a:ea typeface="Times New Roman" panose="02020603050405020304" pitchFamily="18" charset="0"/>
                      </a:endParaRPr>
                    </a:p>
                    <a:p>
                      <a:endParaRPr lang="en-IN"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901881906"/>
                  </a:ext>
                </a:extLst>
              </a:tr>
            </a:tbl>
          </a:graphicData>
        </a:graphic>
      </p:graphicFrame>
      <p:pic>
        <p:nvPicPr>
          <p:cNvPr id="18" name="Picture 17">
            <a:extLst>
              <a:ext uri="{FF2B5EF4-FFF2-40B4-BE49-F238E27FC236}">
                <a16:creationId xmlns:a16="http://schemas.microsoft.com/office/drawing/2014/main" id="{B9C20666-7D5D-4DC9-9B71-B509746FC4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21558" y="3955789"/>
            <a:ext cx="3992927" cy="2478942"/>
          </a:xfrm>
          <a:prstGeom prst="rect">
            <a:avLst/>
          </a:prstGeom>
        </p:spPr>
      </p:pic>
    </p:spTree>
    <p:extLst>
      <p:ext uri="{BB962C8B-B14F-4D97-AF65-F5344CB8AC3E}">
        <p14:creationId xmlns:p14="http://schemas.microsoft.com/office/powerpoint/2010/main" val="802275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95B27751-861E-49BE-A9D0-5E6C85C9C29B}"/>
              </a:ext>
            </a:extLst>
          </p:cNvPr>
          <p:cNvGraphicFramePr>
            <a:graphicFrameLocks noGrp="1"/>
          </p:cNvGraphicFramePr>
          <p:nvPr>
            <p:extLst>
              <p:ext uri="{D42A27DB-BD31-4B8C-83A1-F6EECF244321}">
                <p14:modId xmlns:p14="http://schemas.microsoft.com/office/powerpoint/2010/main" val="429778087"/>
              </p:ext>
            </p:extLst>
          </p:nvPr>
        </p:nvGraphicFramePr>
        <p:xfrm>
          <a:off x="2032000" y="719666"/>
          <a:ext cx="8128000" cy="5961761"/>
        </p:xfrm>
        <a:graphic>
          <a:graphicData uri="http://schemas.openxmlformats.org/drawingml/2006/table">
            <a:tbl>
              <a:tblPr firstRow="1" bandRow="1"/>
              <a:tblGrid>
                <a:gridCol w="8128000">
                  <a:extLst>
                    <a:ext uri="{9D8B030D-6E8A-4147-A177-3AD203B41FA5}">
                      <a16:colId xmlns:a16="http://schemas.microsoft.com/office/drawing/2014/main" val="3286098617"/>
                    </a:ext>
                  </a:extLst>
                </a:gridCol>
              </a:tblGrid>
              <a:tr h="370840">
                <a:tc>
                  <a:txBody>
                    <a:bodyPr/>
                    <a:lstStyle/>
                    <a:p>
                      <a:pPr>
                        <a:lnSpc>
                          <a:spcPct val="107000"/>
                        </a:lnSpc>
                        <a:spcBef>
                          <a:spcPts val="1500"/>
                        </a:spcBef>
                        <a:spcAft>
                          <a:spcPts val="750"/>
                        </a:spcAft>
                      </a:pPr>
                      <a:r>
                        <a:rPr lang="en-IN" sz="3200" dirty="0">
                          <a:solidFill>
                            <a:srgbClr val="813588"/>
                          </a:solidFill>
                          <a:effectLst/>
                          <a:latin typeface="Roboto" panose="02000000000000000000" pitchFamily="2" charset="0"/>
                          <a:ea typeface="Times New Roman" panose="02020603050405020304" pitchFamily="18" charset="0"/>
                          <a:cs typeface="Times New Roman" panose="02020603050405020304" pitchFamily="18" charset="0"/>
                        </a:rPr>
                        <a:t>Sources of Single Cell Protein</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750"/>
                        </a:spcAft>
                      </a:pPr>
                      <a:r>
                        <a:rPr lang="en-IN" sz="1800" dirty="0">
                          <a:solidFill>
                            <a:srgbClr val="333333"/>
                          </a:solidFill>
                          <a:effectLst/>
                          <a:latin typeface="Roboto" panose="02000000000000000000" pitchFamily="2" charset="0"/>
                          <a:ea typeface="Times New Roman" panose="02020603050405020304" pitchFamily="18" charset="0"/>
                          <a:cs typeface="Times New Roman" panose="02020603050405020304" pitchFamily="18" charset="0"/>
                        </a:rPr>
                        <a:t>A list of the microorganisms used for the production of Single Cell Protein is as follows:</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750"/>
                        </a:spcAft>
                      </a:pPr>
                      <a:r>
                        <a:rPr lang="en-IN" sz="1800" b="1" dirty="0">
                          <a:solidFill>
                            <a:srgbClr val="333333"/>
                          </a:solidFill>
                          <a:effectLst/>
                          <a:latin typeface="Roboto" panose="02000000000000000000" pitchFamily="2" charset="0"/>
                          <a:ea typeface="Times New Roman" panose="02020603050405020304" pitchFamily="18" charset="0"/>
                          <a:cs typeface="Times New Roman" panose="02020603050405020304" pitchFamily="18" charset="0"/>
                        </a:rPr>
                        <a:t>Fungi</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375"/>
                        </a:spcAft>
                        <a:buSzPts val="1000"/>
                        <a:buFont typeface="Symbol" panose="05050102010706020507" pitchFamily="18" charset="2"/>
                        <a:buChar char=""/>
                        <a:tabLst>
                          <a:tab pos="457200" algn="l"/>
                        </a:tabLst>
                      </a:pPr>
                      <a:r>
                        <a:rPr lang="en-IN" sz="1800" dirty="0">
                          <a:solidFill>
                            <a:srgbClr val="333333"/>
                          </a:solidFill>
                          <a:effectLst/>
                          <a:latin typeface="Roboto" panose="02000000000000000000" pitchFamily="2" charset="0"/>
                          <a:ea typeface="Times New Roman" panose="02020603050405020304" pitchFamily="18" charset="0"/>
                          <a:cs typeface="Times New Roman" panose="02020603050405020304" pitchFamily="18" charset="0"/>
                        </a:rPr>
                        <a:t>Aspergillus fumigatus</a:t>
                      </a:r>
                      <a:endParaRPr lang="en-IN" sz="2000" dirty="0">
                        <a:solidFill>
                          <a:srgbClr val="333333"/>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375"/>
                        </a:spcAft>
                        <a:buSzPts val="1000"/>
                        <a:buFont typeface="Symbol" panose="05050102010706020507" pitchFamily="18" charset="2"/>
                        <a:buChar char=""/>
                        <a:tabLst>
                          <a:tab pos="457200" algn="l"/>
                        </a:tabLst>
                      </a:pPr>
                      <a:r>
                        <a:rPr lang="en-IN" sz="1800" dirty="0">
                          <a:solidFill>
                            <a:srgbClr val="333333"/>
                          </a:solidFill>
                          <a:effectLst/>
                          <a:latin typeface="Roboto" panose="02000000000000000000" pitchFamily="2" charset="0"/>
                          <a:ea typeface="Times New Roman" panose="02020603050405020304" pitchFamily="18" charset="0"/>
                          <a:cs typeface="Times New Roman" panose="02020603050405020304" pitchFamily="18" charset="0"/>
                        </a:rPr>
                        <a:t>Aspergillus </a:t>
                      </a:r>
                      <a:r>
                        <a:rPr lang="en-IN" sz="1800" dirty="0" err="1">
                          <a:solidFill>
                            <a:srgbClr val="333333"/>
                          </a:solidFill>
                          <a:effectLst/>
                          <a:latin typeface="Roboto" panose="02000000000000000000" pitchFamily="2" charset="0"/>
                          <a:ea typeface="Times New Roman" panose="02020603050405020304" pitchFamily="18" charset="0"/>
                          <a:cs typeface="Times New Roman" panose="02020603050405020304" pitchFamily="18" charset="0"/>
                        </a:rPr>
                        <a:t>niger</a:t>
                      </a:r>
                      <a:endParaRPr lang="en-IN" sz="2000" dirty="0">
                        <a:solidFill>
                          <a:srgbClr val="333333"/>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375"/>
                        </a:spcAft>
                        <a:buSzPts val="1000"/>
                        <a:buFont typeface="Symbol" panose="05050102010706020507" pitchFamily="18" charset="2"/>
                        <a:buChar char=""/>
                        <a:tabLst>
                          <a:tab pos="457200" algn="l"/>
                        </a:tabLst>
                      </a:pPr>
                      <a:r>
                        <a:rPr lang="en-IN" sz="1800" dirty="0">
                          <a:solidFill>
                            <a:srgbClr val="333333"/>
                          </a:solidFill>
                          <a:effectLst/>
                          <a:latin typeface="Roboto" panose="02000000000000000000" pitchFamily="2" charset="0"/>
                          <a:ea typeface="Times New Roman" panose="02020603050405020304" pitchFamily="18" charset="0"/>
                          <a:cs typeface="Times New Roman" panose="02020603050405020304" pitchFamily="18" charset="0"/>
                        </a:rPr>
                        <a:t>Rhizopus cyclopean</a:t>
                      </a:r>
                      <a:endParaRPr lang="en-IN" sz="2000" dirty="0">
                        <a:solidFill>
                          <a:srgbClr val="333333"/>
                        </a:solidFill>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750"/>
                        </a:spcAft>
                      </a:pPr>
                      <a:r>
                        <a:rPr lang="en-IN" sz="1800" b="1" dirty="0">
                          <a:solidFill>
                            <a:srgbClr val="333333"/>
                          </a:solidFill>
                          <a:effectLst/>
                          <a:latin typeface="Roboto" panose="02000000000000000000" pitchFamily="2" charset="0"/>
                          <a:ea typeface="Times New Roman" panose="02020603050405020304" pitchFamily="18" charset="0"/>
                          <a:cs typeface="Times New Roman" panose="02020603050405020304" pitchFamily="18" charset="0"/>
                        </a:rPr>
                        <a:t>Yeast</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375"/>
                        </a:spcAft>
                        <a:buSzPts val="1000"/>
                        <a:buFont typeface="Symbol" panose="05050102010706020507" pitchFamily="18" charset="2"/>
                        <a:buChar char=""/>
                        <a:tabLst>
                          <a:tab pos="457200" algn="l"/>
                        </a:tabLst>
                      </a:pPr>
                      <a:r>
                        <a:rPr lang="en-IN" sz="1800" dirty="0">
                          <a:solidFill>
                            <a:srgbClr val="333333"/>
                          </a:solidFill>
                          <a:effectLst/>
                          <a:latin typeface="Roboto" panose="02000000000000000000" pitchFamily="2" charset="0"/>
                          <a:ea typeface="Times New Roman" panose="02020603050405020304" pitchFamily="18" charset="0"/>
                          <a:cs typeface="Times New Roman" panose="02020603050405020304" pitchFamily="18" charset="0"/>
                        </a:rPr>
                        <a:t>Saccharomyces cerevisiae</a:t>
                      </a:r>
                      <a:endParaRPr lang="en-IN" sz="2000" dirty="0">
                        <a:solidFill>
                          <a:srgbClr val="333333"/>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375"/>
                        </a:spcAft>
                        <a:buSzPts val="1000"/>
                        <a:buFont typeface="Symbol" panose="05050102010706020507" pitchFamily="18" charset="2"/>
                        <a:buChar char=""/>
                        <a:tabLst>
                          <a:tab pos="457200" algn="l"/>
                        </a:tabLst>
                      </a:pPr>
                      <a:r>
                        <a:rPr lang="en-IN" sz="1800" dirty="0">
                          <a:solidFill>
                            <a:srgbClr val="333333"/>
                          </a:solidFill>
                          <a:effectLst/>
                          <a:latin typeface="Roboto" panose="02000000000000000000" pitchFamily="2" charset="0"/>
                          <a:ea typeface="Times New Roman" panose="02020603050405020304" pitchFamily="18" charset="0"/>
                          <a:cs typeface="Times New Roman" panose="02020603050405020304" pitchFamily="18" charset="0"/>
                        </a:rPr>
                        <a:t>Candida tropicalis</a:t>
                      </a:r>
                      <a:endParaRPr lang="en-IN" sz="2000" dirty="0">
                        <a:solidFill>
                          <a:srgbClr val="333333"/>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375"/>
                        </a:spcAft>
                        <a:buSzPts val="1000"/>
                        <a:buFont typeface="Symbol" panose="05050102010706020507" pitchFamily="18" charset="2"/>
                        <a:buChar char=""/>
                        <a:tabLst>
                          <a:tab pos="457200" algn="l"/>
                        </a:tabLst>
                      </a:pPr>
                      <a:r>
                        <a:rPr lang="en-IN" sz="1800" dirty="0">
                          <a:solidFill>
                            <a:srgbClr val="333333"/>
                          </a:solidFill>
                          <a:effectLst/>
                          <a:latin typeface="Roboto" panose="02000000000000000000" pitchFamily="2" charset="0"/>
                          <a:ea typeface="Times New Roman" panose="02020603050405020304" pitchFamily="18" charset="0"/>
                          <a:cs typeface="Times New Roman" panose="02020603050405020304" pitchFamily="18" charset="0"/>
                        </a:rPr>
                        <a:t>Candida utilis</a:t>
                      </a:r>
                      <a:endParaRPr lang="en-IN" sz="2000" dirty="0">
                        <a:solidFill>
                          <a:srgbClr val="333333"/>
                        </a:solidFill>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750"/>
                        </a:spcAft>
                      </a:pPr>
                      <a:r>
                        <a:rPr lang="en-IN" sz="1800" b="1" dirty="0">
                          <a:solidFill>
                            <a:srgbClr val="333333"/>
                          </a:solidFill>
                          <a:effectLst/>
                          <a:latin typeface="Roboto" panose="02000000000000000000" pitchFamily="2" charset="0"/>
                          <a:ea typeface="Times New Roman" panose="02020603050405020304" pitchFamily="18" charset="0"/>
                          <a:cs typeface="Times New Roman" panose="02020603050405020304" pitchFamily="18" charset="0"/>
                        </a:rPr>
                        <a:t>Algae</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375"/>
                        </a:spcAft>
                        <a:buSzPts val="1000"/>
                        <a:buFont typeface="Symbol" panose="05050102010706020507" pitchFamily="18" charset="2"/>
                        <a:buChar char=""/>
                        <a:tabLst>
                          <a:tab pos="457200" algn="l"/>
                        </a:tabLst>
                      </a:pPr>
                      <a:r>
                        <a:rPr lang="en-IN" sz="1800" dirty="0">
                          <a:solidFill>
                            <a:srgbClr val="333333"/>
                          </a:solidFill>
                          <a:effectLst/>
                          <a:latin typeface="Roboto" panose="02000000000000000000" pitchFamily="2" charset="0"/>
                          <a:ea typeface="Times New Roman" panose="02020603050405020304" pitchFamily="18" charset="0"/>
                          <a:cs typeface="Times New Roman" panose="02020603050405020304" pitchFamily="18" charset="0"/>
                        </a:rPr>
                        <a:t>Spirulina (spa)</a:t>
                      </a:r>
                      <a:endParaRPr lang="en-IN" sz="2000" dirty="0">
                        <a:solidFill>
                          <a:srgbClr val="333333"/>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375"/>
                        </a:spcAft>
                        <a:buSzPts val="1000"/>
                        <a:buFont typeface="Symbol" panose="05050102010706020507" pitchFamily="18" charset="2"/>
                        <a:buChar char=""/>
                        <a:tabLst>
                          <a:tab pos="457200" algn="l"/>
                        </a:tabLst>
                      </a:pPr>
                      <a:r>
                        <a:rPr lang="en-IN" sz="1800" dirty="0">
                          <a:solidFill>
                            <a:srgbClr val="333333"/>
                          </a:solidFill>
                          <a:effectLst/>
                          <a:latin typeface="Roboto" panose="02000000000000000000" pitchFamily="2" charset="0"/>
                          <a:ea typeface="Times New Roman" panose="02020603050405020304" pitchFamily="18" charset="0"/>
                          <a:cs typeface="Times New Roman" panose="02020603050405020304" pitchFamily="18" charset="0"/>
                        </a:rPr>
                        <a:t>Chlorella </a:t>
                      </a:r>
                      <a:r>
                        <a:rPr lang="en-IN" sz="1800" dirty="0" err="1">
                          <a:solidFill>
                            <a:srgbClr val="333333"/>
                          </a:solidFill>
                          <a:effectLst/>
                          <a:latin typeface="Roboto" panose="02000000000000000000" pitchFamily="2" charset="0"/>
                          <a:ea typeface="Times New Roman" panose="02020603050405020304" pitchFamily="18" charset="0"/>
                          <a:cs typeface="Times New Roman" panose="02020603050405020304" pitchFamily="18" charset="0"/>
                        </a:rPr>
                        <a:t>pyrenoidosa</a:t>
                      </a:r>
                      <a:endParaRPr lang="en-IN" sz="2000" dirty="0">
                        <a:solidFill>
                          <a:srgbClr val="333333"/>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375"/>
                        </a:spcAft>
                        <a:buSzPts val="1000"/>
                        <a:buFont typeface="Symbol" panose="05050102010706020507" pitchFamily="18" charset="2"/>
                        <a:buChar char=""/>
                        <a:tabLst>
                          <a:tab pos="457200" algn="l"/>
                        </a:tabLst>
                      </a:pPr>
                      <a:r>
                        <a:rPr lang="en-IN" sz="1800" dirty="0">
                          <a:solidFill>
                            <a:srgbClr val="333333"/>
                          </a:solidFill>
                          <a:effectLst/>
                          <a:latin typeface="Roboto" panose="02000000000000000000" pitchFamily="2" charset="0"/>
                          <a:ea typeface="Times New Roman" panose="02020603050405020304" pitchFamily="18" charset="0"/>
                          <a:cs typeface="Times New Roman" panose="02020603050405020304" pitchFamily="18" charset="0"/>
                        </a:rPr>
                        <a:t>Chondrus crispus</a:t>
                      </a:r>
                      <a:endParaRPr lang="en-IN" sz="2000" dirty="0">
                        <a:solidFill>
                          <a:srgbClr val="333333"/>
                        </a:solidFill>
                        <a:effectLst/>
                        <a:latin typeface="Calibri" panose="020F0502020204030204" pitchFamily="34" charset="0"/>
                        <a:ea typeface="Calibri" panose="020F0502020204030204" pitchFamily="34" charset="0"/>
                        <a:cs typeface="Mangal" panose="02040503050203030202" pitchFamily="18" charset="0"/>
                      </a:endParaRPr>
                    </a:p>
                    <a:p>
                      <a:endParaRPr lang="en-IN"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881999649"/>
                  </a:ext>
                </a:extLst>
              </a:tr>
            </a:tbl>
          </a:graphicData>
        </a:graphic>
      </p:graphicFrame>
    </p:spTree>
    <p:extLst>
      <p:ext uri="{BB962C8B-B14F-4D97-AF65-F5344CB8AC3E}">
        <p14:creationId xmlns:p14="http://schemas.microsoft.com/office/powerpoint/2010/main" val="951900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1D1983C4-1D68-4A21-B987-6E4DD034B65F}"/>
              </a:ext>
            </a:extLst>
          </p:cNvPr>
          <p:cNvGraphicFramePr>
            <a:graphicFrameLocks noGrp="1"/>
          </p:cNvGraphicFramePr>
          <p:nvPr>
            <p:extLst>
              <p:ext uri="{D42A27DB-BD31-4B8C-83A1-F6EECF244321}">
                <p14:modId xmlns:p14="http://schemas.microsoft.com/office/powerpoint/2010/main" val="513015717"/>
              </p:ext>
            </p:extLst>
          </p:nvPr>
        </p:nvGraphicFramePr>
        <p:xfrm>
          <a:off x="628073" y="451810"/>
          <a:ext cx="7786254" cy="3215025"/>
        </p:xfrm>
        <a:graphic>
          <a:graphicData uri="http://schemas.openxmlformats.org/drawingml/2006/table">
            <a:tbl>
              <a:tblPr firstRow="1" bandRow="1"/>
              <a:tblGrid>
                <a:gridCol w="7786254">
                  <a:extLst>
                    <a:ext uri="{9D8B030D-6E8A-4147-A177-3AD203B41FA5}">
                      <a16:colId xmlns:a16="http://schemas.microsoft.com/office/drawing/2014/main" val="3535054113"/>
                    </a:ext>
                  </a:extLst>
                </a:gridCol>
              </a:tblGrid>
              <a:tr h="3215025">
                <a:tc>
                  <a:txBody>
                    <a:bodyPr/>
                    <a:lstStyle/>
                    <a:p>
                      <a:pPr>
                        <a:lnSpc>
                          <a:spcPct val="107000"/>
                        </a:lnSpc>
                        <a:spcAft>
                          <a:spcPts val="750"/>
                        </a:spcAft>
                      </a:pPr>
                      <a:r>
                        <a:rPr lang="en-IN" sz="1800" b="1" dirty="0">
                          <a:solidFill>
                            <a:srgbClr val="333333"/>
                          </a:solidFill>
                          <a:effectLst/>
                          <a:latin typeface="Roboto" panose="02000000000000000000" pitchFamily="2" charset="0"/>
                          <a:ea typeface="Times New Roman" panose="02020603050405020304" pitchFamily="18" charset="0"/>
                          <a:cs typeface="Times New Roman" panose="02020603050405020304" pitchFamily="18" charset="0"/>
                        </a:rPr>
                        <a:t>Bacteria</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200000"/>
                        </a:lnSpc>
                        <a:spcAft>
                          <a:spcPts val="375"/>
                        </a:spcAft>
                        <a:buSzPts val="1000"/>
                        <a:buFont typeface="Symbol" panose="05050102010706020507" pitchFamily="18" charset="2"/>
                        <a:buChar char=""/>
                        <a:tabLst>
                          <a:tab pos="457200" algn="l"/>
                        </a:tabLst>
                      </a:pPr>
                      <a:r>
                        <a:rPr lang="en-IN" sz="1800" dirty="0">
                          <a:solidFill>
                            <a:srgbClr val="333333"/>
                          </a:solidFill>
                          <a:effectLst/>
                          <a:latin typeface="Roboto" panose="02000000000000000000" pitchFamily="2" charset="0"/>
                          <a:ea typeface="Times New Roman" panose="02020603050405020304" pitchFamily="18" charset="0"/>
                          <a:cs typeface="Times New Roman" panose="02020603050405020304" pitchFamily="18" charset="0"/>
                        </a:rPr>
                        <a:t>Pseudomonas fluorescens</a:t>
                      </a:r>
                      <a:endParaRPr lang="en-IN" sz="2000" dirty="0">
                        <a:solidFill>
                          <a:srgbClr val="333333"/>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200000"/>
                        </a:lnSpc>
                        <a:spcAft>
                          <a:spcPts val="375"/>
                        </a:spcAft>
                        <a:buSzPts val="1000"/>
                        <a:buFont typeface="Symbol" panose="05050102010706020507" pitchFamily="18" charset="2"/>
                        <a:buChar char=""/>
                        <a:tabLst>
                          <a:tab pos="457200" algn="l"/>
                        </a:tabLst>
                      </a:pPr>
                      <a:r>
                        <a:rPr lang="en-IN" sz="1800" dirty="0">
                          <a:solidFill>
                            <a:srgbClr val="333333"/>
                          </a:solidFill>
                          <a:effectLst/>
                          <a:latin typeface="Roboto" panose="02000000000000000000" pitchFamily="2" charset="0"/>
                          <a:ea typeface="Times New Roman" panose="02020603050405020304" pitchFamily="18" charset="0"/>
                          <a:cs typeface="Times New Roman" panose="02020603050405020304" pitchFamily="18" charset="0"/>
                        </a:rPr>
                        <a:t>Lactobacillus</a:t>
                      </a:r>
                      <a:endParaRPr lang="en-IN" sz="2000" dirty="0">
                        <a:solidFill>
                          <a:srgbClr val="333333"/>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200000"/>
                        </a:lnSpc>
                        <a:spcAft>
                          <a:spcPts val="375"/>
                        </a:spcAft>
                        <a:buSzPts val="1000"/>
                        <a:buFont typeface="Symbol" panose="05050102010706020507" pitchFamily="18" charset="2"/>
                        <a:buChar char=""/>
                        <a:tabLst>
                          <a:tab pos="457200" algn="l"/>
                        </a:tabLst>
                      </a:pPr>
                      <a:r>
                        <a:rPr lang="en-IN" sz="1800" dirty="0">
                          <a:solidFill>
                            <a:srgbClr val="333333"/>
                          </a:solidFill>
                          <a:effectLst/>
                          <a:latin typeface="Roboto" panose="02000000000000000000" pitchFamily="2" charset="0"/>
                          <a:ea typeface="Times New Roman" panose="02020603050405020304" pitchFamily="18" charset="0"/>
                          <a:cs typeface="Times New Roman" panose="02020603050405020304" pitchFamily="18" charset="0"/>
                        </a:rPr>
                        <a:t>Bacillus megaterium</a:t>
                      </a:r>
                    </a:p>
                    <a:p>
                      <a:endParaRPr lang="en-IN"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27355267"/>
                  </a:ext>
                </a:extLst>
              </a:tr>
            </a:tbl>
          </a:graphicData>
        </a:graphic>
      </p:graphicFrame>
      <p:pic>
        <p:nvPicPr>
          <p:cNvPr id="8" name="Picture 7">
            <a:extLst>
              <a:ext uri="{FF2B5EF4-FFF2-40B4-BE49-F238E27FC236}">
                <a16:creationId xmlns:a16="http://schemas.microsoft.com/office/drawing/2014/main" id="{F52E144B-E7B2-486D-BDD8-5F6B0FD9E2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2072" y="3167301"/>
            <a:ext cx="7431853" cy="2546927"/>
          </a:xfrm>
          <a:prstGeom prst="rect">
            <a:avLst/>
          </a:prstGeom>
        </p:spPr>
      </p:pic>
    </p:spTree>
    <p:extLst>
      <p:ext uri="{BB962C8B-B14F-4D97-AF65-F5344CB8AC3E}">
        <p14:creationId xmlns:p14="http://schemas.microsoft.com/office/powerpoint/2010/main" val="3312717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327C7232-63CB-4ADC-B3D9-AD913DCAA6C0}"/>
              </a:ext>
            </a:extLst>
          </p:cNvPr>
          <p:cNvGraphicFramePr>
            <a:graphicFrameLocks noGrp="1"/>
          </p:cNvGraphicFramePr>
          <p:nvPr>
            <p:extLst>
              <p:ext uri="{D42A27DB-BD31-4B8C-83A1-F6EECF244321}">
                <p14:modId xmlns:p14="http://schemas.microsoft.com/office/powerpoint/2010/main" val="2390625683"/>
              </p:ext>
            </p:extLst>
          </p:nvPr>
        </p:nvGraphicFramePr>
        <p:xfrm>
          <a:off x="1503219" y="711200"/>
          <a:ext cx="7899399" cy="1431290"/>
        </p:xfrm>
        <a:graphic>
          <a:graphicData uri="http://schemas.openxmlformats.org/drawingml/2006/table">
            <a:tbl>
              <a:tblPr firstRow="1" bandRow="1"/>
              <a:tblGrid>
                <a:gridCol w="7899399">
                  <a:extLst>
                    <a:ext uri="{9D8B030D-6E8A-4147-A177-3AD203B41FA5}">
                      <a16:colId xmlns:a16="http://schemas.microsoft.com/office/drawing/2014/main" val="1333411188"/>
                    </a:ext>
                  </a:extLst>
                </a:gridCol>
              </a:tblGrid>
              <a:tr h="1366982">
                <a:tc>
                  <a:txBody>
                    <a:bodyPr/>
                    <a:lstStyle/>
                    <a:p>
                      <a:pPr marL="342900" marR="0" lvl="0" indent="-342900" algn="l" defTabSz="914400" rtl="0" eaLnBrk="1" fontAlgn="auto" latinLnBrk="0" hangingPunct="1">
                        <a:lnSpc>
                          <a:spcPct val="107000"/>
                        </a:lnSpc>
                        <a:spcBef>
                          <a:spcPts val="0"/>
                        </a:spcBef>
                        <a:spcAft>
                          <a:spcPts val="375"/>
                        </a:spcAft>
                        <a:buClrTx/>
                        <a:buSzPts val="1000"/>
                        <a:buFont typeface="Symbol" panose="05050102010706020507" pitchFamily="18" charset="2"/>
                        <a:buChar char=""/>
                        <a:tabLst>
                          <a:tab pos="457200" algn="l"/>
                        </a:tabLst>
                        <a:defRPr/>
                      </a:pPr>
                      <a:endParaRPr kumimoji="0" lang="en-IN" sz="2000" b="0" i="0" u="none" strike="noStrike" kern="1200" cap="none" spc="0" normalizeH="0" baseline="0" noProof="0" dirty="0">
                        <a:ln>
                          <a:noFill/>
                        </a:ln>
                        <a:solidFill>
                          <a:srgbClr val="333333"/>
                        </a:solidFill>
                        <a:effectLst/>
                        <a:uLnTx/>
                        <a:uFillTx/>
                        <a:latin typeface="Calibri" panose="020F0502020204030204" pitchFamily="34" charset="0"/>
                        <a:ea typeface="Calibri" panose="020F0502020204030204" pitchFamily="34" charset="0"/>
                        <a:cs typeface="Mangal" panose="02040503050203030202" pitchFamily="18" charset="0"/>
                      </a:endParaRPr>
                    </a:p>
                    <a:p>
                      <a:pPr marL="0" marR="0" lvl="0" indent="0" algn="l" defTabSz="914400" rtl="0" eaLnBrk="1" fontAlgn="auto" latinLnBrk="0" hangingPunct="1">
                        <a:lnSpc>
                          <a:spcPct val="107000"/>
                        </a:lnSpc>
                        <a:spcBef>
                          <a:spcPts val="0"/>
                        </a:spcBef>
                        <a:spcAft>
                          <a:spcPts val="750"/>
                        </a:spcAft>
                        <a:buClrTx/>
                        <a:buSzTx/>
                        <a:buFontTx/>
                        <a:buNone/>
                        <a:tabLst/>
                        <a:defRPr/>
                      </a:pPr>
                      <a:r>
                        <a:rPr kumimoji="0" lang="en-IN" sz="1800" b="1" i="0" u="none" strike="noStrike" kern="1200" cap="none" spc="0" normalizeH="0" baseline="0" noProof="0" dirty="0">
                          <a:ln>
                            <a:noFill/>
                          </a:ln>
                          <a:solidFill>
                            <a:srgbClr val="333333"/>
                          </a:solidFill>
                          <a:effectLst/>
                          <a:uLnTx/>
                          <a:uFillTx/>
                          <a:latin typeface="Roboto" panose="02000000000000000000" pitchFamily="2" charset="0"/>
                          <a:ea typeface="Times New Roman" panose="02020603050405020304" pitchFamily="18" charset="0"/>
                          <a:cs typeface="Times New Roman" panose="02020603050405020304" pitchFamily="18" charset="0"/>
                        </a:rPr>
                        <a:t>Here are the average compositions of the different microorganisms present in the % dry weight of Single-cell protein</a:t>
                      </a:r>
                      <a:r>
                        <a:rPr kumimoji="0" lang="en-IN" sz="1800" b="0" i="0" u="none" strike="noStrike" kern="1200" cap="none" spc="0" normalizeH="0" baseline="0" noProof="0" dirty="0">
                          <a:ln>
                            <a:noFill/>
                          </a:ln>
                          <a:solidFill>
                            <a:srgbClr val="333333"/>
                          </a:solidFill>
                          <a:effectLst/>
                          <a:uLnTx/>
                          <a:uFillTx/>
                          <a:latin typeface="Roboto" panose="02000000000000000000" pitchFamily="2" charset="0"/>
                          <a:ea typeface="Times New Roman" panose="02020603050405020304" pitchFamily="18" charset="0"/>
                          <a:cs typeface="Times New Roman" panose="02020603050405020304" pitchFamily="18" charset="0"/>
                        </a:rPr>
                        <a:t>.</a:t>
                      </a:r>
                      <a:endPar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Mangal" panose="02040503050203030202" pitchFamily="18" charset="0"/>
                      </a:endParaRPr>
                    </a:p>
                    <a:p>
                      <a:endParaRPr lang="en-IN"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907600300"/>
                  </a:ext>
                </a:extLst>
              </a:tr>
            </a:tbl>
          </a:graphicData>
        </a:graphic>
      </p:graphicFrame>
      <p:graphicFrame>
        <p:nvGraphicFramePr>
          <p:cNvPr id="3" name="Table 2">
            <a:extLst>
              <a:ext uri="{FF2B5EF4-FFF2-40B4-BE49-F238E27FC236}">
                <a16:creationId xmlns:a16="http://schemas.microsoft.com/office/drawing/2014/main" id="{EDC975EA-8192-42D5-B21A-B83EF0CA13B9}"/>
              </a:ext>
            </a:extLst>
          </p:cNvPr>
          <p:cNvGraphicFramePr>
            <a:graphicFrameLocks noGrp="1"/>
          </p:cNvGraphicFramePr>
          <p:nvPr>
            <p:extLst>
              <p:ext uri="{D42A27DB-BD31-4B8C-83A1-F6EECF244321}">
                <p14:modId xmlns:p14="http://schemas.microsoft.com/office/powerpoint/2010/main" val="377100896"/>
              </p:ext>
            </p:extLst>
          </p:nvPr>
        </p:nvGraphicFramePr>
        <p:xfrm>
          <a:off x="1503219" y="2413000"/>
          <a:ext cx="8896925" cy="3082637"/>
        </p:xfrm>
        <a:graphic>
          <a:graphicData uri="http://schemas.openxmlformats.org/drawingml/2006/table">
            <a:tbl>
              <a:tblPr firstRow="1" bandRow="1"/>
              <a:tblGrid>
                <a:gridCol w="1771581">
                  <a:extLst>
                    <a:ext uri="{9D8B030D-6E8A-4147-A177-3AD203B41FA5}">
                      <a16:colId xmlns:a16="http://schemas.microsoft.com/office/drawing/2014/main" val="3811903875"/>
                    </a:ext>
                  </a:extLst>
                </a:gridCol>
                <a:gridCol w="1781336">
                  <a:extLst>
                    <a:ext uri="{9D8B030D-6E8A-4147-A177-3AD203B41FA5}">
                      <a16:colId xmlns:a16="http://schemas.microsoft.com/office/drawing/2014/main" val="382907542"/>
                    </a:ext>
                  </a:extLst>
                </a:gridCol>
                <a:gridCol w="1781336">
                  <a:extLst>
                    <a:ext uri="{9D8B030D-6E8A-4147-A177-3AD203B41FA5}">
                      <a16:colId xmlns:a16="http://schemas.microsoft.com/office/drawing/2014/main" val="3225401870"/>
                    </a:ext>
                  </a:extLst>
                </a:gridCol>
                <a:gridCol w="1781336">
                  <a:extLst>
                    <a:ext uri="{9D8B030D-6E8A-4147-A177-3AD203B41FA5}">
                      <a16:colId xmlns:a16="http://schemas.microsoft.com/office/drawing/2014/main" val="507041665"/>
                    </a:ext>
                  </a:extLst>
                </a:gridCol>
                <a:gridCol w="1781336">
                  <a:extLst>
                    <a:ext uri="{9D8B030D-6E8A-4147-A177-3AD203B41FA5}">
                      <a16:colId xmlns:a16="http://schemas.microsoft.com/office/drawing/2014/main" val="1249917500"/>
                    </a:ext>
                  </a:extLst>
                </a:gridCol>
              </a:tblGrid>
              <a:tr h="645001">
                <a:tc>
                  <a:txBody>
                    <a:bodyPr/>
                    <a:lstStyle/>
                    <a:p>
                      <a:r>
                        <a:rPr lang="en-IN" sz="1800" b="1" dirty="0">
                          <a:effectLst/>
                          <a:latin typeface="Times New Roman" panose="02020603050405020304" pitchFamily="18" charset="0"/>
                          <a:ea typeface="Times New Roman" panose="02020603050405020304" pitchFamily="18" charset="0"/>
                        </a:rPr>
                        <a:t>Composition</a:t>
                      </a:r>
                      <a:endParaRPr lang="en-IN" dirty="0"/>
                    </a:p>
                  </a:txBody>
                  <a:tcPr/>
                </a:tc>
                <a:tc>
                  <a:txBody>
                    <a:bodyPr/>
                    <a:lstStyle/>
                    <a:p>
                      <a:r>
                        <a:rPr lang="en-IN" sz="1800" b="1" dirty="0">
                          <a:effectLst/>
                          <a:latin typeface="Times New Roman" panose="02020603050405020304" pitchFamily="18" charset="0"/>
                          <a:ea typeface="Times New Roman" panose="02020603050405020304" pitchFamily="18" charset="0"/>
                        </a:rPr>
                        <a:t>Fungi</a:t>
                      </a:r>
                      <a:endParaRPr lang="en-IN" dirty="0"/>
                    </a:p>
                  </a:txBody>
                  <a:tcPr/>
                </a:tc>
                <a:tc>
                  <a:txBody>
                    <a:bodyPr/>
                    <a:lstStyle/>
                    <a:p>
                      <a:r>
                        <a:rPr lang="en-IN" sz="1800" b="1" kern="1200" dirty="0">
                          <a:solidFill>
                            <a:schemeClr val="tx1"/>
                          </a:solidFill>
                          <a:effectLst/>
                          <a:latin typeface="+mn-lt"/>
                          <a:ea typeface="+mn-ea"/>
                          <a:cs typeface="+mn-cs"/>
                        </a:rPr>
                        <a:t>Algae</a:t>
                      </a:r>
                      <a:endParaRPr lang="en-IN" dirty="0"/>
                    </a:p>
                  </a:txBody>
                  <a:tcPr/>
                </a:tc>
                <a:tc>
                  <a:txBody>
                    <a:bodyPr/>
                    <a:lstStyle/>
                    <a:p>
                      <a:r>
                        <a:rPr lang="en-IN" sz="1800" b="1" kern="1200" dirty="0">
                          <a:solidFill>
                            <a:schemeClr val="tx1"/>
                          </a:solidFill>
                          <a:effectLst/>
                          <a:latin typeface="+mn-lt"/>
                          <a:ea typeface="+mn-ea"/>
                          <a:cs typeface="+mn-cs"/>
                        </a:rPr>
                        <a:t>Yeast</a:t>
                      </a:r>
                      <a:endParaRPr lang="en-IN" dirty="0"/>
                    </a:p>
                  </a:txBody>
                  <a:tcPr/>
                </a:tc>
                <a:tc>
                  <a:txBody>
                    <a:bodyPr/>
                    <a:lstStyle/>
                    <a:p>
                      <a:r>
                        <a:rPr lang="en-IN" sz="1800" b="1" kern="1200" dirty="0">
                          <a:solidFill>
                            <a:schemeClr val="tx1"/>
                          </a:solidFill>
                          <a:effectLst/>
                          <a:latin typeface="+mn-lt"/>
                          <a:ea typeface="+mn-ea"/>
                          <a:cs typeface="+mn-cs"/>
                        </a:rPr>
                        <a:t>Bacteria</a:t>
                      </a:r>
                      <a:endParaRPr lang="en-IN" dirty="0"/>
                    </a:p>
                  </a:txBody>
                  <a:tcPr/>
                </a:tc>
                <a:extLst>
                  <a:ext uri="{0D108BD9-81ED-4DB2-BD59-A6C34878D82A}">
                    <a16:rowId xmlns:a16="http://schemas.microsoft.com/office/drawing/2014/main" val="3341755355"/>
                  </a:ext>
                </a:extLst>
              </a:tr>
              <a:tr h="609409">
                <a:tc>
                  <a:txBody>
                    <a:bodyPr/>
                    <a:lstStyle/>
                    <a:p>
                      <a:r>
                        <a:rPr lang="en-IN" sz="1800" b="1" kern="1200" dirty="0">
                          <a:solidFill>
                            <a:schemeClr val="tx1"/>
                          </a:solidFill>
                          <a:effectLst/>
                          <a:latin typeface="+mn-lt"/>
                          <a:ea typeface="+mn-ea"/>
                          <a:cs typeface="+mn-cs"/>
                        </a:rPr>
                        <a:t>Protein</a:t>
                      </a:r>
                      <a:endParaRPr lang="en-IN" dirty="0"/>
                    </a:p>
                  </a:txBody>
                  <a:tcPr/>
                </a:tc>
                <a:tc>
                  <a:txBody>
                    <a:bodyPr/>
                    <a:lstStyle/>
                    <a:p>
                      <a:r>
                        <a:rPr lang="en-IN" sz="1800" kern="1200" dirty="0">
                          <a:solidFill>
                            <a:schemeClr val="tx1"/>
                          </a:solidFill>
                          <a:effectLst/>
                          <a:latin typeface="+mn-lt"/>
                          <a:ea typeface="+mn-ea"/>
                          <a:cs typeface="+mn-cs"/>
                        </a:rPr>
                        <a:t>30-45</a:t>
                      </a:r>
                      <a:endParaRPr lang="en-IN" dirty="0"/>
                    </a:p>
                  </a:txBody>
                  <a:tcPr/>
                </a:tc>
                <a:tc>
                  <a:txBody>
                    <a:bodyPr/>
                    <a:lstStyle/>
                    <a:p>
                      <a:r>
                        <a:rPr lang="en-IN" sz="1800" kern="1200" dirty="0">
                          <a:solidFill>
                            <a:schemeClr val="tx1"/>
                          </a:solidFill>
                          <a:effectLst/>
                          <a:latin typeface="+mn-lt"/>
                          <a:ea typeface="+mn-ea"/>
                          <a:cs typeface="+mn-cs"/>
                        </a:rPr>
                        <a:t>40-60</a:t>
                      </a:r>
                      <a:endParaRPr lang="en-IN" dirty="0"/>
                    </a:p>
                  </a:txBody>
                  <a:tcPr/>
                </a:tc>
                <a:tc>
                  <a:txBody>
                    <a:bodyPr/>
                    <a:lstStyle/>
                    <a:p>
                      <a:r>
                        <a:rPr lang="en-IN" sz="1800" kern="1200" dirty="0">
                          <a:solidFill>
                            <a:schemeClr val="tx1"/>
                          </a:solidFill>
                          <a:effectLst/>
                          <a:latin typeface="+mn-lt"/>
                          <a:ea typeface="+mn-ea"/>
                          <a:cs typeface="+mn-cs"/>
                        </a:rPr>
                        <a:t>45-55</a:t>
                      </a:r>
                      <a:endParaRPr lang="en-IN" dirty="0"/>
                    </a:p>
                  </a:txBody>
                  <a:tcPr/>
                </a:tc>
                <a:tc>
                  <a:txBody>
                    <a:bodyPr/>
                    <a:lstStyle/>
                    <a:p>
                      <a:r>
                        <a:rPr lang="en-IN" sz="1800" kern="1200" dirty="0">
                          <a:solidFill>
                            <a:schemeClr val="tx1"/>
                          </a:solidFill>
                          <a:effectLst/>
                          <a:latin typeface="+mn-lt"/>
                          <a:ea typeface="+mn-ea"/>
                          <a:cs typeface="+mn-cs"/>
                        </a:rPr>
                        <a:t>50-65</a:t>
                      </a:r>
                      <a:endParaRPr lang="en-IN" dirty="0"/>
                    </a:p>
                  </a:txBody>
                  <a:tcPr/>
                </a:tc>
                <a:extLst>
                  <a:ext uri="{0D108BD9-81ED-4DB2-BD59-A6C34878D82A}">
                    <a16:rowId xmlns:a16="http://schemas.microsoft.com/office/drawing/2014/main" val="610829790"/>
                  </a:ext>
                </a:extLst>
              </a:tr>
              <a:tr h="609409">
                <a:tc>
                  <a:txBody>
                    <a:bodyPr/>
                    <a:lstStyle/>
                    <a:p>
                      <a:r>
                        <a:rPr lang="en-IN" sz="1800" b="1" kern="1200" dirty="0">
                          <a:solidFill>
                            <a:schemeClr val="tx1"/>
                          </a:solidFill>
                          <a:effectLst/>
                          <a:latin typeface="+mn-lt"/>
                          <a:ea typeface="+mn-ea"/>
                          <a:cs typeface="+mn-cs"/>
                        </a:rPr>
                        <a:t>Fat</a:t>
                      </a:r>
                      <a:endParaRPr lang="en-IN" dirty="0"/>
                    </a:p>
                  </a:txBody>
                  <a:tcPr/>
                </a:tc>
                <a:tc>
                  <a:txBody>
                    <a:bodyPr/>
                    <a:lstStyle/>
                    <a:p>
                      <a:r>
                        <a:rPr lang="en-IN" sz="1800" kern="1200" dirty="0">
                          <a:solidFill>
                            <a:schemeClr val="tx1"/>
                          </a:solidFill>
                          <a:effectLst/>
                          <a:latin typeface="+mn-lt"/>
                          <a:ea typeface="+mn-ea"/>
                          <a:cs typeface="+mn-cs"/>
                        </a:rPr>
                        <a:t>2-8</a:t>
                      </a:r>
                      <a:endParaRPr lang="en-IN" dirty="0"/>
                    </a:p>
                  </a:txBody>
                  <a:tcPr/>
                </a:tc>
                <a:tc>
                  <a:txBody>
                    <a:bodyPr/>
                    <a:lstStyle/>
                    <a:p>
                      <a:r>
                        <a:rPr lang="en-IN" sz="1800" kern="1200" dirty="0">
                          <a:solidFill>
                            <a:schemeClr val="tx1"/>
                          </a:solidFill>
                          <a:effectLst/>
                          <a:latin typeface="+mn-lt"/>
                          <a:ea typeface="+mn-ea"/>
                          <a:cs typeface="+mn-cs"/>
                        </a:rPr>
                        <a:t>7-20</a:t>
                      </a:r>
                      <a:endParaRPr lang="en-IN" dirty="0"/>
                    </a:p>
                  </a:txBody>
                  <a:tcPr/>
                </a:tc>
                <a:tc>
                  <a:txBody>
                    <a:bodyPr/>
                    <a:lstStyle/>
                    <a:p>
                      <a:r>
                        <a:rPr lang="en-IN" sz="1800" kern="1200" dirty="0">
                          <a:solidFill>
                            <a:schemeClr val="tx1"/>
                          </a:solidFill>
                          <a:effectLst/>
                          <a:latin typeface="+mn-lt"/>
                          <a:ea typeface="+mn-ea"/>
                          <a:cs typeface="+mn-cs"/>
                        </a:rPr>
                        <a:t>2-6</a:t>
                      </a:r>
                      <a:endParaRPr lang="en-IN" dirty="0"/>
                    </a:p>
                  </a:txBody>
                  <a:tcPr/>
                </a:tc>
                <a:tc>
                  <a:txBody>
                    <a:bodyPr/>
                    <a:lstStyle/>
                    <a:p>
                      <a:r>
                        <a:rPr lang="en-IN" sz="1800" kern="1200" dirty="0">
                          <a:solidFill>
                            <a:schemeClr val="tx1"/>
                          </a:solidFill>
                          <a:effectLst/>
                          <a:latin typeface="+mn-lt"/>
                          <a:ea typeface="+mn-ea"/>
                          <a:cs typeface="+mn-cs"/>
                        </a:rPr>
                        <a:t>1-3</a:t>
                      </a:r>
                      <a:endParaRPr lang="en-IN" dirty="0"/>
                    </a:p>
                  </a:txBody>
                  <a:tcPr/>
                </a:tc>
                <a:extLst>
                  <a:ext uri="{0D108BD9-81ED-4DB2-BD59-A6C34878D82A}">
                    <a16:rowId xmlns:a16="http://schemas.microsoft.com/office/drawing/2014/main" val="671849993"/>
                  </a:ext>
                </a:extLst>
              </a:tr>
              <a:tr h="609409">
                <a:tc>
                  <a:txBody>
                    <a:bodyPr/>
                    <a:lstStyle/>
                    <a:p>
                      <a:r>
                        <a:rPr lang="en-IN" sz="1800" b="1" kern="1200" dirty="0">
                          <a:solidFill>
                            <a:schemeClr val="tx1"/>
                          </a:solidFill>
                          <a:effectLst/>
                          <a:latin typeface="+mn-lt"/>
                          <a:ea typeface="+mn-ea"/>
                          <a:cs typeface="+mn-cs"/>
                        </a:rPr>
                        <a:t>Ash</a:t>
                      </a:r>
                      <a:endParaRPr lang="en-IN" dirty="0"/>
                    </a:p>
                  </a:txBody>
                  <a:tcPr/>
                </a:tc>
                <a:tc>
                  <a:txBody>
                    <a:bodyPr/>
                    <a:lstStyle/>
                    <a:p>
                      <a:r>
                        <a:rPr lang="en-IN" sz="1800" kern="1200" dirty="0">
                          <a:solidFill>
                            <a:schemeClr val="tx1"/>
                          </a:solidFill>
                          <a:effectLst/>
                          <a:latin typeface="+mn-lt"/>
                          <a:ea typeface="+mn-ea"/>
                          <a:cs typeface="+mn-cs"/>
                        </a:rPr>
                        <a:t>9-14</a:t>
                      </a:r>
                      <a:endParaRPr lang="en-IN" dirty="0"/>
                    </a:p>
                  </a:txBody>
                  <a:tcPr/>
                </a:tc>
                <a:tc>
                  <a:txBody>
                    <a:bodyPr/>
                    <a:lstStyle/>
                    <a:p>
                      <a:r>
                        <a:rPr lang="en-IN" sz="1800" kern="1200" dirty="0">
                          <a:solidFill>
                            <a:schemeClr val="tx1"/>
                          </a:solidFill>
                          <a:effectLst/>
                          <a:latin typeface="+mn-lt"/>
                          <a:ea typeface="+mn-ea"/>
                          <a:cs typeface="+mn-cs"/>
                        </a:rPr>
                        <a:t>8-10</a:t>
                      </a:r>
                      <a:endParaRPr lang="en-IN" dirty="0"/>
                    </a:p>
                  </a:txBody>
                  <a:tcPr/>
                </a:tc>
                <a:tc>
                  <a:txBody>
                    <a:bodyPr/>
                    <a:lstStyle/>
                    <a:p>
                      <a:r>
                        <a:rPr lang="en-IN" sz="1800" kern="1200" dirty="0">
                          <a:solidFill>
                            <a:schemeClr val="tx1"/>
                          </a:solidFill>
                          <a:effectLst/>
                          <a:latin typeface="+mn-lt"/>
                          <a:ea typeface="+mn-ea"/>
                          <a:cs typeface="+mn-cs"/>
                        </a:rPr>
                        <a:t>2-6</a:t>
                      </a:r>
                      <a:endParaRPr lang="en-IN" dirty="0"/>
                    </a:p>
                  </a:txBody>
                  <a:tcPr/>
                </a:tc>
                <a:tc>
                  <a:txBody>
                    <a:bodyPr/>
                    <a:lstStyle/>
                    <a:p>
                      <a:r>
                        <a:rPr lang="en-IN" sz="1800" kern="1200" dirty="0">
                          <a:solidFill>
                            <a:schemeClr val="tx1"/>
                          </a:solidFill>
                          <a:effectLst/>
                          <a:latin typeface="+mn-lt"/>
                          <a:ea typeface="+mn-ea"/>
                          <a:cs typeface="+mn-cs"/>
                        </a:rPr>
                        <a:t>3-7</a:t>
                      </a:r>
                      <a:endParaRPr lang="en-IN" dirty="0"/>
                    </a:p>
                  </a:txBody>
                  <a:tcPr/>
                </a:tc>
                <a:extLst>
                  <a:ext uri="{0D108BD9-81ED-4DB2-BD59-A6C34878D82A}">
                    <a16:rowId xmlns:a16="http://schemas.microsoft.com/office/drawing/2014/main" val="2871417969"/>
                  </a:ext>
                </a:extLst>
              </a:tr>
              <a:tr h="609409">
                <a:tc>
                  <a:txBody>
                    <a:bodyPr/>
                    <a:lstStyle/>
                    <a:p>
                      <a:r>
                        <a:rPr lang="en-IN" sz="1800" b="1" kern="1200" dirty="0">
                          <a:solidFill>
                            <a:schemeClr val="tx1"/>
                          </a:solidFill>
                          <a:effectLst/>
                          <a:latin typeface="+mn-lt"/>
                          <a:ea typeface="+mn-ea"/>
                          <a:cs typeface="+mn-cs"/>
                        </a:rPr>
                        <a:t>Nucleic Acid</a:t>
                      </a:r>
                      <a:endParaRPr lang="en-IN" dirty="0"/>
                    </a:p>
                  </a:txBody>
                  <a:tcPr/>
                </a:tc>
                <a:tc>
                  <a:txBody>
                    <a:bodyPr/>
                    <a:lstStyle/>
                    <a:p>
                      <a:r>
                        <a:rPr lang="en-IN" sz="1800" kern="1200" dirty="0">
                          <a:solidFill>
                            <a:schemeClr val="tx1"/>
                          </a:solidFill>
                          <a:effectLst/>
                          <a:latin typeface="+mn-lt"/>
                          <a:ea typeface="+mn-ea"/>
                          <a:cs typeface="+mn-cs"/>
                        </a:rPr>
                        <a:t>7-10</a:t>
                      </a:r>
                      <a:endParaRPr lang="en-IN" dirty="0"/>
                    </a:p>
                  </a:txBody>
                  <a:tcPr/>
                </a:tc>
                <a:tc>
                  <a:txBody>
                    <a:bodyPr/>
                    <a:lstStyle/>
                    <a:p>
                      <a:r>
                        <a:rPr lang="en-IN" sz="1800" kern="1200" dirty="0">
                          <a:solidFill>
                            <a:schemeClr val="tx1"/>
                          </a:solidFill>
                          <a:effectLst/>
                          <a:latin typeface="+mn-lt"/>
                          <a:ea typeface="+mn-ea"/>
                          <a:cs typeface="+mn-cs"/>
                        </a:rPr>
                        <a:t>3-8</a:t>
                      </a:r>
                      <a:endParaRPr lang="en-IN" dirty="0"/>
                    </a:p>
                  </a:txBody>
                  <a:tcPr/>
                </a:tc>
                <a:tc>
                  <a:txBody>
                    <a:bodyPr/>
                    <a:lstStyle/>
                    <a:p>
                      <a:r>
                        <a:rPr lang="en-IN" sz="1800" kern="1200" dirty="0">
                          <a:solidFill>
                            <a:schemeClr val="tx1"/>
                          </a:solidFill>
                          <a:effectLst/>
                          <a:latin typeface="+mn-lt"/>
                          <a:ea typeface="+mn-ea"/>
                          <a:cs typeface="+mn-cs"/>
                        </a:rPr>
                        <a:t>6-12</a:t>
                      </a:r>
                      <a:endParaRPr lang="en-IN" dirty="0"/>
                    </a:p>
                  </a:txBody>
                  <a:tcPr/>
                </a:tc>
                <a:tc>
                  <a:txBody>
                    <a:bodyPr/>
                    <a:lstStyle/>
                    <a:p>
                      <a:r>
                        <a:rPr lang="en-IN" sz="1800" kern="1200" dirty="0">
                          <a:solidFill>
                            <a:schemeClr val="tx1"/>
                          </a:solidFill>
                          <a:effectLst/>
                          <a:latin typeface="+mn-lt"/>
                          <a:ea typeface="+mn-ea"/>
                          <a:cs typeface="+mn-cs"/>
                        </a:rPr>
                        <a:t>8-12</a:t>
                      </a:r>
                      <a:endParaRPr lang="en-IN" dirty="0"/>
                    </a:p>
                  </a:txBody>
                  <a:tcPr/>
                </a:tc>
                <a:extLst>
                  <a:ext uri="{0D108BD9-81ED-4DB2-BD59-A6C34878D82A}">
                    <a16:rowId xmlns:a16="http://schemas.microsoft.com/office/drawing/2014/main" val="698702870"/>
                  </a:ext>
                </a:extLst>
              </a:tr>
            </a:tbl>
          </a:graphicData>
        </a:graphic>
      </p:graphicFrame>
    </p:spTree>
    <p:extLst>
      <p:ext uri="{BB962C8B-B14F-4D97-AF65-F5344CB8AC3E}">
        <p14:creationId xmlns:p14="http://schemas.microsoft.com/office/powerpoint/2010/main" val="207091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A55F75E2-8524-48A1-BD23-2C618BE677C6}"/>
              </a:ext>
            </a:extLst>
          </p:cNvPr>
          <p:cNvGraphicFramePr>
            <a:graphicFrameLocks noGrp="1"/>
          </p:cNvGraphicFramePr>
          <p:nvPr>
            <p:extLst>
              <p:ext uri="{D42A27DB-BD31-4B8C-83A1-F6EECF244321}">
                <p14:modId xmlns:p14="http://schemas.microsoft.com/office/powerpoint/2010/main" val="39811341"/>
              </p:ext>
            </p:extLst>
          </p:nvPr>
        </p:nvGraphicFramePr>
        <p:xfrm>
          <a:off x="977153" y="134472"/>
          <a:ext cx="10739718" cy="6753225"/>
        </p:xfrm>
        <a:graphic>
          <a:graphicData uri="http://schemas.openxmlformats.org/drawingml/2006/table">
            <a:tbl>
              <a:tblPr firstRow="1" bandRow="1"/>
              <a:tblGrid>
                <a:gridCol w="10739718">
                  <a:extLst>
                    <a:ext uri="{9D8B030D-6E8A-4147-A177-3AD203B41FA5}">
                      <a16:colId xmlns:a16="http://schemas.microsoft.com/office/drawing/2014/main" val="1822684290"/>
                    </a:ext>
                  </a:extLst>
                </a:gridCol>
              </a:tblGrid>
              <a:tr h="6562164">
                <a:tc>
                  <a:txBody>
                    <a:bodyPr/>
                    <a:lstStyle/>
                    <a:p>
                      <a:pPr>
                        <a:lnSpc>
                          <a:spcPct val="107000"/>
                        </a:lnSpc>
                        <a:spcBef>
                          <a:spcPts val="1500"/>
                        </a:spcBef>
                        <a:spcAft>
                          <a:spcPts val="750"/>
                        </a:spcAft>
                      </a:pPr>
                      <a:r>
                        <a:rPr lang="en-IN" sz="3200" dirty="0">
                          <a:solidFill>
                            <a:srgbClr val="813588"/>
                          </a:solidFill>
                          <a:effectLst/>
                          <a:latin typeface="Roboto" panose="02000000000000000000" pitchFamily="2" charset="0"/>
                          <a:ea typeface="Times New Roman" panose="02020603050405020304" pitchFamily="18" charset="0"/>
                          <a:cs typeface="Times New Roman" panose="02020603050405020304" pitchFamily="18" charset="0"/>
                        </a:rPr>
                        <a:t>Production of Single-Cell Protein</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750"/>
                        </a:spcAft>
                      </a:pPr>
                      <a:r>
                        <a:rPr lang="en-IN" sz="1800" dirty="0">
                          <a:solidFill>
                            <a:srgbClr val="333333"/>
                          </a:solidFill>
                          <a:effectLst/>
                          <a:latin typeface="Roboto" panose="02000000000000000000" pitchFamily="2" charset="0"/>
                          <a:ea typeface="Times New Roman" panose="02020603050405020304" pitchFamily="18" charset="0"/>
                          <a:cs typeface="Times New Roman" panose="02020603050405020304" pitchFamily="18" charset="0"/>
                        </a:rPr>
                        <a:t>The production is carried out in the following steps:</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800"/>
                        </a:spcAft>
                        <a:buFont typeface="+mj-lt"/>
                        <a:buAutoNum type="arabicPeriod"/>
                        <a:tabLst>
                          <a:tab pos="457200" algn="l"/>
                        </a:tabLst>
                      </a:pPr>
                      <a:r>
                        <a:rPr lang="en-IN" sz="1800" dirty="0">
                          <a:solidFill>
                            <a:srgbClr val="333333"/>
                          </a:solidFill>
                          <a:effectLst/>
                          <a:latin typeface="Roboto" panose="02000000000000000000" pitchFamily="2" charset="0"/>
                          <a:ea typeface="Times New Roman" panose="02020603050405020304" pitchFamily="18" charset="0"/>
                          <a:cs typeface="Times New Roman" panose="02020603050405020304" pitchFamily="18" charset="0"/>
                        </a:rPr>
                        <a:t>Selection of suitable strain.</a:t>
                      </a:r>
                      <a:endParaRPr lang="en-IN" sz="2000" dirty="0">
                        <a:solidFill>
                          <a:srgbClr val="333333"/>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800"/>
                        </a:spcAft>
                        <a:buFont typeface="+mj-lt"/>
                        <a:buAutoNum type="arabicPeriod"/>
                        <a:tabLst>
                          <a:tab pos="457200" algn="l"/>
                        </a:tabLst>
                      </a:pPr>
                      <a:r>
                        <a:rPr lang="en-IN" sz="1800" dirty="0">
                          <a:solidFill>
                            <a:srgbClr val="333333"/>
                          </a:solidFill>
                          <a:effectLst/>
                          <a:latin typeface="Roboto" panose="02000000000000000000" pitchFamily="2" charset="0"/>
                          <a:ea typeface="Times New Roman" panose="02020603050405020304" pitchFamily="18" charset="0"/>
                          <a:cs typeface="Times New Roman" panose="02020603050405020304" pitchFamily="18" charset="0"/>
                        </a:rPr>
                        <a:t>Fermentation.</a:t>
                      </a:r>
                      <a:endParaRPr lang="en-IN" sz="2000" dirty="0">
                        <a:solidFill>
                          <a:srgbClr val="333333"/>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800"/>
                        </a:spcAft>
                        <a:buFont typeface="+mj-lt"/>
                        <a:buAutoNum type="arabicPeriod"/>
                        <a:tabLst>
                          <a:tab pos="457200" algn="l"/>
                        </a:tabLst>
                      </a:pPr>
                      <a:r>
                        <a:rPr lang="en-IN" sz="1800" dirty="0">
                          <a:solidFill>
                            <a:srgbClr val="333333"/>
                          </a:solidFill>
                          <a:effectLst/>
                          <a:latin typeface="Roboto" panose="02000000000000000000" pitchFamily="2" charset="0"/>
                          <a:ea typeface="Times New Roman" panose="02020603050405020304" pitchFamily="18" charset="0"/>
                          <a:cs typeface="Times New Roman" panose="02020603050405020304" pitchFamily="18" charset="0"/>
                        </a:rPr>
                        <a:t>Harvesting.</a:t>
                      </a:r>
                      <a:endParaRPr lang="en-IN" sz="2000" dirty="0">
                        <a:solidFill>
                          <a:srgbClr val="333333"/>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800"/>
                        </a:spcAft>
                        <a:buFont typeface="+mj-lt"/>
                        <a:buAutoNum type="arabicPeriod"/>
                        <a:tabLst>
                          <a:tab pos="457200" algn="l"/>
                        </a:tabLst>
                      </a:pPr>
                      <a:r>
                        <a:rPr lang="en-IN" sz="1800" dirty="0">
                          <a:solidFill>
                            <a:srgbClr val="333333"/>
                          </a:solidFill>
                          <a:effectLst/>
                          <a:latin typeface="Roboto" panose="02000000000000000000" pitchFamily="2" charset="0"/>
                          <a:ea typeface="Times New Roman" panose="02020603050405020304" pitchFamily="18" charset="0"/>
                          <a:cs typeface="Times New Roman" panose="02020603050405020304" pitchFamily="18" charset="0"/>
                        </a:rPr>
                        <a:t>Post-harvest treatment.</a:t>
                      </a:r>
                      <a:endParaRPr lang="en-IN" sz="2000" dirty="0">
                        <a:solidFill>
                          <a:srgbClr val="333333"/>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800"/>
                        </a:spcAft>
                        <a:buFont typeface="+mj-lt"/>
                        <a:buAutoNum type="arabicPeriod"/>
                        <a:tabLst>
                          <a:tab pos="457200" algn="l"/>
                        </a:tabLst>
                      </a:pPr>
                      <a:r>
                        <a:rPr lang="en-IN" sz="1800" dirty="0">
                          <a:solidFill>
                            <a:srgbClr val="333333"/>
                          </a:solidFill>
                          <a:effectLst/>
                          <a:latin typeface="Roboto" panose="02000000000000000000" pitchFamily="2" charset="0"/>
                          <a:ea typeface="Times New Roman" panose="02020603050405020304" pitchFamily="18" charset="0"/>
                          <a:cs typeface="Times New Roman" panose="02020603050405020304" pitchFamily="18" charset="0"/>
                        </a:rPr>
                        <a:t>SCP processing for food.</a:t>
                      </a:r>
                      <a:endParaRPr lang="en-IN" sz="2000" dirty="0">
                        <a:solidFill>
                          <a:srgbClr val="333333"/>
                        </a:solidFill>
                        <a:effectLst/>
                        <a:latin typeface="Calibri" panose="020F0502020204030204" pitchFamily="34" charset="0"/>
                        <a:ea typeface="Calibri" panose="020F0502020204030204" pitchFamily="34" charset="0"/>
                        <a:cs typeface="Mangal" panose="02040503050203030202" pitchFamily="18" charset="0"/>
                      </a:endParaRPr>
                    </a:p>
                    <a:p>
                      <a:pPr>
                        <a:lnSpc>
                          <a:spcPct val="150000"/>
                        </a:lnSpc>
                        <a:spcAft>
                          <a:spcPts val="750"/>
                        </a:spcAft>
                      </a:pPr>
                      <a:r>
                        <a:rPr lang="en-IN" sz="1800" dirty="0">
                          <a:solidFill>
                            <a:srgbClr val="333333"/>
                          </a:solidFill>
                          <a:effectLst/>
                          <a:latin typeface="Roboto" panose="02000000000000000000" pitchFamily="2" charset="0"/>
                          <a:ea typeface="Times New Roman" panose="02020603050405020304" pitchFamily="18" charset="0"/>
                          <a:cs typeface="Times New Roman" panose="02020603050405020304" pitchFamily="18" charset="0"/>
                        </a:rPr>
                        <a:t>Like any other microbial culture, production of pure microbial cultures for desired protein products requires a  nitrogen source,</a:t>
                      </a:r>
                      <a:r>
                        <a:rPr lang="en-IN" sz="1800" u="sng" dirty="0">
                          <a:solidFill>
                            <a:srgbClr val="73AD21"/>
                          </a:solidFill>
                          <a:effectLst/>
                          <a:latin typeface="Roboto" panose="02000000000000000000" pitchFamily="2"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a:t>
                      </a:r>
                      <a:r>
                        <a:rPr lang="en-IN" sz="1800" b="1" u="none" strike="noStrike" dirty="0">
                          <a:solidFill>
                            <a:srgbClr val="73AD21"/>
                          </a:solidFill>
                          <a:effectLst/>
                          <a:latin typeface="Roboto" panose="02000000000000000000" pitchFamily="2"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sources of carbohydrates</a:t>
                      </a:r>
                      <a:r>
                        <a:rPr lang="en-IN" sz="1800" dirty="0">
                          <a:solidFill>
                            <a:srgbClr val="333333"/>
                          </a:solidFill>
                          <a:effectLst/>
                          <a:latin typeface="Roboto" panose="02000000000000000000" pitchFamily="2" charset="0"/>
                          <a:ea typeface="Times New Roman" panose="02020603050405020304" pitchFamily="18" charset="0"/>
                          <a:cs typeface="Times New Roman" panose="02020603050405020304" pitchFamily="18" charset="0"/>
                        </a:rPr>
                        <a:t> and other nutrients like phosphorus to support optimal growth of the culture. Contamination is prevented by maintaining strict sterile conditions throughout the process. The components of the culture media are either heat sterilized or filtered through microporous membranes. The selected microorganism is then inoculated in pure conditions. Most of the processes are highly aerobic, except algal fermentation; hence a good supply of oxygen is an indispensable requirement. After the multiplication of the biomass, it is recovered from the medium and purified further for enhanced usefulness and or storability.</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257233027"/>
                  </a:ext>
                </a:extLst>
              </a:tr>
            </a:tbl>
          </a:graphicData>
        </a:graphic>
      </p:graphicFrame>
    </p:spTree>
    <p:extLst>
      <p:ext uri="{BB962C8B-B14F-4D97-AF65-F5344CB8AC3E}">
        <p14:creationId xmlns:p14="http://schemas.microsoft.com/office/powerpoint/2010/main" val="648132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D9E04369-89F0-43C1-A9DA-86F689B1B210}"/>
              </a:ext>
            </a:extLst>
          </p:cNvPr>
          <p:cNvGraphicFramePr>
            <a:graphicFrameLocks noGrp="1"/>
          </p:cNvGraphicFramePr>
          <p:nvPr>
            <p:extLst>
              <p:ext uri="{D42A27DB-BD31-4B8C-83A1-F6EECF244321}">
                <p14:modId xmlns:p14="http://schemas.microsoft.com/office/powerpoint/2010/main" val="2506252114"/>
              </p:ext>
            </p:extLst>
          </p:nvPr>
        </p:nvGraphicFramePr>
        <p:xfrm>
          <a:off x="1030941" y="295835"/>
          <a:ext cx="10201835" cy="6006353"/>
        </p:xfrm>
        <a:graphic>
          <a:graphicData uri="http://schemas.openxmlformats.org/drawingml/2006/table">
            <a:tbl>
              <a:tblPr firstRow="1" bandRow="1"/>
              <a:tblGrid>
                <a:gridCol w="10201835">
                  <a:extLst>
                    <a:ext uri="{9D8B030D-6E8A-4147-A177-3AD203B41FA5}">
                      <a16:colId xmlns:a16="http://schemas.microsoft.com/office/drawing/2014/main" val="2659964457"/>
                    </a:ext>
                  </a:extLst>
                </a:gridCol>
              </a:tblGrid>
              <a:tr h="6006353">
                <a:tc>
                  <a:txBody>
                    <a:bodyPr/>
                    <a:lstStyle/>
                    <a:p>
                      <a:pPr>
                        <a:lnSpc>
                          <a:spcPct val="107000"/>
                        </a:lnSpc>
                        <a:spcBef>
                          <a:spcPts val="1500"/>
                        </a:spcBef>
                        <a:spcAft>
                          <a:spcPts val="750"/>
                        </a:spcAft>
                      </a:pPr>
                      <a:r>
                        <a:rPr lang="en-IN" sz="3200" dirty="0">
                          <a:solidFill>
                            <a:srgbClr val="813588"/>
                          </a:solidFill>
                          <a:effectLst/>
                          <a:latin typeface="Roboto" panose="02000000000000000000" pitchFamily="2" charset="0"/>
                          <a:ea typeface="Times New Roman" panose="02020603050405020304" pitchFamily="18" charset="0"/>
                          <a:cs typeface="Times New Roman" panose="02020603050405020304" pitchFamily="18" charset="0"/>
                        </a:rPr>
                        <a:t>Advantages of Single-Cell Protein</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a:lnSpc>
                          <a:spcPct val="200000"/>
                        </a:lnSpc>
                        <a:spcAft>
                          <a:spcPts val="750"/>
                        </a:spcAft>
                      </a:pPr>
                      <a:r>
                        <a:rPr lang="en-IN" sz="1800" dirty="0">
                          <a:solidFill>
                            <a:srgbClr val="333333"/>
                          </a:solidFill>
                          <a:effectLst/>
                          <a:latin typeface="Roboto" panose="02000000000000000000" pitchFamily="2" charset="0"/>
                          <a:ea typeface="Times New Roman" panose="02020603050405020304" pitchFamily="18" charset="0"/>
                          <a:cs typeface="Times New Roman" panose="02020603050405020304" pitchFamily="18" charset="0"/>
                        </a:rPr>
                        <a:t>Large-scale Single-Cell Protein production has multiple advantages over conventional food production practices such as:</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200000"/>
                        </a:lnSpc>
                        <a:spcAft>
                          <a:spcPts val="375"/>
                        </a:spcAft>
                        <a:buSzPts val="1000"/>
                        <a:buFont typeface="Symbol" panose="05050102010706020507" pitchFamily="18" charset="2"/>
                        <a:buChar char=""/>
                        <a:tabLst>
                          <a:tab pos="457200" algn="l"/>
                        </a:tabLst>
                      </a:pPr>
                      <a:r>
                        <a:rPr lang="en-IN" sz="1800" dirty="0">
                          <a:solidFill>
                            <a:srgbClr val="333333"/>
                          </a:solidFill>
                          <a:effectLst/>
                          <a:latin typeface="Roboto" panose="02000000000000000000" pitchFamily="2" charset="0"/>
                          <a:ea typeface="Times New Roman" panose="02020603050405020304" pitchFamily="18" charset="0"/>
                          <a:cs typeface="Times New Roman" panose="02020603050405020304" pitchFamily="18" charset="0"/>
                        </a:rPr>
                        <a:t>Microorganisms have a high rate of multiplication, which means a large quantity of biomass can be produced in a comparatively shorter duration.</a:t>
                      </a:r>
                      <a:endParaRPr lang="en-IN" sz="2000" dirty="0">
                        <a:solidFill>
                          <a:srgbClr val="333333"/>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200000"/>
                        </a:lnSpc>
                        <a:spcAft>
                          <a:spcPts val="375"/>
                        </a:spcAft>
                        <a:buSzPts val="1000"/>
                        <a:buFont typeface="Symbol" panose="05050102010706020507" pitchFamily="18" charset="2"/>
                        <a:buChar char=""/>
                        <a:tabLst>
                          <a:tab pos="457200" algn="l"/>
                        </a:tabLst>
                      </a:pPr>
                      <a:r>
                        <a:rPr lang="en-IN" sz="1800" dirty="0">
                          <a:solidFill>
                            <a:srgbClr val="333333"/>
                          </a:solidFill>
                          <a:effectLst/>
                          <a:latin typeface="Roboto" panose="02000000000000000000" pitchFamily="2" charset="0"/>
                          <a:ea typeface="Times New Roman" panose="02020603050405020304" pitchFamily="18" charset="0"/>
                          <a:cs typeface="Times New Roman" panose="02020603050405020304" pitchFamily="18" charset="0"/>
                        </a:rPr>
                        <a:t>The microbes can be easily genetically modified to vary the amino acid composition.</a:t>
                      </a:r>
                      <a:endParaRPr lang="en-IN" sz="2000" dirty="0">
                        <a:solidFill>
                          <a:srgbClr val="333333"/>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200000"/>
                        </a:lnSpc>
                        <a:spcAft>
                          <a:spcPts val="375"/>
                        </a:spcAft>
                        <a:buSzPts val="1000"/>
                        <a:buFont typeface="Symbol" panose="05050102010706020507" pitchFamily="18" charset="2"/>
                        <a:buChar char=""/>
                        <a:tabLst>
                          <a:tab pos="457200" algn="l"/>
                        </a:tabLst>
                      </a:pPr>
                      <a:r>
                        <a:rPr lang="en-IN" sz="1800" dirty="0">
                          <a:solidFill>
                            <a:srgbClr val="333333"/>
                          </a:solidFill>
                          <a:effectLst/>
                          <a:latin typeface="Roboto" panose="02000000000000000000" pitchFamily="2" charset="0"/>
                          <a:ea typeface="Times New Roman" panose="02020603050405020304" pitchFamily="18" charset="0"/>
                          <a:cs typeface="Times New Roman" panose="02020603050405020304" pitchFamily="18" charset="0"/>
                        </a:rPr>
                        <a:t>A broad variety of raw materials, including waste materials, can be used as a substrate. This also helps in decreasing the number of pollutants.</a:t>
                      </a:r>
                      <a:endParaRPr lang="en-IN" sz="2000" dirty="0">
                        <a:solidFill>
                          <a:srgbClr val="333333"/>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200000"/>
                        </a:lnSpc>
                        <a:spcAft>
                          <a:spcPts val="375"/>
                        </a:spcAft>
                        <a:buSzPts val="1000"/>
                        <a:buFont typeface="Symbol" panose="05050102010706020507" pitchFamily="18" charset="2"/>
                        <a:buChar char=""/>
                        <a:tabLst>
                          <a:tab pos="457200" algn="l"/>
                        </a:tabLst>
                      </a:pPr>
                      <a:r>
                        <a:rPr lang="en-IN" sz="1800" dirty="0">
                          <a:solidFill>
                            <a:srgbClr val="333333"/>
                          </a:solidFill>
                          <a:effectLst/>
                          <a:latin typeface="Roboto" panose="02000000000000000000" pitchFamily="2" charset="0"/>
                          <a:ea typeface="Times New Roman" panose="02020603050405020304" pitchFamily="18" charset="0"/>
                          <a:cs typeface="Times New Roman" panose="02020603050405020304" pitchFamily="18" charset="0"/>
                        </a:rPr>
                        <a:t>Production is independent of climatic conditions.</a:t>
                      </a:r>
                      <a:endParaRPr lang="en-IN" sz="2000" dirty="0">
                        <a:solidFill>
                          <a:srgbClr val="333333"/>
                        </a:solidFill>
                        <a:effectLst/>
                        <a:latin typeface="Calibri" panose="020F0502020204030204" pitchFamily="34" charset="0"/>
                        <a:ea typeface="Calibri" panose="020F0502020204030204" pitchFamily="34" charset="0"/>
                        <a:cs typeface="Mangal" panose="02040503050203030202" pitchFamily="18" charset="0"/>
                      </a:endParaRPr>
                    </a:p>
                    <a:p>
                      <a:endParaRPr lang="en-IN"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554908535"/>
                  </a:ext>
                </a:extLst>
              </a:tr>
            </a:tbl>
          </a:graphicData>
        </a:graphic>
      </p:graphicFrame>
    </p:spTree>
    <p:extLst>
      <p:ext uri="{BB962C8B-B14F-4D97-AF65-F5344CB8AC3E}">
        <p14:creationId xmlns:p14="http://schemas.microsoft.com/office/powerpoint/2010/main" val="22675947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137</TotalTime>
  <Words>702</Words>
  <Application>Microsoft Office PowerPoint</Application>
  <PresentationFormat>Widescreen</PresentationFormat>
  <Paragraphs>96</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Algerian</vt:lpstr>
      <vt:lpstr>Arial</vt:lpstr>
      <vt:lpstr>Arial Black</vt:lpstr>
      <vt:lpstr>Calibri</vt:lpstr>
      <vt:lpstr>Calibri Light</vt:lpstr>
      <vt:lpstr>Roboto</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gpkukade@gmail.com</dc:creator>
  <cp:lastModifiedBy>gpkukade@gmail.com</cp:lastModifiedBy>
  <cp:revision>4</cp:revision>
  <dcterms:created xsi:type="dcterms:W3CDTF">2022-04-12T06:58:23Z</dcterms:created>
  <dcterms:modified xsi:type="dcterms:W3CDTF">2022-04-13T08:50:23Z</dcterms:modified>
</cp:coreProperties>
</file>