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EFDC-C16E-ED19-7A22-02C046F31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19F37-6170-5EFE-3B0A-8F4FC70E8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8DF0D-9938-0863-DDCA-8E87B513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2E8-E552-4F00-9079-99B841178E0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634F0-E79B-6433-942E-F5F70A80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33A5-6C39-E450-C9C8-5F909D82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3A0A-E33F-4A11-A67F-0AA354F1D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21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D20F-8D36-7CB8-906F-9230AE0C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F115B-F67E-4E2D-CEB2-6CFE33D43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5ADF-6847-730F-2861-3B4E5F53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2E8-E552-4F00-9079-99B841178E0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FAF9C-2835-F8DD-3C7F-0B62BDF5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C84E1-820E-2F78-F7D2-BD52170E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3A0A-E33F-4A11-A67F-0AA354F1D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93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3FAF2-0B63-B91C-11B2-001740D4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E39FB-BDC5-784F-6E38-3D705F8D0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B133D-4471-4415-1D02-CD1C9CCF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2E8-E552-4F00-9079-99B841178E0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5E1A-C7DB-5C28-6CC1-1B564DDA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8A271-727F-3B3B-B56B-70D6971D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3A0A-E33F-4A11-A67F-0AA354F1D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07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38F6-A448-13C4-97B7-4400B6A6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EE9D-B5AA-7542-A797-471CF16DD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B13D-937D-5619-C112-D8192B24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2E8-E552-4F00-9079-99B841178E0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3F53C-7368-50ED-AD0E-4C849341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FD3E-186C-A248-AA2C-FD426D9D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3A0A-E33F-4A11-A67F-0AA354F1D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3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23E2-971A-08D1-7103-1A24CD77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1F4B1-5C39-B2E5-21CF-F2E9CC2EA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4175-F03E-E8D0-21F3-BAC84299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2E8-E552-4F00-9079-99B841178E0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1AB8-F58D-3A4E-7D99-FE305664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40E93-4FB8-5C36-FFA4-0CF1C586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3A0A-E33F-4A11-A67F-0AA354F1D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94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D518-1BDB-4059-73DE-B6216137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4C55-9F8A-C12C-A6B7-E25B08A31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68447-2CDB-F385-0E51-C68E23CD8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1AD7E-71AB-D1F3-3AC6-65EFE8DA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2E8-E552-4F00-9079-99B841178E0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C8277-0D66-B587-3E83-667D27F2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6988D-980E-2A8C-1F6C-A3111F99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3A0A-E33F-4A11-A67F-0AA354F1D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6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6BB8-9773-7CF6-6CAC-24CEFC6C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6FC0B-3B80-67A0-5446-734E575F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320B9-1036-31CB-57D9-E1315C223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67313-F235-5E36-795F-28602D502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AB3A8-35CB-8AE1-EE2F-0F42E8095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0C9F8-B2A3-8A59-C3D2-8A0AE124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2E8-E552-4F00-9079-99B841178E0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16B69-C1EC-A954-10D5-025FB0F3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3C5CA-1526-BDC9-FD2F-804E2365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3A0A-E33F-4A11-A67F-0AA354F1D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58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B666-FCF3-1E45-E3CB-03630E28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E8944-551B-026E-2CA0-7F8F7E8D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2E8-E552-4F00-9079-99B841178E0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499C9-6442-A1BC-677E-5E6A2F82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C05F1-4192-86F7-F37B-4B622613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3A0A-E33F-4A11-A67F-0AA354F1D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51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D43E0-6DD9-3541-BE97-92CAACF2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2E8-E552-4F00-9079-99B841178E0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7E169-6B17-8C54-1ABE-8DE5E376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DF222-7581-4A69-5CB4-9BDA21D3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3A0A-E33F-4A11-A67F-0AA354F1D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98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6739-00CA-1EF0-5D5A-572EC07A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BFF9-1A21-EA2D-356D-ED603AE9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75294-AD2F-D573-2F6E-9A3341A96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1A8D0-A7BD-2835-9835-0DDDEEAF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2E8-E552-4F00-9079-99B841178E0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5573C-F7D5-D234-311B-5B108383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5C572-6D1F-D782-FDB7-8FD73430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3A0A-E33F-4A11-A67F-0AA354F1D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0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81A8-AD9B-B536-22A2-C736614F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443AA-DC2A-51F0-914D-81BBBF2AC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99098-2CD3-CEA8-0461-D22A21935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2C8D1-F397-8BF2-C849-1B4B1BC6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32E8-E552-4F00-9079-99B841178E0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5C612-4193-87BC-6F91-9E6C0DFF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2DE3E-F8CB-37E1-3683-DB1B6B8D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A3A0A-E33F-4A11-A67F-0AA354F1D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0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60FAA-3EA7-C671-754E-26C304C1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21D53-BBC7-12B0-E12A-38AD772E0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B8678-C663-5CC0-2778-A5D0DA2F8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832E8-E552-4F00-9079-99B841178E0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B7E8A-0044-5E80-76FB-3BF935D2C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DFF5-32DA-F446-7F1D-5ACBCB273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A3A0A-E33F-4A11-A67F-0AA354F1D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27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E6C1-BB73-D735-EDE8-36E05EA0A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Lead Scoring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1C891-48C4-C54F-E559-74773A4B6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Sagar Prakash Kulkarni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Sai Kumar Matta</a:t>
            </a: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Yellapantula</a:t>
            </a:r>
            <a:r>
              <a:rPr lang="en-I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Venkata Gowri </a:t>
            </a:r>
            <a:r>
              <a:rPr lang="en-I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Sailatha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67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708D-2971-395B-B787-64E70A66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 &amp; Conclusions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CC87D-F51A-3643-B51D-BB764A9E2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effectLst/>
                <a:ea typeface="Arial" panose="020B0604020202020204" pitchFamily="34" charset="0"/>
              </a:rPr>
              <a:t>Top 3 variables which should be focussed upon for maximising the probability of conversion</a:t>
            </a: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en-IN" sz="1600" u="none" strike="noStrike" dirty="0" err="1">
                <a:effectLst/>
                <a:ea typeface="Arial" panose="020B0604020202020204" pitchFamily="34" charset="0"/>
              </a:rPr>
              <a:t>Tags_Lost</a:t>
            </a:r>
            <a:r>
              <a:rPr lang="en-IN" sz="1600" u="none" strike="noStrike" dirty="0">
                <a:effectLst/>
                <a:ea typeface="Arial" panose="020B0604020202020204" pitchFamily="34" charset="0"/>
              </a:rPr>
              <a:t> to EINS</a:t>
            </a: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en-IN" sz="1600" u="none" strike="noStrike" dirty="0" err="1">
                <a:effectLst/>
                <a:ea typeface="Arial" panose="020B0604020202020204" pitchFamily="34" charset="0"/>
              </a:rPr>
              <a:t>Tags_Closed</a:t>
            </a:r>
            <a:r>
              <a:rPr lang="en-IN" sz="1600" u="none" strike="noStrike" dirty="0">
                <a:effectLst/>
                <a:ea typeface="Arial" panose="020B0604020202020204" pitchFamily="34" charset="0"/>
              </a:rPr>
              <a:t> by </a:t>
            </a:r>
            <a:r>
              <a:rPr lang="en-IN" sz="1600" u="none" strike="noStrike" dirty="0" err="1">
                <a:effectLst/>
                <a:ea typeface="Arial" panose="020B0604020202020204" pitchFamily="34" charset="0"/>
              </a:rPr>
              <a:t>Horizzon</a:t>
            </a:r>
            <a:endParaRPr lang="en-IN" sz="1600" u="none" strike="noStrike" dirty="0">
              <a:effectLst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en-IN" sz="1600" u="none" strike="noStrike" dirty="0" err="1">
                <a:effectLst/>
                <a:ea typeface="Arial" panose="020B0604020202020204" pitchFamily="34" charset="0"/>
              </a:rPr>
              <a:t>Tags_Will</a:t>
            </a:r>
            <a:r>
              <a:rPr lang="en-IN" sz="1600" u="none" strike="noStrike" dirty="0">
                <a:effectLst/>
                <a:ea typeface="Arial" panose="020B0604020202020204" pitchFamily="34" charset="0"/>
              </a:rPr>
              <a:t> revert after reading the email</a:t>
            </a:r>
          </a:p>
          <a:p>
            <a:r>
              <a:rPr lang="en-IN" sz="1600" dirty="0"/>
              <a:t>Top 3 categorical variables which should be focussed upon for lead conversion are as below</a:t>
            </a: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en-IN" sz="1600" u="none" strike="noStrike" dirty="0">
                <a:effectLst/>
                <a:ea typeface="Arial" panose="020B0604020202020204" pitchFamily="34" charset="0"/>
              </a:rPr>
              <a:t>Tags</a:t>
            </a: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en-IN" sz="1600" u="none" strike="noStrike" dirty="0">
                <a:effectLst/>
                <a:ea typeface="Arial" panose="020B0604020202020204" pitchFamily="34" charset="0"/>
              </a:rPr>
              <a:t>Lead Source</a:t>
            </a: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en-IN" sz="1600" u="none" strike="noStrike" dirty="0">
                <a:effectLst/>
                <a:ea typeface="Arial" panose="020B0604020202020204" pitchFamily="34" charset="0"/>
              </a:rPr>
              <a:t>Last Notable Activity</a:t>
            </a:r>
          </a:p>
          <a:p>
            <a:r>
              <a:rPr lang="en-IN" sz="1600" dirty="0"/>
              <a:t>Variables with negative co-efficient can contribute negatively to conversion probability and hence should be avoided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600" dirty="0">
                <a:solidFill>
                  <a:srgbClr val="000000"/>
                </a:solidFill>
                <a:effectLst/>
                <a:highlight>
                  <a:srgbClr val="F5F5F5"/>
                </a:highlight>
                <a:ea typeface="Arial" panose="020B0604020202020204" pitchFamily="34" charset="0"/>
              </a:rPr>
              <a:t>Lead 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ea typeface="Arial" panose="020B0604020202020204" pitchFamily="34" charset="0"/>
              </a:rPr>
              <a:t>Profile_Select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5F5F5"/>
                </a:highlight>
                <a:ea typeface="Arial" panose="020B0604020202020204" pitchFamily="34" charset="0"/>
              </a:rPr>
              <a:t>” (co-eff -3.3623), 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600" dirty="0">
                <a:solidFill>
                  <a:srgbClr val="000000"/>
                </a:solidFill>
                <a:effectLst/>
                <a:highlight>
                  <a:srgbClr val="F5F5F5"/>
                </a:highlight>
                <a:ea typeface="Arial" panose="020B0604020202020204" pitchFamily="34" charset="0"/>
              </a:rPr>
              <a:t>“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" panose="020B0604020202020204" pitchFamily="34" charset="0"/>
              </a:rPr>
              <a:t>Lead 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" panose="020B0604020202020204" pitchFamily="34" charset="0"/>
              </a:rPr>
              <a:t>Profile_Student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" panose="020B0604020202020204" pitchFamily="34" charset="0"/>
              </a:rPr>
              <a:t> of 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" panose="020B0604020202020204" pitchFamily="34" charset="0"/>
              </a:rPr>
              <a:t>SomeSchool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" panose="020B0604020202020204" pitchFamily="34" charset="0"/>
              </a:rPr>
              <a:t>” (co-eff -2.761),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lphaUcPeriod"/>
            </a:pP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" panose="020B0604020202020204" pitchFamily="34" charset="0"/>
              </a:rPr>
              <a:t> “Lead </a:t>
            </a:r>
            <a:r>
              <a:rPr lang="en-IN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" panose="020B0604020202020204" pitchFamily="34" charset="0"/>
              </a:rPr>
              <a:t>Quality_Worst</a:t>
            </a:r>
            <a:r>
              <a:rPr lang="en-IN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" panose="020B0604020202020204" pitchFamily="34" charset="0"/>
              </a:rPr>
              <a:t>” (Co-eff -2.0925)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endParaRPr lang="en-I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97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47FB-EBAD-ACE4-AE9A-48EA8D1F4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278"/>
            <a:ext cx="9144000" cy="809074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8C62C-7D1A-6933-4D33-85272BD8D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9551"/>
            <a:ext cx="9144000" cy="42407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Logistic Regression Model to predict score between 0 to 100 which an be used by company as a potential target to convert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low score is less likely and high score is more likely to convert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model should also be able to cater to various requirement changes  in future.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model also needs to be tested on test data set for accuracy, sensitivity, specificity and other terms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15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419A-9305-26AE-6549-8599F20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Sanity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83A8B-85FE-9207-B5D0-687B91774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 in various columns is calculated</a:t>
            </a:r>
          </a:p>
          <a:p>
            <a:r>
              <a:rPr lang="en-US" dirty="0"/>
              <a:t>Imputing Missing values</a:t>
            </a:r>
          </a:p>
          <a:p>
            <a:pPr lvl="1"/>
            <a:r>
              <a:rPr lang="en-US" dirty="0"/>
              <a:t>For few missing value entries for columns like Country, Lead quality, </a:t>
            </a:r>
            <a:r>
              <a:rPr lang="en-US" dirty="0" err="1"/>
              <a:t>etc</a:t>
            </a:r>
            <a:r>
              <a:rPr lang="en-US" dirty="0"/>
              <a:t> mode (most recurring) value is assigned</a:t>
            </a:r>
          </a:p>
          <a:p>
            <a:pPr lvl="1"/>
            <a:r>
              <a:rPr lang="en-US" dirty="0"/>
              <a:t>For missing values in column with numeric data like '</a:t>
            </a:r>
            <a:r>
              <a:rPr lang="en-US" dirty="0" err="1"/>
              <a:t>TotalVisits</a:t>
            </a:r>
            <a:r>
              <a:rPr lang="en-US" dirty="0"/>
              <a:t>','Page Views Per Visit’, mean value is assigned</a:t>
            </a:r>
          </a:p>
          <a:p>
            <a:r>
              <a:rPr lang="en-US" dirty="0"/>
              <a:t>Treating Outliers</a:t>
            </a:r>
          </a:p>
          <a:p>
            <a:pPr lvl="1"/>
            <a:r>
              <a:rPr lang="en-US" dirty="0"/>
              <a:t>For few outliers in numeric data columns “</a:t>
            </a:r>
            <a:r>
              <a:rPr lang="en-US" dirty="0" err="1"/>
              <a:t>TotalVisits</a:t>
            </a:r>
            <a:r>
              <a:rPr lang="en-US" dirty="0"/>
              <a:t>”, “Total Time Spent on Website” , 98% percentile value is assigned.</a:t>
            </a:r>
          </a:p>
          <a:p>
            <a:pPr lvl="1"/>
            <a:r>
              <a:rPr lang="en-US" dirty="0"/>
              <a:t>Then boxplot is created for these with respect to Converted (target) variable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81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5B96-7FFF-1BF3-9878-DA951F5B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A62D-F2B6-A69C-BBEC-B755F7548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pd.get_dummies</a:t>
            </a:r>
            <a:r>
              <a:rPr lang="en-IN" dirty="0"/>
              <a:t> along with </a:t>
            </a:r>
            <a:r>
              <a:rPr lang="en-IN" dirty="0" err="1"/>
              <a:t>drop_first</a:t>
            </a:r>
            <a:r>
              <a:rPr lang="en-IN" dirty="0"/>
              <a:t>=True is used</a:t>
            </a:r>
          </a:p>
          <a:p>
            <a:r>
              <a:rPr lang="en-IN" dirty="0"/>
              <a:t>Categorical variables are as below</a:t>
            </a:r>
          </a:p>
          <a:p>
            <a:r>
              <a:rPr lang="en-US" dirty="0"/>
              <a:t>'</a:t>
            </a:r>
            <a:r>
              <a:rPr lang="en-US" dirty="0" err="1"/>
              <a:t>Country_new</a:t>
            </a:r>
            <a:r>
              <a:rPr lang="en-US" dirty="0"/>
              <a:t>’, 'Lead Origin', 'Lead Source', 'Last Activity', 'Specialization’, 'How did you hear about X </a:t>
            </a:r>
            <a:r>
              <a:rPr lang="en-US" dirty="0" err="1"/>
              <a:t>Education','What</a:t>
            </a:r>
            <a:r>
              <a:rPr lang="en-US" dirty="0"/>
              <a:t> is your current occupation’, 'What matters most to you in choosing a course’, 'Tags’, 'Lead Quality’, 'Lead Profile’, 'City’, '</a:t>
            </a:r>
            <a:r>
              <a:rPr lang="en-US" dirty="0" err="1"/>
              <a:t>Asymmetrique</a:t>
            </a:r>
            <a:r>
              <a:rPr lang="en-US" dirty="0"/>
              <a:t> Activity Index’, '</a:t>
            </a:r>
            <a:r>
              <a:rPr lang="en-US" dirty="0" err="1"/>
              <a:t>Asymmetrique</a:t>
            </a:r>
            <a:r>
              <a:rPr lang="en-US" dirty="0"/>
              <a:t> Profile Index’, 'Last Notable Activity’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19D7-ADBD-1951-1440-10B1C91D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Graphs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8603D-C38A-3C97-D790-73951AE1B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075" y="2019390"/>
            <a:ext cx="5495925" cy="3933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10B52E-C8FE-C7D8-50F3-816181EF3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5" y="2019390"/>
            <a:ext cx="55149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3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B041-824D-5413-1B1A-2A367EB2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&amp; Feature Selection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F4E87-9CD8-AB4F-4075-7FDEF00E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Feature Elimination (RFE) model is used with 25 variables to start with</a:t>
            </a:r>
          </a:p>
          <a:p>
            <a:r>
              <a:rPr lang="en-US" dirty="0"/>
              <a:t>Based on p value (p value &gt;0.5) and VIF (&gt;5) are eliminated</a:t>
            </a:r>
          </a:p>
          <a:p>
            <a:r>
              <a:rPr lang="en-US" dirty="0"/>
              <a:t>The final model has all variables which are statistically significant (p value &lt;0.05) and non –correlated variables (VIF less than 5)</a:t>
            </a:r>
          </a:p>
          <a:p>
            <a:r>
              <a:rPr lang="en-US" dirty="0"/>
              <a:t>Variables with Yes &amp; No are converted to 1 and 0 respectively</a:t>
            </a:r>
          </a:p>
          <a:p>
            <a:r>
              <a:rPr lang="en-US" dirty="0"/>
              <a:t>Numerical variables are scaled with Standard scaling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93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C2D4-74A2-04C0-54A5-384D3D1D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Final Model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399D-F012-C0EA-BE41-3C19F85B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900" dirty="0" err="1"/>
              <a:t>Lead_Score</a:t>
            </a:r>
            <a:r>
              <a:rPr lang="en-IN" sz="1900" dirty="0"/>
              <a:t> = [-2.7501 + 0.9997* ('Total Time Spent on Website') + 3.1882 * ('Lead </a:t>
            </a:r>
            <a:r>
              <a:rPr lang="en-IN" sz="1900" dirty="0" err="1"/>
              <a:t>Source_Welingak</a:t>
            </a:r>
            <a:r>
              <a:rPr lang="en-IN" sz="1900" dirty="0"/>
              <a:t> Website') + (-1.7570) * ('Last </a:t>
            </a:r>
            <a:r>
              <a:rPr lang="en-IN" sz="1900" dirty="0" err="1"/>
              <a:t>Activity_Email</a:t>
            </a:r>
            <a:r>
              <a:rPr lang="en-IN" sz="1900" dirty="0"/>
              <a:t> Bounced') + (-1.2649) * ('Last </a:t>
            </a:r>
            <a:r>
              <a:rPr lang="en-IN" sz="1900" dirty="0" err="1"/>
              <a:t>Activity_Olark</a:t>
            </a:r>
            <a:r>
              <a:rPr lang="en-IN" sz="1900" dirty="0"/>
              <a:t> Chat Conversation') + 2.1348 * ('What is your current </a:t>
            </a:r>
            <a:r>
              <a:rPr lang="en-IN" sz="1900" dirty="0" err="1"/>
              <a:t>occupation_Working</a:t>
            </a:r>
            <a:r>
              <a:rPr lang="en-IN" sz="1900" dirty="0"/>
              <a:t> Professional') + 3.5636 * ('</a:t>
            </a:r>
            <a:r>
              <a:rPr lang="en-IN" sz="1900" dirty="0" err="1"/>
              <a:t>Tags_Busy</a:t>
            </a:r>
            <a:r>
              <a:rPr lang="en-IN" sz="1900" dirty="0"/>
              <a:t>') + 9.7570*('</a:t>
            </a:r>
            <a:r>
              <a:rPr lang="en-IN" sz="1900" dirty="0" err="1"/>
              <a:t>Tags_Closed</a:t>
            </a:r>
            <a:r>
              <a:rPr lang="en-IN" sz="1900" dirty="0"/>
              <a:t> by </a:t>
            </a:r>
            <a:r>
              <a:rPr lang="en-IN" sz="1900" dirty="0" err="1"/>
              <a:t>Horizzon</a:t>
            </a:r>
            <a:r>
              <a:rPr lang="en-IN" sz="1900" dirty="0"/>
              <a:t>') + 10.1190* ('</a:t>
            </a:r>
            <a:r>
              <a:rPr lang="en-IN" sz="1900" dirty="0" err="1"/>
              <a:t>Tags_Lost</a:t>
            </a:r>
            <a:r>
              <a:rPr lang="en-IN" sz="1900" dirty="0"/>
              <a:t> to EINS') + (-1.1341)*('</a:t>
            </a:r>
            <a:r>
              <a:rPr lang="en-IN" sz="1900" dirty="0" err="1"/>
              <a:t>Tags_Ringing</a:t>
            </a:r>
            <a:r>
              <a:rPr lang="en-IN" sz="1900" dirty="0"/>
              <a:t>') + (4.6915)*('</a:t>
            </a:r>
            <a:r>
              <a:rPr lang="en-IN" sz="1900" dirty="0" err="1"/>
              <a:t>Tags_Will</a:t>
            </a:r>
            <a:r>
              <a:rPr lang="en-IN" sz="1900" dirty="0"/>
              <a:t> revert after reading the email') + (-1.4586)*('</a:t>
            </a:r>
            <a:r>
              <a:rPr lang="en-IN" sz="1900" dirty="0" err="1"/>
              <a:t>Tags_switched</a:t>
            </a:r>
            <a:r>
              <a:rPr lang="en-IN" sz="1900" dirty="0"/>
              <a:t> off') + (-2.0925)*('Lead </a:t>
            </a:r>
            <a:r>
              <a:rPr lang="en-IN" sz="1900" dirty="0" err="1"/>
              <a:t>Quality_Worst</a:t>
            </a:r>
            <a:r>
              <a:rPr lang="en-IN" sz="1900" dirty="0"/>
              <a:t>') -3.3623*('Lead </a:t>
            </a:r>
            <a:r>
              <a:rPr lang="en-IN" sz="1900" dirty="0" err="1"/>
              <a:t>Profile_Select</a:t>
            </a:r>
            <a:r>
              <a:rPr lang="en-IN" sz="1900" dirty="0"/>
              <a:t>')+ (-2.7611)*('Lead </a:t>
            </a:r>
            <a:r>
              <a:rPr lang="en-IN" sz="1900" dirty="0" err="1"/>
              <a:t>Profile_Student</a:t>
            </a:r>
            <a:r>
              <a:rPr lang="en-IN" sz="1900" dirty="0"/>
              <a:t> of </a:t>
            </a:r>
            <a:r>
              <a:rPr lang="en-IN" sz="1900" dirty="0" err="1"/>
              <a:t>SomeSchool</a:t>
            </a:r>
            <a:r>
              <a:rPr lang="en-IN" sz="1900" dirty="0"/>
              <a:t>') +(2.2725)* ('</a:t>
            </a:r>
            <a:r>
              <a:rPr lang="en-IN" sz="1900" dirty="0" err="1"/>
              <a:t>City_Select</a:t>
            </a:r>
            <a:r>
              <a:rPr lang="en-IN" sz="1900" dirty="0"/>
              <a:t>')+ (-1.8632)*('</a:t>
            </a:r>
            <a:r>
              <a:rPr lang="en-IN" sz="1900" dirty="0" err="1"/>
              <a:t>Asymmetrique</a:t>
            </a:r>
            <a:r>
              <a:rPr lang="en-IN" sz="1900" dirty="0"/>
              <a:t> Activity Index_03.Low')+ 3.1677*('Last Notable </a:t>
            </a:r>
            <a:r>
              <a:rPr lang="en-IN" sz="1900" dirty="0" err="1"/>
              <a:t>Activity_Had</a:t>
            </a:r>
            <a:r>
              <a:rPr lang="en-IN" sz="1900" dirty="0"/>
              <a:t> a Phone Conversation') + (2.6246)*('Last Notable </a:t>
            </a:r>
            <a:r>
              <a:rPr lang="en-IN" sz="1900" dirty="0" err="1"/>
              <a:t>Activity_SMS</a:t>
            </a:r>
            <a:r>
              <a:rPr lang="en-IN" sz="1900" dirty="0"/>
              <a:t> Sent')]*100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DA280-913D-F6B6-C5B5-87816BD19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06" y="4583987"/>
            <a:ext cx="88963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7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7B29-5895-3ECD-7E73-9B938715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 Evaluation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8944-17E4-F57A-420F-C4EAEA36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47"/>
            <a:ext cx="10515600" cy="3707428"/>
          </a:xfrm>
        </p:spPr>
        <p:txBody>
          <a:bodyPr/>
          <a:lstStyle/>
          <a:p>
            <a:r>
              <a:rPr lang="en-US" sz="1200" dirty="0"/>
              <a:t>First took p value as 0.5 for conversion</a:t>
            </a:r>
          </a:p>
          <a:p>
            <a:r>
              <a:rPr lang="en-US" sz="1200" dirty="0"/>
              <a:t>Accuracy = 91.5 %, Sensitivity = 86.8%, Specificity = 94.4%, Positive predictive value = 90.6% and Negative predictive value = 92.08%</a:t>
            </a:r>
          </a:p>
          <a:p>
            <a:r>
              <a:rPr lang="en-US" sz="1200" dirty="0"/>
              <a:t>Then plotted the ROC curve to get the optimum p value. Optimum value was 0.4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5F291-EF9C-82E1-E4CC-DFC474F96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9175"/>
            <a:ext cx="4152122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35735A-5FDA-713A-6BB9-1255150E4DAB}"/>
              </a:ext>
            </a:extLst>
          </p:cNvPr>
          <p:cNvSpPr txBox="1"/>
          <p:nvPr/>
        </p:nvSpPr>
        <p:spPr>
          <a:xfrm>
            <a:off x="1278294" y="5346441"/>
            <a:ext cx="7828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parameters with p value as 0.4</a:t>
            </a:r>
            <a:br>
              <a:rPr lang="en-US" dirty="0"/>
            </a:br>
            <a:r>
              <a:rPr lang="en-US" dirty="0"/>
              <a:t>Accuracy = 92%, Sensitivity =91.8%, Specificity=92% Positive </a:t>
            </a:r>
            <a:r>
              <a:rPr lang="en-US" dirty="0" err="1"/>
              <a:t>predicte</a:t>
            </a:r>
            <a:r>
              <a:rPr lang="en-US" dirty="0"/>
              <a:t> rate = 87%, Negative predictive value =94.8%</a:t>
            </a:r>
          </a:p>
          <a:p>
            <a:r>
              <a:rPr lang="en-US" dirty="0"/>
              <a:t>Precision = 90.6%, Recall = 86.28%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57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1C5B-CE63-15DD-344D-6604B3FF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on test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62BE-27B7-786C-2362-D2D239BCC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91.59%</a:t>
            </a:r>
          </a:p>
          <a:p>
            <a:r>
              <a:rPr lang="en-US" dirty="0"/>
              <a:t>Sensitivity = 92.6%</a:t>
            </a:r>
          </a:p>
          <a:p>
            <a:r>
              <a:rPr lang="en-US" dirty="0"/>
              <a:t>Specificity = 90.9%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28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757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Lead Scoring Case Study</vt:lpstr>
      <vt:lpstr>Problem Statement</vt:lpstr>
      <vt:lpstr>Data Sanity</vt:lpstr>
      <vt:lpstr>Categorical Variables</vt:lpstr>
      <vt:lpstr>EDA Graphs</vt:lpstr>
      <vt:lpstr>Model Building &amp; Feature Selection </vt:lpstr>
      <vt:lpstr>Final Model</vt:lpstr>
      <vt:lpstr>Model Evaluation</vt:lpstr>
      <vt:lpstr>Evaluation on test Set</vt:lpstr>
      <vt:lpstr>Model Summary &amp;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Sanity</dc:title>
  <dc:creator>Sagar Kulkarni</dc:creator>
  <cp:lastModifiedBy>Sagar Kulkarni</cp:lastModifiedBy>
  <cp:revision>16</cp:revision>
  <dcterms:created xsi:type="dcterms:W3CDTF">2024-04-15T03:41:13Z</dcterms:created>
  <dcterms:modified xsi:type="dcterms:W3CDTF">2024-04-16T00:09:46Z</dcterms:modified>
</cp:coreProperties>
</file>