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69" r:id="rId17"/>
    <p:sldId id="270" r:id="rId18"/>
    <p:sldId id="271" r:id="rId19"/>
    <p:sldId id="272" r:id="rId20"/>
    <p:sldId id="273" r:id="rId21"/>
    <p:sldId id="274"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n Robotics" id="{A10F0AF6-B9F8-4F4F-BC49-3B9CF4F50399}">
          <p14:sldIdLst>
            <p14:sldId id="256"/>
          </p14:sldIdLst>
        </p14:section>
        <p14:section name="What is AI ?" id="{3E5E6B0D-AF9A-4775-9967-00F80E1FE44E}">
          <p14:sldIdLst>
            <p14:sldId id="257"/>
            <p14:sldId id="258"/>
          </p14:sldIdLst>
        </p14:section>
        <p14:section name="What is AI in Robotics ?" id="{A92466A6-8B8A-4AB9-A236-E911C862AAA9}">
          <p14:sldIdLst/>
        </p14:section>
        <p14:section name="What is AI ?" id="{34C0F9A6-1115-4019-84A4-297CAFCF11A8}">
          <p14:sldIdLst>
            <p14:sldId id="259"/>
            <p14:sldId id="260"/>
          </p14:sldIdLst>
        </p14:section>
        <p14:section name="Applications" id="{3BE6CC95-6951-4C21-8771-CEC586A9F63B}">
          <p14:sldIdLst/>
        </p14:section>
        <p14:section name="What is AI ?" id="{059E90A0-BAC5-4185-B1DE-D87C43D1DA49}">
          <p14:sldIdLst>
            <p14:sldId id="261"/>
            <p14:sldId id="262"/>
          </p14:sldIdLst>
        </p14:section>
        <p14:section name="Autonomous Navigation" id="{01A26738-A7CD-491E-B15F-A25FC25772BE}">
          <p14:sldIdLst/>
        </p14:section>
        <p14:section name="What is AI ?" id="{7AEB16C8-C81F-4FC3-BA0F-8734083ECAE7}">
          <p14:sldIdLst>
            <p14:sldId id="263"/>
            <p14:sldId id="264"/>
          </p14:sldIdLst>
        </p14:section>
        <p14:section name="Object Recognition" id="{DE710E47-B443-4B1F-A50F-409E403364BC}">
          <p14:sldIdLst/>
        </p14:section>
        <p14:section name="What is AI ?" id="{96FBE291-646C-43FE-B291-7CEBA73F4472}">
          <p14:sldIdLst>
            <p14:sldId id="265"/>
            <p14:sldId id="266"/>
          </p14:sldIdLst>
        </p14:section>
        <p14:section name="AIHanddetector" id="{378B7635-AC16-4165-83F3-283FC1CCEA06}">
          <p14:sldIdLst/>
        </p14:section>
        <p14:section name="What is AI ?" id="{030AF301-0644-444F-8210-2E6D01153D1F}">
          <p14:sldIdLst>
            <p14:sldId id="267"/>
            <p14:sldId id="268"/>
          </p14:sldIdLst>
        </p14:section>
        <p14:section name="What is AI ?" id="{11F9C374-5C69-4ACB-AC20-2688793A4B62}">
          <p14:sldIdLst>
            <p14:sldId id="275"/>
            <p14:sldId id="276"/>
          </p14:sldIdLst>
        </p14:section>
        <p14:section name="Speech and Language Recognition" id="{819752CF-A722-4985-8F3D-D74C6CA53B6E}">
          <p14:sldIdLst/>
        </p14:section>
        <p14:section name="What is AI ?" id="{A020278C-387D-45BB-A44D-FF8233443FD3}">
          <p14:sldIdLst>
            <p14:sldId id="269"/>
            <p14:sldId id="270"/>
          </p14:sldIdLst>
        </p14:section>
        <p14:section name="Predictive Maintenance" id="{BD5668B5-9AD6-4AEA-87D2-58B10697210C}">
          <p14:sldIdLst/>
        </p14:section>
        <p14:section name="What is AI ?" id="{7B5F15D2-8498-41B6-A84F-931AA2071D44}">
          <p14:sldIdLst>
            <p14:sldId id="271"/>
            <p14:sldId id="272"/>
          </p14:sldIdLst>
        </p14:section>
        <p14:section name="Collaborative Robots" id="{82124420-B8A8-479C-949E-D15A32CE7B4F}">
          <p14:sldIdLst/>
        </p14:section>
        <p14:section name="What is AI ?" id="{2FACDDBA-BD1E-4126-8A25-1724DBF65C5F}">
          <p14:sldIdLst>
            <p14:sldId id="273"/>
            <p14:sldId id="274"/>
          </p14:sldIdLst>
        </p14:section>
        <p14:section name="AIVirtualKeyboard" id="{4C05B299-434E-4C5F-84AB-25BF72135535}">
          <p14:sldIdLst/>
        </p14:section>
        <p14:section name="Conclusion" id="{99669C8D-FE49-4515-8DF0-E840CC0D6618}">
          <p14:sldIdLst/>
        </p14:section>
        <p14:section name="What is AI ?" id="{4F3297B1-0428-4458-B041-6562B944BE29}">
          <p14:sldIdLst>
            <p14:sldId id="277"/>
            <p14:sldId id="278"/>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21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524" y="66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F02A-C322-5606-3508-B5E30C2F9D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EB14C5-6F30-E8C8-A7C9-2962A4A69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46B16-6D37-74E2-4286-ED9A98BDA6E3}"/>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35D46814-3019-B139-0794-04AAEAFFB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54C28-7932-8743-01C3-B08D938DAA87}"/>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91230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38AF-B41D-A9E6-D3F2-5C572ACAE8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57EAF4-9DB7-3F98-93B5-28E88DDD6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2D2FA-2B8E-E268-1706-51048F2DF2F3}"/>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33FEC19F-4BA2-6323-522F-EB569C7B0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4A519-90E2-A83C-0685-A702D1974775}"/>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8548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0E999-CBAA-5600-4305-079BD5AB9B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A6E0F-3683-29EB-568C-068719477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808A3-0F2F-F4AF-72AF-E853F89A50C6}"/>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41962D80-6A44-0621-3974-A0438C922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18DE0-227A-10CC-73CD-CC9C1CD9DF7D}"/>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360136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07C0-77C1-7094-0A54-C94E98AEB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DCD993-8095-3B9C-34C6-31F4285DE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75321-5A93-F8A9-00BC-CB085BCC62A8}"/>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90F3AB6B-30B4-2F10-E14D-D01D28909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D5DB7-1EF0-B639-7C4F-C357B5BEE499}"/>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18594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FBE-BB06-1E5B-9A31-7737389F8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18C6DE-FA38-0761-135B-9B647ED3F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492DB-71BB-4D04-5702-0F5565090036}"/>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6D615206-A03E-0C9C-637F-87EF343FB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3B119-C14A-D7F8-E3FE-F4FA76FEC4E8}"/>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127343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8068-5B31-765E-F779-845150292D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265512-46F5-21F6-17B5-174719C55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A11211-E5C1-7A45-BB05-4A4E9B1F4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8BF1E3-4426-44D4-7D22-374FB876F4AD}"/>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6" name="Footer Placeholder 5">
            <a:extLst>
              <a:ext uri="{FF2B5EF4-FFF2-40B4-BE49-F238E27FC236}">
                <a16:creationId xmlns:a16="http://schemas.microsoft.com/office/drawing/2014/main" id="{EDD4264A-BEB3-0282-9205-D1AB7BB92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490FE-5F03-1C52-C389-231E9D037F2A}"/>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144624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624-529F-04C0-1F6A-B972CF107C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7697B4-8122-3BC0-EA17-99C5E873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C60E8-F1D8-45AD-1AE9-960A32610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CACB2-4F90-2661-5CE0-BC5C53366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AD0E1-B4ED-DFB4-490A-3CDE5D2A2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E7B2F4-3C3B-F0D0-C172-8BDF77166C8B}"/>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8" name="Footer Placeholder 7">
            <a:extLst>
              <a:ext uri="{FF2B5EF4-FFF2-40B4-BE49-F238E27FC236}">
                <a16:creationId xmlns:a16="http://schemas.microsoft.com/office/drawing/2014/main" id="{691210A4-22E2-039C-46CE-2E3FEF7BAD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58F76-3338-23CD-EB93-F683778293C2}"/>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271606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1D87-90E0-0BB2-9069-43E82FEDCA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AAFC86-2675-1517-8F04-D27BDAC933DB}"/>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4" name="Footer Placeholder 3">
            <a:extLst>
              <a:ext uri="{FF2B5EF4-FFF2-40B4-BE49-F238E27FC236}">
                <a16:creationId xmlns:a16="http://schemas.microsoft.com/office/drawing/2014/main" id="{F0076935-C1D2-00D1-6716-5CB717654D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AB3811-DA0B-A1BB-BA20-89A9E76B6740}"/>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287841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17FF9-0AA1-6898-25A0-F6317A4D9FD6}"/>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3" name="Footer Placeholder 2">
            <a:extLst>
              <a:ext uri="{FF2B5EF4-FFF2-40B4-BE49-F238E27FC236}">
                <a16:creationId xmlns:a16="http://schemas.microsoft.com/office/drawing/2014/main" id="{E9012DA2-604D-7C7E-5CBF-3E9BBA55C0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CB3D15-2470-9F34-766F-41A795552C13}"/>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290515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171-3EB3-7A11-3ED4-8130DBD73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A3DCAC-01C7-D259-7A3A-13F1798A0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04C5EB-B694-2619-CD87-5A6F4DC3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4EC17-D351-EDAF-CFC5-5230D9FD4174}"/>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6" name="Footer Placeholder 5">
            <a:extLst>
              <a:ext uri="{FF2B5EF4-FFF2-40B4-BE49-F238E27FC236}">
                <a16:creationId xmlns:a16="http://schemas.microsoft.com/office/drawing/2014/main" id="{A6203E2F-98A8-E8A1-2149-F1DF7896B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9CD23-2CBF-A289-0E77-DA6E4F2DE716}"/>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29571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26D9-811D-D5F1-4DF2-073B86484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A719CD-C82C-35AE-B0EF-5C707EEBE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E6BD82-6336-2676-AC6D-4C6E35AF4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5CBC1-896F-D55E-61CD-B55BE65EA295}"/>
              </a:ext>
            </a:extLst>
          </p:cNvPr>
          <p:cNvSpPr>
            <a:spLocks noGrp="1"/>
          </p:cNvSpPr>
          <p:nvPr>
            <p:ph type="dt" sz="half" idx="10"/>
          </p:nvPr>
        </p:nvSpPr>
        <p:spPr/>
        <p:txBody>
          <a:bodyPr/>
          <a:lstStyle/>
          <a:p>
            <a:fld id="{12CA4E25-FC1D-45E4-BF7B-5BDE1450819B}" type="datetimeFigureOut">
              <a:rPr lang="en-IN" smtClean="0"/>
              <a:t>21-04-2023</a:t>
            </a:fld>
            <a:endParaRPr lang="en-IN"/>
          </a:p>
        </p:txBody>
      </p:sp>
      <p:sp>
        <p:nvSpPr>
          <p:cNvPr id="6" name="Footer Placeholder 5">
            <a:extLst>
              <a:ext uri="{FF2B5EF4-FFF2-40B4-BE49-F238E27FC236}">
                <a16:creationId xmlns:a16="http://schemas.microsoft.com/office/drawing/2014/main" id="{DBF09981-DF52-536C-70E6-8B7B28E48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23F3B-02B0-B4F6-D15D-4D79BF306EFD}"/>
              </a:ext>
            </a:extLst>
          </p:cNvPr>
          <p:cNvSpPr>
            <a:spLocks noGrp="1"/>
          </p:cNvSpPr>
          <p:nvPr>
            <p:ph type="sldNum" sz="quarter" idx="12"/>
          </p:nvPr>
        </p:nvSpPr>
        <p:spPr/>
        <p:txBody>
          <a:bodyPr/>
          <a:lstStyle/>
          <a:p>
            <a:fld id="{C706A06F-9352-4BD8-8CB1-12EEFCC56FC0}" type="slidenum">
              <a:rPr lang="en-IN" smtClean="0"/>
              <a:t>‹#›</a:t>
            </a:fld>
            <a:endParaRPr lang="en-IN"/>
          </a:p>
        </p:txBody>
      </p:sp>
    </p:spTree>
    <p:extLst>
      <p:ext uri="{BB962C8B-B14F-4D97-AF65-F5344CB8AC3E}">
        <p14:creationId xmlns:p14="http://schemas.microsoft.com/office/powerpoint/2010/main" val="211128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96F60-59A2-1931-5ACC-2F7AEEEF19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39290-7024-2D35-92BB-DCC4DA5F1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E6A9B6-5287-7332-638C-ED1722FFB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A4E25-FC1D-45E4-BF7B-5BDE1450819B}" type="datetimeFigureOut">
              <a:rPr lang="en-IN" smtClean="0"/>
              <a:t>21-04-2023</a:t>
            </a:fld>
            <a:endParaRPr lang="en-IN"/>
          </a:p>
        </p:txBody>
      </p:sp>
      <p:sp>
        <p:nvSpPr>
          <p:cNvPr id="5" name="Footer Placeholder 4">
            <a:extLst>
              <a:ext uri="{FF2B5EF4-FFF2-40B4-BE49-F238E27FC236}">
                <a16:creationId xmlns:a16="http://schemas.microsoft.com/office/drawing/2014/main" id="{9028B679-3D3E-33B7-2B2E-C848A0F94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72C8F9-FB14-5F05-35C1-41EE00FB9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6A06F-9352-4BD8-8CB1-12EEFCC56FC0}" type="slidenum">
              <a:rPr lang="en-IN" smtClean="0"/>
              <a:t>‹#›</a:t>
            </a:fld>
            <a:endParaRPr lang="en-IN"/>
          </a:p>
        </p:txBody>
      </p:sp>
    </p:spTree>
    <p:extLst>
      <p:ext uri="{BB962C8B-B14F-4D97-AF65-F5344CB8AC3E}">
        <p14:creationId xmlns:p14="http://schemas.microsoft.com/office/powerpoint/2010/main" val="3060617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slide" Target="slide2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slide" Target="slide2.xml"/><Relationship Id="rId9"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slide" Target="slide14.xml"/><Relationship Id="rId4" Type="http://schemas.microsoft.com/office/2007/relationships/hdphoto" Target="../media/hdphoto5.wdp"/><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1.sv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45.png"/><Relationship Id="rId4" Type="http://schemas.microsoft.com/office/2007/relationships/hdphoto" Target="../media/hdphoto7.wdp"/></Relationships>
</file>

<file path=ppt/slides/_rels/slide1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microsoft.com/office/2007/relationships/hdphoto" Target="../media/hdphoto8.wdp"/></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4.svg"/><Relationship Id="rId5" Type="http://schemas.openxmlformats.org/officeDocument/2006/relationships/image" Target="../media/image53.png"/><Relationship Id="rId4" Type="http://schemas.microsoft.com/office/2007/relationships/hdphoto" Target="../media/hdphoto9.wdp"/></Relationships>
</file>

<file path=ppt/slides/_rels/slide22.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sv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hyperlink" Target="https://en.wikipedia.org/wiki/Artificial_intelligence" TargetMode="External"/><Relationship Id="rId3" Type="http://schemas.openxmlformats.org/officeDocument/2006/relationships/image" Target="../media/image62.png"/><Relationship Id="rId7" Type="http://schemas.openxmlformats.org/officeDocument/2006/relationships/image" Target="../media/image57.png"/><Relationship Id="rId12" Type="http://schemas.openxmlformats.org/officeDocument/2006/relationships/hyperlink" Target="https://www.youtube.com/" TargetMode="External"/><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0.svg"/><Relationship Id="rId11" Type="http://schemas.openxmlformats.org/officeDocument/2006/relationships/hyperlink" Target="https://www.istockphoto.com/" TargetMode="External"/><Relationship Id="rId5" Type="http://schemas.openxmlformats.org/officeDocument/2006/relationships/image" Target="../media/image59.png"/><Relationship Id="rId10" Type="http://schemas.openxmlformats.org/officeDocument/2006/relationships/hyperlink" Target="https://chat.openai.com/" TargetMode="External"/><Relationship Id="rId4" Type="http://schemas.microsoft.com/office/2007/relationships/hdphoto" Target="../media/hdphoto10.wdp"/><Relationship Id="rId9" Type="http://schemas.openxmlformats.org/officeDocument/2006/relationships/hyperlink" Target="https://www.google.com/" TargetMode="External"/><Relationship Id="rId14" Type="http://schemas.openxmlformats.org/officeDocument/2006/relationships/hyperlink" Target="https://en.wikipedia.org/wiki/Robot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20.png"/><Relationship Id="rId1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image" Target="../media/image19.png"/><Relationship Id="rId17" Type="http://schemas.openxmlformats.org/officeDocument/2006/relationships/slide" Target="slide18.xml"/><Relationship Id="rId2" Type="http://schemas.openxmlformats.org/officeDocument/2006/relationships/image" Target="../media/image16.png"/><Relationship Id="rId16" Type="http://schemas.openxmlformats.org/officeDocument/2006/relationships/image" Target="../media/image21.png"/><Relationship Id="rId20"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slide" Target="slide10.xml"/><Relationship Id="rId5" Type="http://schemas.openxmlformats.org/officeDocument/2006/relationships/image" Target="../media/image14.png"/><Relationship Id="rId15" Type="http://schemas.openxmlformats.org/officeDocument/2006/relationships/image" Target="../media/image20.png"/><Relationship Id="rId10" Type="http://schemas.openxmlformats.org/officeDocument/2006/relationships/image" Target="../media/image19.png"/><Relationship Id="rId19" Type="http://schemas.openxmlformats.org/officeDocument/2006/relationships/image" Target="../media/image22.png"/><Relationship Id="rId4" Type="http://schemas.microsoft.com/office/2007/relationships/hdphoto" Target="../media/hdphoto3.wdp"/><Relationship Id="rId9" Type="http://schemas.openxmlformats.org/officeDocument/2006/relationships/image" Target="../media/image18.png"/><Relationship Id="rId1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Hand of businessman using smartphone chatting with chat bot. stock photo">
            <a:extLst>
              <a:ext uri="{FF2B5EF4-FFF2-40B4-BE49-F238E27FC236}">
                <a16:creationId xmlns:a16="http://schemas.microsoft.com/office/drawing/2014/main" id="{48582A23-6200-BA9A-3FFC-0061263F8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ez="http://schemas.microsoft.com/office/powerpoint/2016/sectionzoom" Requires="psez">
          <p:graphicFrame>
            <p:nvGraphicFramePr>
              <p:cNvPr id="6" name="Section Zoom 5">
                <a:extLst>
                  <a:ext uri="{FF2B5EF4-FFF2-40B4-BE49-F238E27FC236}">
                    <a16:creationId xmlns:a16="http://schemas.microsoft.com/office/drawing/2014/main" id="{4CA68F75-48EE-4103-2F03-DD3C37D70DE3}"/>
                  </a:ext>
                </a:extLst>
              </p:cNvPr>
              <p:cNvGraphicFramePr>
                <a:graphicFrameLocks noChangeAspect="1"/>
              </p:cNvGraphicFramePr>
              <p:nvPr>
                <p:extLst>
                  <p:ext uri="{D42A27DB-BD31-4B8C-83A1-F6EECF244321}">
                    <p14:modId xmlns:p14="http://schemas.microsoft.com/office/powerpoint/2010/main" val="975959755"/>
                  </p:ext>
                </p:extLst>
              </p:nvPr>
            </p:nvGraphicFramePr>
            <p:xfrm>
              <a:off x="-203200" y="247650"/>
              <a:ext cx="3632200" cy="2043112"/>
            </p:xfrm>
            <a:graphic>
              <a:graphicData uri="http://schemas.microsoft.com/office/powerpoint/2016/sectionzoom">
                <psez:sectionZm>
                  <psez:sectionZmObj sectionId="{3E5E6B0D-AF9A-4775-9967-00F80E1FE44E}">
                    <psez:zmPr id="{C58C3F77-0E92-4896-B5A3-3CEA989E9549}" transitionDur="1000" showBg="0">
                      <p166:blipFill xmlns:p166="http://schemas.microsoft.com/office/powerpoint/2016/6/main">
                        <a:blip r:embed="rId3"/>
                        <a:stretch>
                          <a:fillRect/>
                        </a:stretch>
                      </p166:blipFill>
                      <p166:spPr xmlns:p166="http://schemas.microsoft.com/office/powerpoint/2016/6/main">
                        <a:xfrm>
                          <a:off x="0" y="0"/>
                          <a:ext cx="3632200" cy="2043112"/>
                        </a:xfrm>
                        <a:prstGeom prst="rect">
                          <a:avLst/>
                        </a:prstGeom>
                      </p166:spPr>
                    </psez:zmPr>
                  </psez:sectionZmObj>
                </psez:sectionZm>
              </a:graphicData>
            </a:graphic>
          </p:graphicFrame>
        </mc:Choice>
        <mc:Fallback>
          <p:pic>
            <p:nvPicPr>
              <p:cNvPr id="6" name="Section Zoom 5">
                <a:hlinkClick r:id="rId4" action="ppaction://hlinksldjump"/>
                <a:extLst>
                  <a:ext uri="{FF2B5EF4-FFF2-40B4-BE49-F238E27FC236}">
                    <a16:creationId xmlns:a16="http://schemas.microsoft.com/office/drawing/2014/main" id="{4CA68F75-48EE-4103-2F03-DD3C37D70DE3}"/>
                  </a:ext>
                </a:extLst>
              </p:cNvPr>
              <p:cNvPicPr>
                <a:picLocks noGrp="1" noRot="1" noChangeAspect="1" noMove="1" noResize="1" noEditPoints="1" noAdjustHandles="1" noChangeArrowheads="1" noChangeShapeType="1"/>
              </p:cNvPicPr>
              <p:nvPr/>
            </p:nvPicPr>
            <p:blipFill>
              <a:blip r:embed="rId3"/>
              <a:stretch>
                <a:fillRect/>
              </a:stretch>
            </p:blipFill>
            <p:spPr>
              <a:xfrm>
                <a:off x="-203200" y="247650"/>
                <a:ext cx="3632200" cy="204311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6768467F-94FB-B684-C517-E4627F895FED}"/>
                  </a:ext>
                </a:extLst>
              </p:cNvPr>
              <p:cNvGraphicFramePr>
                <a:graphicFrameLocks noChangeAspect="1"/>
              </p:cNvGraphicFramePr>
              <p:nvPr>
                <p:extLst>
                  <p:ext uri="{D42A27DB-BD31-4B8C-83A1-F6EECF244321}">
                    <p14:modId xmlns:p14="http://schemas.microsoft.com/office/powerpoint/2010/main" val="1830395363"/>
                  </p:ext>
                </p:extLst>
              </p:nvPr>
            </p:nvGraphicFramePr>
            <p:xfrm>
              <a:off x="8674099" y="209550"/>
              <a:ext cx="3804355" cy="2139950"/>
            </p:xfrm>
            <a:graphic>
              <a:graphicData uri="http://schemas.microsoft.com/office/powerpoint/2016/sectionzoom">
                <psez:sectionZm>
                  <psez:sectionZmObj sectionId="{34C0F9A6-1115-4019-84A4-297CAFCF11A8}">
                    <psez:zmPr id="{3BECE161-A66C-4D60-BD59-40055A1B5D88}" transitionDur="1000" showBg="0">
                      <p166:blipFill xmlns:p166="http://schemas.microsoft.com/office/powerpoint/2016/6/main">
                        <a:blip r:embed="rId5"/>
                        <a:stretch>
                          <a:fillRect/>
                        </a:stretch>
                      </p166:blipFill>
                      <p166:spPr xmlns:p166="http://schemas.microsoft.com/office/powerpoint/2016/6/main">
                        <a:xfrm>
                          <a:off x="0" y="0"/>
                          <a:ext cx="3804355" cy="2139950"/>
                        </a:xfrm>
                        <a:prstGeom prst="rect">
                          <a:avLst/>
                        </a:prstGeom>
                      </p166:spPr>
                    </psez:zmPr>
                  </psez:sectionZmObj>
                </psez:sectionZm>
              </a:graphicData>
            </a:graphic>
          </p:graphicFrame>
        </mc:Choice>
        <mc:Fallback xmlns="">
          <p:pic>
            <p:nvPicPr>
              <p:cNvPr id="8" name="Section Zoom 7">
                <a:hlinkClick r:id="rId6" action="ppaction://hlinksldjump"/>
                <a:extLst>
                  <a:ext uri="{FF2B5EF4-FFF2-40B4-BE49-F238E27FC236}">
                    <a16:creationId xmlns:a16="http://schemas.microsoft.com/office/drawing/2014/main" id="{6768467F-94FB-B684-C517-E4627F895FED}"/>
                  </a:ext>
                </a:extLst>
              </p:cNvPr>
              <p:cNvPicPr>
                <a:picLocks noGrp="1" noRot="1" noChangeAspect="1" noMove="1" noResize="1" noEditPoints="1" noAdjustHandles="1" noChangeArrowheads="1" noChangeShapeType="1"/>
              </p:cNvPicPr>
              <p:nvPr/>
            </p:nvPicPr>
            <p:blipFill>
              <a:blip r:embed="rId7"/>
              <a:stretch>
                <a:fillRect/>
              </a:stretch>
            </p:blipFill>
            <p:spPr>
              <a:xfrm>
                <a:off x="8674099" y="209550"/>
                <a:ext cx="3804355" cy="21399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A22751A4-EEB8-C75C-F3F3-8F64525F192C}"/>
                  </a:ext>
                </a:extLst>
              </p:cNvPr>
              <p:cNvGraphicFramePr>
                <a:graphicFrameLocks noChangeAspect="1"/>
              </p:cNvGraphicFramePr>
              <p:nvPr>
                <p:extLst>
                  <p:ext uri="{D42A27DB-BD31-4B8C-83A1-F6EECF244321}">
                    <p14:modId xmlns:p14="http://schemas.microsoft.com/office/powerpoint/2010/main" val="2573864144"/>
                  </p:ext>
                </p:extLst>
              </p:nvPr>
            </p:nvGraphicFramePr>
            <p:xfrm>
              <a:off x="8674100" y="4375150"/>
              <a:ext cx="3804356" cy="2139950"/>
            </p:xfrm>
            <a:graphic>
              <a:graphicData uri="http://schemas.microsoft.com/office/powerpoint/2016/sectionzoom">
                <psez:sectionZm>
                  <psez:sectionZmObj sectionId="{059E90A0-BAC5-4185-B1DE-D87C43D1DA49}">
                    <psez:zmPr id="{433EE440-C53E-4453-94BC-DE2FCC6E2DFE}" transitionDur="1000" showBg="0">
                      <p166:blipFill xmlns:p166="http://schemas.microsoft.com/office/powerpoint/2016/6/main">
                        <a:blip r:embed="rId8"/>
                        <a:stretch>
                          <a:fillRect/>
                        </a:stretch>
                      </p166:blipFill>
                      <p166:spPr xmlns:p166="http://schemas.microsoft.com/office/powerpoint/2016/6/main">
                        <a:xfrm>
                          <a:off x="0" y="0"/>
                          <a:ext cx="3804356" cy="2139950"/>
                        </a:xfrm>
                        <a:prstGeom prst="rect">
                          <a:avLst/>
                        </a:prstGeom>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id="{A22751A4-EEB8-C75C-F3F3-8F64525F192C}"/>
                  </a:ext>
                </a:extLst>
              </p:cNvPr>
              <p:cNvPicPr>
                <a:picLocks noGrp="1" noRot="1" noChangeAspect="1" noMove="1" noResize="1" noEditPoints="1" noAdjustHandles="1" noChangeArrowheads="1" noChangeShapeType="1"/>
              </p:cNvPicPr>
              <p:nvPr/>
            </p:nvPicPr>
            <p:blipFill>
              <a:blip r:embed="rId10"/>
              <a:stretch>
                <a:fillRect/>
              </a:stretch>
            </p:blipFill>
            <p:spPr>
              <a:xfrm>
                <a:off x="8674100" y="4375150"/>
                <a:ext cx="3804356" cy="21399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7FE0562A-8386-E590-2C39-914353773039}"/>
                  </a:ext>
                </a:extLst>
              </p:cNvPr>
              <p:cNvGraphicFramePr>
                <a:graphicFrameLocks noChangeAspect="1"/>
              </p:cNvGraphicFramePr>
              <p:nvPr>
                <p:extLst>
                  <p:ext uri="{D42A27DB-BD31-4B8C-83A1-F6EECF244321}">
                    <p14:modId xmlns:p14="http://schemas.microsoft.com/office/powerpoint/2010/main" val="4010154763"/>
                  </p:ext>
                </p:extLst>
              </p:nvPr>
            </p:nvGraphicFramePr>
            <p:xfrm>
              <a:off x="-203200" y="4418012"/>
              <a:ext cx="3556000" cy="2000250"/>
            </p:xfrm>
            <a:graphic>
              <a:graphicData uri="http://schemas.microsoft.com/office/powerpoint/2016/sectionzoom">
                <psez:sectionZm>
                  <psez:sectionZmObj sectionId="{4F3297B1-0428-4458-B041-6562B944BE29}">
                    <psez:zmPr id="{94FAAB68-FDB0-4C85-9FC4-121EFCC3629B}" transitionDur="1000" showBg="0">
                      <p166:blipFill xmlns:p166="http://schemas.microsoft.com/office/powerpoint/2016/6/main">
                        <a:blip r:embed="rId11"/>
                        <a:stretch>
                          <a:fillRect/>
                        </a:stretch>
                      </p166:blipFill>
                      <p166:spPr xmlns:p166="http://schemas.microsoft.com/office/powerpoint/2016/6/main">
                        <a:xfrm>
                          <a:off x="0" y="0"/>
                          <a:ext cx="3556000" cy="2000250"/>
                        </a:xfrm>
                        <a:prstGeom prst="rect">
                          <a:avLst/>
                        </a:prstGeom>
                      </p166:spPr>
                    </psez:zmPr>
                  </psez:sectionZmObj>
                </psez:sectionZm>
              </a:graphicData>
            </a:graphic>
          </p:graphicFrame>
        </mc:Choice>
        <mc:Fallback>
          <p:pic>
            <p:nvPicPr>
              <p:cNvPr id="3" name="Section Zoom 2">
                <a:hlinkClick r:id="rId12" action="ppaction://hlinksldjump"/>
                <a:extLst>
                  <a:ext uri="{FF2B5EF4-FFF2-40B4-BE49-F238E27FC236}">
                    <a16:creationId xmlns:a16="http://schemas.microsoft.com/office/drawing/2014/main" id="{7FE0562A-8386-E590-2C39-914353773039}"/>
                  </a:ext>
                </a:extLst>
              </p:cNvPr>
              <p:cNvPicPr>
                <a:picLocks noGrp="1" noRot="1" noChangeAspect="1" noMove="1" noResize="1" noEditPoints="1" noAdjustHandles="1" noChangeArrowheads="1" noChangeShapeType="1"/>
              </p:cNvPicPr>
              <p:nvPr/>
            </p:nvPicPr>
            <p:blipFill>
              <a:blip r:embed="rId11"/>
              <a:stretch>
                <a:fillRect/>
              </a:stretch>
            </p:blipFill>
            <p:spPr>
              <a:xfrm>
                <a:off x="-203200" y="4418012"/>
                <a:ext cx="3556000" cy="2000250"/>
              </a:xfrm>
              <a:prstGeom prst="rect">
                <a:avLst/>
              </a:prstGeom>
            </p:spPr>
          </p:pic>
        </mc:Fallback>
      </mc:AlternateContent>
    </p:spTree>
    <p:extLst>
      <p:ext uri="{BB962C8B-B14F-4D97-AF65-F5344CB8AC3E}">
        <p14:creationId xmlns:p14="http://schemas.microsoft.com/office/powerpoint/2010/main" val="23830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818690" y="2892522"/>
            <a:ext cx="4681620" cy="2308324"/>
          </a:xfrm>
          <a:prstGeom prst="rect">
            <a:avLst/>
          </a:prstGeom>
          <a:noFill/>
        </p:spPr>
        <p:txBody>
          <a:bodyPr wrap="square" rtlCol="0">
            <a:spAutoFit/>
          </a:bodyPr>
          <a:lstStyle/>
          <a:p>
            <a:r>
              <a:rPr lang="en-US" sz="7200">
                <a:solidFill>
                  <a:schemeClr val="bg1"/>
                </a:solidFill>
                <a:latin typeface="Times New Roman" panose="02020603050405020304" pitchFamily="18" charset="0"/>
                <a:cs typeface="Times New Roman" panose="02020603050405020304" pitchFamily="18" charset="0"/>
              </a:rPr>
              <a:t>    Object</a:t>
            </a:r>
          </a:p>
          <a:p>
            <a:r>
              <a:rPr lang="en-US" sz="7200">
                <a:solidFill>
                  <a:schemeClr val="bg1"/>
                </a:solidFill>
                <a:latin typeface="Times New Roman" panose="02020603050405020304" pitchFamily="18" charset="0"/>
                <a:cs typeface="Times New Roman" panose="02020603050405020304" pitchFamily="18" charset="0"/>
              </a:rPr>
              <a:t>Recognition</a:t>
            </a:r>
            <a:endParaRPr lang="en-US" sz="6000">
              <a:solidFill>
                <a:schemeClr val="bg1"/>
              </a:solidFill>
              <a:latin typeface="Times New Roman" panose="02020603050405020304" pitchFamily="18" charset="0"/>
              <a:cs typeface="Times New Roman" panose="02020603050405020304" pitchFamily="18" charset="0"/>
            </a:endParaRPr>
          </a:p>
        </p:txBody>
      </p:sp>
      <p:pic>
        <p:nvPicPr>
          <p:cNvPr id="6" name="Graphic 5" descr="Target Audience">
            <a:extLst>
              <a:ext uri="{FF2B5EF4-FFF2-40B4-BE49-F238E27FC236}">
                <a16:creationId xmlns:a16="http://schemas.microsoft.com/office/drawing/2014/main" id="{D35A153C-9858-F4DF-624B-186E5C8D1A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2700" y="1076422"/>
            <a:ext cx="2006600" cy="2006600"/>
          </a:xfrm>
          <a:prstGeom prst="rect">
            <a:avLst/>
          </a:prstGeom>
        </p:spPr>
      </p:pic>
    </p:spTree>
    <p:extLst>
      <p:ext uri="{BB962C8B-B14F-4D97-AF65-F5344CB8AC3E}">
        <p14:creationId xmlns:p14="http://schemas.microsoft.com/office/powerpoint/2010/main" val="387772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42" name="Picture 2" descr="blue and white round light">
            <a:extLst>
              <a:ext uri="{FF2B5EF4-FFF2-40B4-BE49-F238E27FC236}">
                <a16:creationId xmlns:a16="http://schemas.microsoft.com/office/drawing/2014/main" id="{00297DDB-27FC-9D4C-4FD2-26D5E355EAE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834" b="783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2FF044-FDDC-D39F-2FCE-276871CA6DDF}"/>
              </a:ext>
            </a:extLst>
          </p:cNvPr>
          <p:cNvSpPr txBox="1"/>
          <p:nvPr/>
        </p:nvSpPr>
        <p:spPr>
          <a:xfrm>
            <a:off x="2136013" y="1612721"/>
            <a:ext cx="7919974" cy="1200329"/>
          </a:xfrm>
          <a:prstGeom prst="rect">
            <a:avLst/>
          </a:prstGeom>
          <a:noFill/>
        </p:spPr>
        <p:txBody>
          <a:bodyPr wrap="square" rtlCol="0">
            <a:spAutoFit/>
          </a:bodyPr>
          <a:lstStyle/>
          <a:p>
            <a:r>
              <a:rPr lang="en-US" sz="7200">
                <a:solidFill>
                  <a:schemeClr val="bg1"/>
                </a:solidFill>
                <a:latin typeface="Times New Roman" panose="02020603050405020304" pitchFamily="18" charset="0"/>
                <a:cs typeface="Times New Roman" panose="02020603050405020304" pitchFamily="18" charset="0"/>
              </a:rPr>
              <a:t>Object Recognition :</a:t>
            </a:r>
            <a:endParaRPr lang="en-IN" sz="7200">
              <a:solidFill>
                <a:schemeClr val="bg1"/>
              </a:solidFill>
              <a:latin typeface="Times New Roman" panose="02020603050405020304" pitchFamily="18" charset="0"/>
              <a:cs typeface="Times New Roman" panose="02020603050405020304" pitchFamily="18" charset="0"/>
            </a:endParaRPr>
          </a:p>
        </p:txBody>
      </p:sp>
      <p:pic>
        <p:nvPicPr>
          <p:cNvPr id="5" name="Graphic 4" descr="Target Audience">
            <a:extLst>
              <a:ext uri="{FF2B5EF4-FFF2-40B4-BE49-F238E27FC236}">
                <a16:creationId xmlns:a16="http://schemas.microsoft.com/office/drawing/2014/main" id="{954ED5F8-3D6A-1C30-6001-E0DA9C3599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3650" y="206465"/>
            <a:ext cx="2044700" cy="2044700"/>
          </a:xfrm>
          <a:prstGeom prst="rect">
            <a:avLst/>
          </a:prstGeom>
        </p:spPr>
      </p:pic>
      <p:sp>
        <p:nvSpPr>
          <p:cNvPr id="8" name="TextBox 7">
            <a:extLst>
              <a:ext uri="{FF2B5EF4-FFF2-40B4-BE49-F238E27FC236}">
                <a16:creationId xmlns:a16="http://schemas.microsoft.com/office/drawing/2014/main" id="{C303AA29-5AFD-BD77-212A-FFBDC6421285}"/>
              </a:ext>
            </a:extLst>
          </p:cNvPr>
          <p:cNvSpPr txBox="1"/>
          <p:nvPr/>
        </p:nvSpPr>
        <p:spPr>
          <a:xfrm>
            <a:off x="431800" y="2908299"/>
            <a:ext cx="11506200" cy="3508653"/>
          </a:xfrm>
          <a:prstGeom prst="rect">
            <a:avLst/>
          </a:prstGeom>
          <a:noFill/>
        </p:spPr>
        <p:txBody>
          <a:bodyPr wrap="square" rtlCol="0">
            <a:spAutoFit/>
          </a:bodyPr>
          <a:lstStyle/>
          <a:p>
            <a:r>
              <a:rPr lang="en-US" altLang="en-US" sz="1800">
                <a:solidFill>
                  <a:schemeClr val="bg1"/>
                </a:solidFill>
                <a:latin typeface="Times New Roman" panose="02020603050405020304" pitchFamily="18" charset="0"/>
                <a:cs typeface="Times New Roman" panose="02020603050405020304" pitchFamily="18" charset="0"/>
              </a:rPr>
              <a:t>Object recognition involves developing robots that can identify and classify objects in their environment. This technology has a wide range of applications in industries such as manufacturing, retail, and healthcare.</a:t>
            </a:r>
          </a:p>
          <a:p>
            <a:endParaRPr lang="en-US" altLang="en-US" sz="1800">
              <a:solidFill>
                <a:schemeClr val="bg1"/>
              </a:solidFill>
              <a:latin typeface="Times New Roman" panose="02020603050405020304" pitchFamily="18" charset="0"/>
              <a:cs typeface="Times New Roman" panose="02020603050405020304" pitchFamily="18" charset="0"/>
            </a:endParaRPr>
          </a:p>
          <a:p>
            <a:r>
              <a:rPr lang="en-US" altLang="en-US" sz="1800">
                <a:solidFill>
                  <a:schemeClr val="bg1"/>
                </a:solidFill>
                <a:latin typeface="Times New Roman" panose="02020603050405020304" pitchFamily="18" charset="0"/>
                <a:cs typeface="Times New Roman" panose="02020603050405020304" pitchFamily="18" charset="0"/>
              </a:rPr>
              <a:t>To enable object recognition, robots are equipped with cameras and sensors that allow them to capture images of objects in their environment. These images are then analyzed by AI algorithms that can identify and classify objects based on their shape, color, and other characteristics.</a:t>
            </a:r>
          </a:p>
          <a:p>
            <a:endParaRPr lang="en-US" altLang="en-US" sz="1800">
              <a:solidFill>
                <a:schemeClr val="bg1"/>
              </a:solidFill>
              <a:latin typeface="Times New Roman" panose="02020603050405020304" pitchFamily="18" charset="0"/>
              <a:cs typeface="Times New Roman" panose="02020603050405020304" pitchFamily="18" charset="0"/>
            </a:endParaRPr>
          </a:p>
          <a:p>
            <a:r>
              <a:rPr lang="en-US" altLang="en-US" sz="1800">
                <a:solidFill>
                  <a:schemeClr val="bg1"/>
                </a:solidFill>
                <a:latin typeface="Times New Roman" panose="02020603050405020304" pitchFamily="18" charset="0"/>
                <a:cs typeface="Times New Roman" panose="02020603050405020304" pitchFamily="18" charset="0"/>
              </a:rPr>
              <a:t>For example, robots in warehouses use object recognition algorithms to identify and locate specific items on shelves. Similarly, robots in hospitals use object recognition algorithms to identify medical instruments and equipment.</a:t>
            </a:r>
          </a:p>
          <a:p>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sz="2400">
                <a:solidFill>
                  <a:schemeClr val="bg1"/>
                </a:solidFill>
                <a:latin typeface="Times New Roman" panose="02020603050405020304" pitchFamily="18" charset="0"/>
                <a:cs typeface="Times New Roman" panose="02020603050405020304" pitchFamily="18" charset="0"/>
              </a:rPr>
              <a:t>Example (made by us) : AIHandDetector                 , AIVirtualKeyboard</a:t>
            </a:r>
            <a:endParaRPr lang="en-IN" altLang="en-US" sz="2400">
              <a:solidFill>
                <a:schemeClr val="bg1"/>
              </a:solidFill>
              <a:latin typeface="Times New Roman" panose="02020603050405020304" pitchFamily="18" charset="0"/>
              <a:cs typeface="Times New Roman" panose="02020603050405020304" pitchFamily="18" charset="0"/>
            </a:endParaRPr>
          </a:p>
          <a:p>
            <a:endParaRPr lang="en-IN"/>
          </a:p>
        </p:txBody>
      </p:sp>
      <mc:AlternateContent xmlns:mc="http://schemas.openxmlformats.org/markup-compatibility/2006">
        <mc:Choice xmlns:psez="http://schemas.microsoft.com/office/powerpoint/2016/sectionzoom" Requires="psez">
          <p:graphicFrame>
            <p:nvGraphicFramePr>
              <p:cNvPr id="12" name="Section Zoom 11">
                <a:extLst>
                  <a:ext uri="{FF2B5EF4-FFF2-40B4-BE49-F238E27FC236}">
                    <a16:creationId xmlns:a16="http://schemas.microsoft.com/office/drawing/2014/main" id="{564F8CC6-2FE8-1634-D69F-B84C9D065B32}"/>
                  </a:ext>
                </a:extLst>
              </p:cNvPr>
              <p:cNvGraphicFramePr>
                <a:graphicFrameLocks noChangeAspect="1"/>
              </p:cNvGraphicFramePr>
              <p:nvPr>
                <p:extLst>
                  <p:ext uri="{D42A27DB-BD31-4B8C-83A1-F6EECF244321}">
                    <p14:modId xmlns:p14="http://schemas.microsoft.com/office/powerpoint/2010/main" val="1855745594"/>
                  </p:ext>
                </p:extLst>
              </p:nvPr>
            </p:nvGraphicFramePr>
            <p:xfrm>
              <a:off x="5448299" y="5502552"/>
              <a:ext cx="1422400" cy="800100"/>
            </p:xfrm>
            <a:graphic>
              <a:graphicData uri="http://schemas.microsoft.com/office/powerpoint/2016/sectionzoom">
                <psez:sectionZm>
                  <psez:sectionZmObj sectionId="{030AF301-0644-444F-8210-2E6D01153D1F}">
                    <psez:zmPr id="{4FD62E7A-9499-4322-98AB-7E9554DEED83}" transitionDur="1000" showBg="0">
                      <p166:blipFill xmlns:p166="http://schemas.microsoft.com/office/powerpoint/2016/6/main">
                        <a:blip r:embed="rId7"/>
                        <a:stretch>
                          <a:fillRect/>
                        </a:stretch>
                      </p166:blipFill>
                      <p166:spPr xmlns:p166="http://schemas.microsoft.com/office/powerpoint/2016/6/main">
                        <a:xfrm>
                          <a:off x="0" y="0"/>
                          <a:ext cx="1422400" cy="800100"/>
                        </a:xfrm>
                        <a:prstGeom prst="rect">
                          <a:avLst/>
                        </a:prstGeom>
                      </p166:spPr>
                    </psez:zmPr>
                  </psez:sectionZmObj>
                </psez:sectionZm>
              </a:graphicData>
            </a:graphic>
          </p:graphicFrame>
        </mc:Choice>
        <mc:Fallback>
          <p:pic>
            <p:nvPicPr>
              <p:cNvPr id="12" name="Section Zoom 11">
                <a:hlinkClick r:id="rId8" action="ppaction://hlinksldjump"/>
                <a:extLst>
                  <a:ext uri="{FF2B5EF4-FFF2-40B4-BE49-F238E27FC236}">
                    <a16:creationId xmlns:a16="http://schemas.microsoft.com/office/drawing/2014/main" id="{564F8CC6-2FE8-1634-D69F-B84C9D065B32}"/>
                  </a:ext>
                </a:extLst>
              </p:cNvPr>
              <p:cNvPicPr>
                <a:picLocks noGrp="1" noRot="1" noChangeAspect="1" noMove="1" noResize="1" noEditPoints="1" noAdjustHandles="1" noChangeArrowheads="1" noChangeShapeType="1"/>
              </p:cNvPicPr>
              <p:nvPr/>
            </p:nvPicPr>
            <p:blipFill>
              <a:blip r:embed="rId7"/>
              <a:stretch>
                <a:fillRect/>
              </a:stretch>
            </p:blipFill>
            <p:spPr>
              <a:xfrm>
                <a:off x="5448299" y="5502552"/>
                <a:ext cx="1422400" cy="80010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6" name="Section Zoom 5">
                <a:extLst>
                  <a:ext uri="{FF2B5EF4-FFF2-40B4-BE49-F238E27FC236}">
                    <a16:creationId xmlns:a16="http://schemas.microsoft.com/office/drawing/2014/main" id="{8E2418CD-C61D-1FEF-01B6-D994DF5B2EA0}"/>
                  </a:ext>
                </a:extLst>
              </p:cNvPr>
              <p:cNvGraphicFramePr>
                <a:graphicFrameLocks noChangeAspect="1"/>
              </p:cNvGraphicFramePr>
              <p:nvPr>
                <p:extLst>
                  <p:ext uri="{D42A27DB-BD31-4B8C-83A1-F6EECF244321}">
                    <p14:modId xmlns:p14="http://schemas.microsoft.com/office/powerpoint/2010/main" val="4067811412"/>
                  </p:ext>
                </p:extLst>
              </p:nvPr>
            </p:nvGraphicFramePr>
            <p:xfrm>
              <a:off x="9293987" y="5502373"/>
              <a:ext cx="1422400" cy="800100"/>
            </p:xfrm>
            <a:graphic>
              <a:graphicData uri="http://schemas.microsoft.com/office/powerpoint/2016/sectionzoom">
                <psez:sectionZm>
                  <psez:sectionZmObj sectionId="{11F9C374-5C69-4ACB-AC20-2688793A4B62}">
                    <psez:zmPr id="{A6B2665E-F20D-460E-97B7-8498FA3270A0}" transitionDur="1000" showBg="0">
                      <p166:blipFill xmlns:p166="http://schemas.microsoft.com/office/powerpoint/2016/6/main">
                        <a:blip r:embed="rId9"/>
                        <a:stretch>
                          <a:fillRect/>
                        </a:stretch>
                      </p166:blipFill>
                      <p166:spPr xmlns:p166="http://schemas.microsoft.com/office/powerpoint/2016/6/main">
                        <a:xfrm>
                          <a:off x="0" y="0"/>
                          <a:ext cx="1422400" cy="800100"/>
                        </a:xfrm>
                        <a:prstGeom prst="rect">
                          <a:avLst/>
                        </a:prstGeom>
                      </p166:spPr>
                    </psez:zmPr>
                  </psez:sectionZmObj>
                </psez:sectionZm>
              </a:graphicData>
            </a:graphic>
          </p:graphicFrame>
        </mc:Choice>
        <mc:Fallback>
          <p:pic>
            <p:nvPicPr>
              <p:cNvPr id="6" name="Section Zoom 5">
                <a:hlinkClick r:id="rId10" action="ppaction://hlinksldjump"/>
                <a:extLst>
                  <a:ext uri="{FF2B5EF4-FFF2-40B4-BE49-F238E27FC236}">
                    <a16:creationId xmlns:a16="http://schemas.microsoft.com/office/drawing/2014/main" id="{8E2418CD-C61D-1FEF-01B6-D994DF5B2EA0}"/>
                  </a:ext>
                </a:extLst>
              </p:cNvPr>
              <p:cNvPicPr>
                <a:picLocks noGrp="1" noRot="1" noChangeAspect="1" noMove="1" noResize="1" noEditPoints="1" noAdjustHandles="1" noChangeArrowheads="1" noChangeShapeType="1"/>
              </p:cNvPicPr>
              <p:nvPr/>
            </p:nvPicPr>
            <p:blipFill>
              <a:blip r:embed="rId9"/>
              <a:stretch>
                <a:fillRect/>
              </a:stretch>
            </p:blipFill>
            <p:spPr>
              <a:xfrm>
                <a:off x="9293987" y="5502373"/>
                <a:ext cx="1422400" cy="800100"/>
              </a:xfrm>
              <a:prstGeom prst="rect">
                <a:avLst/>
              </a:prstGeom>
            </p:spPr>
          </p:pic>
        </mc:Fallback>
      </mc:AlternateContent>
    </p:spTree>
    <p:extLst>
      <p:ext uri="{BB962C8B-B14F-4D97-AF65-F5344CB8AC3E}">
        <p14:creationId xmlns:p14="http://schemas.microsoft.com/office/powerpoint/2010/main" val="155501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236495" y="3362422"/>
            <a:ext cx="5846010" cy="1107996"/>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AIHandDetector</a:t>
            </a:r>
            <a:endParaRPr lang="en-US" sz="8000">
              <a:solidFill>
                <a:schemeClr val="bg1"/>
              </a:solidFill>
              <a:latin typeface="Times New Roman" panose="02020603050405020304" pitchFamily="18" charset="0"/>
              <a:cs typeface="Times New Roman" panose="02020603050405020304" pitchFamily="18" charset="0"/>
            </a:endParaRPr>
          </a:p>
        </p:txBody>
      </p:sp>
      <p:pic>
        <p:nvPicPr>
          <p:cNvPr id="3" name="Graphic 2" descr="Detective">
            <a:extLst>
              <a:ext uri="{FF2B5EF4-FFF2-40B4-BE49-F238E27FC236}">
                <a16:creationId xmlns:a16="http://schemas.microsoft.com/office/drawing/2014/main" id="{7EEB8843-68E0-425F-7E56-3585DEBA4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4300" y="1625600"/>
            <a:ext cx="1803400" cy="1803400"/>
          </a:xfrm>
          <a:prstGeom prst="rect">
            <a:avLst/>
          </a:prstGeom>
        </p:spPr>
      </p:pic>
    </p:spTree>
    <p:extLst>
      <p:ext uri="{BB962C8B-B14F-4D97-AF65-F5344CB8AC3E}">
        <p14:creationId xmlns:p14="http://schemas.microsoft.com/office/powerpoint/2010/main" val="4667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290" name="Picture 2">
            <a:extLst>
              <a:ext uri="{FF2B5EF4-FFF2-40B4-BE49-F238E27FC236}">
                <a16:creationId xmlns:a16="http://schemas.microsoft.com/office/drawing/2014/main" id="{708E2FEC-DD18-A402-0EF5-114B7E28EE6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771" b="7771"/>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F96972-99DA-F0B2-A973-C7013F0907FA}"/>
              </a:ext>
            </a:extLst>
          </p:cNvPr>
          <p:cNvSpPr txBox="1"/>
          <p:nvPr/>
        </p:nvSpPr>
        <p:spPr>
          <a:xfrm>
            <a:off x="2238977" y="1372225"/>
            <a:ext cx="7714046" cy="1446550"/>
          </a:xfrm>
          <a:prstGeom prst="rect">
            <a:avLst/>
          </a:prstGeom>
          <a:noFill/>
        </p:spPr>
        <p:txBody>
          <a:bodyPr wrap="square" rtlCol="0">
            <a:spAutoFit/>
          </a:bodyPr>
          <a:lstStyle/>
          <a:p>
            <a:r>
              <a:rPr lang="en-US" sz="8800">
                <a:solidFill>
                  <a:schemeClr val="bg1"/>
                </a:solidFill>
                <a:latin typeface="Times New Roman" panose="02020603050405020304" pitchFamily="18" charset="0"/>
                <a:cs typeface="Times New Roman" panose="02020603050405020304" pitchFamily="18" charset="0"/>
              </a:rPr>
              <a:t>AIHandDetector</a:t>
            </a:r>
            <a:endParaRPr lang="en-IN" sz="8800">
              <a:solidFill>
                <a:schemeClr val="bg1"/>
              </a:solidFill>
              <a:latin typeface="Times New Roman" panose="02020603050405020304" pitchFamily="18" charset="0"/>
              <a:cs typeface="Times New Roman" panose="02020603050405020304" pitchFamily="18" charset="0"/>
            </a:endParaRPr>
          </a:p>
        </p:txBody>
      </p:sp>
      <p:pic>
        <p:nvPicPr>
          <p:cNvPr id="7" name="Graphic 6" descr="Detective">
            <a:extLst>
              <a:ext uri="{FF2B5EF4-FFF2-40B4-BE49-F238E27FC236}">
                <a16:creationId xmlns:a16="http://schemas.microsoft.com/office/drawing/2014/main" id="{11E40611-155C-FAAE-414E-6F82B7B791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5250" y="25400"/>
            <a:ext cx="1841500" cy="1841500"/>
          </a:xfrm>
          <a:prstGeom prst="rect">
            <a:avLst/>
          </a:prstGeom>
        </p:spPr>
      </p:pic>
      <p:pic>
        <p:nvPicPr>
          <p:cNvPr id="10" name="Picture 9">
            <a:extLst>
              <a:ext uri="{FF2B5EF4-FFF2-40B4-BE49-F238E27FC236}">
                <a16:creationId xmlns:a16="http://schemas.microsoft.com/office/drawing/2014/main" id="{DCEF3B8C-42CA-0798-2E2A-1FCB2B32B1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6167" y="2705270"/>
            <a:ext cx="4867433" cy="38929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01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056355" y="3407708"/>
            <a:ext cx="6138446" cy="1938992"/>
          </a:xfrm>
          <a:prstGeom prst="rect">
            <a:avLst/>
          </a:prstGeom>
          <a:noFill/>
        </p:spPr>
        <p:txBody>
          <a:bodyPr wrap="square" rtlCol="0">
            <a:spAutoFit/>
          </a:bodyPr>
          <a:lstStyle/>
          <a:p>
            <a:r>
              <a:rPr lang="en-US" sz="6000">
                <a:solidFill>
                  <a:schemeClr val="bg1"/>
                </a:solidFill>
                <a:latin typeface="Times New Roman" panose="02020603050405020304" pitchFamily="18" charset="0"/>
                <a:cs typeface="Times New Roman" panose="02020603050405020304" pitchFamily="18" charset="0"/>
              </a:rPr>
              <a:t>AIVirtualKeyboard</a:t>
            </a:r>
          </a:p>
          <a:p>
            <a:r>
              <a:rPr lang="en-US" sz="6000">
                <a:solidFill>
                  <a:schemeClr val="bg1"/>
                </a:solidFill>
                <a:latin typeface="Times New Roman" panose="02020603050405020304" pitchFamily="18" charset="0"/>
                <a:cs typeface="Times New Roman" panose="02020603050405020304" pitchFamily="18" charset="0"/>
              </a:rPr>
              <a:t>          </a:t>
            </a:r>
            <a:endParaRPr lang="en-US" sz="7200">
              <a:solidFill>
                <a:schemeClr val="bg1"/>
              </a:solidFill>
              <a:latin typeface="Times New Roman" panose="02020603050405020304" pitchFamily="18" charset="0"/>
              <a:cs typeface="Times New Roman" panose="02020603050405020304" pitchFamily="18" charset="0"/>
            </a:endParaRPr>
          </a:p>
        </p:txBody>
      </p:sp>
      <p:pic>
        <p:nvPicPr>
          <p:cNvPr id="3" name="Graphic 2" descr="Processor">
            <a:extLst>
              <a:ext uri="{FF2B5EF4-FFF2-40B4-BE49-F238E27FC236}">
                <a16:creationId xmlns:a16="http://schemas.microsoft.com/office/drawing/2014/main" id="{99538208-0F4D-087D-56B5-71C64B3393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5250" y="1511300"/>
            <a:ext cx="1841500" cy="1841500"/>
          </a:xfrm>
          <a:prstGeom prst="rect">
            <a:avLst/>
          </a:prstGeom>
        </p:spPr>
      </p:pic>
    </p:spTree>
    <p:extLst>
      <p:ext uri="{BB962C8B-B14F-4D97-AF65-F5344CB8AC3E}">
        <p14:creationId xmlns:p14="http://schemas.microsoft.com/office/powerpoint/2010/main" val="81796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Detail of a laptop keyboard Detail of a laptop keyboard keyboard stock pictures, royalty-free photos &amp; images">
            <a:extLst>
              <a:ext uri="{FF2B5EF4-FFF2-40B4-BE49-F238E27FC236}">
                <a16:creationId xmlns:a16="http://schemas.microsoft.com/office/drawing/2014/main" id="{E77A6229-9953-4F30-F300-3DBCF3310B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9" r="453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4F9C9A-DB10-2CE8-251F-DB7D6679AB13}"/>
              </a:ext>
            </a:extLst>
          </p:cNvPr>
          <p:cNvSpPr txBox="1"/>
          <p:nvPr/>
        </p:nvSpPr>
        <p:spPr>
          <a:xfrm>
            <a:off x="1352603" y="1597115"/>
            <a:ext cx="9486794" cy="1446550"/>
          </a:xfrm>
          <a:prstGeom prst="rect">
            <a:avLst/>
          </a:prstGeom>
          <a:noFill/>
        </p:spPr>
        <p:txBody>
          <a:bodyPr wrap="square" rtlCol="0">
            <a:spAutoFit/>
          </a:bodyPr>
          <a:lstStyle/>
          <a:p>
            <a:r>
              <a:rPr lang="en-US" sz="8800">
                <a:solidFill>
                  <a:schemeClr val="bg1"/>
                </a:solidFill>
                <a:latin typeface="Times New Roman" panose="02020603050405020304" pitchFamily="18" charset="0"/>
                <a:cs typeface="Times New Roman" panose="02020603050405020304" pitchFamily="18" charset="0"/>
              </a:rPr>
              <a:t>AIVirtualKeyboard :</a:t>
            </a:r>
            <a:endParaRPr lang="en-IN" sz="8800">
              <a:solidFill>
                <a:schemeClr val="bg1"/>
              </a:solidFill>
              <a:latin typeface="Times New Roman" panose="02020603050405020304" pitchFamily="18" charset="0"/>
              <a:cs typeface="Times New Roman" panose="02020603050405020304" pitchFamily="18" charset="0"/>
            </a:endParaRPr>
          </a:p>
        </p:txBody>
      </p:sp>
      <p:pic>
        <p:nvPicPr>
          <p:cNvPr id="7" name="Graphic 6" descr="Processor">
            <a:extLst>
              <a:ext uri="{FF2B5EF4-FFF2-40B4-BE49-F238E27FC236}">
                <a16:creationId xmlns:a16="http://schemas.microsoft.com/office/drawing/2014/main" id="{43EBE427-7DC7-116D-81DB-4875F8E15A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600" y="-25400"/>
            <a:ext cx="2082800" cy="2082800"/>
          </a:xfrm>
          <a:prstGeom prst="rect">
            <a:avLst/>
          </a:prstGeom>
        </p:spPr>
      </p:pic>
      <p:pic>
        <p:nvPicPr>
          <p:cNvPr id="10" name="Picture 9">
            <a:extLst>
              <a:ext uri="{FF2B5EF4-FFF2-40B4-BE49-F238E27FC236}">
                <a16:creationId xmlns:a16="http://schemas.microsoft.com/office/drawing/2014/main" id="{B202EE11-6D45-8A3A-2B41-A6E86DFCBF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408" y="2860280"/>
            <a:ext cx="5000792" cy="4023120"/>
          </a:xfrm>
          <a:prstGeom prst="rect">
            <a:avLst/>
          </a:prstGeom>
          <a:ln>
            <a:noFill/>
          </a:ln>
          <a:effectLst>
            <a:softEdge rad="112500"/>
          </a:effectLst>
        </p:spPr>
      </p:pic>
    </p:spTree>
    <p:extLst>
      <p:ext uri="{BB962C8B-B14F-4D97-AF65-F5344CB8AC3E}">
        <p14:creationId xmlns:p14="http://schemas.microsoft.com/office/powerpoint/2010/main" val="199047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2967455" y="3052108"/>
            <a:ext cx="6282490" cy="2677656"/>
          </a:xfrm>
          <a:prstGeom prst="rect">
            <a:avLst/>
          </a:prstGeom>
          <a:noFill/>
        </p:spPr>
        <p:txBody>
          <a:bodyPr wrap="square" rtlCol="0">
            <a:spAutoFit/>
          </a:bodyPr>
          <a:lstStyle/>
          <a:p>
            <a:r>
              <a:rPr lang="en-US" sz="5400">
                <a:solidFill>
                  <a:schemeClr val="bg1"/>
                </a:solidFill>
                <a:latin typeface="Times New Roman" panose="02020603050405020304" pitchFamily="18" charset="0"/>
                <a:cs typeface="Times New Roman" panose="02020603050405020304" pitchFamily="18" charset="0"/>
              </a:rPr>
              <a:t>Speech and Language</a:t>
            </a:r>
          </a:p>
          <a:p>
            <a:r>
              <a:rPr lang="en-US" sz="5400">
                <a:solidFill>
                  <a:schemeClr val="bg1"/>
                </a:solidFill>
                <a:latin typeface="Times New Roman" panose="02020603050405020304" pitchFamily="18" charset="0"/>
                <a:cs typeface="Times New Roman" panose="02020603050405020304" pitchFamily="18" charset="0"/>
              </a:rPr>
              <a:t>       Recognition</a:t>
            </a:r>
          </a:p>
          <a:p>
            <a:r>
              <a:rPr lang="en-US" sz="6000">
                <a:solidFill>
                  <a:schemeClr val="bg1"/>
                </a:solidFill>
                <a:latin typeface="Times New Roman" panose="02020603050405020304" pitchFamily="18" charset="0"/>
                <a:cs typeface="Times New Roman" panose="02020603050405020304" pitchFamily="18" charset="0"/>
              </a:rPr>
              <a:t>          </a:t>
            </a:r>
            <a:endParaRPr lang="en-US" sz="7200">
              <a:solidFill>
                <a:schemeClr val="bg1"/>
              </a:solidFill>
              <a:latin typeface="Times New Roman" panose="02020603050405020304" pitchFamily="18" charset="0"/>
              <a:cs typeface="Times New Roman" panose="02020603050405020304" pitchFamily="18" charset="0"/>
            </a:endParaRPr>
          </a:p>
        </p:txBody>
      </p:sp>
      <p:pic>
        <p:nvPicPr>
          <p:cNvPr id="6" name="Graphic 5" descr="Chat">
            <a:extLst>
              <a:ext uri="{FF2B5EF4-FFF2-40B4-BE49-F238E27FC236}">
                <a16:creationId xmlns:a16="http://schemas.microsoft.com/office/drawing/2014/main" id="{984E0074-9F96-2E32-1A92-413CAB5192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5250" y="1498600"/>
            <a:ext cx="1841500" cy="1841500"/>
          </a:xfrm>
          <a:prstGeom prst="rect">
            <a:avLst/>
          </a:prstGeom>
        </p:spPr>
      </p:pic>
    </p:spTree>
    <p:extLst>
      <p:ext uri="{BB962C8B-B14F-4D97-AF65-F5344CB8AC3E}">
        <p14:creationId xmlns:p14="http://schemas.microsoft.com/office/powerpoint/2010/main" val="40890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338" name="Picture 2">
            <a:extLst>
              <a:ext uri="{FF2B5EF4-FFF2-40B4-BE49-F238E27FC236}">
                <a16:creationId xmlns:a16="http://schemas.microsoft.com/office/drawing/2014/main" id="{5AE4FDD4-C834-F802-1D85-62296FC07BC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4587" b="45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83B7AB-9AA8-D720-868E-2D15DC5728DC}"/>
              </a:ext>
            </a:extLst>
          </p:cNvPr>
          <p:cNvSpPr txBox="1"/>
          <p:nvPr/>
        </p:nvSpPr>
        <p:spPr>
          <a:xfrm>
            <a:off x="1036938" y="1603970"/>
            <a:ext cx="10118124" cy="923330"/>
          </a:xfrm>
          <a:prstGeom prst="rect">
            <a:avLst/>
          </a:prstGeom>
          <a:noFill/>
        </p:spPr>
        <p:txBody>
          <a:bodyPr wrap="square" rtlCol="0">
            <a:spAutoFit/>
          </a:bodyPr>
          <a:lstStyle/>
          <a:p>
            <a:r>
              <a:rPr lang="en-US" sz="5400">
                <a:solidFill>
                  <a:schemeClr val="bg1"/>
                </a:solidFill>
                <a:latin typeface="Times New Roman" panose="02020603050405020304" pitchFamily="18" charset="0"/>
                <a:cs typeface="Times New Roman" panose="02020603050405020304" pitchFamily="18" charset="0"/>
              </a:rPr>
              <a:t>Speech and Language Recognition :</a:t>
            </a:r>
            <a:endParaRPr lang="en-IN" sz="5400">
              <a:solidFill>
                <a:schemeClr val="bg1"/>
              </a:solidFill>
              <a:latin typeface="Times New Roman" panose="02020603050405020304" pitchFamily="18" charset="0"/>
              <a:cs typeface="Times New Roman" panose="02020603050405020304" pitchFamily="18" charset="0"/>
            </a:endParaRPr>
          </a:p>
        </p:txBody>
      </p:sp>
      <p:pic>
        <p:nvPicPr>
          <p:cNvPr id="6" name="Graphic 5" descr="Chat">
            <a:extLst>
              <a:ext uri="{FF2B5EF4-FFF2-40B4-BE49-F238E27FC236}">
                <a16:creationId xmlns:a16="http://schemas.microsoft.com/office/drawing/2014/main" id="{DA62DBD1-DC3A-81C5-BE85-72714ECDA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3500" y="165100"/>
            <a:ext cx="1905000" cy="1905000"/>
          </a:xfrm>
          <a:prstGeom prst="rect">
            <a:avLst/>
          </a:prstGeom>
        </p:spPr>
      </p:pic>
      <p:sp>
        <p:nvSpPr>
          <p:cNvPr id="8" name="TextBox 7">
            <a:extLst>
              <a:ext uri="{FF2B5EF4-FFF2-40B4-BE49-F238E27FC236}">
                <a16:creationId xmlns:a16="http://schemas.microsoft.com/office/drawing/2014/main" id="{7CBF47C4-5DC5-40B3-9FAB-7C3320FF6A9B}"/>
              </a:ext>
            </a:extLst>
          </p:cNvPr>
          <p:cNvSpPr txBox="1"/>
          <p:nvPr/>
        </p:nvSpPr>
        <p:spPr>
          <a:xfrm>
            <a:off x="660400" y="2844800"/>
            <a:ext cx="11226800" cy="3416320"/>
          </a:xfrm>
          <a:prstGeom prst="rect">
            <a:avLst/>
          </a:prstGeom>
          <a:noFill/>
        </p:spPr>
        <p:txBody>
          <a:bodyPr wrap="square" rtlCol="0">
            <a:spAutoFit/>
          </a:bodyPr>
          <a:lstStyle/>
          <a:p>
            <a:pPr>
              <a:defRPr/>
            </a:pPr>
            <a:r>
              <a:rPr lang="en-US">
                <a:solidFill>
                  <a:schemeClr val="bg1"/>
                </a:solidFill>
                <a:latin typeface="Times New Roman" panose="02020603050405020304" pitchFamily="18" charset="0"/>
                <a:cs typeface="Times New Roman" panose="02020603050405020304" pitchFamily="18" charset="0"/>
              </a:rPr>
              <a:t>Speech and language recognition is another important application of AI in robotics. Speech and language recognition involves developing robots that can understand and respond to human speech. This technology has a wide range of applications in industries such as customer service, healthcare, and education.</a:t>
            </a:r>
          </a:p>
          <a:p>
            <a:pPr>
              <a:defRPr/>
            </a:pPr>
            <a:endParaRPr lang="en-US">
              <a:solidFill>
                <a:schemeClr val="bg1"/>
              </a:solidFill>
              <a:latin typeface="Times New Roman" panose="02020603050405020304" pitchFamily="18" charset="0"/>
              <a:cs typeface="Times New Roman" panose="02020603050405020304" pitchFamily="18" charset="0"/>
            </a:endParaRPr>
          </a:p>
          <a:p>
            <a:pPr>
              <a:defRPr/>
            </a:pPr>
            <a:r>
              <a:rPr lang="en-US">
                <a:solidFill>
                  <a:schemeClr val="bg1"/>
                </a:solidFill>
                <a:latin typeface="Times New Roman" panose="02020603050405020304" pitchFamily="18" charset="0"/>
                <a:cs typeface="Times New Roman" panose="02020603050405020304" pitchFamily="18" charset="0"/>
              </a:rPr>
              <a:t>To enable speech and language recognition, robots are equipped with microphones and software that can capture and analyze human speech. This software uses AI algorithms to recognize words and phrases, and then respond appropriately.</a:t>
            </a:r>
          </a:p>
          <a:p>
            <a:pPr>
              <a:defRPr/>
            </a:pPr>
            <a:endParaRPr lang="en-US">
              <a:solidFill>
                <a:schemeClr val="bg1"/>
              </a:solidFill>
              <a:latin typeface="Times New Roman" panose="02020603050405020304" pitchFamily="18" charset="0"/>
              <a:cs typeface="Times New Roman" panose="02020603050405020304" pitchFamily="18" charset="0"/>
            </a:endParaRPr>
          </a:p>
          <a:p>
            <a:pPr>
              <a:defRPr/>
            </a:pPr>
            <a:r>
              <a:rPr lang="en-US">
                <a:solidFill>
                  <a:schemeClr val="bg1"/>
                </a:solidFill>
                <a:latin typeface="Times New Roman" panose="02020603050405020304" pitchFamily="18" charset="0"/>
                <a:cs typeface="Times New Roman" panose="02020603050405020304" pitchFamily="18" charset="0"/>
              </a:rPr>
              <a:t>For example, customer service robots can use speech and language recognition to understand customer inquiries and provide appropriate responses. Similarly, robots in healthcare settings can use speech and language recognition to communicate with patients and provide instructions</a:t>
            </a:r>
            <a:r>
              <a:rPr lang="en-US">
                <a:solidFill>
                  <a:schemeClr val="bg1"/>
                </a:solidFill>
                <a:cs typeface="Times New Roman" panose="02020603050405020304" pitchFamily="18" charset="0"/>
              </a:rPr>
              <a:t>.</a:t>
            </a:r>
            <a:endParaRPr lang="en-US" altLang="en-US">
              <a:solidFill>
                <a:schemeClr val="bg1"/>
              </a:solidFill>
              <a:latin typeface="Bodoni MT" panose="02070603080606020203" pitchFamily="18" charset="0"/>
            </a:endParaRPr>
          </a:p>
          <a:p>
            <a:endParaRPr lang="en-IN"/>
          </a:p>
        </p:txBody>
      </p:sp>
    </p:spTree>
    <p:extLst>
      <p:ext uri="{BB962C8B-B14F-4D97-AF65-F5344CB8AC3E}">
        <p14:creationId xmlns:p14="http://schemas.microsoft.com/office/powerpoint/2010/main" val="297394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145255" y="3395008"/>
            <a:ext cx="6138446" cy="1754326"/>
          </a:xfrm>
          <a:prstGeom prst="rect">
            <a:avLst/>
          </a:prstGeom>
          <a:noFill/>
        </p:spPr>
        <p:txBody>
          <a:bodyPr wrap="square" rtlCol="0">
            <a:spAutoFit/>
          </a:bodyPr>
          <a:lstStyle/>
          <a:p>
            <a:r>
              <a:rPr lang="en-US" sz="4800">
                <a:solidFill>
                  <a:schemeClr val="bg1"/>
                </a:solidFill>
                <a:latin typeface="Times New Roman" panose="02020603050405020304" pitchFamily="18" charset="0"/>
                <a:cs typeface="Times New Roman" panose="02020603050405020304" pitchFamily="18" charset="0"/>
              </a:rPr>
              <a:t>Predictive Maintenance</a:t>
            </a:r>
          </a:p>
          <a:p>
            <a:r>
              <a:rPr lang="en-US" sz="6000">
                <a:solidFill>
                  <a:schemeClr val="bg1"/>
                </a:solidFill>
                <a:latin typeface="Times New Roman" panose="02020603050405020304" pitchFamily="18" charset="0"/>
                <a:cs typeface="Times New Roman" panose="02020603050405020304" pitchFamily="18" charset="0"/>
              </a:rPr>
              <a:t>          </a:t>
            </a:r>
            <a:endParaRPr lang="en-US" sz="7200">
              <a:solidFill>
                <a:schemeClr val="bg1"/>
              </a:solidFill>
              <a:latin typeface="Times New Roman" panose="02020603050405020304" pitchFamily="18" charset="0"/>
              <a:cs typeface="Times New Roman" panose="02020603050405020304" pitchFamily="18" charset="0"/>
            </a:endParaRPr>
          </a:p>
        </p:txBody>
      </p:sp>
      <p:pic>
        <p:nvPicPr>
          <p:cNvPr id="3" name="Graphic 2" descr="Tools">
            <a:extLst>
              <a:ext uri="{FF2B5EF4-FFF2-40B4-BE49-F238E27FC236}">
                <a16:creationId xmlns:a16="http://schemas.microsoft.com/office/drawing/2014/main" id="{F032F2E2-E6CB-0BBD-BB77-CCA1EE4D0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1750" y="1295400"/>
            <a:ext cx="1968500" cy="1968500"/>
          </a:xfrm>
          <a:prstGeom prst="rect">
            <a:avLst/>
          </a:prstGeom>
        </p:spPr>
      </p:pic>
    </p:spTree>
    <p:extLst>
      <p:ext uri="{BB962C8B-B14F-4D97-AF65-F5344CB8AC3E}">
        <p14:creationId xmlns:p14="http://schemas.microsoft.com/office/powerpoint/2010/main" val="53865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386" name="Picture 2">
            <a:extLst>
              <a:ext uri="{FF2B5EF4-FFF2-40B4-BE49-F238E27FC236}">
                <a16:creationId xmlns:a16="http://schemas.microsoft.com/office/drawing/2014/main" id="{BD8EBB55-E2DE-D866-F74A-6A7457A962C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4448" b="444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4884A1-8B77-286A-40E1-66582D8A49AC}"/>
              </a:ext>
            </a:extLst>
          </p:cNvPr>
          <p:cNvSpPr txBox="1"/>
          <p:nvPr/>
        </p:nvSpPr>
        <p:spPr>
          <a:xfrm>
            <a:off x="1784349" y="2151102"/>
            <a:ext cx="8623300" cy="1107996"/>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Predictive Maintenance :</a:t>
            </a:r>
            <a:endParaRPr lang="en-IN" sz="6600">
              <a:solidFill>
                <a:schemeClr val="bg1"/>
              </a:solidFill>
              <a:latin typeface="Times New Roman" panose="02020603050405020304" pitchFamily="18" charset="0"/>
              <a:cs typeface="Times New Roman" panose="02020603050405020304" pitchFamily="18" charset="0"/>
            </a:endParaRPr>
          </a:p>
        </p:txBody>
      </p:sp>
      <p:pic>
        <p:nvPicPr>
          <p:cNvPr id="7" name="Graphic 6" descr="Tools">
            <a:extLst>
              <a:ext uri="{FF2B5EF4-FFF2-40B4-BE49-F238E27FC236}">
                <a16:creationId xmlns:a16="http://schemas.microsoft.com/office/drawing/2014/main" id="{FA7F20C5-097F-388C-9693-9AEA7276F1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0000" y="215900"/>
            <a:ext cx="2032000" cy="2032000"/>
          </a:xfrm>
          <a:prstGeom prst="rect">
            <a:avLst/>
          </a:prstGeom>
        </p:spPr>
      </p:pic>
      <p:sp>
        <p:nvSpPr>
          <p:cNvPr id="9" name="TextBox 8">
            <a:extLst>
              <a:ext uri="{FF2B5EF4-FFF2-40B4-BE49-F238E27FC236}">
                <a16:creationId xmlns:a16="http://schemas.microsoft.com/office/drawing/2014/main" id="{41E1B8F0-5271-BA19-B0E6-ED586CAA328B}"/>
              </a:ext>
            </a:extLst>
          </p:cNvPr>
          <p:cNvSpPr txBox="1"/>
          <p:nvPr/>
        </p:nvSpPr>
        <p:spPr>
          <a:xfrm>
            <a:off x="444500" y="3581400"/>
            <a:ext cx="11671300" cy="2585323"/>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Predictive maintenance involves developing robots that can predict when maintenance is needed and schedule maintenance before a problem occurs. This technology has a wide range of applications in industries such as manufacturing and energy.</a:t>
            </a:r>
          </a:p>
          <a:p>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To enable predictive maintenance, robots are equipped with sensors and software that can detect changes in performance or potential problems. This data is then analyzed by AI algorithms that can predict when maintenance is needed and schedule maintenance accordingly.</a:t>
            </a:r>
          </a:p>
          <a:p>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For example, robots in manufacturing plants can use predictive maintenance algorithms to detect when a machine is beginning to show signs of wear and schedule maintenance before a breakdown occurs.</a:t>
            </a:r>
            <a:endParaRPr lang="en-IN">
              <a:solidFill>
                <a:schemeClr val="bg1"/>
              </a:solidFill>
            </a:endParaRPr>
          </a:p>
        </p:txBody>
      </p:sp>
    </p:spTree>
    <p:extLst>
      <p:ext uri="{BB962C8B-B14F-4D97-AF65-F5344CB8AC3E}">
        <p14:creationId xmlns:p14="http://schemas.microsoft.com/office/powerpoint/2010/main" val="289149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2935705" y="3092270"/>
            <a:ext cx="6320589" cy="1569660"/>
          </a:xfrm>
          <a:prstGeom prst="rect">
            <a:avLst/>
          </a:prstGeom>
          <a:noFill/>
        </p:spPr>
        <p:txBody>
          <a:bodyPr wrap="square" rtlCol="0">
            <a:spAutoFit/>
          </a:bodyPr>
          <a:lstStyle/>
          <a:p>
            <a:r>
              <a:rPr lang="en-US" sz="9600">
                <a:solidFill>
                  <a:schemeClr val="bg1"/>
                </a:solidFill>
                <a:latin typeface="Times New Roman" panose="02020603050405020304" pitchFamily="18" charset="0"/>
                <a:cs typeface="Times New Roman" panose="02020603050405020304" pitchFamily="18" charset="0"/>
              </a:rPr>
              <a:t>What is AI ?</a:t>
            </a:r>
            <a:endParaRPr lang="en-IN" sz="9600">
              <a:solidFill>
                <a:schemeClr val="bg1"/>
              </a:solidFill>
              <a:latin typeface="Times New Roman" panose="02020603050405020304" pitchFamily="18" charset="0"/>
              <a:cs typeface="Times New Roman" panose="02020603050405020304" pitchFamily="18" charset="0"/>
            </a:endParaRPr>
          </a:p>
        </p:txBody>
      </p:sp>
      <p:pic>
        <p:nvPicPr>
          <p:cNvPr id="7" name="Graphic 6" descr="Brain in head">
            <a:extLst>
              <a:ext uri="{FF2B5EF4-FFF2-40B4-BE49-F238E27FC236}">
                <a16:creationId xmlns:a16="http://schemas.microsoft.com/office/drawing/2014/main" id="{5D733B69-C638-0BA1-3E11-82D47B14C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5350" y="761998"/>
            <a:ext cx="2781301" cy="2781301"/>
          </a:xfrm>
          <a:prstGeom prst="rect">
            <a:avLst/>
          </a:prstGeom>
        </p:spPr>
      </p:pic>
    </p:spTree>
    <p:extLst>
      <p:ext uri="{BB962C8B-B14F-4D97-AF65-F5344CB8AC3E}">
        <p14:creationId xmlns:p14="http://schemas.microsoft.com/office/powerpoint/2010/main" val="237562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145255" y="3395008"/>
            <a:ext cx="6138446" cy="1846659"/>
          </a:xfrm>
          <a:prstGeom prst="rect">
            <a:avLst/>
          </a:prstGeom>
          <a:noFill/>
        </p:spPr>
        <p:txBody>
          <a:bodyPr wrap="square" rtlCol="0">
            <a:spAutoFit/>
          </a:bodyPr>
          <a:lstStyle/>
          <a:p>
            <a:r>
              <a:rPr lang="en-US" sz="5400">
                <a:solidFill>
                  <a:schemeClr val="bg1"/>
                </a:solidFill>
                <a:latin typeface="Times New Roman" panose="02020603050405020304" pitchFamily="18" charset="0"/>
                <a:cs typeface="Times New Roman" panose="02020603050405020304" pitchFamily="18" charset="0"/>
              </a:rPr>
              <a:t>Collaborative Robots</a:t>
            </a:r>
          </a:p>
          <a:p>
            <a:r>
              <a:rPr lang="en-US" sz="6000">
                <a:solidFill>
                  <a:schemeClr val="bg1"/>
                </a:solidFill>
                <a:latin typeface="Times New Roman" panose="02020603050405020304" pitchFamily="18" charset="0"/>
                <a:cs typeface="Times New Roman" panose="02020603050405020304" pitchFamily="18" charset="0"/>
              </a:rPr>
              <a:t>          </a:t>
            </a:r>
            <a:endParaRPr lang="en-US" sz="7200">
              <a:solidFill>
                <a:schemeClr val="bg1"/>
              </a:solidFill>
              <a:latin typeface="Times New Roman" panose="02020603050405020304" pitchFamily="18" charset="0"/>
              <a:cs typeface="Times New Roman" panose="02020603050405020304" pitchFamily="18" charset="0"/>
            </a:endParaRPr>
          </a:p>
        </p:txBody>
      </p:sp>
      <p:pic>
        <p:nvPicPr>
          <p:cNvPr id="6" name="Graphic 5" descr="Users">
            <a:extLst>
              <a:ext uri="{FF2B5EF4-FFF2-40B4-BE49-F238E27FC236}">
                <a16:creationId xmlns:a16="http://schemas.microsoft.com/office/drawing/2014/main" id="{AC06A4E5-6F87-1282-9C63-FC0528714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9914" y="1882739"/>
            <a:ext cx="1752172" cy="1752172"/>
          </a:xfrm>
          <a:prstGeom prst="rect">
            <a:avLst/>
          </a:prstGeom>
        </p:spPr>
      </p:pic>
    </p:spTree>
    <p:extLst>
      <p:ext uri="{BB962C8B-B14F-4D97-AF65-F5344CB8AC3E}">
        <p14:creationId xmlns:p14="http://schemas.microsoft.com/office/powerpoint/2010/main" val="232299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Vector of two human heads made of gears with light bulb shape inside. Vector of two human heads made of gears with light bulb shape inside. Innovation technology and new idea generation concept collaborative robots stock illustrations">
            <a:extLst>
              <a:ext uri="{FF2B5EF4-FFF2-40B4-BE49-F238E27FC236}">
                <a16:creationId xmlns:a16="http://schemas.microsoft.com/office/drawing/2014/main" id="{C98ED71A-3ACE-EB6F-4F12-5516842E320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396" b="39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24B1AA-F668-1704-4EF8-10EE617307DF}"/>
              </a:ext>
            </a:extLst>
          </p:cNvPr>
          <p:cNvSpPr txBox="1"/>
          <p:nvPr/>
        </p:nvSpPr>
        <p:spPr>
          <a:xfrm>
            <a:off x="1371707" y="1681202"/>
            <a:ext cx="9448587" cy="1323439"/>
          </a:xfrm>
          <a:prstGeom prst="rect">
            <a:avLst/>
          </a:prstGeom>
          <a:noFill/>
        </p:spPr>
        <p:txBody>
          <a:bodyPr wrap="square" rtlCol="0">
            <a:spAutoFit/>
          </a:bodyPr>
          <a:lstStyle/>
          <a:p>
            <a:r>
              <a:rPr lang="en-US" sz="8000">
                <a:solidFill>
                  <a:schemeClr val="bg1"/>
                </a:solidFill>
                <a:latin typeface="Times New Roman" panose="02020603050405020304" pitchFamily="18" charset="0"/>
                <a:cs typeface="Times New Roman" panose="02020603050405020304" pitchFamily="18" charset="0"/>
              </a:rPr>
              <a:t>Collaborative Robots :</a:t>
            </a:r>
            <a:endParaRPr lang="en-IN" sz="8000">
              <a:solidFill>
                <a:schemeClr val="bg1"/>
              </a:solidFill>
              <a:latin typeface="Times New Roman" panose="02020603050405020304" pitchFamily="18" charset="0"/>
              <a:cs typeface="Times New Roman" panose="02020603050405020304" pitchFamily="18" charset="0"/>
            </a:endParaRPr>
          </a:p>
        </p:txBody>
      </p:sp>
      <p:pic>
        <p:nvPicPr>
          <p:cNvPr id="6" name="Graphic 5" descr="Users">
            <a:extLst>
              <a:ext uri="{FF2B5EF4-FFF2-40B4-BE49-F238E27FC236}">
                <a16:creationId xmlns:a16="http://schemas.microsoft.com/office/drawing/2014/main" id="{10732D5C-640B-0871-D3DC-D207733938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3000" y="-114300"/>
            <a:ext cx="2286000" cy="2286000"/>
          </a:xfrm>
          <a:prstGeom prst="rect">
            <a:avLst/>
          </a:prstGeom>
        </p:spPr>
      </p:pic>
      <p:sp>
        <p:nvSpPr>
          <p:cNvPr id="8" name="TextBox 7">
            <a:extLst>
              <a:ext uri="{FF2B5EF4-FFF2-40B4-BE49-F238E27FC236}">
                <a16:creationId xmlns:a16="http://schemas.microsoft.com/office/drawing/2014/main" id="{8AAB01F0-E23D-A598-EEC6-6750ABC1D008}"/>
              </a:ext>
            </a:extLst>
          </p:cNvPr>
          <p:cNvSpPr txBox="1"/>
          <p:nvPr/>
        </p:nvSpPr>
        <p:spPr>
          <a:xfrm>
            <a:off x="457200" y="3492500"/>
            <a:ext cx="11353800" cy="2308324"/>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Collaborative robots, also known as cobots, are robots that work alongside humans to perform tasks. This technology has a wide range of applications in industries such as manufacturing, healthcare, and agriculture.</a:t>
            </a:r>
          </a:p>
          <a:p>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To enable collaborative robots, robots are equipped with sensors and software that can detect the presence of humans and adjust their behavior accordingly. These robots are designed to work safely alongside humans, performing tasks that are difficult or dangerous for humans to perform alone.</a:t>
            </a:r>
          </a:p>
          <a:p>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For example, collaborative robots in manufacturing plants can work alongside humans to perform tasks</a:t>
            </a:r>
            <a:endParaRPr lang="en-IN">
              <a:solidFill>
                <a:schemeClr val="bg1"/>
              </a:solidFill>
            </a:endParaRPr>
          </a:p>
        </p:txBody>
      </p:sp>
    </p:spTree>
    <p:extLst>
      <p:ext uri="{BB962C8B-B14F-4D97-AF65-F5344CB8AC3E}">
        <p14:creationId xmlns:p14="http://schemas.microsoft.com/office/powerpoint/2010/main" val="3319276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141078" y="2988608"/>
            <a:ext cx="5909845" cy="2492990"/>
          </a:xfrm>
          <a:prstGeom prst="rect">
            <a:avLst/>
          </a:prstGeom>
          <a:noFill/>
        </p:spPr>
        <p:txBody>
          <a:bodyPr wrap="square" rtlCol="0">
            <a:spAutoFit/>
          </a:bodyPr>
          <a:lstStyle/>
          <a:p>
            <a:r>
              <a:rPr lang="en-US" sz="9600">
                <a:solidFill>
                  <a:schemeClr val="bg1"/>
                </a:solidFill>
                <a:latin typeface="Times New Roman" panose="02020603050405020304" pitchFamily="18" charset="0"/>
                <a:cs typeface="Times New Roman" panose="02020603050405020304" pitchFamily="18" charset="0"/>
              </a:rPr>
              <a:t>Conclusion</a:t>
            </a:r>
          </a:p>
          <a:p>
            <a:r>
              <a:rPr lang="en-US" sz="6000">
                <a:solidFill>
                  <a:schemeClr val="bg1"/>
                </a:solidFill>
                <a:latin typeface="Times New Roman" panose="02020603050405020304" pitchFamily="18" charset="0"/>
                <a:cs typeface="Times New Roman" panose="02020603050405020304" pitchFamily="18" charset="0"/>
              </a:rPr>
              <a:t>          </a:t>
            </a:r>
            <a:endParaRPr lang="en-US" sz="7200">
              <a:solidFill>
                <a:schemeClr val="bg1"/>
              </a:solidFill>
              <a:latin typeface="Times New Roman" panose="02020603050405020304" pitchFamily="18" charset="0"/>
              <a:cs typeface="Times New Roman" panose="02020603050405020304" pitchFamily="18" charset="0"/>
            </a:endParaRPr>
          </a:p>
        </p:txBody>
      </p:sp>
      <p:pic>
        <p:nvPicPr>
          <p:cNvPr id="3" name="Graphic 2" descr="Thought bubble">
            <a:extLst>
              <a:ext uri="{FF2B5EF4-FFF2-40B4-BE49-F238E27FC236}">
                <a16:creationId xmlns:a16="http://schemas.microsoft.com/office/drawing/2014/main" id="{6D49E3D3-DF80-717E-F84F-0CBB4D845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0200" y="1003817"/>
            <a:ext cx="1219200" cy="1219200"/>
          </a:xfrm>
          <a:prstGeom prst="rect">
            <a:avLst/>
          </a:prstGeom>
        </p:spPr>
      </p:pic>
      <p:pic>
        <p:nvPicPr>
          <p:cNvPr id="8" name="Graphic 7" descr="Confused face with no fill">
            <a:extLst>
              <a:ext uri="{FF2B5EF4-FFF2-40B4-BE49-F238E27FC236}">
                <a16:creationId xmlns:a16="http://schemas.microsoft.com/office/drawing/2014/main" id="{8651FE8F-AE0A-162C-D967-A3C09EB1DE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7800" y="1524000"/>
            <a:ext cx="1676400" cy="1676400"/>
          </a:xfrm>
          <a:prstGeom prst="rect">
            <a:avLst/>
          </a:prstGeom>
        </p:spPr>
      </p:pic>
    </p:spTree>
    <p:extLst>
      <p:ext uri="{BB962C8B-B14F-4D97-AF65-F5344CB8AC3E}">
        <p14:creationId xmlns:p14="http://schemas.microsoft.com/office/powerpoint/2010/main" val="313907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Seeking solutions in the human brain Seeking solutions in the maze-shaped human brain, 3D - Computer generated image conclusion puzzle stock pictures, royalty-free photos &amp; images">
            <a:extLst>
              <a:ext uri="{FF2B5EF4-FFF2-40B4-BE49-F238E27FC236}">
                <a16:creationId xmlns:a16="http://schemas.microsoft.com/office/drawing/2014/main" id="{755FF88B-0B29-13F6-A298-6D6E980364B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813" b="78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7AA184-9AE5-3A5E-F5AA-A1CABD136E9F}"/>
              </a:ext>
            </a:extLst>
          </p:cNvPr>
          <p:cNvSpPr txBox="1"/>
          <p:nvPr/>
        </p:nvSpPr>
        <p:spPr>
          <a:xfrm>
            <a:off x="3794384" y="1277838"/>
            <a:ext cx="4603232" cy="1107996"/>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Conclusion :</a:t>
            </a:r>
            <a:endParaRPr lang="en-IN" sz="6600">
              <a:solidFill>
                <a:schemeClr val="bg1"/>
              </a:solidFill>
              <a:latin typeface="Times New Roman" panose="02020603050405020304" pitchFamily="18" charset="0"/>
              <a:cs typeface="Times New Roman" panose="02020603050405020304" pitchFamily="18" charset="0"/>
            </a:endParaRPr>
          </a:p>
        </p:txBody>
      </p:sp>
      <p:pic>
        <p:nvPicPr>
          <p:cNvPr id="7" name="Graphic 6" descr="Confused face with no fill">
            <a:extLst>
              <a:ext uri="{FF2B5EF4-FFF2-40B4-BE49-F238E27FC236}">
                <a16:creationId xmlns:a16="http://schemas.microsoft.com/office/drawing/2014/main" id="{FBEDE8FD-F556-B3BF-D570-F200C1CB00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1411" y="36959"/>
            <a:ext cx="1609179" cy="1609179"/>
          </a:xfrm>
          <a:prstGeom prst="rect">
            <a:avLst/>
          </a:prstGeom>
        </p:spPr>
      </p:pic>
      <p:pic>
        <p:nvPicPr>
          <p:cNvPr id="10" name="Graphic 9" descr="Thought bubble">
            <a:extLst>
              <a:ext uri="{FF2B5EF4-FFF2-40B4-BE49-F238E27FC236}">
                <a16:creationId xmlns:a16="http://schemas.microsoft.com/office/drawing/2014/main" id="{992887DA-905D-6F99-DD6F-3CB1357E77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0385" y="-87357"/>
            <a:ext cx="1181100" cy="1181100"/>
          </a:xfrm>
          <a:prstGeom prst="rect">
            <a:avLst/>
          </a:prstGeom>
        </p:spPr>
      </p:pic>
      <p:sp>
        <p:nvSpPr>
          <p:cNvPr id="11" name="TextBox 10">
            <a:extLst>
              <a:ext uri="{FF2B5EF4-FFF2-40B4-BE49-F238E27FC236}">
                <a16:creationId xmlns:a16="http://schemas.microsoft.com/office/drawing/2014/main" id="{668A29F5-A28B-D4F4-A30A-D4DB4C229B59}"/>
              </a:ext>
            </a:extLst>
          </p:cNvPr>
          <p:cNvSpPr txBox="1"/>
          <p:nvPr/>
        </p:nvSpPr>
        <p:spPr>
          <a:xfrm>
            <a:off x="533400" y="2273300"/>
            <a:ext cx="11417300" cy="4339650"/>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In conclusion, the future of AI in robotics is exciting and promising. As AI and robotics continue to evolve and improve, we can expect to see even more advanced and capable robots that can perform complex tasks and adapt to new situations and environments. While there are challenges and limitations to the development and deployment of AI in robotics, these challenges can be addressed through ongoing research and development and collaboration between experts in AI, robotics, and related fields. Overall, the integration of AI and robotics is likely to be a key driver of innovation and progress in the years to come.</a:t>
            </a:r>
          </a:p>
          <a:p>
            <a:endParaRPr lang="en-US">
              <a:solidFill>
                <a:schemeClr val="bg1"/>
              </a:solidFill>
              <a:latin typeface="Times New Roman" panose="02020603050405020304" pitchFamily="18" charset="0"/>
              <a:cs typeface="Times New Roman" panose="02020603050405020304" pitchFamily="18" charset="0"/>
            </a:endParaRPr>
          </a:p>
          <a:p>
            <a:r>
              <a:rPr lang="en-US" sz="2400" u="sng">
                <a:solidFill>
                  <a:schemeClr val="bg1"/>
                </a:solidFill>
                <a:latin typeface="Times New Roman" panose="02020603050405020304" pitchFamily="18" charset="0"/>
                <a:cs typeface="Times New Roman" panose="02020603050405020304" pitchFamily="18" charset="0"/>
              </a:rPr>
              <a:t>References :</a:t>
            </a:r>
            <a:endParaRPr lang="en-IN" sz="2400" u="sng">
              <a:solidFill>
                <a:schemeClr val="bg1"/>
              </a:solidFill>
              <a:latin typeface="Times New Roman" panose="02020603050405020304" pitchFamily="18" charset="0"/>
              <a:cs typeface="Times New Roman" panose="02020603050405020304" pitchFamily="18" charset="0"/>
            </a:endParaRPr>
          </a:p>
          <a:p>
            <a:endParaRPr lang="en-IN"/>
          </a:p>
          <a:p>
            <a:pPr marL="285750" indent="-285750">
              <a:buFont typeface="Wingdings" panose="05000000000000000000" pitchFamily="2" charset="2"/>
              <a:buChar char="ü"/>
            </a:pPr>
            <a:r>
              <a:rPr lang="en-IN">
                <a:solidFill>
                  <a:schemeClr val="bg1"/>
                </a:solidFill>
                <a:hlinkClick r:id="rId9"/>
              </a:rPr>
              <a:t>https://www.google.com/</a:t>
            </a:r>
            <a:endParaRPr lang="en-IN">
              <a:solidFill>
                <a:schemeClr val="bg1"/>
              </a:solidFill>
            </a:endParaRPr>
          </a:p>
          <a:p>
            <a:pPr marL="285750" indent="-285750">
              <a:buFont typeface="Wingdings" panose="05000000000000000000" pitchFamily="2" charset="2"/>
              <a:buChar char="ü"/>
            </a:pPr>
            <a:r>
              <a:rPr lang="en-IN">
                <a:solidFill>
                  <a:schemeClr val="bg1"/>
                </a:solidFill>
                <a:hlinkClick r:id="rId10"/>
              </a:rPr>
              <a:t>https://chat.openai.com/</a:t>
            </a:r>
            <a:endParaRPr lang="en-IN">
              <a:solidFill>
                <a:schemeClr val="bg1"/>
              </a:solidFill>
            </a:endParaRPr>
          </a:p>
          <a:p>
            <a:pPr marL="285750" indent="-285750">
              <a:buFont typeface="Wingdings" panose="05000000000000000000" pitchFamily="2" charset="2"/>
              <a:buChar char="ü"/>
            </a:pPr>
            <a:r>
              <a:rPr lang="en-IN">
                <a:solidFill>
                  <a:schemeClr val="bg1"/>
                </a:solidFill>
                <a:hlinkClick r:id="rId11"/>
              </a:rPr>
              <a:t>https://www.istockphoto.com/</a:t>
            </a:r>
            <a:endParaRPr lang="en-IN">
              <a:solidFill>
                <a:schemeClr val="bg1"/>
              </a:solidFill>
            </a:endParaRPr>
          </a:p>
          <a:p>
            <a:pPr marL="285750" indent="-285750">
              <a:buFont typeface="Wingdings" panose="05000000000000000000" pitchFamily="2" charset="2"/>
              <a:buChar char="ü"/>
            </a:pPr>
            <a:r>
              <a:rPr lang="en-IN">
                <a:solidFill>
                  <a:schemeClr val="bg1"/>
                </a:solidFill>
                <a:hlinkClick r:id="rId12"/>
              </a:rPr>
              <a:t>https://www.youtube.com/</a:t>
            </a:r>
            <a:endParaRPr lang="en-IN">
              <a:solidFill>
                <a:schemeClr val="bg1"/>
              </a:solidFill>
            </a:endParaRPr>
          </a:p>
          <a:p>
            <a:pPr marL="285750" indent="-285750">
              <a:buFont typeface="Wingdings" panose="05000000000000000000" pitchFamily="2" charset="2"/>
              <a:buChar char="ü"/>
            </a:pPr>
            <a:r>
              <a:rPr lang="en-IN">
                <a:solidFill>
                  <a:schemeClr val="bg1"/>
                </a:solidFill>
                <a:hlinkClick r:id="rId13"/>
              </a:rPr>
              <a:t>https://en.wikipedia.org/wiki/Artificial_intelligence</a:t>
            </a:r>
            <a:endParaRPr lang="en-IN">
              <a:solidFill>
                <a:schemeClr val="bg1"/>
              </a:solidFill>
            </a:endParaRPr>
          </a:p>
          <a:p>
            <a:pPr marL="285750" indent="-285750">
              <a:buFont typeface="Wingdings" panose="05000000000000000000" pitchFamily="2" charset="2"/>
              <a:buChar char="ü"/>
            </a:pPr>
            <a:r>
              <a:rPr lang="en-IN">
                <a:solidFill>
                  <a:schemeClr val="bg1"/>
                </a:solidFill>
                <a:hlinkClick r:id="rId14"/>
              </a:rPr>
              <a:t>https://en.wikipedia.org/wiki/Robotics</a:t>
            </a:r>
            <a:endParaRPr lang="en-IN">
              <a:solidFill>
                <a:schemeClr val="bg1"/>
              </a:solidFill>
            </a:endParaRPr>
          </a:p>
        </p:txBody>
      </p:sp>
    </p:spTree>
    <p:extLst>
      <p:ext uri="{BB962C8B-B14F-4D97-AF65-F5344CB8AC3E}">
        <p14:creationId xmlns:p14="http://schemas.microsoft.com/office/powerpoint/2010/main" val="1071761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36C8982-3C20-A22A-3639-7B995ACBBDE4}"/>
              </a:ext>
            </a:extLst>
          </p:cNvPr>
          <p:cNvSpPr txBox="1"/>
          <p:nvPr/>
        </p:nvSpPr>
        <p:spPr>
          <a:xfrm>
            <a:off x="2935705" y="3092270"/>
            <a:ext cx="6320589" cy="1569660"/>
          </a:xfrm>
          <a:prstGeom prst="rect">
            <a:avLst/>
          </a:prstGeom>
          <a:noFill/>
        </p:spPr>
        <p:txBody>
          <a:bodyPr wrap="square" rtlCol="0">
            <a:spAutoFit/>
          </a:bodyPr>
          <a:lstStyle/>
          <a:p>
            <a:r>
              <a:rPr lang="en-US" sz="9600">
                <a:solidFill>
                  <a:schemeClr val="bg1"/>
                </a:solidFill>
                <a:latin typeface="Times New Roman" panose="02020603050405020304" pitchFamily="18" charset="0"/>
                <a:cs typeface="Times New Roman" panose="02020603050405020304" pitchFamily="18" charset="0"/>
              </a:rPr>
              <a:t>What is AI ?</a:t>
            </a:r>
            <a:endParaRPr lang="en-IN" sz="9600">
              <a:solidFill>
                <a:schemeClr val="bg1"/>
              </a:solidFill>
              <a:latin typeface="Times New Roman" panose="02020603050405020304" pitchFamily="18" charset="0"/>
              <a:cs typeface="Times New Roman" panose="02020603050405020304" pitchFamily="18" charset="0"/>
            </a:endParaRPr>
          </a:p>
        </p:txBody>
      </p:sp>
      <p:pic>
        <p:nvPicPr>
          <p:cNvPr id="4" name="Graphic 3" descr="Brain in head">
            <a:extLst>
              <a:ext uri="{FF2B5EF4-FFF2-40B4-BE49-F238E27FC236}">
                <a16:creationId xmlns:a16="http://schemas.microsoft.com/office/drawing/2014/main" id="{CA21A5E4-58D3-C793-85E1-9843A5902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5350" y="761998"/>
            <a:ext cx="2781301" cy="2781301"/>
          </a:xfrm>
          <a:prstGeom prst="rect">
            <a:avLst/>
          </a:prstGeom>
        </p:spPr>
      </p:pic>
      <p:pic>
        <p:nvPicPr>
          <p:cNvPr id="2050" name="Picture 2" descr="Future artificial intelligence robot and cyborg. stock photo">
            <a:extLst>
              <a:ext uri="{FF2B5EF4-FFF2-40B4-BE49-F238E27FC236}">
                <a16:creationId xmlns:a16="http://schemas.microsoft.com/office/drawing/2014/main" id="{5DA136F5-A393-F0B9-E3EF-D8C758790FE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50000"/>
                    </a14:imgEffect>
                  </a14:imgLayer>
                </a14:imgProps>
              </a:ext>
              <a:ext uri="{28A0092B-C50C-407E-A947-70E740481C1C}">
                <a14:useLocalDpi xmlns:a14="http://schemas.microsoft.com/office/drawing/2010/main" val="0"/>
              </a:ext>
            </a:extLst>
          </a:blip>
          <a:srcRect l="24510" t="27500" r="24510" b="27500"/>
          <a:stretch/>
        </p:blipFill>
        <p:spPr bwMode="auto">
          <a:xfrm>
            <a:off x="-1" y="0"/>
            <a:ext cx="12192000" cy="6858000"/>
          </a:xfrm>
          <a:prstGeom prst="rect">
            <a:avLst/>
          </a:prstGeom>
          <a:noFill/>
        </p:spPr>
      </p:pic>
      <p:sp>
        <p:nvSpPr>
          <p:cNvPr id="6" name="TextBox 5">
            <a:extLst>
              <a:ext uri="{FF2B5EF4-FFF2-40B4-BE49-F238E27FC236}">
                <a16:creationId xmlns:a16="http://schemas.microsoft.com/office/drawing/2014/main" id="{188E124A-7F69-1FBB-9401-FAB21D228CD2}"/>
              </a:ext>
            </a:extLst>
          </p:cNvPr>
          <p:cNvSpPr txBox="1"/>
          <p:nvPr/>
        </p:nvSpPr>
        <p:spPr>
          <a:xfrm>
            <a:off x="3354805" y="1433550"/>
            <a:ext cx="6320589" cy="1446550"/>
          </a:xfrm>
          <a:prstGeom prst="rect">
            <a:avLst/>
          </a:prstGeom>
          <a:noFill/>
        </p:spPr>
        <p:txBody>
          <a:bodyPr wrap="square" rtlCol="0">
            <a:spAutoFit/>
          </a:bodyPr>
          <a:lstStyle/>
          <a:p>
            <a:r>
              <a:rPr lang="en-US" sz="8800">
                <a:solidFill>
                  <a:schemeClr val="bg1"/>
                </a:solidFill>
                <a:latin typeface="Times New Roman" panose="02020603050405020304" pitchFamily="18" charset="0"/>
                <a:cs typeface="Times New Roman" panose="02020603050405020304" pitchFamily="18" charset="0"/>
              </a:rPr>
              <a:t>What is AI ?</a:t>
            </a:r>
            <a:endParaRPr lang="en-IN" sz="8800">
              <a:solidFill>
                <a:schemeClr val="bg1"/>
              </a:solidFill>
              <a:latin typeface="Times New Roman" panose="02020603050405020304" pitchFamily="18" charset="0"/>
              <a:cs typeface="Times New Roman" panose="02020603050405020304" pitchFamily="18" charset="0"/>
            </a:endParaRPr>
          </a:p>
        </p:txBody>
      </p:sp>
      <p:pic>
        <p:nvPicPr>
          <p:cNvPr id="7" name="Graphic 6" descr="Brain in head">
            <a:extLst>
              <a:ext uri="{FF2B5EF4-FFF2-40B4-BE49-F238E27FC236}">
                <a16:creationId xmlns:a16="http://schemas.microsoft.com/office/drawing/2014/main" id="{EB76BE05-0B60-8BFB-B1F2-35C96A45A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3062" y="397727"/>
            <a:ext cx="1285876" cy="1285876"/>
          </a:xfrm>
          <a:prstGeom prst="rect">
            <a:avLst/>
          </a:prstGeom>
          <a:effectLst>
            <a:outerShdw blurRad="317500" dist="50800" dir="5400000" algn="ctr" rotWithShape="0">
              <a:srgbClr val="000000">
                <a:alpha val="50000"/>
              </a:srgbClr>
            </a:outerShdw>
          </a:effectLst>
        </p:spPr>
      </p:pic>
      <p:sp>
        <p:nvSpPr>
          <p:cNvPr id="8" name="TextBox 7">
            <a:extLst>
              <a:ext uri="{FF2B5EF4-FFF2-40B4-BE49-F238E27FC236}">
                <a16:creationId xmlns:a16="http://schemas.microsoft.com/office/drawing/2014/main" id="{9A299250-16C9-9CE6-F151-7083E9BA8BDB}"/>
              </a:ext>
            </a:extLst>
          </p:cNvPr>
          <p:cNvSpPr txBox="1"/>
          <p:nvPr/>
        </p:nvSpPr>
        <p:spPr>
          <a:xfrm>
            <a:off x="711200" y="2933700"/>
            <a:ext cx="10922000" cy="3170099"/>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AI is a field of study that involves the development of computer programs and systems that can perform tasks that would typically require human intelligence to accomplish.</a:t>
            </a:r>
          </a:p>
          <a:p>
            <a:endParaRPr lang="en-US" sz="2000">
              <a:solidFill>
                <a:schemeClr val="bg1"/>
              </a:solidFill>
              <a:latin typeface="Times New Roman" panose="02020603050405020304" pitchFamily="18" charset="0"/>
              <a:cs typeface="Times New Roman" panose="02020603050405020304" pitchFamily="18" charset="0"/>
            </a:endParaRPr>
          </a:p>
          <a:p>
            <a:r>
              <a:rPr lang="en-US" sz="2000">
                <a:solidFill>
                  <a:schemeClr val="bg1"/>
                </a:solidFill>
                <a:latin typeface="Times New Roman" panose="02020603050405020304" pitchFamily="18" charset="0"/>
                <a:cs typeface="Times New Roman" panose="02020603050405020304" pitchFamily="18" charset="0"/>
              </a:rPr>
              <a:t>This involves the use of various types of machine learning algorithms, such as supervised learning, unsupervised learning, and reinforcement learning, to enable the robot to learn from data and improve its performance over time.</a:t>
            </a:r>
          </a:p>
          <a:p>
            <a:endParaRPr lang="en-US" sz="2000">
              <a:solidFill>
                <a:schemeClr val="bg1"/>
              </a:solidFill>
              <a:latin typeface="Times New Roman" panose="02020603050405020304" pitchFamily="18" charset="0"/>
              <a:cs typeface="Times New Roman" panose="02020603050405020304" pitchFamily="18" charset="0"/>
            </a:endParaRPr>
          </a:p>
          <a:p>
            <a:r>
              <a:rPr lang="en-US" sz="2000">
                <a:solidFill>
                  <a:schemeClr val="bg1"/>
                </a:solidFill>
                <a:latin typeface="Times New Roman" panose="02020603050405020304" pitchFamily="18" charset="0"/>
                <a:cs typeface="Times New Roman" panose="02020603050405020304" pitchFamily="18" charset="0"/>
              </a:rPr>
              <a:t>AI in robotics also involves the use of computer vision techniques to enable robots to perceive and interpret the environment around them, and natural language processing (NLP) techniques to enable robots to understand and respond to human language.</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5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031959" y="3175000"/>
            <a:ext cx="6432883" cy="830997"/>
          </a:xfrm>
          <a:prstGeom prst="rect">
            <a:avLst/>
          </a:prstGeom>
          <a:noFill/>
        </p:spPr>
        <p:txBody>
          <a:bodyPr wrap="square" rtlCol="0">
            <a:spAutoFit/>
          </a:bodyPr>
          <a:lstStyle/>
          <a:p>
            <a:r>
              <a:rPr lang="en-US" sz="4800">
                <a:solidFill>
                  <a:schemeClr val="bg1"/>
                </a:solidFill>
                <a:latin typeface="Times New Roman" panose="02020603050405020304" pitchFamily="18" charset="0"/>
                <a:cs typeface="Times New Roman" panose="02020603050405020304" pitchFamily="18" charset="0"/>
              </a:rPr>
              <a:t>What is AI in Robotics ?</a:t>
            </a:r>
            <a:endParaRPr lang="en-IN" sz="4800">
              <a:solidFill>
                <a:schemeClr val="bg1"/>
              </a:solidFill>
              <a:latin typeface="Times New Roman" panose="02020603050405020304" pitchFamily="18" charset="0"/>
              <a:cs typeface="Times New Roman" panose="02020603050405020304" pitchFamily="18" charset="0"/>
            </a:endParaRPr>
          </a:p>
        </p:txBody>
      </p:sp>
      <p:pic>
        <p:nvPicPr>
          <p:cNvPr id="3" name="Graphic 2" descr="Robot">
            <a:extLst>
              <a:ext uri="{FF2B5EF4-FFF2-40B4-BE49-F238E27FC236}">
                <a16:creationId xmlns:a16="http://schemas.microsoft.com/office/drawing/2014/main" id="{BE8723D6-F385-285B-F82B-A4A22C00D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800" y="1333500"/>
            <a:ext cx="1930400" cy="1930400"/>
          </a:xfrm>
          <a:prstGeom prst="rect">
            <a:avLst/>
          </a:prstGeom>
        </p:spPr>
      </p:pic>
    </p:spTree>
    <p:extLst>
      <p:ext uri="{BB962C8B-B14F-4D97-AF65-F5344CB8AC3E}">
        <p14:creationId xmlns:p14="http://schemas.microsoft.com/office/powerpoint/2010/main" val="18375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a:extLst>
              <a:ext uri="{FF2B5EF4-FFF2-40B4-BE49-F238E27FC236}">
                <a16:creationId xmlns:a16="http://schemas.microsoft.com/office/drawing/2014/main" id="{809C3253-A79A-EEC6-B90F-3E5FACD5C2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11684" b="11684"/>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0073324-41D9-7192-8599-72C8BAB9C8EE}"/>
              </a:ext>
            </a:extLst>
          </p:cNvPr>
          <p:cNvSpPr txBox="1"/>
          <p:nvPr/>
        </p:nvSpPr>
        <p:spPr>
          <a:xfrm>
            <a:off x="1410202" y="1786938"/>
            <a:ext cx="9447797" cy="1200329"/>
          </a:xfrm>
          <a:prstGeom prst="rect">
            <a:avLst/>
          </a:prstGeom>
          <a:noFill/>
        </p:spPr>
        <p:txBody>
          <a:bodyPr wrap="square" rtlCol="0">
            <a:spAutoFit/>
          </a:bodyPr>
          <a:lstStyle/>
          <a:p>
            <a:r>
              <a:rPr lang="en-US" sz="7200">
                <a:solidFill>
                  <a:schemeClr val="bg1"/>
                </a:solidFill>
                <a:latin typeface="Times New Roman" panose="02020603050405020304" pitchFamily="18" charset="0"/>
                <a:cs typeface="Times New Roman" panose="02020603050405020304" pitchFamily="18" charset="0"/>
              </a:rPr>
              <a:t>What is AI in Robotics ?</a:t>
            </a:r>
            <a:endParaRPr lang="en-IN" sz="7200">
              <a:solidFill>
                <a:schemeClr val="bg1"/>
              </a:solidFill>
              <a:latin typeface="Times New Roman" panose="02020603050405020304" pitchFamily="18" charset="0"/>
              <a:cs typeface="Times New Roman" panose="02020603050405020304" pitchFamily="18" charset="0"/>
            </a:endParaRPr>
          </a:p>
        </p:txBody>
      </p:sp>
      <p:pic>
        <p:nvPicPr>
          <p:cNvPr id="11" name="Graphic 10" descr="Robot">
            <a:extLst>
              <a:ext uri="{FF2B5EF4-FFF2-40B4-BE49-F238E27FC236}">
                <a16:creationId xmlns:a16="http://schemas.microsoft.com/office/drawing/2014/main" id="{FB276789-AF97-0F9D-EA3B-2E3807A213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2676" y="-17507"/>
            <a:ext cx="2106648" cy="2106648"/>
          </a:xfrm>
          <a:prstGeom prst="rect">
            <a:avLst/>
          </a:prstGeom>
        </p:spPr>
      </p:pic>
      <p:sp>
        <p:nvSpPr>
          <p:cNvPr id="12" name="TextBox 11">
            <a:extLst>
              <a:ext uri="{FF2B5EF4-FFF2-40B4-BE49-F238E27FC236}">
                <a16:creationId xmlns:a16="http://schemas.microsoft.com/office/drawing/2014/main" id="{B63A6C9C-0E98-CF9B-4ED3-DA63517D8F2A}"/>
              </a:ext>
            </a:extLst>
          </p:cNvPr>
          <p:cNvSpPr txBox="1"/>
          <p:nvPr/>
        </p:nvSpPr>
        <p:spPr>
          <a:xfrm>
            <a:off x="660400" y="3349040"/>
            <a:ext cx="11125200" cy="2031325"/>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Artificial intelligence (AI) in robotics is the integration of advanced software and hardware systems that enable robots to perform a wide range of tasks autonomously. AI-driven robots use sensors, cameras, and other advanced technologies to gather data, interpret it, and make decisions based on that data.</a:t>
            </a:r>
          </a:p>
          <a:p>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The field of robotics has been advancing at a rapid pace in recent years, and AI has played a significant role in this progress. By incorporating AI into robots, engineers and developers can create machines that are capable of adapting to new environments, learning from experience, and making decisions based on complex data.</a:t>
            </a:r>
          </a:p>
        </p:txBody>
      </p:sp>
    </p:spTree>
    <p:extLst>
      <p:ext uri="{BB962C8B-B14F-4D97-AF65-F5344CB8AC3E}">
        <p14:creationId xmlns:p14="http://schemas.microsoft.com/office/powerpoint/2010/main" val="2780864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882859" y="2552700"/>
            <a:ext cx="4880141" cy="2794000"/>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 </a:t>
            </a:r>
            <a:r>
              <a:rPr lang="en-US" sz="5400">
                <a:solidFill>
                  <a:schemeClr val="bg1"/>
                </a:solidFill>
                <a:latin typeface="Times New Roman" panose="02020603050405020304" pitchFamily="18" charset="0"/>
                <a:cs typeface="Times New Roman" panose="02020603050405020304" pitchFamily="18" charset="0"/>
              </a:rPr>
              <a:t>Applications </a:t>
            </a:r>
          </a:p>
          <a:p>
            <a:r>
              <a:rPr lang="en-US" sz="5400">
                <a:solidFill>
                  <a:schemeClr val="bg1"/>
                </a:solidFill>
                <a:latin typeface="Times New Roman" panose="02020603050405020304" pitchFamily="18" charset="0"/>
                <a:cs typeface="Times New Roman" panose="02020603050405020304" pitchFamily="18" charset="0"/>
              </a:rPr>
              <a:t>         of </a:t>
            </a:r>
          </a:p>
          <a:p>
            <a:r>
              <a:rPr lang="en-US" sz="5400">
                <a:solidFill>
                  <a:schemeClr val="bg1"/>
                </a:solidFill>
                <a:latin typeface="Times New Roman" panose="02020603050405020304" pitchFamily="18" charset="0"/>
                <a:cs typeface="Times New Roman" panose="02020603050405020304" pitchFamily="18" charset="0"/>
              </a:rPr>
              <a:t>AI in Robotics :</a:t>
            </a:r>
            <a:endParaRPr lang="en-IN" sz="5400">
              <a:solidFill>
                <a:schemeClr val="bg1"/>
              </a:solidFill>
              <a:latin typeface="Times New Roman" panose="02020603050405020304" pitchFamily="18" charset="0"/>
              <a:cs typeface="Times New Roman" panose="02020603050405020304" pitchFamily="18" charset="0"/>
            </a:endParaRPr>
          </a:p>
        </p:txBody>
      </p:sp>
      <p:pic>
        <p:nvPicPr>
          <p:cNvPr id="6" name="Graphic 5" descr="Gears">
            <a:extLst>
              <a:ext uri="{FF2B5EF4-FFF2-40B4-BE49-F238E27FC236}">
                <a16:creationId xmlns:a16="http://schemas.microsoft.com/office/drawing/2014/main" id="{85A8AF74-C4A1-0A19-08F8-FD960EE07E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1450" y="1279625"/>
            <a:ext cx="1689100" cy="1689100"/>
          </a:xfrm>
          <a:prstGeom prst="rect">
            <a:avLst/>
          </a:prstGeom>
        </p:spPr>
      </p:pic>
    </p:spTree>
    <p:extLst>
      <p:ext uri="{BB962C8B-B14F-4D97-AF65-F5344CB8AC3E}">
        <p14:creationId xmlns:p14="http://schemas.microsoft.com/office/powerpoint/2010/main" val="41893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a:extLst>
              <a:ext uri="{FF2B5EF4-FFF2-40B4-BE49-F238E27FC236}">
                <a16:creationId xmlns:a16="http://schemas.microsoft.com/office/drawing/2014/main" id="{4E0DD43E-CC58-90AC-3CB1-7012EFB1C81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10577" b="1057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A34B10-C7D7-233D-75E5-D2F3058F0587}"/>
              </a:ext>
            </a:extLst>
          </p:cNvPr>
          <p:cNvSpPr txBox="1"/>
          <p:nvPr/>
        </p:nvSpPr>
        <p:spPr>
          <a:xfrm>
            <a:off x="708151" y="2088262"/>
            <a:ext cx="11359899" cy="1107996"/>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Applications of AI in Robotics :</a:t>
            </a:r>
            <a:endParaRPr lang="en-IN" sz="6600">
              <a:solidFill>
                <a:schemeClr val="bg1"/>
              </a:solidFill>
              <a:latin typeface="Times New Roman" panose="02020603050405020304" pitchFamily="18" charset="0"/>
              <a:cs typeface="Times New Roman" panose="02020603050405020304" pitchFamily="18" charset="0"/>
            </a:endParaRPr>
          </a:p>
        </p:txBody>
      </p:sp>
      <p:pic>
        <p:nvPicPr>
          <p:cNvPr id="5" name="Graphic 4" descr="Gears">
            <a:extLst>
              <a:ext uri="{FF2B5EF4-FFF2-40B4-BE49-F238E27FC236}">
                <a16:creationId xmlns:a16="http://schemas.microsoft.com/office/drawing/2014/main" id="{146234FC-9386-E093-B8D9-F3F26CFEA2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33950" y="139700"/>
            <a:ext cx="2324100" cy="2324100"/>
          </a:xfrm>
          <a:prstGeom prst="rect">
            <a:avLst/>
          </a:prstGeom>
        </p:spPr>
      </p:pic>
      <p:sp>
        <p:nvSpPr>
          <p:cNvPr id="6" name="TextBox 5">
            <a:extLst>
              <a:ext uri="{FF2B5EF4-FFF2-40B4-BE49-F238E27FC236}">
                <a16:creationId xmlns:a16="http://schemas.microsoft.com/office/drawing/2014/main" id="{41A48AF2-4964-7B6A-6670-4379D9BC7A67}"/>
              </a:ext>
            </a:extLst>
          </p:cNvPr>
          <p:cNvSpPr txBox="1"/>
          <p:nvPr/>
        </p:nvSpPr>
        <p:spPr>
          <a:xfrm>
            <a:off x="708151" y="3323878"/>
            <a:ext cx="10896600" cy="2523768"/>
          </a:xfrm>
          <a:prstGeom prst="rect">
            <a:avLst/>
          </a:prstGeom>
          <a:noFill/>
        </p:spPr>
        <p:txBody>
          <a:bodyPr wrap="square" rtlCol="0">
            <a:spAutoFit/>
          </a:bodyPr>
          <a:lstStyle/>
          <a:p>
            <a:pPr marL="342900" indent="-342900">
              <a:buFont typeface="Wingdings" panose="05000000000000000000" pitchFamily="2" charset="2"/>
              <a:buChar char="q"/>
            </a:pPr>
            <a:r>
              <a:rPr lang="en-US" sz="2800">
                <a:solidFill>
                  <a:schemeClr val="bg1"/>
                </a:solidFill>
                <a:latin typeface="Times New Roman" panose="02020603050405020304" pitchFamily="18" charset="0"/>
                <a:cs typeface="Times New Roman" panose="02020603050405020304" pitchFamily="18" charset="0"/>
              </a:rPr>
              <a:t>Autonomous Navigation</a:t>
            </a:r>
          </a:p>
          <a:p>
            <a:pPr marL="342900" indent="-342900">
              <a:buFont typeface="Wingdings" panose="05000000000000000000" pitchFamily="2" charset="2"/>
              <a:buChar char="q"/>
            </a:pPr>
            <a:r>
              <a:rPr lang="en-US" sz="2800">
                <a:solidFill>
                  <a:schemeClr val="bg1"/>
                </a:solidFill>
                <a:latin typeface="Times New Roman" panose="02020603050405020304" pitchFamily="18" charset="0"/>
                <a:cs typeface="Times New Roman" panose="02020603050405020304" pitchFamily="18" charset="0"/>
              </a:rPr>
              <a:t>Object Recognition</a:t>
            </a:r>
          </a:p>
          <a:p>
            <a:pPr marL="342900" indent="-342900">
              <a:buFont typeface="Wingdings" panose="05000000000000000000" pitchFamily="2" charset="2"/>
              <a:buChar char="q"/>
            </a:pPr>
            <a:r>
              <a:rPr lang="en-US" sz="2800">
                <a:solidFill>
                  <a:schemeClr val="bg1"/>
                </a:solidFill>
                <a:latin typeface="Times New Roman" panose="02020603050405020304" pitchFamily="18" charset="0"/>
                <a:cs typeface="Times New Roman" panose="02020603050405020304" pitchFamily="18" charset="0"/>
              </a:rPr>
              <a:t>Speech and Language Recognition</a:t>
            </a:r>
          </a:p>
          <a:p>
            <a:pPr marL="342900" indent="-342900">
              <a:buFont typeface="Wingdings" panose="05000000000000000000" pitchFamily="2" charset="2"/>
              <a:buChar char="q"/>
            </a:pPr>
            <a:r>
              <a:rPr lang="en-US" sz="2800">
                <a:solidFill>
                  <a:schemeClr val="bg1"/>
                </a:solidFill>
                <a:latin typeface="Times New Roman" panose="02020603050405020304" pitchFamily="18" charset="0"/>
                <a:cs typeface="Times New Roman" panose="02020603050405020304" pitchFamily="18" charset="0"/>
              </a:rPr>
              <a:t>Predictive Maintenance</a:t>
            </a:r>
          </a:p>
          <a:p>
            <a:pPr marL="342900" indent="-342900">
              <a:buFont typeface="Wingdings" panose="05000000000000000000" pitchFamily="2" charset="2"/>
              <a:buChar char="q"/>
            </a:pPr>
            <a:r>
              <a:rPr lang="en-US" sz="2800">
                <a:solidFill>
                  <a:schemeClr val="bg1"/>
                </a:solidFill>
                <a:latin typeface="Times New Roman" panose="02020603050405020304" pitchFamily="18" charset="0"/>
                <a:cs typeface="Times New Roman" panose="02020603050405020304" pitchFamily="18" charset="0"/>
              </a:rPr>
              <a:t>Collaborative Robots</a:t>
            </a:r>
          </a:p>
          <a:p>
            <a:endParaRPr lang="en-IN"/>
          </a:p>
        </p:txBody>
      </p:sp>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9D5180DB-25C3-D633-C80F-86B4783C2131}"/>
                  </a:ext>
                </a:extLst>
              </p:cNvPr>
              <p:cNvGraphicFramePr>
                <a:graphicFrameLocks noChangeAspect="1"/>
              </p:cNvGraphicFramePr>
              <p:nvPr>
                <p:extLst>
                  <p:ext uri="{D42A27DB-BD31-4B8C-83A1-F6EECF244321}">
                    <p14:modId xmlns:p14="http://schemas.microsoft.com/office/powerpoint/2010/main" val="3269376049"/>
                  </p:ext>
                </p:extLst>
              </p:nvPr>
            </p:nvGraphicFramePr>
            <p:xfrm>
              <a:off x="8177696" y="3241807"/>
              <a:ext cx="1316875" cy="740742"/>
            </p:xfrm>
            <a:graphic>
              <a:graphicData uri="http://schemas.microsoft.com/office/powerpoint/2016/sectionzoom">
                <psez:sectionZm>
                  <psez:sectionZmObj sectionId="{7AEB16C8-C81F-4FC3-BA0F-8734083ECAE7}">
                    <psez:zmPr id="{8B55B8B0-4303-4CF5-87BA-CD1C7C024BE8}" transitionDur="1000" showBg="0">
                      <p166:blipFill xmlns:p166="http://schemas.microsoft.com/office/powerpoint/2016/6/main">
                        <a:blip r:embed="rId7"/>
                        <a:stretch>
                          <a:fillRect/>
                        </a:stretch>
                      </p166:blipFill>
                      <p166:spPr xmlns:p166="http://schemas.microsoft.com/office/powerpoint/2016/6/main">
                        <a:xfrm>
                          <a:off x="0" y="0"/>
                          <a:ext cx="1316875" cy="740742"/>
                        </a:xfrm>
                        <a:prstGeom prst="rect">
                          <a:avLst/>
                        </a:prstGeom>
                      </p166:spPr>
                    </psez:zmPr>
                  </psez:sectionZmObj>
                </psez:sectionZm>
              </a:graphicData>
            </a:graphic>
          </p:graphicFrame>
        </mc:Choice>
        <mc:Fallback xmlns="">
          <p:pic>
            <p:nvPicPr>
              <p:cNvPr id="8" name="Section Zoom 7">
                <a:hlinkClick r:id="rId8" action="ppaction://hlinksldjump"/>
                <a:extLst>
                  <a:ext uri="{FF2B5EF4-FFF2-40B4-BE49-F238E27FC236}">
                    <a16:creationId xmlns:a16="http://schemas.microsoft.com/office/drawing/2014/main" id="{9D5180DB-25C3-D633-C80F-86B4783C2131}"/>
                  </a:ext>
                </a:extLst>
              </p:cNvPr>
              <p:cNvPicPr>
                <a:picLocks noGrp="1" noRot="1" noChangeAspect="1" noMove="1" noResize="1" noEditPoints="1" noAdjustHandles="1" noChangeArrowheads="1" noChangeShapeType="1"/>
              </p:cNvPicPr>
              <p:nvPr/>
            </p:nvPicPr>
            <p:blipFill>
              <a:blip r:embed="rId9"/>
              <a:stretch>
                <a:fillRect/>
              </a:stretch>
            </p:blipFill>
            <p:spPr>
              <a:xfrm>
                <a:off x="8177696" y="3241807"/>
                <a:ext cx="1316875" cy="74074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2A7B3041-4ABA-2048-ECF4-540CB27AC5AA}"/>
                  </a:ext>
                </a:extLst>
              </p:cNvPr>
              <p:cNvGraphicFramePr>
                <a:graphicFrameLocks noChangeAspect="1"/>
              </p:cNvGraphicFramePr>
              <p:nvPr>
                <p:extLst>
                  <p:ext uri="{D42A27DB-BD31-4B8C-83A1-F6EECF244321}">
                    <p14:modId xmlns:p14="http://schemas.microsoft.com/office/powerpoint/2010/main" val="3878566588"/>
                  </p:ext>
                </p:extLst>
              </p:nvPr>
            </p:nvGraphicFramePr>
            <p:xfrm>
              <a:off x="9349988" y="3744631"/>
              <a:ext cx="1365956" cy="768350"/>
            </p:xfrm>
            <a:graphic>
              <a:graphicData uri="http://schemas.microsoft.com/office/powerpoint/2016/sectionzoom">
                <psez:sectionZm>
                  <psez:sectionZmObj sectionId="{96FBE291-646C-43FE-B291-7CEBA73F4472}">
                    <psez:zmPr id="{267FADA9-2087-4E69-AA8D-B84283C64307}" transitionDur="1000" showBg="0">
                      <p166:blipFill xmlns:p166="http://schemas.microsoft.com/office/powerpoint/2016/6/main">
                        <a:blip r:embed="rId10"/>
                        <a:stretch>
                          <a:fillRect/>
                        </a:stretch>
                      </p166:blipFill>
                      <p166:spPr xmlns:p166="http://schemas.microsoft.com/office/powerpoint/2016/6/main">
                        <a:xfrm>
                          <a:off x="0" y="0"/>
                          <a:ext cx="1365956" cy="768350"/>
                        </a:xfrm>
                        <a:prstGeom prst="rect">
                          <a:avLst/>
                        </a:prstGeom>
                      </p166:spPr>
                    </psez:zmPr>
                  </psez:sectionZmObj>
                </psez:sectionZm>
              </a:graphicData>
            </a:graphic>
          </p:graphicFrame>
        </mc:Choice>
        <mc:Fallback xmlns="">
          <p:pic>
            <p:nvPicPr>
              <p:cNvPr id="13" name="Section Zoom 12">
                <a:hlinkClick r:id="rId11" action="ppaction://hlinksldjump"/>
                <a:extLst>
                  <a:ext uri="{FF2B5EF4-FFF2-40B4-BE49-F238E27FC236}">
                    <a16:creationId xmlns:a16="http://schemas.microsoft.com/office/drawing/2014/main" id="{2A7B3041-4ABA-2048-ECF4-540CB27AC5AA}"/>
                  </a:ext>
                </a:extLst>
              </p:cNvPr>
              <p:cNvPicPr>
                <a:picLocks noGrp="1" noRot="1" noChangeAspect="1" noMove="1" noResize="1" noEditPoints="1" noAdjustHandles="1" noChangeArrowheads="1" noChangeShapeType="1"/>
              </p:cNvPicPr>
              <p:nvPr/>
            </p:nvPicPr>
            <p:blipFill>
              <a:blip r:embed="rId12"/>
              <a:stretch>
                <a:fillRect/>
              </a:stretch>
            </p:blipFill>
            <p:spPr>
              <a:xfrm>
                <a:off x="9349988" y="3744631"/>
                <a:ext cx="1365956" cy="7683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1C3B9C73-1559-0564-6D7C-26D529C13BF2}"/>
                  </a:ext>
                </a:extLst>
              </p:cNvPr>
              <p:cNvGraphicFramePr>
                <a:graphicFrameLocks noChangeAspect="1"/>
              </p:cNvGraphicFramePr>
              <p:nvPr>
                <p:extLst>
                  <p:ext uri="{D42A27DB-BD31-4B8C-83A1-F6EECF244321}">
                    <p14:modId xmlns:p14="http://schemas.microsoft.com/office/powerpoint/2010/main" val="3923426865"/>
                  </p:ext>
                </p:extLst>
              </p:nvPr>
            </p:nvGraphicFramePr>
            <p:xfrm>
              <a:off x="8192359" y="4345824"/>
              <a:ext cx="1365956" cy="768350"/>
            </p:xfrm>
            <a:graphic>
              <a:graphicData uri="http://schemas.microsoft.com/office/powerpoint/2016/sectionzoom">
                <psez:sectionZm>
                  <psez:sectionZmObj sectionId="{A020278C-387D-45BB-A44D-FF8233443FD3}">
                    <psez:zmPr id="{36413479-1B4E-4E6F-B6DC-6137AC8C61DE}" transitionDur="1000" showBg="0">
                      <p166:blipFill xmlns:p166="http://schemas.microsoft.com/office/powerpoint/2016/6/main">
                        <a:blip r:embed="rId13"/>
                        <a:stretch>
                          <a:fillRect/>
                        </a:stretch>
                      </p166:blipFill>
                      <p166:spPr xmlns:p166="http://schemas.microsoft.com/office/powerpoint/2016/6/main">
                        <a:xfrm>
                          <a:off x="0" y="0"/>
                          <a:ext cx="1365956" cy="768350"/>
                        </a:xfrm>
                        <a:prstGeom prst="rect">
                          <a:avLst/>
                        </a:prstGeom>
                      </p166:spPr>
                    </psez:zmPr>
                  </psez:sectionZmObj>
                </psez:sectionZm>
              </a:graphicData>
            </a:graphic>
          </p:graphicFrame>
        </mc:Choice>
        <mc:Fallback xmlns="">
          <p:pic>
            <p:nvPicPr>
              <p:cNvPr id="15" name="Section Zoom 14">
                <a:hlinkClick r:id="rId14" action="ppaction://hlinksldjump"/>
                <a:extLst>
                  <a:ext uri="{FF2B5EF4-FFF2-40B4-BE49-F238E27FC236}">
                    <a16:creationId xmlns:a16="http://schemas.microsoft.com/office/drawing/2014/main" id="{1C3B9C73-1559-0564-6D7C-26D529C13BF2}"/>
                  </a:ext>
                </a:extLst>
              </p:cNvPr>
              <p:cNvPicPr>
                <a:picLocks noGrp="1" noRot="1" noChangeAspect="1" noMove="1" noResize="1" noEditPoints="1" noAdjustHandles="1" noChangeArrowheads="1" noChangeShapeType="1"/>
              </p:cNvPicPr>
              <p:nvPr/>
            </p:nvPicPr>
            <p:blipFill>
              <a:blip r:embed="rId15"/>
              <a:stretch>
                <a:fillRect/>
              </a:stretch>
            </p:blipFill>
            <p:spPr>
              <a:xfrm>
                <a:off x="8192359" y="4345824"/>
                <a:ext cx="1365956" cy="7683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22ACEBC3-3346-9288-7AFB-388996417237}"/>
                  </a:ext>
                </a:extLst>
              </p:cNvPr>
              <p:cNvGraphicFramePr>
                <a:graphicFrameLocks noChangeAspect="1"/>
              </p:cNvGraphicFramePr>
              <p:nvPr>
                <p:extLst>
                  <p:ext uri="{D42A27DB-BD31-4B8C-83A1-F6EECF244321}">
                    <p14:modId xmlns:p14="http://schemas.microsoft.com/office/powerpoint/2010/main" val="2117593340"/>
                  </p:ext>
                </p:extLst>
              </p:nvPr>
            </p:nvGraphicFramePr>
            <p:xfrm>
              <a:off x="9270966" y="5073787"/>
              <a:ext cx="1365956" cy="768350"/>
            </p:xfrm>
            <a:graphic>
              <a:graphicData uri="http://schemas.microsoft.com/office/powerpoint/2016/sectionzoom">
                <psez:sectionZm>
                  <psez:sectionZmObj sectionId="{7B5F15D2-8498-41B6-A84F-931AA2071D44}">
                    <psez:zmPr id="{18030395-C75E-4F51-805E-4B8DA9346EE2}" transitionDur="1000" showBg="0">
                      <p166:blipFill xmlns:p166="http://schemas.microsoft.com/office/powerpoint/2016/6/main">
                        <a:blip r:embed="rId16"/>
                        <a:stretch>
                          <a:fillRect/>
                        </a:stretch>
                      </p166:blipFill>
                      <p166:spPr xmlns:p166="http://schemas.microsoft.com/office/powerpoint/2016/6/main">
                        <a:xfrm>
                          <a:off x="0" y="0"/>
                          <a:ext cx="1365956" cy="768350"/>
                        </a:xfrm>
                        <a:prstGeom prst="rect">
                          <a:avLst/>
                        </a:prstGeom>
                      </p166:spPr>
                    </psez:zmPr>
                  </psez:sectionZmObj>
                </psez:sectionZm>
              </a:graphicData>
            </a:graphic>
          </p:graphicFrame>
        </mc:Choice>
        <mc:Fallback xmlns="">
          <p:pic>
            <p:nvPicPr>
              <p:cNvPr id="17" name="Section Zoom 16">
                <a:hlinkClick r:id="rId17" action="ppaction://hlinksldjump"/>
                <a:extLst>
                  <a:ext uri="{FF2B5EF4-FFF2-40B4-BE49-F238E27FC236}">
                    <a16:creationId xmlns:a16="http://schemas.microsoft.com/office/drawing/2014/main" id="{22ACEBC3-3346-9288-7AFB-388996417237}"/>
                  </a:ext>
                </a:extLst>
              </p:cNvPr>
              <p:cNvPicPr>
                <a:picLocks noGrp="1" noRot="1" noChangeAspect="1" noMove="1" noResize="1" noEditPoints="1" noAdjustHandles="1" noChangeArrowheads="1" noChangeShapeType="1"/>
              </p:cNvPicPr>
              <p:nvPr/>
            </p:nvPicPr>
            <p:blipFill>
              <a:blip r:embed="rId18"/>
              <a:stretch>
                <a:fillRect/>
              </a:stretch>
            </p:blipFill>
            <p:spPr>
              <a:xfrm>
                <a:off x="9270966" y="5073787"/>
                <a:ext cx="1365956" cy="7683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618B9CF1-25DF-D3AF-BB1E-9571E1F27A91}"/>
                  </a:ext>
                </a:extLst>
              </p:cNvPr>
              <p:cNvGraphicFramePr>
                <a:graphicFrameLocks noChangeAspect="1"/>
              </p:cNvGraphicFramePr>
              <p:nvPr>
                <p:extLst>
                  <p:ext uri="{D42A27DB-BD31-4B8C-83A1-F6EECF244321}">
                    <p14:modId xmlns:p14="http://schemas.microsoft.com/office/powerpoint/2010/main" val="2802185441"/>
                  </p:ext>
                </p:extLst>
              </p:nvPr>
            </p:nvGraphicFramePr>
            <p:xfrm>
              <a:off x="8217759" y="5591589"/>
              <a:ext cx="1302212" cy="732494"/>
            </p:xfrm>
            <a:graphic>
              <a:graphicData uri="http://schemas.microsoft.com/office/powerpoint/2016/sectionzoom">
                <psez:sectionZm>
                  <psez:sectionZmObj sectionId="{2FACDDBA-BD1E-4126-8A25-1724DBF65C5F}">
                    <psez:zmPr id="{B67E88D9-683E-4A6C-AEB6-E8979AD8699D}" transitionDur="1000" showBg="0">
                      <p166:blipFill xmlns:p166="http://schemas.microsoft.com/office/powerpoint/2016/6/main">
                        <a:blip r:embed="rId19"/>
                        <a:stretch>
                          <a:fillRect/>
                        </a:stretch>
                      </p166:blipFill>
                      <p166:spPr xmlns:p166="http://schemas.microsoft.com/office/powerpoint/2016/6/main">
                        <a:xfrm>
                          <a:off x="0" y="0"/>
                          <a:ext cx="1302212" cy="732494"/>
                        </a:xfrm>
                        <a:prstGeom prst="rect">
                          <a:avLst/>
                        </a:prstGeom>
                      </p166:spPr>
                    </psez:zmPr>
                  </psez:sectionZmObj>
                </psez:sectionZm>
              </a:graphicData>
            </a:graphic>
          </p:graphicFrame>
        </mc:Choice>
        <mc:Fallback>
          <p:pic>
            <p:nvPicPr>
              <p:cNvPr id="7" name="Section Zoom 6">
                <a:hlinkClick r:id="rId20" action="ppaction://hlinksldjump"/>
                <a:extLst>
                  <a:ext uri="{FF2B5EF4-FFF2-40B4-BE49-F238E27FC236}">
                    <a16:creationId xmlns:a16="http://schemas.microsoft.com/office/drawing/2014/main" id="{618B9CF1-25DF-D3AF-BB1E-9571E1F27A91}"/>
                  </a:ext>
                </a:extLst>
              </p:cNvPr>
              <p:cNvPicPr>
                <a:picLocks noGrp="1" noRot="1" noChangeAspect="1" noMove="1" noResize="1" noEditPoints="1" noAdjustHandles="1" noChangeArrowheads="1" noChangeShapeType="1"/>
              </p:cNvPicPr>
              <p:nvPr/>
            </p:nvPicPr>
            <p:blipFill>
              <a:blip r:embed="rId19"/>
              <a:stretch>
                <a:fillRect/>
              </a:stretch>
            </p:blipFill>
            <p:spPr>
              <a:xfrm>
                <a:off x="8217759" y="5591589"/>
                <a:ext cx="1302212" cy="732494"/>
              </a:xfrm>
              <a:prstGeom prst="rect">
                <a:avLst/>
              </a:prstGeom>
            </p:spPr>
          </p:pic>
        </mc:Fallback>
      </mc:AlternateContent>
    </p:spTree>
    <p:extLst>
      <p:ext uri="{BB962C8B-B14F-4D97-AF65-F5344CB8AC3E}">
        <p14:creationId xmlns:p14="http://schemas.microsoft.com/office/powerpoint/2010/main" val="1897981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F5F5BCB-1CB8-CA95-1A8F-8631DDF53CB9}"/>
              </a:ext>
            </a:extLst>
          </p:cNvPr>
          <p:cNvSpPr/>
          <p:nvPr/>
        </p:nvSpPr>
        <p:spPr>
          <a:xfrm>
            <a:off x="2823411" y="238225"/>
            <a:ext cx="6545179" cy="6381550"/>
          </a:xfrm>
          <a:prstGeom prst="ellipse">
            <a:avLst/>
          </a:prstGeom>
          <a:solidFill>
            <a:srgbClr val="111217">
              <a:alpha val="5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2638A5-69EA-998C-09D3-4F151365A699}"/>
              </a:ext>
            </a:extLst>
          </p:cNvPr>
          <p:cNvSpPr txBox="1"/>
          <p:nvPr/>
        </p:nvSpPr>
        <p:spPr>
          <a:xfrm>
            <a:off x="3827380" y="2613124"/>
            <a:ext cx="4537241" cy="2123658"/>
          </a:xfrm>
          <a:prstGeom prst="rect">
            <a:avLst/>
          </a:prstGeom>
          <a:noFill/>
        </p:spPr>
        <p:txBody>
          <a:bodyPr wrap="square" rtlCol="0">
            <a:spAutoFit/>
          </a:bodyPr>
          <a:lstStyle/>
          <a:p>
            <a:r>
              <a:rPr lang="en-US" sz="6600">
                <a:solidFill>
                  <a:schemeClr val="bg1"/>
                </a:solidFill>
                <a:latin typeface="Times New Roman" panose="02020603050405020304" pitchFamily="18" charset="0"/>
                <a:cs typeface="Times New Roman" panose="02020603050405020304" pitchFamily="18" charset="0"/>
              </a:rPr>
              <a:t>Autonomous</a:t>
            </a:r>
          </a:p>
          <a:p>
            <a:r>
              <a:rPr lang="en-US" sz="6600">
                <a:solidFill>
                  <a:schemeClr val="bg1"/>
                </a:solidFill>
                <a:latin typeface="Times New Roman" panose="02020603050405020304" pitchFamily="18" charset="0"/>
                <a:cs typeface="Times New Roman" panose="02020603050405020304" pitchFamily="18" charset="0"/>
              </a:rPr>
              <a:t>  Navigation</a:t>
            </a:r>
            <a:endParaRPr lang="en-US" sz="5400">
              <a:solidFill>
                <a:schemeClr val="bg1"/>
              </a:solidFill>
              <a:latin typeface="Times New Roman" panose="02020603050405020304" pitchFamily="18" charset="0"/>
              <a:cs typeface="Times New Roman" panose="02020603050405020304" pitchFamily="18" charset="0"/>
            </a:endParaRPr>
          </a:p>
        </p:txBody>
      </p:sp>
      <p:pic>
        <p:nvPicPr>
          <p:cNvPr id="3" name="Graphic 2" descr="Target">
            <a:extLst>
              <a:ext uri="{FF2B5EF4-FFF2-40B4-BE49-F238E27FC236}">
                <a16:creationId xmlns:a16="http://schemas.microsoft.com/office/drawing/2014/main" id="{585998EA-90E1-AE0B-F5D3-4962BC0E66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6350" y="803255"/>
            <a:ext cx="2019300" cy="2019300"/>
          </a:xfrm>
          <a:prstGeom prst="rect">
            <a:avLst/>
          </a:prstGeom>
        </p:spPr>
      </p:pic>
    </p:spTree>
    <p:extLst>
      <p:ext uri="{BB962C8B-B14F-4D97-AF65-F5344CB8AC3E}">
        <p14:creationId xmlns:p14="http://schemas.microsoft.com/office/powerpoint/2010/main" val="222865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29820E5-54F9-F09E-7DDD-EB66366B747A}"/>
              </a:ext>
            </a:extLst>
          </p:cNvPr>
          <p:cNvSpPr/>
          <p:nvPr/>
        </p:nvSpPr>
        <p:spPr>
          <a:xfrm>
            <a:off x="-1221373" y="-3540215"/>
            <a:ext cx="14634745" cy="1393843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94" name="Picture 2" descr="Clean futuristic electric cars road traffic Clean futuristic electric cars road traffic. 3D generated image. Custom car design, not based on any real or concept model/brand. autonomous driving stock pictures, royalty-free photos &amp; images">
            <a:extLst>
              <a:ext uri="{FF2B5EF4-FFF2-40B4-BE49-F238E27FC236}">
                <a16:creationId xmlns:a16="http://schemas.microsoft.com/office/drawing/2014/main" id="{6C214D5A-CCDB-0496-95BD-5DFEEA2F2B7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813" b="78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7AF314-B4E2-2915-D00E-9C831F595D9B}"/>
              </a:ext>
            </a:extLst>
          </p:cNvPr>
          <p:cNvSpPr txBox="1"/>
          <p:nvPr/>
        </p:nvSpPr>
        <p:spPr>
          <a:xfrm>
            <a:off x="1338326" y="1926862"/>
            <a:ext cx="9685274" cy="1200329"/>
          </a:xfrm>
          <a:prstGeom prst="rect">
            <a:avLst/>
          </a:prstGeom>
          <a:noFill/>
        </p:spPr>
        <p:txBody>
          <a:bodyPr wrap="square" rtlCol="0">
            <a:spAutoFit/>
          </a:bodyPr>
          <a:lstStyle/>
          <a:p>
            <a:r>
              <a:rPr lang="en-US" sz="7200">
                <a:solidFill>
                  <a:schemeClr val="bg1"/>
                </a:solidFill>
                <a:latin typeface="Times New Roman" panose="02020603050405020304" pitchFamily="18" charset="0"/>
                <a:cs typeface="Times New Roman" panose="02020603050405020304" pitchFamily="18" charset="0"/>
              </a:rPr>
              <a:t>Autonomous Navigation :</a:t>
            </a:r>
            <a:endParaRPr lang="en-IN" sz="7200">
              <a:solidFill>
                <a:schemeClr val="bg1"/>
              </a:solidFill>
              <a:latin typeface="Times New Roman" panose="02020603050405020304" pitchFamily="18" charset="0"/>
              <a:cs typeface="Times New Roman" panose="02020603050405020304" pitchFamily="18" charset="0"/>
            </a:endParaRPr>
          </a:p>
        </p:txBody>
      </p:sp>
      <p:pic>
        <p:nvPicPr>
          <p:cNvPr id="9" name="Graphic 8" descr="Target">
            <a:extLst>
              <a:ext uri="{FF2B5EF4-FFF2-40B4-BE49-F238E27FC236}">
                <a16:creationId xmlns:a16="http://schemas.microsoft.com/office/drawing/2014/main" id="{1D75A16A-978D-1FA8-3098-68DC4DCF2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8250" y="114300"/>
            <a:ext cx="2095500" cy="2095500"/>
          </a:xfrm>
          <a:prstGeom prst="rect">
            <a:avLst/>
          </a:prstGeom>
        </p:spPr>
      </p:pic>
      <p:sp>
        <p:nvSpPr>
          <p:cNvPr id="10" name="TextBox 9">
            <a:extLst>
              <a:ext uri="{FF2B5EF4-FFF2-40B4-BE49-F238E27FC236}">
                <a16:creationId xmlns:a16="http://schemas.microsoft.com/office/drawing/2014/main" id="{D6392274-268E-B07C-57DD-D365852BD69F}"/>
              </a:ext>
            </a:extLst>
          </p:cNvPr>
          <p:cNvSpPr txBox="1"/>
          <p:nvPr/>
        </p:nvSpPr>
        <p:spPr>
          <a:xfrm>
            <a:off x="447154" y="3340100"/>
            <a:ext cx="11617846" cy="2933700"/>
          </a:xfrm>
          <a:prstGeom prst="rect">
            <a:avLst/>
          </a:prstGeom>
          <a:noFill/>
        </p:spPr>
        <p:txBody>
          <a:bodyPr wrap="square" rtlCol="0">
            <a:spAutoFit/>
          </a:bodyPr>
          <a:lstStyle/>
          <a:p>
            <a:r>
              <a:rPr lang="en-US" altLang="en-US">
                <a:solidFill>
                  <a:schemeClr val="bg1"/>
                </a:solidFill>
                <a:latin typeface="Times New Roman" panose="02020603050405020304" pitchFamily="18" charset="0"/>
                <a:cs typeface="Times New Roman" panose="02020603050405020304" pitchFamily="18" charset="0"/>
              </a:rPr>
              <a:t>One of the most important applications of AI in robotics is autonomous navigation. Autonomous navigation involves developing robots that can move around and interact with their environment without human intervention. This technology has a wide range of applications in industries such as manufacturing, logistics, and healthcare.</a:t>
            </a:r>
          </a:p>
          <a:p>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To enable autonomous navigation, robots are equipped with sensors and cameras that allow them to perceive their environment. These sensors capture data such as images, sounds, and other sensory inputs. This data is then analyzed by AI algorithms that allow the robot to make decisions about its movements and interactions with the environment.</a:t>
            </a:r>
          </a:p>
          <a:p>
            <a:r>
              <a:rPr lang="en-US" altLang="en-US">
                <a:solidFill>
                  <a:schemeClr val="bg1"/>
                </a:solidFill>
                <a:latin typeface="Times New Roman" panose="02020603050405020304" pitchFamily="18" charset="0"/>
                <a:cs typeface="Times New Roman" panose="02020603050405020304" pitchFamily="18" charset="0"/>
              </a:rPr>
              <a:t>For example, self-driving cars use AI algorithms to analyze data from cameras and sensors to navigate roads and avoid obstacles.</a:t>
            </a:r>
          </a:p>
          <a:p>
            <a:endParaRPr lang="en-IN"/>
          </a:p>
        </p:txBody>
      </p:sp>
    </p:spTree>
    <p:extLst>
      <p:ext uri="{BB962C8B-B14F-4D97-AF65-F5344CB8AC3E}">
        <p14:creationId xmlns:p14="http://schemas.microsoft.com/office/powerpoint/2010/main" val="2364612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1085</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Bodoni 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ganpatinath07@outlook.com</dc:creator>
  <cp:lastModifiedBy>ganpatinath07@outlook.com</cp:lastModifiedBy>
  <cp:revision>2</cp:revision>
  <dcterms:created xsi:type="dcterms:W3CDTF">2023-04-20T15:44:10Z</dcterms:created>
  <dcterms:modified xsi:type="dcterms:W3CDTF">2023-04-21T06:47:58Z</dcterms:modified>
</cp:coreProperties>
</file>