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6201" y="232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7916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Sagar Limbu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Analysis on the new customers datasets of Sprocket Central Pty Ltd.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3A8484-DFC7-4229-8785-6CA548D459DE}"/>
              </a:ext>
            </a:extLst>
          </p:cNvPr>
          <p:cNvSpPr/>
          <p:nvPr/>
        </p:nvSpPr>
        <p:spPr>
          <a:xfrm>
            <a:off x="205025" y="1771531"/>
            <a:ext cx="856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determine the long-term potential customers, our objective is to determine the customers from the given 1000 new customers. </a:t>
            </a:r>
          </a:p>
          <a:p>
            <a:endParaRPr lang="en-US" dirty="0"/>
          </a:p>
          <a:p>
            <a:r>
              <a:rPr lang="en-US" dirty="0"/>
              <a:t>We need to select the best features from the new customer dataset to determine the targeted customers. The analysis of the data will help boost strategies for the marketing team.</a:t>
            </a:r>
          </a:p>
          <a:p>
            <a:endParaRPr lang="en-US" dirty="0"/>
          </a:p>
          <a:p>
            <a:r>
              <a:rPr lang="en-US" dirty="0"/>
              <a:t>Total numbers of new customers: 1000</a:t>
            </a:r>
          </a:p>
          <a:p>
            <a:r>
              <a:rPr lang="en-US" dirty="0"/>
              <a:t>Total columns of data set: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D3955E-094E-4C02-81F1-1551DE04C142}"/>
              </a:ext>
            </a:extLst>
          </p:cNvPr>
          <p:cNvSpPr/>
          <p:nvPr/>
        </p:nvSpPr>
        <p:spPr>
          <a:xfrm>
            <a:off x="2418322" y="3315669"/>
            <a:ext cx="58730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</a:t>
            </a:r>
            <a:r>
              <a:rPr lang="en-US" dirty="0" err="1"/>
              <a:t>first_name</a:t>
            </a:r>
            <a:r>
              <a:rPr lang="en-US" dirty="0"/>
              <a:t>', '</a:t>
            </a:r>
            <a:r>
              <a:rPr lang="en-US" dirty="0" err="1"/>
              <a:t>last_name</a:t>
            </a:r>
            <a:r>
              <a:rPr lang="en-US" dirty="0"/>
              <a:t>', 'gender',</a:t>
            </a:r>
          </a:p>
          <a:p>
            <a:r>
              <a:rPr lang="en-US" dirty="0"/>
              <a:t>       'past_3_years_bike_related_purchases', 'DOB', '</a:t>
            </a:r>
            <a:r>
              <a:rPr lang="en-US" dirty="0" err="1"/>
              <a:t>job_title</a:t>
            </a:r>
            <a:r>
              <a:rPr lang="en-US" dirty="0"/>
              <a:t>',</a:t>
            </a:r>
          </a:p>
          <a:p>
            <a:r>
              <a:rPr lang="en-US" dirty="0"/>
              <a:t>       '</a:t>
            </a:r>
            <a:r>
              <a:rPr lang="en-US" dirty="0" err="1"/>
              <a:t>job_industry_category</a:t>
            </a:r>
            <a:r>
              <a:rPr lang="en-US" dirty="0"/>
              <a:t>', '</a:t>
            </a:r>
            <a:r>
              <a:rPr lang="en-US" dirty="0" err="1"/>
              <a:t>wealth_segment</a:t>
            </a:r>
            <a:r>
              <a:rPr lang="en-US" dirty="0"/>
              <a:t>', '</a:t>
            </a:r>
            <a:r>
              <a:rPr lang="en-US" dirty="0" err="1"/>
              <a:t>deceased_indicator</a:t>
            </a:r>
            <a:r>
              <a:rPr lang="en-US" dirty="0"/>
              <a:t>',</a:t>
            </a:r>
          </a:p>
          <a:p>
            <a:r>
              <a:rPr lang="en-US" dirty="0"/>
              <a:t>       '</a:t>
            </a:r>
            <a:r>
              <a:rPr lang="en-US" dirty="0" err="1"/>
              <a:t>owns_car</a:t>
            </a:r>
            <a:r>
              <a:rPr lang="en-US" dirty="0"/>
              <a:t>', 'tenure', 'address', 'postcode', 'state', 'country',</a:t>
            </a:r>
          </a:p>
          <a:p>
            <a:r>
              <a:rPr lang="en-US" dirty="0"/>
              <a:t>       '</a:t>
            </a:r>
            <a:r>
              <a:rPr lang="en-US" dirty="0" err="1"/>
              <a:t>property_valuation</a:t>
            </a:r>
            <a:r>
              <a:rPr lang="en-US" dirty="0"/>
              <a:t>', 'Rank', 'Value'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Feature Engineering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73940"/>
            <a:ext cx="8662350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can analyze the data distributions based on different features that allow to demonstrate underlying findings that can help build better model. </a:t>
            </a:r>
          </a:p>
          <a:p>
            <a:r>
              <a:rPr lang="en-US" dirty="0"/>
              <a:t>After cleaning the dataset, we can narrow down the most significant features that will yield the most crucial understanding of the customer behavior.</a:t>
            </a:r>
          </a:p>
          <a:p>
            <a:endParaRPr lang="en-US" dirty="0"/>
          </a:p>
          <a:p>
            <a:r>
              <a:rPr lang="en-US" dirty="0"/>
              <a:t>After analyzing and extracting that the most significant features from the data sets, following features best describes customer behavior and the likely hood of potential benefits in the future.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Purchases made within 3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Property-valuation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Category 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98944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Property Valuation (Scale 1 to 12) and their recent purchases in 3 years of time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08120" y="1761071"/>
            <a:ext cx="4002838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will calculate and analyze the customer purchases within three-year period time based on customers property 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customers: </a:t>
            </a:r>
            <a:r>
              <a:rPr lang="en-US" b="1" dirty="0"/>
              <a:t>213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purchases: </a:t>
            </a:r>
            <a:r>
              <a:rPr lang="en-US" b="1" dirty="0"/>
              <a:t>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purchases: </a:t>
            </a:r>
            <a:r>
              <a:rPr lang="en-US" b="1" dirty="0"/>
              <a:t>76</a:t>
            </a:r>
          </a:p>
          <a:p>
            <a:endParaRPr lang="en-US" dirty="0"/>
          </a:p>
          <a:p>
            <a:r>
              <a:rPr lang="en-US" dirty="0"/>
              <a:t>We can see the high volume of purchases made by customers who have the </a:t>
            </a:r>
            <a:r>
              <a:rPr lang="en-US" b="1" dirty="0"/>
              <a:t>property valuation </a:t>
            </a:r>
            <a:r>
              <a:rPr lang="en-US" dirty="0"/>
              <a:t>between the range of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10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1EB38BCD-0435-4720-B9A9-0FA73E66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27" y="1385973"/>
            <a:ext cx="5105653" cy="36983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US" dirty="0"/>
              <a:t> (contd.)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44486"/>
            <a:ext cx="3560151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Shape 90">
            <a:extLst>
              <a:ext uri="{FF2B5EF4-FFF2-40B4-BE49-F238E27FC236}">
                <a16:creationId xmlns:a16="http://schemas.microsoft.com/office/drawing/2014/main" id="{AC9D1B6A-86B1-45F8-940D-9B435047F661}"/>
              </a:ext>
            </a:extLst>
          </p:cNvPr>
          <p:cNvSpPr/>
          <p:nvPr/>
        </p:nvSpPr>
        <p:spPr>
          <a:xfrm>
            <a:off x="205025" y="89894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demographics based on different Age Group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D4D095E-5096-4B44-942F-59F4DD57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99" y="1306286"/>
            <a:ext cx="5305126" cy="3786084"/>
          </a:xfrm>
          <a:prstGeom prst="rect">
            <a:avLst/>
          </a:prstGeom>
        </p:spPr>
      </p:pic>
      <p:sp>
        <p:nvSpPr>
          <p:cNvPr id="11" name="Shape 91">
            <a:extLst>
              <a:ext uri="{FF2B5EF4-FFF2-40B4-BE49-F238E27FC236}">
                <a16:creationId xmlns:a16="http://schemas.microsoft.com/office/drawing/2014/main" id="{F8516CAA-F0B5-4178-BE59-9E26E1328E4F}"/>
              </a:ext>
            </a:extLst>
          </p:cNvPr>
          <p:cNvSpPr/>
          <p:nvPr/>
        </p:nvSpPr>
        <p:spPr>
          <a:xfrm>
            <a:off x="205025" y="1576102"/>
            <a:ext cx="3830527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based on different age group and the purchases made within 3 years of time.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&lt;1970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between 1970 and 1990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&gt; 1990</a:t>
            </a:r>
          </a:p>
          <a:p>
            <a:endParaRPr lang="en-US" dirty="0"/>
          </a:p>
          <a:p>
            <a:r>
              <a:rPr lang="en-US" dirty="0"/>
              <a:t>We can view the age group of the customers who are continuously purchasing products in three-year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34721240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Potential customers without holding any job title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There are handful of 18 customers who have been purchasing the products throughout the years. But they don’t hold any job title. </a:t>
            </a:r>
          </a:p>
          <a:p>
            <a:endParaRPr lang="en-US" dirty="0"/>
          </a:p>
          <a:p>
            <a:r>
              <a:rPr lang="en-US" dirty="0"/>
              <a:t>Based on the age group of the customers and their property valuation, we can consider these customer to be part of future targeted customers. </a:t>
            </a:r>
          </a:p>
          <a:p>
            <a:r>
              <a:rPr lang="en-US" dirty="0"/>
              <a:t>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C9B458B-9459-4DD0-9D4A-B03BEC9D8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164724"/>
            <a:ext cx="4444971" cy="21878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749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sagar leembu</cp:lastModifiedBy>
  <cp:revision>22</cp:revision>
  <dcterms:modified xsi:type="dcterms:W3CDTF">2020-11-08T19:25:34Z</dcterms:modified>
</cp:coreProperties>
</file>