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61" r:id="rId9"/>
    <p:sldId id="262" r:id="rId10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173" autoAdjust="0"/>
  </p:normalViewPr>
  <p:slideViewPr>
    <p:cSldViewPr snapToGrid="0">
      <p:cViewPr varScale="1">
        <p:scale>
          <a:sx n="81" d="100"/>
          <a:sy n="81" d="100"/>
        </p:scale>
        <p:origin x="86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6392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6201" y="23235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dirty="0"/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37899" y="3791699"/>
            <a:ext cx="6249600" cy="369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lang="en-US" dirty="0"/>
              <a:t>Sagar Limbu</a:t>
            </a:r>
            <a:endParaRPr dirty="0"/>
          </a:p>
        </p:txBody>
      </p:sp>
      <p:sp>
        <p:nvSpPr>
          <p:cNvPr id="11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708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Interpretation</a:t>
            </a:r>
          </a:p>
        </p:txBody>
      </p:sp>
      <p:sp>
        <p:nvSpPr>
          <p:cNvPr id="11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Analysis on the new customers datasets of Sprocket Central Pty Ltd. </a:t>
            </a:r>
            <a:endParaRPr dirty="0"/>
          </a:p>
        </p:txBody>
      </p:sp>
      <p:sp>
        <p:nvSpPr>
          <p:cNvPr id="124" name="Shape 73"/>
          <p:cNvSpPr/>
          <p:nvPr/>
        </p:nvSpPr>
        <p:spPr>
          <a:xfrm>
            <a:off x="205025" y="2164724"/>
            <a:ext cx="4134600" cy="4272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dirty="0"/>
          </a:p>
        </p:txBody>
      </p:sp>
      <p:sp>
        <p:nvSpPr>
          <p:cNvPr id="128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43A8484-DFC7-4229-8785-6CA548D459DE}"/>
              </a:ext>
            </a:extLst>
          </p:cNvPr>
          <p:cNvSpPr/>
          <p:nvPr/>
        </p:nvSpPr>
        <p:spPr>
          <a:xfrm>
            <a:off x="205025" y="1771531"/>
            <a:ext cx="85656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To determine the long-term potential customers, our objective is to determine the customers from the given 1000 new customers. </a:t>
            </a:r>
          </a:p>
          <a:p>
            <a:endParaRPr lang="en-US" dirty="0"/>
          </a:p>
          <a:p>
            <a:r>
              <a:rPr lang="en-US" dirty="0"/>
              <a:t>We need to select the best features from the new customer dataset to determine the targeted customers. The analysis of the data will help boost strategies for the marketing team.</a:t>
            </a:r>
          </a:p>
          <a:p>
            <a:endParaRPr lang="en-US" dirty="0"/>
          </a:p>
          <a:p>
            <a:r>
              <a:rPr lang="en-US" dirty="0"/>
              <a:t>Total numbers of new customers: 1000</a:t>
            </a:r>
          </a:p>
          <a:p>
            <a:r>
              <a:rPr lang="en-US" dirty="0"/>
              <a:t>Total columns of data set: </a:t>
            </a:r>
          </a:p>
          <a:p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1D3955E-094E-4C02-81F1-1551DE04C142}"/>
              </a:ext>
            </a:extLst>
          </p:cNvPr>
          <p:cNvSpPr/>
          <p:nvPr/>
        </p:nvSpPr>
        <p:spPr>
          <a:xfrm>
            <a:off x="2418322" y="3315669"/>
            <a:ext cx="5873046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'</a:t>
            </a:r>
            <a:r>
              <a:rPr lang="en-US" dirty="0" err="1"/>
              <a:t>first_name</a:t>
            </a:r>
            <a:r>
              <a:rPr lang="en-US" dirty="0"/>
              <a:t>', '</a:t>
            </a:r>
            <a:r>
              <a:rPr lang="en-US" dirty="0" err="1"/>
              <a:t>last_name</a:t>
            </a:r>
            <a:r>
              <a:rPr lang="en-US" dirty="0"/>
              <a:t>', 'gender',</a:t>
            </a:r>
          </a:p>
          <a:p>
            <a:r>
              <a:rPr lang="en-US" dirty="0"/>
              <a:t>       'past_3_years_bike_related_purchases', 'DOB', '</a:t>
            </a:r>
            <a:r>
              <a:rPr lang="en-US" dirty="0" err="1"/>
              <a:t>job_title</a:t>
            </a:r>
            <a:r>
              <a:rPr lang="en-US" dirty="0"/>
              <a:t>',</a:t>
            </a:r>
          </a:p>
          <a:p>
            <a:r>
              <a:rPr lang="en-US" dirty="0"/>
              <a:t>       '</a:t>
            </a:r>
            <a:r>
              <a:rPr lang="en-US" dirty="0" err="1"/>
              <a:t>job_industry_category</a:t>
            </a:r>
            <a:r>
              <a:rPr lang="en-US" dirty="0"/>
              <a:t>', '</a:t>
            </a:r>
            <a:r>
              <a:rPr lang="en-US" dirty="0" err="1"/>
              <a:t>wealth_segment</a:t>
            </a:r>
            <a:r>
              <a:rPr lang="en-US" dirty="0"/>
              <a:t>', '</a:t>
            </a:r>
            <a:r>
              <a:rPr lang="en-US" dirty="0" err="1"/>
              <a:t>deceased_indicator</a:t>
            </a:r>
            <a:r>
              <a:rPr lang="en-US" dirty="0"/>
              <a:t>',</a:t>
            </a:r>
          </a:p>
          <a:p>
            <a:r>
              <a:rPr lang="en-US" dirty="0"/>
              <a:t>       '</a:t>
            </a:r>
            <a:r>
              <a:rPr lang="en-US" dirty="0" err="1"/>
              <a:t>owns_car</a:t>
            </a:r>
            <a:r>
              <a:rPr lang="en-US" dirty="0"/>
              <a:t>', 'tenure', 'address', 'postcode', 'state', 'country',</a:t>
            </a:r>
          </a:p>
          <a:p>
            <a:r>
              <a:rPr lang="en-US" dirty="0"/>
              <a:t>       '</a:t>
            </a:r>
            <a:r>
              <a:rPr lang="en-US" dirty="0" err="1"/>
              <a:t>property_valuation</a:t>
            </a:r>
            <a:r>
              <a:rPr lang="en-US" dirty="0"/>
              <a:t>', 'Rank', 'Value'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Feature Engineering</a:t>
            </a:r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205025" y="1573940"/>
            <a:ext cx="8662350" cy="36127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We can analyze the data distributions based on different features that allow to demonstrate underlying findings that can help build better model. </a:t>
            </a:r>
          </a:p>
          <a:p>
            <a:r>
              <a:rPr lang="en-US" dirty="0"/>
              <a:t>After cleaning the dataset, we can narrow down the most significant features that will yield the most crucial understanding of the customer behavior.</a:t>
            </a:r>
          </a:p>
          <a:p>
            <a:endParaRPr lang="en-US" dirty="0"/>
          </a:p>
          <a:p>
            <a:r>
              <a:rPr lang="en-US" dirty="0"/>
              <a:t>After analyzing and understand the most significant features from the data sets. We can also see the following features best describes customer behavior, customer segmentation, and customer’s purchasing capability.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Purchases made within 3 years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Property-valuation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Job Category </a:t>
            </a:r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898944"/>
            <a:ext cx="8565600" cy="8621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Property Valuation (Scale 1 to 12) and the recent purchases in 3 years of time</a:t>
            </a:r>
            <a:endParaRPr dirty="0"/>
          </a:p>
        </p:txBody>
      </p:sp>
      <p:sp>
        <p:nvSpPr>
          <p:cNvPr id="142" name="Shape 91"/>
          <p:cNvSpPr/>
          <p:nvPr/>
        </p:nvSpPr>
        <p:spPr>
          <a:xfrm>
            <a:off x="108120" y="1761071"/>
            <a:ext cx="4002838" cy="33472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After calculating and analyzing the customer purchases within three-year period time based on customers property valuation: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Total customers: </a:t>
            </a:r>
            <a:r>
              <a:rPr lang="en-US" b="1" dirty="0"/>
              <a:t>213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Maximum purchases: </a:t>
            </a:r>
            <a:r>
              <a:rPr lang="en-US" b="1" dirty="0"/>
              <a:t>99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Minimum purchases: </a:t>
            </a:r>
            <a:r>
              <a:rPr lang="en-US" b="1" dirty="0"/>
              <a:t>76</a:t>
            </a:r>
          </a:p>
          <a:p>
            <a:endParaRPr lang="en-US" dirty="0"/>
          </a:p>
          <a:p>
            <a:r>
              <a:rPr lang="en-US" dirty="0"/>
              <a:t>The high volume of purchases made by customers who has the </a:t>
            </a:r>
            <a:r>
              <a:rPr lang="en-US" b="1" dirty="0"/>
              <a:t>property valuation </a:t>
            </a:r>
            <a:r>
              <a:rPr lang="en-US" dirty="0"/>
              <a:t>between the range of </a:t>
            </a:r>
            <a:r>
              <a:rPr lang="en-US" b="1" dirty="0"/>
              <a:t>5</a:t>
            </a:r>
            <a:r>
              <a:rPr lang="en-US" dirty="0"/>
              <a:t> and </a:t>
            </a:r>
            <a:r>
              <a:rPr lang="en-US" b="1" dirty="0"/>
              <a:t>10</a:t>
            </a:r>
          </a:p>
          <a:p>
            <a:endParaRPr lang="en-US" dirty="0"/>
          </a:p>
          <a:p>
            <a:endParaRPr dirty="0"/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Picture 2" descr="Calendar&#10;&#10;Description automatically generated">
            <a:extLst>
              <a:ext uri="{FF2B5EF4-FFF2-40B4-BE49-F238E27FC236}">
                <a16:creationId xmlns:a16="http://schemas.microsoft.com/office/drawing/2014/main" id="{1EB38BCD-0435-4720-B9A9-0FA73E662D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0227" y="1385973"/>
            <a:ext cx="5105653" cy="369838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Customer Segmentation</a:t>
            </a:r>
            <a:endParaRPr dirty="0"/>
          </a:p>
        </p:txBody>
      </p:sp>
      <p:sp>
        <p:nvSpPr>
          <p:cNvPr id="142" name="Shape 91"/>
          <p:cNvSpPr/>
          <p:nvPr/>
        </p:nvSpPr>
        <p:spPr>
          <a:xfrm>
            <a:off x="205025" y="2144486"/>
            <a:ext cx="3560151" cy="4272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lang="en-US" dirty="0"/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8" name="Shape 90">
            <a:extLst>
              <a:ext uri="{FF2B5EF4-FFF2-40B4-BE49-F238E27FC236}">
                <a16:creationId xmlns:a16="http://schemas.microsoft.com/office/drawing/2014/main" id="{AC9D1B6A-86B1-45F8-940D-9B435047F661}"/>
              </a:ext>
            </a:extLst>
          </p:cNvPr>
          <p:cNvSpPr/>
          <p:nvPr/>
        </p:nvSpPr>
        <p:spPr>
          <a:xfrm>
            <a:off x="205025" y="898944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Customer demographics based on different Age Group</a:t>
            </a:r>
          </a:p>
        </p:txBody>
      </p:sp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3D4D095E-5096-4B44-942F-59F4DD5725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5499" y="1306286"/>
            <a:ext cx="5305126" cy="3786084"/>
          </a:xfrm>
          <a:prstGeom prst="rect">
            <a:avLst/>
          </a:prstGeom>
        </p:spPr>
      </p:pic>
      <p:sp>
        <p:nvSpPr>
          <p:cNvPr id="11" name="Shape 91">
            <a:extLst>
              <a:ext uri="{FF2B5EF4-FFF2-40B4-BE49-F238E27FC236}">
                <a16:creationId xmlns:a16="http://schemas.microsoft.com/office/drawing/2014/main" id="{F8516CAA-F0B5-4178-BE59-9E26E1328E4F}"/>
              </a:ext>
            </a:extLst>
          </p:cNvPr>
          <p:cNvSpPr/>
          <p:nvPr/>
        </p:nvSpPr>
        <p:spPr>
          <a:xfrm>
            <a:off x="205025" y="1576102"/>
            <a:ext cx="3830527" cy="3081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Customers based on different age groups and the purchases made within 3 years of 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Age &lt;1970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Age between 1970 and 1990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Age &gt; 1990</a:t>
            </a:r>
          </a:p>
          <a:p>
            <a:endParaRPr lang="en-US" dirty="0"/>
          </a:p>
          <a:p>
            <a:r>
              <a:rPr lang="en-US" dirty="0"/>
              <a:t>Findings suggests that age group of each customers between the age group of 1950 and 2000 have purchased more than other age group.</a:t>
            </a:r>
          </a:p>
        </p:txBody>
      </p:sp>
    </p:spTree>
    <p:extLst>
      <p:ext uri="{BB962C8B-B14F-4D97-AF65-F5344CB8AC3E}">
        <p14:creationId xmlns:p14="http://schemas.microsoft.com/office/powerpoint/2010/main" val="3472124046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Customer Segmentation</a:t>
            </a:r>
            <a:endParaRPr dirty="0"/>
          </a:p>
        </p:txBody>
      </p:sp>
      <p:sp>
        <p:nvSpPr>
          <p:cNvPr id="142" name="Shape 91"/>
          <p:cNvSpPr/>
          <p:nvPr/>
        </p:nvSpPr>
        <p:spPr>
          <a:xfrm>
            <a:off x="205025" y="2144486"/>
            <a:ext cx="3560151" cy="4272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lang="en-US" dirty="0"/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8" name="Shape 90">
            <a:extLst>
              <a:ext uri="{FF2B5EF4-FFF2-40B4-BE49-F238E27FC236}">
                <a16:creationId xmlns:a16="http://schemas.microsoft.com/office/drawing/2014/main" id="{AC9D1B6A-86B1-45F8-940D-9B435047F661}"/>
              </a:ext>
            </a:extLst>
          </p:cNvPr>
          <p:cNvSpPr/>
          <p:nvPr/>
        </p:nvSpPr>
        <p:spPr>
          <a:xfrm>
            <a:off x="205025" y="898944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Customer purchases in three years based on Gender</a:t>
            </a:r>
          </a:p>
        </p:txBody>
      </p:sp>
      <p:sp>
        <p:nvSpPr>
          <p:cNvPr id="11" name="Shape 91">
            <a:extLst>
              <a:ext uri="{FF2B5EF4-FFF2-40B4-BE49-F238E27FC236}">
                <a16:creationId xmlns:a16="http://schemas.microsoft.com/office/drawing/2014/main" id="{F8516CAA-F0B5-4178-BE59-9E26E1328E4F}"/>
              </a:ext>
            </a:extLst>
          </p:cNvPr>
          <p:cNvSpPr/>
          <p:nvPr/>
        </p:nvSpPr>
        <p:spPr>
          <a:xfrm>
            <a:off x="205025" y="1576102"/>
            <a:ext cx="3830527" cy="4272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lang="en-US" dirty="0"/>
          </a:p>
        </p:txBody>
      </p:sp>
      <p:pic>
        <p:nvPicPr>
          <p:cNvPr id="6" name="Picture 5" descr="Chart, box and whisker chart&#10;&#10;Description automatically generated">
            <a:extLst>
              <a:ext uri="{FF2B5EF4-FFF2-40B4-BE49-F238E27FC236}">
                <a16:creationId xmlns:a16="http://schemas.microsoft.com/office/drawing/2014/main" id="{703B37F5-9615-4E2D-ACD5-C7A87170BE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8167" y="1299907"/>
            <a:ext cx="5015833" cy="384359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2A2D889-7B4A-4836-BE5E-24EA15910745}"/>
              </a:ext>
            </a:extLst>
          </p:cNvPr>
          <p:cNvSpPr/>
          <p:nvPr/>
        </p:nvSpPr>
        <p:spPr>
          <a:xfrm>
            <a:off x="141890" y="1581037"/>
            <a:ext cx="398627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Based on the customer segmentation by the dataset, we can analyze that the purchases made by each gender demographics. This includes: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Female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U- Unidentified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262265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8621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Potential and Long-term customers without job title and job industry category</a:t>
            </a:r>
            <a:endParaRPr dirty="0"/>
          </a:p>
        </p:txBody>
      </p:sp>
      <p:sp>
        <p:nvSpPr>
          <p:cNvPr id="151" name="Shape 100"/>
          <p:cNvSpPr/>
          <p:nvPr/>
        </p:nvSpPr>
        <p:spPr>
          <a:xfrm>
            <a:off x="205025" y="2164724"/>
            <a:ext cx="4134600" cy="3081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There are handful of customers who have been purchasing the products throughout the years. But these few customers don’t hold any job title or they have any job category. </a:t>
            </a:r>
          </a:p>
          <a:p>
            <a:endParaRPr lang="en-US" dirty="0"/>
          </a:p>
          <a:p>
            <a:r>
              <a:rPr lang="en-US" dirty="0"/>
              <a:t>However, based on the spending criteria and property valuation, these customers have been spending and purchasing the products in large volumes. </a:t>
            </a:r>
          </a:p>
          <a:p>
            <a:endParaRPr lang="en-US" dirty="0"/>
          </a:p>
          <a:p>
            <a:endParaRPr dirty="0"/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4" name="Picture 3" descr="A picture containing table&#10;&#10;Description automatically generated">
            <a:extLst>
              <a:ext uri="{FF2B5EF4-FFF2-40B4-BE49-F238E27FC236}">
                <a16:creationId xmlns:a16="http://schemas.microsoft.com/office/drawing/2014/main" id="{63FBBB94-CF64-455B-AA79-F5997F4EE7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0097" y="1675993"/>
            <a:ext cx="4438878" cy="1231963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06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58" name="Shape 107"/>
          <p:cNvSpPr/>
          <p:nvPr/>
        </p:nvSpPr>
        <p:spPr>
          <a:xfrm>
            <a:off x="537899" y="1895175"/>
            <a:ext cx="3953102" cy="779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Appendix</a:t>
            </a:r>
          </a:p>
        </p:txBody>
      </p:sp>
      <p:sp>
        <p:nvSpPr>
          <p:cNvPr id="15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1693</TotalTime>
  <Words>779</Words>
  <Application>Microsoft Office PowerPoint</Application>
  <PresentationFormat>On-screen Show (16:9)</PresentationFormat>
  <Paragraphs>70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Open Sans</vt:lpstr>
      <vt:lpstr>Open Sans Extrabold</vt:lpstr>
      <vt:lpstr>Open Sans Light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sagar leembu</cp:lastModifiedBy>
  <cp:revision>30</cp:revision>
  <dcterms:modified xsi:type="dcterms:W3CDTF">2020-11-12T08:25:30Z</dcterms:modified>
</cp:coreProperties>
</file>