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FEF405-C087-41B6-8EA8-9A9EAAE34B8E}">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19" autoAdjust="0"/>
  </p:normalViewPr>
  <p:slideViewPr>
    <p:cSldViewPr snapToGrid="0">
      <p:cViewPr varScale="1">
        <p:scale>
          <a:sx n="45" d="100"/>
          <a:sy n="45" d="100"/>
        </p:scale>
        <p:origin x="53"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Speech Attendance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Sagar Makar</a:t>
            </a:r>
          </a:p>
          <a:p>
            <a:pPr>
              <a:spcAft>
                <a:spcPts val="600"/>
              </a:spcAft>
            </a:pPr>
            <a:r>
              <a:rPr lang="en-US" dirty="0">
                <a:solidFill>
                  <a:schemeClr val="tx1"/>
                </a:solidFill>
              </a:rPr>
              <a:t>BT18GEC321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B256-C8F7-4D49-B0F5-9210ED89EB94}"/>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A1C69821-5289-4A52-8183-CF0D14703460}"/>
              </a:ext>
            </a:extLst>
          </p:cNvPr>
          <p:cNvSpPr>
            <a:spLocks noGrp="1"/>
          </p:cNvSpPr>
          <p:nvPr>
            <p:ph idx="1"/>
          </p:nvPr>
        </p:nvSpPr>
        <p:spPr/>
        <p:txBody>
          <a:bodyPr/>
          <a:lstStyle/>
          <a:p>
            <a:r>
              <a:rPr lang="en-AU" sz="3200" dirty="0">
                <a:solidFill>
                  <a:srgbClr val="000000"/>
                </a:solidFill>
                <a:effectLst/>
                <a:latin typeface="Times New Roman" panose="02020603050405020304" pitchFamily="18" charset="0"/>
                <a:ea typeface="Times New Roman" panose="02020603050405020304" pitchFamily="18" charset="0"/>
              </a:rPr>
              <a:t>Speaker attendance system is identification of a person from characteristics of his or her voices and mark him present or absent matching him or her to the test data containing voices of all. The term voice recognition can refer to speaker recognition or speech recognition. </a:t>
            </a:r>
            <a:endParaRPr lang="en-US" sz="32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0324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B24A-4117-4D30-B607-07DB7608BEB2}"/>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74B92ADD-AEB7-4F88-A910-3F1994355FCE}"/>
              </a:ext>
            </a:extLst>
          </p:cNvPr>
          <p:cNvSpPr>
            <a:spLocks noGrp="1"/>
          </p:cNvSpPr>
          <p:nvPr>
            <p:ph idx="1"/>
          </p:nvPr>
        </p:nvSpPr>
        <p:spPr/>
        <p:txBody>
          <a:bodyPr>
            <a:normAutofit/>
          </a:bodyPr>
          <a:lstStyle/>
          <a:p>
            <a:r>
              <a:rPr lang="en-US" sz="3600" dirty="0"/>
              <a:t>Text Independent</a:t>
            </a:r>
          </a:p>
          <a:p>
            <a:r>
              <a:rPr lang="en-US" sz="3600" dirty="0"/>
              <a:t>Text Dependent (the type we use)</a:t>
            </a:r>
          </a:p>
          <a:p>
            <a:r>
              <a:rPr lang="en-US" sz="3600" dirty="0"/>
              <a:t>Basics</a:t>
            </a:r>
          </a:p>
        </p:txBody>
      </p:sp>
    </p:spTree>
    <p:extLst>
      <p:ext uri="{BB962C8B-B14F-4D97-AF65-F5344CB8AC3E}">
        <p14:creationId xmlns:p14="http://schemas.microsoft.com/office/powerpoint/2010/main" val="381034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0BB0-94D1-4161-A49B-509BE27EF50A}"/>
              </a:ext>
            </a:extLst>
          </p:cNvPr>
          <p:cNvSpPr>
            <a:spLocks noGrp="1"/>
          </p:cNvSpPr>
          <p:nvPr>
            <p:ph type="title"/>
          </p:nvPr>
        </p:nvSpPr>
        <p:spPr/>
        <p:txBody>
          <a:bodyPr/>
          <a:lstStyle/>
          <a:p>
            <a:r>
              <a:rPr lang="en-US" dirty="0"/>
              <a:t>The </a:t>
            </a:r>
            <a:r>
              <a:rPr lang="en-US" dirty="0" err="1"/>
              <a:t>Hows</a:t>
            </a:r>
            <a:r>
              <a:rPr lang="en-US" dirty="0"/>
              <a:t> and Basics.</a:t>
            </a:r>
          </a:p>
        </p:txBody>
      </p:sp>
      <p:sp>
        <p:nvSpPr>
          <p:cNvPr id="3" name="Content Placeholder 2">
            <a:extLst>
              <a:ext uri="{FF2B5EF4-FFF2-40B4-BE49-F238E27FC236}">
                <a16:creationId xmlns:a16="http://schemas.microsoft.com/office/drawing/2014/main" id="{7255EEED-2B3A-4E00-A924-74C7AF962A4D}"/>
              </a:ext>
            </a:extLst>
          </p:cNvPr>
          <p:cNvSpPr>
            <a:spLocks noGrp="1"/>
          </p:cNvSpPr>
          <p:nvPr>
            <p:ph idx="1"/>
          </p:nvPr>
        </p:nvSpPr>
        <p:spPr/>
        <p:txBody>
          <a:bodyPr>
            <a:normAutofit lnSpcReduction="10000"/>
          </a:bodyPr>
          <a:lstStyle/>
          <a:p>
            <a:pPr marL="64135" marR="0" indent="-6350" algn="just">
              <a:lnSpc>
                <a:spcPct val="104000"/>
              </a:lnSpc>
              <a:spcBef>
                <a:spcPts val="0"/>
              </a:spcBef>
              <a:spcAft>
                <a:spcPts val="60"/>
              </a:spcAft>
            </a:pPr>
            <a:r>
              <a:rPr lang="en-AU" sz="1800" dirty="0">
                <a:solidFill>
                  <a:srgbClr val="000000"/>
                </a:solidFill>
                <a:effectLst/>
                <a:latin typeface="Times New Roman" panose="02020603050405020304" pitchFamily="18" charset="0"/>
                <a:ea typeface="Times New Roman" panose="02020603050405020304" pitchFamily="18" charset="0"/>
              </a:rPr>
              <a:t>ASR is done by extracting MFCCs and LPCs from each speaker and then forming a speaker-specific codebook of the same by using Vector Quantization (I like to think of it as a fancy name for NN-clustering). After that, the system is trained and tested for 8 different speakers.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4000"/>
              </a:lnSpc>
              <a:spcBef>
                <a:spcPts val="700"/>
              </a:spcBef>
              <a:spcAft>
                <a:spcPts val="600"/>
              </a:spcAft>
            </a:pPr>
            <a:r>
              <a:rPr lang="en-AU" sz="1800" dirty="0">
                <a:solidFill>
                  <a:srgbClr val="000000"/>
                </a:solidFill>
                <a:effectLst/>
                <a:latin typeface="Times New Roman" panose="02020603050405020304" pitchFamily="18" charset="0"/>
                <a:ea typeface="Times New Roman" panose="02020603050405020304" pitchFamily="18" charset="0"/>
              </a:rPr>
              <a:t> Create </a:t>
            </a:r>
            <a:r>
              <a:rPr lang="en-AU" sz="1800" dirty="0" err="1">
                <a:solidFill>
                  <a:srgbClr val="000000"/>
                </a:solidFill>
                <a:effectLst/>
                <a:latin typeface="Times New Roman" panose="02020603050405020304" pitchFamily="18" charset="0"/>
                <a:ea typeface="Times New Roman" panose="02020603050405020304" pitchFamily="18" charset="0"/>
              </a:rPr>
              <a:t>virtualenv</a:t>
            </a:r>
            <a:r>
              <a:rPr lang="en-AU" sz="1800" dirty="0">
                <a:solidFill>
                  <a:srgbClr val="000000"/>
                </a:solidFill>
                <a:effectLst/>
                <a:latin typeface="Times New Roman" panose="02020603050405020304" pitchFamily="18" charset="0"/>
                <a:ea typeface="Times New Roman" panose="02020603050405020304" pitchFamily="18" charset="0"/>
              </a:rPr>
              <a:t> with:</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4000"/>
              </a:lnSpc>
              <a:spcBef>
                <a:spcPts val="700"/>
              </a:spcBef>
              <a:spcAft>
                <a:spcPts val="600"/>
              </a:spcAft>
              <a:buNone/>
            </a:pPr>
            <a:r>
              <a:rPr lang="en-AU" sz="1800" dirty="0" err="1">
                <a:solidFill>
                  <a:srgbClr val="000000"/>
                </a:solidFill>
                <a:effectLst/>
                <a:latin typeface="Times New Roman" panose="02020603050405020304" pitchFamily="18" charset="0"/>
                <a:ea typeface="Times New Roman" panose="02020603050405020304" pitchFamily="18" charset="0"/>
              </a:rPr>
              <a:t>virtualenv</a:t>
            </a:r>
            <a:r>
              <a:rPr lang="en-AU" sz="1800" dirty="0">
                <a:solidFill>
                  <a:srgbClr val="000000"/>
                </a:solidFill>
                <a:effectLst/>
                <a:latin typeface="Times New Roman" panose="02020603050405020304" pitchFamily="18" charset="0"/>
                <a:ea typeface="Times New Roman" panose="02020603050405020304" pitchFamily="18" charset="0"/>
              </a:rPr>
              <a:t> -p python3 .env</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4000"/>
              </a:lnSpc>
              <a:spcBef>
                <a:spcPts val="700"/>
              </a:spcBef>
              <a:spcAft>
                <a:spcPts val="600"/>
              </a:spcAft>
              <a:buNone/>
            </a:pPr>
            <a:r>
              <a:rPr lang="en-AU" sz="1800" dirty="0">
                <a:solidFill>
                  <a:srgbClr val="000000"/>
                </a:solidFill>
                <a:effectLst/>
                <a:latin typeface="Times New Roman" panose="02020603050405020304" pitchFamily="18" charset="0"/>
                <a:ea typeface="Times New Roman" panose="02020603050405020304" pitchFamily="18" charset="0"/>
              </a:rPr>
              <a:t>.env/bin/activate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4000"/>
              </a:lnSpc>
              <a:spcBef>
                <a:spcPts val="700"/>
              </a:spcBef>
              <a:spcAft>
                <a:spcPts val="600"/>
              </a:spcAft>
              <a:buNone/>
            </a:pPr>
            <a:r>
              <a:rPr lang="en-AU" sz="1800" dirty="0">
                <a:solidFill>
                  <a:srgbClr val="000000"/>
                </a:solidFill>
                <a:effectLst/>
                <a:latin typeface="Times New Roman" panose="02020603050405020304" pitchFamily="18" charset="0"/>
                <a:ea typeface="Times New Roman" panose="02020603050405020304" pitchFamily="18" charset="0"/>
              </a:rPr>
              <a:t>pip install -r requirements.txt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4000"/>
              </a:lnSpc>
              <a:spcBef>
                <a:spcPts val="700"/>
              </a:spcBef>
              <a:spcAft>
                <a:spcPts val="600"/>
              </a:spcAft>
            </a:pPr>
            <a:r>
              <a:rPr lang="en-AU" sz="1800" dirty="0">
                <a:solidFill>
                  <a:srgbClr val="000000"/>
                </a:solidFill>
                <a:effectLst/>
                <a:latin typeface="Times New Roman" panose="02020603050405020304" pitchFamily="18" charset="0"/>
                <a:ea typeface="Times New Roman" panose="02020603050405020304" pitchFamily="18" charset="0"/>
              </a:rPr>
              <a:t> Running test file after putting train after putting test files and new recorded voices in test file should do.</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4000"/>
              </a:lnSpc>
              <a:spcBef>
                <a:spcPts val="700"/>
              </a:spcBef>
              <a:spcAft>
                <a:spcPts val="600"/>
              </a:spcAft>
            </a:pPr>
            <a:r>
              <a:rPr lang="en-AU" sz="1800" dirty="0">
                <a:solidFill>
                  <a:srgbClr val="000000"/>
                </a:solidFill>
                <a:effectLst/>
                <a:latin typeface="Times New Roman" panose="02020603050405020304" pitchFamily="18" charset="0"/>
                <a:ea typeface="Times New Roman" panose="02020603050405020304" pitchFamily="18" charset="0"/>
              </a:rPr>
              <a:t>To test the algorithm, run test.py. Certain parameters are open to be changed, such as the order of LPC coefficients, the number of Mel </a:t>
            </a:r>
            <a:r>
              <a:rPr lang="en-AU" sz="1800" dirty="0" err="1">
                <a:solidFill>
                  <a:srgbClr val="000000"/>
                </a:solidFill>
                <a:effectLst/>
                <a:latin typeface="Times New Roman" panose="02020603050405020304" pitchFamily="18" charset="0"/>
                <a:ea typeface="Times New Roman" panose="02020603050405020304" pitchFamily="18" charset="0"/>
              </a:rPr>
              <a:t>filterbanks</a:t>
            </a:r>
            <a:r>
              <a:rPr lang="en-AU" sz="1800" dirty="0">
                <a:solidFill>
                  <a:srgbClr val="000000"/>
                </a:solidFill>
                <a:effectLst/>
                <a:latin typeface="Times New Roman" panose="02020603050405020304" pitchFamily="18" charset="0"/>
                <a:ea typeface="Times New Roman" panose="02020603050405020304" pitchFamily="18" charset="0"/>
              </a:rPr>
              <a:t> and the number of centroids in each codebook.</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276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09AE-C429-485C-BB36-787A918C242E}"/>
              </a:ext>
            </a:extLst>
          </p:cNvPr>
          <p:cNvSpPr>
            <a:spLocks noGrp="1"/>
          </p:cNvSpPr>
          <p:nvPr>
            <p:ph type="title"/>
          </p:nvPr>
        </p:nvSpPr>
        <p:spPr/>
        <p:txBody>
          <a:bodyPr/>
          <a:lstStyle/>
          <a:p>
            <a:r>
              <a:rPr lang="en-US" dirty="0"/>
              <a:t>The two schemes:</a:t>
            </a:r>
          </a:p>
        </p:txBody>
      </p:sp>
      <p:sp>
        <p:nvSpPr>
          <p:cNvPr id="3" name="Content Placeholder 2">
            <a:extLst>
              <a:ext uri="{FF2B5EF4-FFF2-40B4-BE49-F238E27FC236}">
                <a16:creationId xmlns:a16="http://schemas.microsoft.com/office/drawing/2014/main" id="{46D1E76D-C44E-41C3-ADA9-8C57B7CBAED3}"/>
              </a:ext>
            </a:extLst>
          </p:cNvPr>
          <p:cNvSpPr>
            <a:spLocks noGrp="1"/>
          </p:cNvSpPr>
          <p:nvPr>
            <p:ph idx="1"/>
          </p:nvPr>
        </p:nvSpPr>
        <p:spPr/>
        <p:txBody>
          <a:bodyPr>
            <a:normAutofit/>
          </a:bodyPr>
          <a:lstStyle/>
          <a:p>
            <a:r>
              <a:rPr lang="en-US" sz="3200" dirty="0"/>
              <a:t>Mel-Frequency Cepstral Coefficients(MFCC)</a:t>
            </a:r>
          </a:p>
          <a:p>
            <a:r>
              <a:rPr lang="en-US" sz="3200" dirty="0"/>
              <a:t>Linear Prediction Coefficients (LPC)</a:t>
            </a:r>
          </a:p>
          <a:p>
            <a:r>
              <a:rPr lang="en-US" sz="3200" dirty="0"/>
              <a:t>Linde, </a:t>
            </a:r>
            <a:r>
              <a:rPr lang="en-US" sz="3200" dirty="0" err="1"/>
              <a:t>Buzo</a:t>
            </a:r>
            <a:r>
              <a:rPr lang="en-US" sz="3200" dirty="0"/>
              <a:t> and Gray (LBG algorithm)</a:t>
            </a:r>
          </a:p>
        </p:txBody>
      </p:sp>
    </p:spTree>
    <p:extLst>
      <p:ext uri="{BB962C8B-B14F-4D97-AF65-F5344CB8AC3E}">
        <p14:creationId xmlns:p14="http://schemas.microsoft.com/office/powerpoint/2010/main" val="93911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4C57-F49E-4F8C-817B-4B1EC9680688}"/>
              </a:ext>
            </a:extLst>
          </p:cNvPr>
          <p:cNvSpPr>
            <a:spLocks noGrp="1"/>
          </p:cNvSpPr>
          <p:nvPr>
            <p:ph type="title"/>
          </p:nvPr>
        </p:nvSpPr>
        <p:spPr/>
        <p:txBody>
          <a:bodyPr/>
          <a:lstStyle/>
          <a:p>
            <a:r>
              <a:rPr lang="en-US" dirty="0"/>
              <a:t>MFCC</a:t>
            </a:r>
          </a:p>
        </p:txBody>
      </p:sp>
      <p:sp>
        <p:nvSpPr>
          <p:cNvPr id="3" name="Content Placeholder 2">
            <a:extLst>
              <a:ext uri="{FF2B5EF4-FFF2-40B4-BE49-F238E27FC236}">
                <a16:creationId xmlns:a16="http://schemas.microsoft.com/office/drawing/2014/main" id="{51A5BF72-4532-4A4C-9E36-5C11BAD20783}"/>
              </a:ext>
            </a:extLst>
          </p:cNvPr>
          <p:cNvSpPr>
            <a:spLocks noGrp="1"/>
          </p:cNvSpPr>
          <p:nvPr>
            <p:ph idx="1"/>
          </p:nvPr>
        </p:nvSpPr>
        <p:spPr/>
        <p:txBody>
          <a:bodyPr>
            <a:normAutofit/>
          </a:bodyPr>
          <a:lstStyle/>
          <a:p>
            <a:r>
              <a:rPr lang="en-AU" sz="2400" dirty="0">
                <a:solidFill>
                  <a:srgbClr val="000000"/>
                </a:solidFill>
                <a:effectLst/>
                <a:latin typeface="Times New Roman" panose="02020603050405020304" pitchFamily="18" charset="0"/>
                <a:ea typeface="Times New Roman" panose="02020603050405020304" pitchFamily="18" charset="0"/>
              </a:rPr>
              <a:t>The relationship between frequency in Hz and frequency in Mel scale is given by: m= 1125 ln(1 + f/700),  f = 700(e^(m/1125)  -1 ) </a:t>
            </a:r>
          </a:p>
          <a:p>
            <a:r>
              <a:rPr lang="en-AU" sz="2400" dirty="0">
                <a:solidFill>
                  <a:srgbClr val="000000"/>
                </a:solidFill>
                <a:effectLst/>
                <a:latin typeface="Times New Roman" panose="02020603050405020304" pitchFamily="18" charset="0"/>
                <a:ea typeface="Times New Roman" panose="02020603050405020304" pitchFamily="18" charset="0"/>
              </a:rPr>
              <a:t>The speech signal is divided into frames of 25ms with an overlap of 10ms. Each frame is multiplied with a Hamming window. </a:t>
            </a:r>
            <a:endParaRPr lang="en-US" sz="2400" dirty="0">
              <a:solidFill>
                <a:srgbClr val="000000"/>
              </a:solidFill>
              <a:effectLst/>
              <a:latin typeface="Times New Roman" panose="02020603050405020304" pitchFamily="18" charset="0"/>
              <a:ea typeface="Times New Roman" panose="02020603050405020304" pitchFamily="18" charset="0"/>
            </a:endParaRPr>
          </a:p>
          <a:p>
            <a:r>
              <a:rPr lang="en-AU" sz="2400" dirty="0">
                <a:solidFill>
                  <a:srgbClr val="000000"/>
                </a:solidFill>
                <a:effectLst/>
                <a:latin typeface="Times New Roman" panose="02020603050405020304" pitchFamily="18" charset="0"/>
                <a:ea typeface="Times New Roman" panose="02020603050405020304" pitchFamily="18" charset="0"/>
              </a:rPr>
              <a:t>The periodogram of each frame of speech is calculated by first doing an FFT of 512 samples on individual frames, then taking the power spectrum as: P(k) = 1/N (S(k))^2</a:t>
            </a:r>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178022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5A92-54AF-4F37-AE9D-7D42570E1D46}"/>
              </a:ext>
            </a:extLst>
          </p:cNvPr>
          <p:cNvSpPr>
            <a:spLocks noGrp="1"/>
          </p:cNvSpPr>
          <p:nvPr>
            <p:ph type="title"/>
          </p:nvPr>
        </p:nvSpPr>
        <p:spPr/>
        <p:txBody>
          <a:bodyPr/>
          <a:lstStyle/>
          <a:p>
            <a:r>
              <a:rPr lang="en-US" dirty="0"/>
              <a:t>LPC</a:t>
            </a:r>
          </a:p>
        </p:txBody>
      </p:sp>
      <p:sp>
        <p:nvSpPr>
          <p:cNvPr id="3" name="Content Placeholder 2">
            <a:extLst>
              <a:ext uri="{FF2B5EF4-FFF2-40B4-BE49-F238E27FC236}">
                <a16:creationId xmlns:a16="http://schemas.microsoft.com/office/drawing/2014/main" id="{85EDDA78-FDC0-4AD5-9E95-727F6E459551}"/>
              </a:ext>
            </a:extLst>
          </p:cNvPr>
          <p:cNvSpPr>
            <a:spLocks noGrp="1"/>
          </p:cNvSpPr>
          <p:nvPr>
            <p:ph idx="1"/>
          </p:nvPr>
        </p:nvSpPr>
        <p:spPr/>
        <p:txBody>
          <a:bodyPr/>
          <a:lstStyle/>
          <a:p>
            <a:r>
              <a:rPr lang="en-US" sz="2400" dirty="0"/>
              <a:t>Auto Regressive model.</a:t>
            </a:r>
          </a:p>
          <a:p>
            <a:r>
              <a:rPr lang="en-AU" sz="2400" dirty="0">
                <a:solidFill>
                  <a:srgbClr val="000000"/>
                </a:solidFill>
                <a:effectLst/>
                <a:latin typeface="Times New Roman" panose="02020603050405020304" pitchFamily="18" charset="0"/>
                <a:ea typeface="Times New Roman" panose="02020603050405020304" pitchFamily="18" charset="0"/>
              </a:rPr>
              <a:t>Speech can be modelled as a </a:t>
            </a:r>
            <a:r>
              <a:rPr lang="en-AU" sz="2400" dirty="0" err="1">
                <a:solidFill>
                  <a:srgbClr val="000000"/>
                </a:solidFill>
                <a:effectLst/>
                <a:latin typeface="Times New Roman" panose="02020603050405020304" pitchFamily="18" charset="0"/>
                <a:ea typeface="Times New Roman" panose="02020603050405020304" pitchFamily="18" charset="0"/>
              </a:rPr>
              <a:t>pth</a:t>
            </a:r>
            <a:r>
              <a:rPr lang="en-AU" sz="2400" dirty="0">
                <a:solidFill>
                  <a:srgbClr val="000000"/>
                </a:solidFill>
                <a:effectLst/>
                <a:latin typeface="Times New Roman" panose="02020603050405020304" pitchFamily="18" charset="0"/>
                <a:ea typeface="Times New Roman" panose="02020603050405020304" pitchFamily="18" charset="0"/>
              </a:rPr>
              <a:t> order AR process, where each sample is given by: x(n) = k=1∑p    </a:t>
            </a:r>
            <a:r>
              <a:rPr lang="en-AU" sz="2400" dirty="0" err="1">
                <a:solidFill>
                  <a:srgbClr val="000000"/>
                </a:solidFill>
                <a:effectLst/>
                <a:latin typeface="Times New Roman" panose="02020603050405020304" pitchFamily="18" charset="0"/>
                <a:ea typeface="Times New Roman" panose="02020603050405020304" pitchFamily="18" charset="0"/>
              </a:rPr>
              <a:t>a_k</a:t>
            </a:r>
            <a:r>
              <a:rPr lang="en-AU" sz="2400" dirty="0">
                <a:solidFill>
                  <a:srgbClr val="000000"/>
                </a:solidFill>
                <a:effectLst/>
                <a:latin typeface="Times New Roman" panose="02020603050405020304" pitchFamily="18" charset="0"/>
                <a:ea typeface="Times New Roman" panose="02020603050405020304" pitchFamily="18" charset="0"/>
              </a:rPr>
              <a:t> x(n-k) + u(n)</a:t>
            </a:r>
            <a:endParaRPr lang="en-US" sz="2400" dirty="0">
              <a:solidFill>
                <a:srgbClr val="000000"/>
              </a:solidFill>
              <a:effectLst/>
              <a:latin typeface="Times New Roman" panose="02020603050405020304" pitchFamily="18" charset="0"/>
              <a:ea typeface="Times New Roman" panose="02020603050405020304" pitchFamily="18" charset="0"/>
            </a:endParaRPr>
          </a:p>
          <a:p>
            <a:r>
              <a:rPr lang="en-AU" sz="2400" dirty="0">
                <a:solidFill>
                  <a:srgbClr val="000000"/>
                </a:solidFill>
                <a:effectLst/>
                <a:latin typeface="Times New Roman" panose="02020603050405020304" pitchFamily="18" charset="0"/>
                <a:ea typeface="Times New Roman" panose="02020603050405020304" pitchFamily="18" charset="0"/>
              </a:rPr>
              <a:t>LPC coefficients are given by α.</a:t>
            </a:r>
            <a:r>
              <a:rPr lang="en-US" sz="2400" dirty="0">
                <a:solidFill>
                  <a:srgbClr val="000000"/>
                </a:solidFill>
                <a:effectLst/>
                <a:latin typeface="Times New Roman" panose="02020603050405020304" pitchFamily="18" charset="0"/>
                <a:ea typeface="Times New Roman" panose="02020603050405020304" pitchFamily="18" charset="0"/>
              </a:rPr>
              <a:t> </a:t>
            </a:r>
            <a:r>
              <a:rPr lang="en-AU" sz="2400" dirty="0">
                <a:solidFill>
                  <a:srgbClr val="000000"/>
                </a:solidFill>
                <a:effectLst/>
                <a:latin typeface="Times New Roman" panose="02020603050405020304" pitchFamily="18" charset="0"/>
                <a:ea typeface="Times New Roman" panose="02020603050405020304" pitchFamily="18" charset="0"/>
              </a:rPr>
              <a:t>Autocorrelation at lag l is given by: R(l) =   n=1∑N    x(n)x(n-l)</a:t>
            </a:r>
            <a:endParaRPr lang="en-US" sz="2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2518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BBF3-2997-4E18-8B6F-7928A4B4147E}"/>
              </a:ext>
            </a:extLst>
          </p:cNvPr>
          <p:cNvSpPr>
            <a:spLocks noGrp="1"/>
          </p:cNvSpPr>
          <p:nvPr>
            <p:ph type="title"/>
          </p:nvPr>
        </p:nvSpPr>
        <p:spPr/>
        <p:txBody>
          <a:bodyPr/>
          <a:lstStyle/>
          <a:p>
            <a:r>
              <a:rPr lang="en-US" dirty="0"/>
              <a:t>LBG Algo</a:t>
            </a:r>
          </a:p>
        </p:txBody>
      </p:sp>
      <p:sp>
        <p:nvSpPr>
          <p:cNvPr id="3" name="Content Placeholder 2">
            <a:extLst>
              <a:ext uri="{FF2B5EF4-FFF2-40B4-BE49-F238E27FC236}">
                <a16:creationId xmlns:a16="http://schemas.microsoft.com/office/drawing/2014/main" id="{F0CBF237-6004-4A40-973B-93EACD7A17B6}"/>
              </a:ext>
            </a:extLst>
          </p:cNvPr>
          <p:cNvSpPr>
            <a:spLocks noGrp="1"/>
          </p:cNvSpPr>
          <p:nvPr>
            <p:ph idx="1"/>
          </p:nvPr>
        </p:nvSpPr>
        <p:spPr/>
        <p:txBody>
          <a:bodyPr>
            <a:normAutofit/>
          </a:bodyPr>
          <a:lstStyle/>
          <a:p>
            <a:r>
              <a:rPr lang="en-AU" sz="2400" dirty="0">
                <a:solidFill>
                  <a:srgbClr val="000000"/>
                </a:solidFill>
                <a:effectLst/>
                <a:latin typeface="Times New Roman" panose="02020603050405020304" pitchFamily="18" charset="0"/>
                <a:ea typeface="Times New Roman" panose="02020603050405020304" pitchFamily="18" charset="0"/>
              </a:rPr>
              <a:t>Design a 1-vector codebook; this is the centroid of the entire set of training vectors </a:t>
            </a:r>
          </a:p>
          <a:p>
            <a:pPr marL="0" marR="0" indent="0" algn="just">
              <a:lnSpc>
                <a:spcPct val="104000"/>
              </a:lnSpc>
              <a:spcBef>
                <a:spcPts val="700"/>
              </a:spcBef>
              <a:spcAft>
                <a:spcPts val="600"/>
              </a:spcAft>
              <a:buNone/>
            </a:pPr>
            <a:r>
              <a:rPr lang="en-AU" sz="2400" dirty="0">
                <a:solidFill>
                  <a:srgbClr val="000000"/>
                </a:solidFill>
                <a:effectLst/>
                <a:latin typeface="Times New Roman" panose="02020603050405020304" pitchFamily="18" charset="0"/>
                <a:ea typeface="Times New Roman" panose="02020603050405020304" pitchFamily="18" charset="0"/>
              </a:rPr>
              <a:t>y + n = </a:t>
            </a:r>
            <a:r>
              <a:rPr lang="en-AU" sz="2400" dirty="0" err="1">
                <a:solidFill>
                  <a:srgbClr val="000000"/>
                </a:solidFill>
                <a:effectLst/>
                <a:latin typeface="Times New Roman" panose="02020603050405020304" pitchFamily="18" charset="0"/>
                <a:ea typeface="Times New Roman" panose="02020603050405020304" pitchFamily="18" charset="0"/>
              </a:rPr>
              <a:t>yn</a:t>
            </a:r>
            <a:r>
              <a:rPr lang="en-AU" sz="2400" dirty="0">
                <a:solidFill>
                  <a:srgbClr val="000000"/>
                </a:solidFill>
                <a:effectLst/>
                <a:latin typeface="Times New Roman" panose="02020603050405020304" pitchFamily="18" charset="0"/>
                <a:ea typeface="Times New Roman" panose="02020603050405020304" pitchFamily="18" charset="0"/>
              </a:rPr>
              <a:t> ( 1 +e )</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4000"/>
              </a:lnSpc>
              <a:spcBef>
                <a:spcPts val="700"/>
              </a:spcBef>
              <a:spcAft>
                <a:spcPts val="600"/>
              </a:spcAft>
              <a:buNone/>
            </a:pPr>
            <a:r>
              <a:rPr lang="en-AU" sz="2400" dirty="0">
                <a:solidFill>
                  <a:srgbClr val="000000"/>
                </a:solidFill>
                <a:effectLst/>
                <a:latin typeface="Times New Roman" panose="02020603050405020304" pitchFamily="18" charset="0"/>
                <a:ea typeface="Times New Roman" panose="02020603050405020304" pitchFamily="18" charset="0"/>
              </a:rPr>
              <a:t>y - n = </a:t>
            </a:r>
            <a:r>
              <a:rPr lang="en-AU" sz="2400" dirty="0" err="1">
                <a:solidFill>
                  <a:srgbClr val="000000"/>
                </a:solidFill>
                <a:effectLst/>
                <a:latin typeface="Times New Roman" panose="02020603050405020304" pitchFamily="18" charset="0"/>
                <a:ea typeface="Times New Roman" panose="02020603050405020304" pitchFamily="18" charset="0"/>
              </a:rPr>
              <a:t>yn</a:t>
            </a:r>
            <a:r>
              <a:rPr lang="en-AU" sz="2400" dirty="0">
                <a:solidFill>
                  <a:srgbClr val="000000"/>
                </a:solidFill>
                <a:effectLst/>
                <a:latin typeface="Times New Roman" panose="02020603050405020304" pitchFamily="18" charset="0"/>
                <a:ea typeface="Times New Roman" panose="02020603050405020304" pitchFamily="18" charset="0"/>
              </a:rPr>
              <a:t> ( 1 - e  )</a:t>
            </a:r>
            <a:endParaRPr lang="en-US" sz="2400" dirty="0">
              <a:solidFill>
                <a:srgbClr val="000000"/>
              </a:solidFill>
              <a:effectLst/>
              <a:latin typeface="Times New Roman" panose="02020603050405020304" pitchFamily="18" charset="0"/>
              <a:ea typeface="Times New Roman" panose="02020603050405020304" pitchFamily="18" charset="0"/>
            </a:endParaRPr>
          </a:p>
          <a:p>
            <a:r>
              <a:rPr lang="en-US" sz="2400" dirty="0"/>
              <a:t>Nearest </a:t>
            </a:r>
            <a:r>
              <a:rPr lang="en-US" sz="2400" dirty="0" err="1"/>
              <a:t>Neigbour</a:t>
            </a:r>
            <a:r>
              <a:rPr lang="en-US" sz="2400" dirty="0"/>
              <a:t> Search</a:t>
            </a:r>
          </a:p>
          <a:p>
            <a:r>
              <a:rPr lang="en-US" sz="2400" dirty="0"/>
              <a:t>Centroid Update</a:t>
            </a:r>
          </a:p>
          <a:p>
            <a:pPr marL="0" indent="0">
              <a:buNone/>
            </a:pPr>
            <a:r>
              <a:rPr lang="en-US" sz="2400" dirty="0"/>
              <a:t>Repeat</a:t>
            </a:r>
          </a:p>
        </p:txBody>
      </p:sp>
    </p:spTree>
    <p:extLst>
      <p:ext uri="{BB962C8B-B14F-4D97-AF65-F5344CB8AC3E}">
        <p14:creationId xmlns:p14="http://schemas.microsoft.com/office/powerpoint/2010/main" val="365037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13FA-2A42-4E37-8AEE-08DB80AC7299}"/>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4234902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{2790611C-AC5E-493A-BE81-DD6D44941F8B}tf78438558_wac</Template>
  <TotalTime>0</TotalTime>
  <Words>465</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Garamond</vt:lpstr>
      <vt:lpstr>Times New Roman</vt:lpstr>
      <vt:lpstr>SavonVTI</vt:lpstr>
      <vt:lpstr>Speech Attendance System</vt:lpstr>
      <vt:lpstr>Definition:</vt:lpstr>
      <vt:lpstr>Types:</vt:lpstr>
      <vt:lpstr>The Hows and Basics.</vt:lpstr>
      <vt:lpstr>The two schemes:</vt:lpstr>
      <vt:lpstr>MFCC</vt:lpstr>
      <vt:lpstr>LPC</vt:lpstr>
      <vt:lpstr>LBG Algo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2020-07-05T17:11:43Z</dcterms:created>
  <dcterms:modified xsi:type="dcterms:W3CDTF">2020-07-05T17:25:48Z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