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h+76mdNYngap5yEmSPXt3EFCyD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4CA1A3-30A4-486F-BA14-A4D8AA80A89F}">
  <a:tblStyle styleId="{9A4CA1A3-30A4-486F-BA14-A4D8AA80A8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aaa42e2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1aaaa42e2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ac4d9b54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aac4d9b54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9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9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1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1" name="Google Shape;61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9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9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9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9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1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11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1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1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1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13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1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1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1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16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52;p1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17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7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FruitBots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2300"/>
          </a:p>
        </p:txBody>
      </p:sp>
      <p:sp>
        <p:nvSpPr>
          <p:cNvPr id="73" name="Google Shape;73;p1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Shubham Mishra &amp; Aaron Bockmiller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8851" y="183950"/>
            <a:ext cx="3956900" cy="21932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3"/>
          <p:cNvSpPr txBox="1"/>
          <p:nvPr>
            <p:ph type="title"/>
          </p:nvPr>
        </p:nvSpPr>
        <p:spPr>
          <a:xfrm>
            <a:off x="353850" y="839500"/>
            <a:ext cx="82563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400" u="sng">
                <a:solidFill>
                  <a:schemeClr val="dk2"/>
                </a:solidFill>
              </a:rPr>
              <a:t>About the game!!!</a:t>
            </a:r>
            <a:endParaRPr sz="2400" u="sng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2400" u="sng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2400" u="sng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2400" u="sng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en" sz="2000">
                <a:solidFill>
                  <a:schemeClr val="dk2"/>
                </a:solidFill>
              </a:rPr>
              <a:t>The game is based upon two different set of values that is fruit rarity and fruit proximity.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en" sz="2000">
                <a:solidFill>
                  <a:schemeClr val="dk2"/>
                </a:solidFill>
              </a:rPr>
              <a:t>Once the board is all set for the bots to hunt for fruits, the decision is taken considering the best value of the combined of the above two.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en" sz="2000">
                <a:solidFill>
                  <a:schemeClr val="dk2"/>
                </a:solidFill>
              </a:rPr>
              <a:t>Aim to take all the fruits which are available in less number.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en" sz="2000">
                <a:solidFill>
                  <a:schemeClr val="dk2"/>
                </a:solidFill>
              </a:rPr>
              <a:t>Once the play button is hit, the bot starts moving in direction best suitable with the combination of fruits.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idx="4294967295" type="title"/>
          </p:nvPr>
        </p:nvSpPr>
        <p:spPr>
          <a:xfrm>
            <a:off x="535775" y="712150"/>
            <a:ext cx="84195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3600">
                <a:solidFill>
                  <a:schemeClr val="dk1"/>
                </a:solidFill>
              </a:rPr>
              <a:t>Algorithm choices</a:t>
            </a:r>
            <a:endParaRPr sz="2400"/>
          </a:p>
        </p:txBody>
      </p:sp>
      <p:sp>
        <p:nvSpPr>
          <p:cNvPr id="85" name="Google Shape;85;p2"/>
          <p:cNvSpPr txBox="1"/>
          <p:nvPr>
            <p:ph idx="4294967295" type="title"/>
          </p:nvPr>
        </p:nvSpPr>
        <p:spPr>
          <a:xfrm>
            <a:off x="160800" y="1444775"/>
            <a:ext cx="5760900" cy="30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-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Random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-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Logic/Strategy (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LogicBot and 'themonkeytoucher_bot1')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-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Simple search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-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Adversarial Search (ExpectimaxBot and MinimaxBot)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-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Reinforcement Learning / Neural Networks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6" name="Google Shape;8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5375" y="486400"/>
            <a:ext cx="2544063" cy="42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aaaa42e2f9_0_5"/>
          <p:cNvSpPr txBox="1"/>
          <p:nvPr>
            <p:ph idx="4294967295" type="title"/>
          </p:nvPr>
        </p:nvSpPr>
        <p:spPr>
          <a:xfrm>
            <a:off x="535775" y="712150"/>
            <a:ext cx="84195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3600">
                <a:solidFill>
                  <a:schemeClr val="dk1"/>
                </a:solidFill>
              </a:rPr>
              <a:t>LogicBot</a:t>
            </a:r>
            <a:endParaRPr sz="2400"/>
          </a:p>
        </p:txBody>
      </p:sp>
      <p:sp>
        <p:nvSpPr>
          <p:cNvPr id="92" name="Google Shape;92;g1aaaa42e2f9_0_5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-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The algorithm is fairly very simple and uses the game rules and scoring to optimize bot performance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-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The algorithm that I am dealing with is based on points evaluation for each fruit collection.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-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The more rare the fruit, the more the points.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-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Its pathing tries to pick the most efficient route to collect the most rare fruit in the smallest distance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" name="Google Shape;93;g1aaaa42e2f9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5675" y="2466400"/>
            <a:ext cx="2499700" cy="24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aac4d9b540_0_5"/>
          <p:cNvSpPr txBox="1"/>
          <p:nvPr>
            <p:ph idx="4294967295" type="title"/>
          </p:nvPr>
        </p:nvSpPr>
        <p:spPr>
          <a:xfrm>
            <a:off x="535775" y="712150"/>
            <a:ext cx="84195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3600">
                <a:solidFill>
                  <a:schemeClr val="dk1"/>
                </a:solidFill>
              </a:rPr>
              <a:t>ExpectimaxBot</a:t>
            </a:r>
            <a:endParaRPr sz="2400"/>
          </a:p>
        </p:txBody>
      </p:sp>
      <p:sp>
        <p:nvSpPr>
          <p:cNvPr id="99" name="Google Shape;99;g1aac4d9b540_0_5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-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Adversarial Search algorithm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-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Tries to maximize its own score and minimize opponents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-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Like Minimax, but assumes sub-optimal play from opponent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-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Depth-limited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0" name="Google Shape;100;g1aac4d9b540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975" y="182200"/>
            <a:ext cx="3106224" cy="2329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1aac4d9b540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2825" y="2511868"/>
            <a:ext cx="3102442" cy="2326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/>
        </p:nvSpPr>
        <p:spPr>
          <a:xfrm>
            <a:off x="344125" y="263200"/>
            <a:ext cx="83418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Collected Data</a:t>
            </a:r>
            <a:endParaRPr b="1" i="0" sz="30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07" name="Google Shape;107;p5"/>
          <p:cNvGraphicFramePr/>
          <p:nvPr/>
        </p:nvGraphicFramePr>
        <p:xfrm>
          <a:off x="753775" y="164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{9A4CA1A3-30A4-486F-BA14-A4D8AA80A89F}</a:tableStyleId>
              </a:tblPr>
              <a:tblGrid>
                <a:gridCol w="1447800"/>
                <a:gridCol w="581025"/>
                <a:gridCol w="581025"/>
                <a:gridCol w="581025"/>
                <a:gridCol w="581025"/>
                <a:gridCol w="581025"/>
                <a:gridCol w="581025"/>
                <a:gridCol w="685800"/>
                <a:gridCol w="581025"/>
                <a:gridCol w="5810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Many items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Medium items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Few items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Bot / Board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Small board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Medium board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Large board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Small board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Medium board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Large board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Small board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Medium board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Large board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Random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</a:t>
                      </a:r>
                      <a:endParaRPr b="1"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</a:t>
                      </a:r>
                      <a:endParaRPr b="1"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</a:t>
                      </a:r>
                      <a:endParaRPr b="1"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</a:t>
                      </a:r>
                      <a:endParaRPr b="1"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</a:t>
                      </a:r>
                      <a:endParaRPr b="1"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</a:t>
                      </a:r>
                      <a:endParaRPr b="1"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</a:t>
                      </a:r>
                      <a:endParaRPr b="1"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</a:t>
                      </a:r>
                      <a:endParaRPr b="1"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</a:t>
                      </a:r>
                      <a:endParaRPr b="1"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LogicBot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W</a:t>
                      </a:r>
                      <a:endParaRPr b="1"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themonkeytoucher_bot1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</a:t>
                      </a:r>
                      <a:endParaRPr b="1"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ExpectiMax (depth=8)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</a:t>
                      </a:r>
                      <a:endParaRPr b="1"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</a:t>
                      </a:r>
                      <a:endParaRPr b="1"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ExpectiMax (depth=10)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Minimax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8" name="Google Shape;108;p5"/>
          <p:cNvSpPr txBox="1"/>
          <p:nvPr/>
        </p:nvSpPr>
        <p:spPr>
          <a:xfrm>
            <a:off x="704250" y="2398975"/>
            <a:ext cx="5727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* Bolded items represent the most dominant wins or losses, respectively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Takeaway conclusions!!!</a:t>
            </a:r>
            <a:endParaRPr/>
          </a:p>
        </p:txBody>
      </p:sp>
      <p:sp>
        <p:nvSpPr>
          <p:cNvPr id="114" name="Google Shape;114;p6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lang="en" sz="2100"/>
              <a:t>Adversarial algorithms scale poorly with depth (aka size of board) vs simpler solutions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18" name="Google Shape;118;p6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4800"/>
              <a:buNone/>
            </a:pPr>
            <a:r>
              <a:rPr lang="en" sz="2100"/>
              <a:t>Logical or strategy-based algorithms are very powerful when under constraint!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19" name="Google Shape;119;p6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4800"/>
              <a:buNone/>
            </a:pPr>
            <a:r>
              <a:rPr lang="en" sz="2100"/>
              <a:t>ExpectiMax can sometimes work better if assuming sub-optimal play</a:t>
            </a:r>
            <a:endParaRPr b="0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/>
        </p:nvSpPr>
        <p:spPr>
          <a:xfrm>
            <a:off x="1136325" y="1203250"/>
            <a:ext cx="37809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Hope to see you all in future as well!!!</a:t>
            </a:r>
            <a:endParaRPr b="0" i="0" sz="12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1567900" y="956250"/>
            <a:ext cx="53868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400" u="none" cap="none" strike="noStrike">
                <a:solidFill>
                  <a:srgbClr val="353535"/>
                </a:solidFill>
                <a:latin typeface="Raleway"/>
                <a:ea typeface="Raleway"/>
                <a:cs typeface="Raleway"/>
                <a:sym typeface="Raleway"/>
              </a:rPr>
              <a:t>Thank</a:t>
            </a:r>
            <a:r>
              <a:rPr b="1" lang="en" sz="3400">
                <a:solidFill>
                  <a:srgbClr val="353535"/>
                </a:solidFill>
                <a:latin typeface="Raleway"/>
                <a:ea typeface="Raleway"/>
                <a:cs typeface="Raleway"/>
                <a:sym typeface="Raleway"/>
              </a:rPr>
              <a:t> for Listening</a:t>
            </a:r>
            <a:r>
              <a:rPr b="1" i="0" lang="en" sz="3400" u="none" cap="none" strike="noStrike">
                <a:solidFill>
                  <a:srgbClr val="353535"/>
                </a:solidFill>
                <a:latin typeface="Raleway"/>
                <a:ea typeface="Raleway"/>
                <a:cs typeface="Raleway"/>
                <a:sym typeface="Raleway"/>
              </a:rPr>
              <a:t>!!!</a:t>
            </a:r>
            <a:endParaRPr b="1" i="0" sz="3400" u="none" cap="none" strike="noStrike">
              <a:solidFill>
                <a:srgbClr val="35353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