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711E0B-6604-402F-9472-01162CF7069C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EEEF0-5887-417B-AE4F-F3E571D52E43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8EB5-281B-43BC-B5B3-51961153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4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arnaidu04/internsh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6B28-7183-9DA4-A143-FB721BB6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Singuluri Chandra </a:t>
            </a:r>
            <a:r>
              <a:rPr lang="en-US" dirty="0" err="1">
                <a:latin typeface="Bahnschrift SemiBold SemiConden" panose="020B0502040204020203" pitchFamily="34" charset="0"/>
              </a:rPr>
              <a:t>sagar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B55C5-1880-C45B-4D4D-E82DE19AD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  <a:cs typeface="Arial" panose="020B0604020202020204" pitchFamily="34" charset="0"/>
              </a:rPr>
              <a:t>Final project</a:t>
            </a:r>
            <a:endParaRPr lang="en-IN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2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DA01-11F7-FCA6-5918-285A72FB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323384"/>
            <a:ext cx="10131425" cy="2389252"/>
          </a:xfrm>
        </p:spPr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6896-CFD9-C971-FF75-0E9CBA62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IN" sz="2000" b="1" spc="-20" dirty="0">
                <a:latin typeface="Bahnschrift" panose="020B0502040204020203" pitchFamily="34" charset="0"/>
                <a:cs typeface="Times New Roman"/>
              </a:rPr>
              <a:t>Technical</a:t>
            </a:r>
            <a:r>
              <a:rPr lang="en-IN" sz="2000" b="1" spc="-6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b="1" spc="-10" dirty="0">
                <a:latin typeface="Bahnschrift" panose="020B0502040204020203" pitchFamily="34" charset="0"/>
                <a:cs typeface="Times New Roman"/>
              </a:rPr>
              <a:t>Implementation:</a:t>
            </a:r>
            <a:endParaRPr lang="en-IN" sz="2000" dirty="0">
              <a:latin typeface="Bahnschrift" panose="020B0502040204020203" pitchFamily="34" charset="0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900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lang="en-IN" sz="2000" b="1" dirty="0">
                <a:latin typeface="Bahnschrift" panose="020B0502040204020203" pitchFamily="34" charset="0"/>
                <a:cs typeface="Times New Roman"/>
              </a:rPr>
              <a:t>Languages</a:t>
            </a:r>
            <a:r>
              <a:rPr lang="en-IN" sz="2000" b="1" spc="-4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b="1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IN" sz="2000" b="1" spc="-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b="1" dirty="0">
                <a:latin typeface="Bahnschrift" panose="020B0502040204020203" pitchFamily="34" charset="0"/>
                <a:cs typeface="Times New Roman"/>
              </a:rPr>
              <a:t>Libraries:</a:t>
            </a:r>
            <a:r>
              <a:rPr lang="en-IN" sz="2000" b="1" spc="-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dirty="0">
                <a:latin typeface="Bahnschrift" panose="020B0502040204020203" pitchFamily="34" charset="0"/>
                <a:cs typeface="Times New Roman"/>
              </a:rPr>
              <a:t>Python,</a:t>
            </a:r>
            <a:r>
              <a:rPr lang="en-IN" sz="2000" spc="-7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dirty="0" err="1">
                <a:latin typeface="Bahnschrift" panose="020B0502040204020203" pitchFamily="34" charset="0"/>
                <a:cs typeface="Times New Roman"/>
              </a:rPr>
              <a:t>Tkinter</a:t>
            </a:r>
            <a:r>
              <a:rPr lang="en-IN" sz="2000" dirty="0">
                <a:latin typeface="Bahnschrift" panose="020B0502040204020203" pitchFamily="34" charset="0"/>
                <a:cs typeface="Times New Roman"/>
              </a:rPr>
              <a:t>,</a:t>
            </a:r>
            <a:r>
              <a:rPr lang="en-IN" sz="2000" spc="-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dirty="0" err="1">
                <a:latin typeface="Bahnschrift" panose="020B0502040204020203" pitchFamily="34" charset="0"/>
                <a:cs typeface="Times New Roman"/>
              </a:rPr>
              <a:t>pynput</a:t>
            </a:r>
            <a:r>
              <a:rPr lang="en-IN" sz="2000" dirty="0">
                <a:latin typeface="Bahnschrift" panose="020B0502040204020203" pitchFamily="34" charset="0"/>
                <a:cs typeface="Times New Roman"/>
              </a:rPr>
              <a:t>,</a:t>
            </a:r>
            <a:r>
              <a:rPr lang="en-IN" sz="2000" spc="-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spc="-10" dirty="0" err="1">
                <a:latin typeface="Bahnschrift" panose="020B0502040204020203" pitchFamily="34" charset="0"/>
                <a:cs typeface="Times New Roman"/>
              </a:rPr>
              <a:t>json</a:t>
            </a:r>
            <a:r>
              <a:rPr lang="en-IN" sz="2000" spc="-10" dirty="0">
                <a:latin typeface="Bahnschrift" panose="020B0502040204020203" pitchFamily="34" charset="0"/>
                <a:cs typeface="Times New Roman"/>
              </a:rPr>
              <a:t>.</a:t>
            </a:r>
            <a:endParaRPr lang="en-IN" sz="2000" dirty="0">
              <a:latin typeface="Bahnschrift" panose="020B0502040204020203" pitchFamily="34" charset="0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lang="en-IN" sz="2000" b="1" dirty="0">
                <a:latin typeface="Bahnschrift" panose="020B0502040204020203" pitchFamily="34" charset="0"/>
                <a:cs typeface="Times New Roman"/>
              </a:rPr>
              <a:t>Core</a:t>
            </a:r>
            <a:r>
              <a:rPr lang="en-IN" sz="2000" b="1" spc="-7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b="1" spc="-10" dirty="0">
                <a:latin typeface="Bahnschrift" panose="020B0502040204020203" pitchFamily="34" charset="0"/>
                <a:cs typeface="Times New Roman"/>
              </a:rPr>
              <a:t>Functions:</a:t>
            </a:r>
            <a:endParaRPr lang="en-IN" sz="2000" dirty="0">
              <a:latin typeface="Bahnschrift" panose="020B0502040204020203" pitchFamily="34" charset="0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515"/>
              </a:spcBef>
              <a:buSzPct val="95652"/>
              <a:buChar char="•"/>
              <a:tabLst>
                <a:tab pos="492759" algn="l"/>
              </a:tabLst>
            </a:pPr>
            <a:r>
              <a:rPr lang="en-IN" sz="2000" spc="-10" dirty="0" err="1">
                <a:latin typeface="Bahnschrift" panose="020B0502040204020203" pitchFamily="34" charset="0"/>
                <a:cs typeface="Times New Roman"/>
              </a:rPr>
              <a:t>Generate_text_log</a:t>
            </a:r>
            <a:r>
              <a:rPr lang="en-IN" sz="2000" spc="-10" dirty="0">
                <a:latin typeface="Bahnschrift" panose="020B0502040204020203" pitchFamily="34" charset="0"/>
                <a:cs typeface="Times New Roman"/>
              </a:rPr>
              <a:t>(key)</a:t>
            </a:r>
            <a:endParaRPr lang="en-IN" sz="2000" dirty="0">
              <a:latin typeface="Bahnschrift" panose="020B0502040204020203" pitchFamily="34" charset="0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0"/>
              </a:spcBef>
              <a:buSzPct val="95652"/>
              <a:buChar char="•"/>
              <a:tabLst>
                <a:tab pos="492759" algn="l"/>
              </a:tabLst>
            </a:pPr>
            <a:r>
              <a:rPr lang="en-IN" sz="2000" spc="-10" dirty="0" err="1">
                <a:latin typeface="Bahnschrift" panose="020B0502040204020203" pitchFamily="34" charset="0"/>
                <a:cs typeface="Times New Roman"/>
              </a:rPr>
              <a:t>Generate_json_file</a:t>
            </a:r>
            <a:r>
              <a:rPr lang="en-IN" sz="2000" spc="-10" dirty="0">
                <a:latin typeface="Bahnschrift" panose="020B0502040204020203" pitchFamily="34" charset="0"/>
                <a:cs typeface="Times New Roman"/>
              </a:rPr>
              <a:t>(</a:t>
            </a:r>
            <a:r>
              <a:rPr lang="en-IN" sz="2000" spc="-10" dirty="0" err="1">
                <a:latin typeface="Bahnschrift" panose="020B0502040204020203" pitchFamily="34" charset="0"/>
                <a:cs typeface="Times New Roman"/>
              </a:rPr>
              <a:t>keys_used</a:t>
            </a:r>
            <a:r>
              <a:rPr lang="en-IN" sz="2000" spc="-10" dirty="0">
                <a:latin typeface="Bahnschrift" panose="020B0502040204020203" pitchFamily="34" charset="0"/>
                <a:cs typeface="Times New Roman"/>
              </a:rPr>
              <a:t>)</a:t>
            </a:r>
            <a:endParaRPr lang="en-IN" sz="2000" dirty="0">
              <a:latin typeface="Bahnschrift" panose="020B0502040204020203" pitchFamily="34" charset="0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5"/>
              </a:spcBef>
              <a:buSzPct val="95652"/>
              <a:buChar char="•"/>
              <a:tabLst>
                <a:tab pos="492759" algn="l"/>
              </a:tabLst>
            </a:pPr>
            <a:r>
              <a:rPr lang="en-IN" sz="2000" spc="-10" dirty="0" err="1">
                <a:latin typeface="Bahnschrift" panose="020B0502040204020203" pitchFamily="34" charset="0"/>
                <a:cs typeface="Times New Roman"/>
              </a:rPr>
              <a:t>On_press</a:t>
            </a:r>
            <a:r>
              <a:rPr lang="en-IN" sz="2000" spc="-10" dirty="0">
                <a:latin typeface="Bahnschrift" panose="020B0502040204020203" pitchFamily="34" charset="0"/>
                <a:cs typeface="Times New Roman"/>
              </a:rPr>
              <a:t>(key)</a:t>
            </a:r>
            <a:endParaRPr lang="en-IN" sz="2000" dirty="0">
              <a:latin typeface="Bahnschrift" panose="020B0502040204020203" pitchFamily="34" charset="0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900"/>
              </a:spcBef>
              <a:buSzPct val="95652"/>
              <a:buChar char="•"/>
              <a:tabLst>
                <a:tab pos="492759" algn="l"/>
              </a:tabLst>
            </a:pPr>
            <a:r>
              <a:rPr lang="en-IN" sz="2000" spc="-10" dirty="0" err="1">
                <a:latin typeface="Bahnschrift" panose="020B0502040204020203" pitchFamily="34" charset="0"/>
                <a:cs typeface="Times New Roman"/>
              </a:rPr>
              <a:t>On_release</a:t>
            </a:r>
            <a:r>
              <a:rPr lang="en-IN" sz="2000" spc="-10" dirty="0">
                <a:latin typeface="Bahnschrift" panose="020B0502040204020203" pitchFamily="34" charset="0"/>
                <a:cs typeface="Times New Roman"/>
              </a:rPr>
              <a:t>(key)</a:t>
            </a:r>
            <a:endParaRPr lang="en-IN" sz="2000" dirty="0">
              <a:latin typeface="Bahnschrift" panose="020B0502040204020203" pitchFamily="34" charset="0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0"/>
              </a:spcBef>
              <a:buSzPct val="95652"/>
              <a:buFont typeface="Times New Roman"/>
              <a:buChar char="•"/>
              <a:tabLst>
                <a:tab pos="114300" algn="l"/>
              </a:tabLst>
            </a:pPr>
            <a:r>
              <a:rPr lang="en-IN" sz="2000" b="1" dirty="0">
                <a:latin typeface="Bahnschrift" panose="020B0502040204020203" pitchFamily="34" charset="0"/>
                <a:cs typeface="Times New Roman"/>
              </a:rPr>
              <a:t>Key</a:t>
            </a:r>
            <a:r>
              <a:rPr lang="en-IN" sz="2000" b="1" spc="-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b="1" spc="-10" dirty="0">
                <a:latin typeface="Bahnschrift" panose="020B0502040204020203" pitchFamily="34" charset="0"/>
                <a:cs typeface="Times New Roman"/>
              </a:rPr>
              <a:t>Features:</a:t>
            </a:r>
            <a:endParaRPr lang="en-IN" sz="2000" dirty="0">
              <a:latin typeface="Bahnschrift" panose="020B0502040204020203" pitchFamily="34" charset="0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515"/>
              </a:spcBef>
              <a:buSzPct val="95652"/>
              <a:buChar char="•"/>
              <a:tabLst>
                <a:tab pos="492759" algn="l"/>
              </a:tabLst>
            </a:pPr>
            <a:r>
              <a:rPr lang="en-IN" sz="2000" dirty="0">
                <a:latin typeface="Bahnschrift" panose="020B0502040204020203" pitchFamily="34" charset="0"/>
                <a:cs typeface="Times New Roman"/>
              </a:rPr>
              <a:t>Logging</a:t>
            </a:r>
            <a:r>
              <a:rPr lang="en-IN" sz="2000" spc="-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dirty="0">
                <a:latin typeface="Bahnschrift" panose="020B0502040204020203" pitchFamily="34" charset="0"/>
                <a:cs typeface="Times New Roman"/>
              </a:rPr>
              <a:t>keystrokes</a:t>
            </a:r>
            <a:r>
              <a:rPr lang="en-IN" sz="2000" spc="-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dirty="0">
                <a:latin typeface="Bahnschrift" panose="020B0502040204020203" pitchFamily="34" charset="0"/>
                <a:cs typeface="Times New Roman"/>
              </a:rPr>
              <a:t>in</a:t>
            </a:r>
            <a:r>
              <a:rPr lang="en-IN" sz="2000" spc="-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dirty="0">
                <a:latin typeface="Bahnschrift" panose="020B0502040204020203" pitchFamily="34" charset="0"/>
                <a:cs typeface="Times New Roman"/>
              </a:rPr>
              <a:t>multiple</a:t>
            </a:r>
            <a:r>
              <a:rPr lang="en-IN" sz="2000" spc="-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spc="-10" dirty="0">
                <a:latin typeface="Bahnschrift" panose="020B0502040204020203" pitchFamily="34" charset="0"/>
                <a:cs typeface="Times New Roman"/>
              </a:rPr>
              <a:t>formats.</a:t>
            </a:r>
            <a:endParaRPr lang="en-IN" sz="2000" dirty="0">
              <a:latin typeface="Bahnschrift" panose="020B0502040204020203" pitchFamily="34" charset="0"/>
              <a:cs typeface="Times New Roman"/>
            </a:endParaRPr>
          </a:p>
          <a:p>
            <a:pPr marL="492759" lvl="1" indent="-111125">
              <a:lnSpc>
                <a:spcPct val="100000"/>
              </a:lnSpc>
              <a:spcBef>
                <a:spcPts val="15"/>
              </a:spcBef>
              <a:buSzPct val="95652"/>
              <a:buChar char="•"/>
              <a:tabLst>
                <a:tab pos="492759" algn="l"/>
              </a:tabLst>
            </a:pPr>
            <a:r>
              <a:rPr lang="en-IN" sz="2000" dirty="0">
                <a:latin typeface="Bahnschrift" panose="020B0502040204020203" pitchFamily="34" charset="0"/>
                <a:cs typeface="Times New Roman"/>
              </a:rPr>
              <a:t>Simple</a:t>
            </a:r>
            <a:r>
              <a:rPr lang="en-IN" sz="2000" spc="-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dirty="0">
                <a:latin typeface="Bahnschrift" panose="020B0502040204020203" pitchFamily="34" charset="0"/>
                <a:cs typeface="Times New Roman"/>
              </a:rPr>
              <a:t>start/stop</a:t>
            </a:r>
            <a:r>
              <a:rPr lang="en-IN" sz="2000" spc="-4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000" spc="-10" dirty="0">
                <a:latin typeface="Bahnschrift" panose="020B0502040204020203" pitchFamily="34" charset="0"/>
                <a:cs typeface="Times New Roman"/>
              </a:rPr>
              <a:t>functionality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FEE8-59A3-4430-9A3A-1AFECE9F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283" y="2453783"/>
            <a:ext cx="4026133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6F04-B037-6E4F-D505-CEBC572B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C35D-FED3-0C94-3669-EABA8E94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44560" cy="3846138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lang="en-US" sz="2200" spc="-10" dirty="0">
                <a:latin typeface="Bahnschrift" panose="020B0502040204020203" pitchFamily="34" charset="0"/>
              </a:rPr>
              <a:t>Achievements:</a:t>
            </a: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Successfully</a:t>
            </a:r>
            <a:r>
              <a:rPr lang="en-US" sz="2200" b="0" spc="-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developed</a:t>
            </a:r>
            <a:r>
              <a:rPr lang="en-US" sz="2200" b="0" spc="-5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a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functioning</a:t>
            </a:r>
            <a:r>
              <a:rPr lang="en-US" sz="2200" b="0" spc="-5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keylogger.</a:t>
            </a:r>
          </a:p>
          <a:p>
            <a:pPr marL="114300" indent="-111125">
              <a:lnSpc>
                <a:spcPct val="100000"/>
              </a:lnSpc>
              <a:spcBef>
                <a:spcPts val="5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Captured</a:t>
            </a:r>
            <a:r>
              <a:rPr lang="en-US" sz="2200" b="0" spc="-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logged</a:t>
            </a:r>
            <a:r>
              <a:rPr lang="en-US" sz="2200" b="0" spc="-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keystrokes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in</a:t>
            </a:r>
            <a:r>
              <a:rPr lang="en-US" sz="2200" b="0" spc="-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real-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time.</a:t>
            </a:r>
          </a:p>
          <a:p>
            <a:pPr marL="114300" indent="-111125">
              <a:lnSpc>
                <a:spcPct val="100000"/>
              </a:lnSpc>
              <a:spcBef>
                <a:spcPts val="900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Demonstrated</a:t>
            </a:r>
            <a:r>
              <a:rPr lang="en-US" sz="2200" b="0" spc="-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efficient</a:t>
            </a:r>
            <a:r>
              <a:rPr lang="en-US" sz="2200" b="0" spc="-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200" b="0" spc="-5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user-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friendly</a:t>
            </a:r>
            <a:r>
              <a:rPr lang="en-US" sz="2200" b="0" spc="-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interface.</a:t>
            </a: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lang="en-US" sz="2200" spc="-10" dirty="0">
                <a:latin typeface="Bahnschrift" panose="020B0502040204020203" pitchFamily="34" charset="0"/>
              </a:rPr>
              <a:t>Metrics:</a:t>
            </a:r>
          </a:p>
          <a:p>
            <a:pPr marL="114300" indent="-111125">
              <a:lnSpc>
                <a:spcPct val="100000"/>
              </a:lnSpc>
              <a:spcBef>
                <a:spcPts val="5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Accuracy:</a:t>
            </a:r>
            <a:r>
              <a:rPr lang="en-US" sz="2200" b="0" spc="-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100%</a:t>
            </a:r>
            <a:r>
              <a:rPr lang="en-US" sz="2200" b="0" spc="-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keystroke</a:t>
            </a:r>
            <a:r>
              <a:rPr lang="en-US" sz="2200" b="0" spc="-4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capture.</a:t>
            </a:r>
          </a:p>
          <a:p>
            <a:pPr marL="114300" indent="-111125">
              <a:lnSpc>
                <a:spcPct val="100000"/>
              </a:lnSpc>
              <a:spcBef>
                <a:spcPts val="1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Performance:</a:t>
            </a:r>
            <a:r>
              <a:rPr lang="en-US" sz="2200" b="0" spc="-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Real-time</a:t>
            </a:r>
            <a:r>
              <a:rPr lang="en-US" sz="2200" b="0" spc="-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logging</a:t>
            </a:r>
            <a:r>
              <a:rPr lang="en-US" sz="2200" b="0" spc="-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with</a:t>
            </a:r>
            <a:r>
              <a:rPr lang="en-US" sz="2200" b="0" spc="-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no</a:t>
            </a:r>
            <a:r>
              <a:rPr lang="en-US" sz="2200" b="0" spc="-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noticeable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spc="-20" dirty="0">
                <a:latin typeface="Bahnschrift" panose="020B0502040204020203" pitchFamily="34" charset="0"/>
                <a:cs typeface="Times New Roman"/>
              </a:rPr>
              <a:t>lag.</a:t>
            </a:r>
          </a:p>
          <a:p>
            <a:pPr marL="12700" marR="5080" indent="-9525">
              <a:lnSpc>
                <a:spcPct val="100400"/>
              </a:lnSpc>
              <a:buSzPct val="95652"/>
              <a:buFont typeface="Arial MT"/>
              <a:buChar char="•"/>
              <a:tabLst>
                <a:tab pos="114300" algn="l"/>
                <a:tab pos="799465" algn="l"/>
                <a:tab pos="2138045" algn="l"/>
                <a:tab pos="3211830" algn="l"/>
                <a:tab pos="4026535" algn="l"/>
                <a:tab pos="4643755" algn="l"/>
                <a:tab pos="5558790" algn="l"/>
                <a:tab pos="6456045" algn="l"/>
              </a:tabLst>
            </a:pPr>
            <a:r>
              <a:rPr lang="en-US" sz="2200" b="0" spc="-20" dirty="0">
                <a:latin typeface="Bahnschrift" panose="020B0502040204020203" pitchFamily="34" charset="0"/>
                <a:cs typeface="Times New Roman"/>
              </a:rPr>
              <a:t>	User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Feedback: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Positive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initial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200" b="0" spc="-20" dirty="0">
                <a:latin typeface="Bahnschrift" panose="020B0502040204020203" pitchFamily="34" charset="0"/>
                <a:cs typeface="Times New Roman"/>
              </a:rPr>
              <a:t>user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testing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results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indicating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ease</a:t>
            </a:r>
            <a:r>
              <a:rPr lang="en-US" sz="2200" b="0" spc="-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of</a:t>
            </a:r>
            <a:r>
              <a:rPr lang="en-US" sz="2200" b="0" spc="-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use</a:t>
            </a:r>
            <a:r>
              <a:rPr lang="en-US" sz="2200" b="0" spc="-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200" b="0" dirty="0">
                <a:latin typeface="Bahnschrift" panose="020B0502040204020203" pitchFamily="34" charset="0"/>
                <a:cs typeface="Times New Roman"/>
              </a:rPr>
              <a:t>and  </a:t>
            </a:r>
            <a:r>
              <a:rPr lang="en-US" sz="2200" b="0" spc="-10" dirty="0">
                <a:latin typeface="Bahnschrift" panose="020B0502040204020203" pitchFamily="34" charset="0"/>
                <a:cs typeface="Times New Roman"/>
              </a:rPr>
              <a:t>utility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5051F-21B2-4ED7-4078-481916F8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677" y="1337733"/>
            <a:ext cx="4081347" cy="33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2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DD60-D0A8-79C6-6C25-FA34B487E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Key logger</a:t>
            </a:r>
            <a:endParaRPr lang="en-IN" sz="5400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5DA47-0C0B-5335-485F-55CD2A2A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application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52AAFC-D1D5-8905-9B79-74F0A874C9B8}"/>
              </a:ext>
            </a:extLst>
          </p:cNvPr>
          <p:cNvSpPr/>
          <p:nvPr/>
        </p:nvSpPr>
        <p:spPr>
          <a:xfrm>
            <a:off x="6719671" y="3802567"/>
            <a:ext cx="339050" cy="28966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1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8373-1F49-EBCA-CAD9-B9D7A61A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agenda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AC9F-027E-34AF-DC97-47FDCA6B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lnSpcReduction="10000"/>
          </a:bodyPr>
          <a:lstStyle/>
          <a:p>
            <a:pPr marL="329565" indent="-31686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329565" algn="l"/>
              </a:tabLst>
            </a:pPr>
            <a:r>
              <a:rPr lang="en-US" sz="2000" dirty="0">
                <a:latin typeface="Bahnschrift" panose="020B0502040204020203" pitchFamily="34" charset="0"/>
                <a:cs typeface="Times New Roman"/>
              </a:rPr>
              <a:t>Problem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 Statement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lang="en-US" sz="2000" dirty="0">
                <a:latin typeface="Bahnschrift" panose="020B0502040204020203" pitchFamily="34" charset="0"/>
                <a:cs typeface="Times New Roman"/>
              </a:rPr>
              <a:t>Project</a:t>
            </a:r>
            <a:r>
              <a:rPr lang="en-US" sz="2000" spc="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Overview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lang="en-US" sz="2000" dirty="0">
                <a:latin typeface="Bahnschrift" panose="020B0502040204020203" pitchFamily="34" charset="0"/>
                <a:cs typeface="Times New Roman"/>
              </a:rPr>
              <a:t>End</a:t>
            </a:r>
            <a:r>
              <a:rPr lang="en-US" sz="2000" spc="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20" dirty="0">
                <a:latin typeface="Bahnschrift" panose="020B0502040204020203" pitchFamily="34" charset="0"/>
                <a:cs typeface="Times New Roman"/>
              </a:rPr>
              <a:t>Users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lang="en-US" sz="2000" dirty="0">
                <a:latin typeface="Bahnschrift" panose="020B0502040204020203" pitchFamily="34" charset="0"/>
                <a:cs typeface="Times New Roman"/>
              </a:rPr>
              <a:t>Solution</a:t>
            </a:r>
            <a:r>
              <a:rPr lang="en-US" sz="2000" spc="-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and Value</a:t>
            </a:r>
            <a:r>
              <a:rPr lang="en-US" sz="2000" spc="-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Proposition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lang="en-US" sz="2000" dirty="0">
                <a:latin typeface="Bahnschrift" panose="020B0502040204020203" pitchFamily="34" charset="0"/>
                <a:cs typeface="Times New Roman"/>
              </a:rPr>
              <a:t>The</a:t>
            </a:r>
            <a:r>
              <a:rPr lang="en-US" sz="2000" spc="-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Wow</a:t>
            </a:r>
            <a:r>
              <a:rPr lang="en-US" sz="2000" spc="-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Factor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Modelling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Results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2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498A-B723-2872-EEC6-EBA624FE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Problem statement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D45A-EE33-3B89-825B-8C1E0035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600" b="1" dirty="0">
                <a:latin typeface="Bahnschrift" panose="020B0502040204020203" pitchFamily="34" charset="0"/>
                <a:cs typeface="Trebuchet MS"/>
              </a:rPr>
              <a:t>The</a:t>
            </a:r>
            <a:r>
              <a:rPr lang="en-US" sz="2600" b="1" spc="-25" dirty="0">
                <a:latin typeface="Bahnschrift" panose="020B0502040204020203" pitchFamily="34" charset="0"/>
                <a:cs typeface="Trebuchet MS"/>
              </a:rPr>
              <a:t> </a:t>
            </a:r>
            <a:r>
              <a:rPr lang="en-US" sz="2600" b="1" spc="-10" dirty="0">
                <a:latin typeface="Bahnschrift" panose="020B0502040204020203" pitchFamily="34" charset="0"/>
                <a:cs typeface="Trebuchet MS"/>
              </a:rPr>
              <a:t>Challenge:</a:t>
            </a:r>
            <a:endParaRPr lang="en-US" sz="2600" dirty="0">
              <a:latin typeface="Bahnschrift" panose="020B0502040204020203" pitchFamily="34" charset="0"/>
              <a:cs typeface="Trebuchet MS"/>
            </a:endParaRPr>
          </a:p>
          <a:p>
            <a:pPr marL="79375" marR="5080">
              <a:lnSpc>
                <a:spcPct val="100400"/>
              </a:lnSpc>
              <a:spcBef>
                <a:spcPts val="1670"/>
              </a:spcBef>
              <a:tabLst>
                <a:tab pos="1400175" algn="l"/>
                <a:tab pos="1650364" algn="l"/>
                <a:tab pos="2729230" algn="l"/>
                <a:tab pos="2926715" algn="l"/>
                <a:tab pos="3544570" algn="l"/>
                <a:tab pos="3909060" algn="l"/>
                <a:tab pos="4453255" algn="l"/>
                <a:tab pos="4797425" algn="l"/>
                <a:tab pos="4864735" algn="l"/>
                <a:tab pos="6117590" algn="l"/>
              </a:tabLst>
            </a:pPr>
            <a:r>
              <a:rPr lang="en-US" sz="2400" dirty="0">
                <a:latin typeface="Bahnschrift" panose="020B0502040204020203" pitchFamily="34" charset="0"/>
                <a:cs typeface="Times New Roman"/>
              </a:rPr>
              <a:t>Tracking keystrokes for security, research, or productivity analysis purposes can be cumbersome and inefficient without the right tools. Existing solutions may lack user-friendliness or detailed logging capabilities</a:t>
            </a:r>
          </a:p>
          <a:p>
            <a:pPr marL="79375" marR="5080">
              <a:lnSpc>
                <a:spcPct val="100400"/>
              </a:lnSpc>
              <a:spcBef>
                <a:spcPts val="1670"/>
              </a:spcBef>
              <a:tabLst>
                <a:tab pos="1400175" algn="l"/>
                <a:tab pos="1650364" algn="l"/>
                <a:tab pos="2729230" algn="l"/>
                <a:tab pos="2926715" algn="l"/>
                <a:tab pos="3544570" algn="l"/>
                <a:tab pos="3909060" algn="l"/>
                <a:tab pos="4453255" algn="l"/>
                <a:tab pos="4797425" algn="l"/>
                <a:tab pos="4864735" algn="l"/>
                <a:tab pos="6117590" algn="l"/>
              </a:tabLst>
            </a:pPr>
            <a:endParaRPr lang="en-US" sz="1800" dirty="0">
              <a:latin typeface="Bahnschrift" panose="020B0502040204020203" pitchFamily="34" charset="0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4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63AA-7C67-B4C7-3FC5-4D911295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Project overview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1220-0BF2-16A6-97A0-89C94FAB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43743"/>
            <a:ext cx="10131425" cy="49094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  <a:cs typeface="Times New Roman"/>
              </a:rPr>
              <a:t>This</a:t>
            </a:r>
            <a:r>
              <a:rPr lang="en-US" sz="2400" spc="-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project</a:t>
            </a:r>
            <a:r>
              <a:rPr lang="en-US" sz="2400" spc="-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involves</a:t>
            </a:r>
            <a:r>
              <a:rPr lang="en-US" sz="2400" spc="-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developing</a:t>
            </a:r>
            <a:r>
              <a:rPr lang="en-US" sz="2400" spc="-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a</a:t>
            </a:r>
            <a:r>
              <a:rPr lang="en-US" sz="2400" spc="-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keylogger</a:t>
            </a:r>
            <a:r>
              <a:rPr lang="en-US" sz="2400" spc="-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spc="-10" dirty="0">
                <a:latin typeface="Bahnschrift" panose="020B0502040204020203" pitchFamily="34" charset="0"/>
                <a:cs typeface="Times New Roman"/>
              </a:rPr>
              <a:t>application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using</a:t>
            </a:r>
            <a:r>
              <a:rPr lang="en-US" sz="2400" spc="235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Python</a:t>
            </a:r>
            <a:r>
              <a:rPr lang="en-US" sz="2400" spc="229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400" spc="225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 err="1">
                <a:latin typeface="Bahnschrift" panose="020B0502040204020203" pitchFamily="34" charset="0"/>
                <a:cs typeface="Times New Roman"/>
              </a:rPr>
              <a:t>Tkinter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.</a:t>
            </a:r>
            <a:r>
              <a:rPr lang="en-US" sz="2400" spc="229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The</a:t>
            </a:r>
            <a:r>
              <a:rPr lang="en-US" sz="2400" spc="235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keylogger</a:t>
            </a:r>
            <a:r>
              <a:rPr lang="en-US" sz="2400" spc="225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spc="-10" dirty="0">
                <a:latin typeface="Bahnschrift" panose="020B0502040204020203" pitchFamily="34" charset="0"/>
                <a:cs typeface="Times New Roman"/>
              </a:rPr>
              <a:t>captures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keystrokes,</a:t>
            </a:r>
            <a:r>
              <a:rPr lang="en-US" sz="2400" spc="48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logs</a:t>
            </a:r>
            <a:r>
              <a:rPr lang="en-US" sz="2400" spc="48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them</a:t>
            </a:r>
            <a:r>
              <a:rPr lang="en-US" sz="2400" spc="434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in</a:t>
            </a:r>
            <a:r>
              <a:rPr lang="en-US" sz="2400" spc="48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text</a:t>
            </a:r>
            <a:r>
              <a:rPr lang="en-US" sz="2400" spc="484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400" spc="48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JSON</a:t>
            </a:r>
            <a:r>
              <a:rPr lang="en-US" sz="2400" spc="47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formats,</a:t>
            </a:r>
            <a:r>
              <a:rPr lang="en-US" sz="2400" spc="48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spc="-25" dirty="0">
                <a:latin typeface="Bahnschrift" panose="020B0502040204020203" pitchFamily="34" charset="0"/>
                <a:cs typeface="Times New Roman"/>
              </a:rPr>
              <a:t>and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offers</a:t>
            </a:r>
            <a:r>
              <a:rPr lang="en-US" sz="2400" spc="65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a</a:t>
            </a:r>
            <a:r>
              <a:rPr lang="en-US" sz="2400" spc="60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spc="-20" dirty="0">
                <a:latin typeface="Bahnschrift" panose="020B0502040204020203" pitchFamily="34" charset="0"/>
                <a:cs typeface="Times New Roman"/>
              </a:rPr>
              <a:t>user-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friendly</a:t>
            </a:r>
            <a:r>
              <a:rPr lang="en-US" sz="2400" spc="80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interface</a:t>
            </a:r>
            <a:r>
              <a:rPr lang="en-US" sz="2400" spc="75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to</a:t>
            </a:r>
            <a:r>
              <a:rPr lang="en-US" sz="2400" spc="80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start</a:t>
            </a:r>
            <a:r>
              <a:rPr lang="en-US" sz="2400" spc="65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400" spc="80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stop</a:t>
            </a:r>
            <a:r>
              <a:rPr lang="en-US" sz="2400" spc="70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lang="en-US" sz="2400" spc="-25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logging</a:t>
            </a:r>
            <a:r>
              <a:rPr lang="en-US" sz="2400" spc="-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spc="-10" dirty="0">
                <a:latin typeface="Bahnschrift" panose="020B0502040204020203" pitchFamily="34" charset="0"/>
                <a:cs typeface="Times New Roman"/>
              </a:rPr>
              <a:t>process.</a:t>
            </a:r>
          </a:p>
          <a:p>
            <a:r>
              <a:rPr lang="en-US" sz="2400" b="0" i="0" dirty="0">
                <a:solidFill>
                  <a:srgbClr val="E2EEFF"/>
                </a:solidFill>
                <a:effectLst/>
                <a:latin typeface="Bahnschrift" panose="020B0502040204020203" pitchFamily="34" charset="0"/>
              </a:rPr>
              <a:t>A software keylogger is put on a computer when the user downloads an infected </a:t>
            </a:r>
            <a:r>
              <a:rPr lang="en-US" sz="2400" b="0" i="0" dirty="0" err="1">
                <a:solidFill>
                  <a:srgbClr val="E2EEFF"/>
                </a:solidFill>
                <a:effectLst/>
                <a:latin typeface="Bahnschrift" panose="020B0502040204020203" pitchFamily="34" charset="0"/>
              </a:rPr>
              <a:t>application</a:t>
            </a:r>
            <a:r>
              <a:rPr lang="en-US" sz="2400" dirty="0" err="1">
                <a:solidFill>
                  <a:srgbClr val="E8E8E8"/>
                </a:solidFill>
                <a:latin typeface="Bahnschrift" panose="020B0502040204020203" pitchFamily="34" charset="0"/>
              </a:rPr>
              <a:t>.</a:t>
            </a:r>
            <a:r>
              <a:rPr lang="en-US" sz="2400" b="0" i="0" dirty="0" err="1">
                <a:solidFill>
                  <a:srgbClr val="E8E8E8"/>
                </a:solidFill>
                <a:effectLst/>
                <a:latin typeface="Bahnschrift" panose="020B0502040204020203" pitchFamily="34" charset="0"/>
              </a:rPr>
              <a:t>Once</a:t>
            </a:r>
            <a:r>
              <a:rPr lang="en-US" sz="2400" b="0" i="0" dirty="0">
                <a:solidFill>
                  <a:srgbClr val="E8E8E8"/>
                </a:solidFill>
                <a:effectLst/>
                <a:latin typeface="Bahnschrift" panose="020B0502040204020203" pitchFamily="34" charset="0"/>
              </a:rPr>
              <a:t> installed, the keylogger monitors the keystrokes on the operating system you are using, checking the paths each keystroke goes through. In this way, a software keylogger can keep track of your keystrokes and record each one.</a:t>
            </a:r>
            <a:endParaRPr lang="en-US" sz="2400" dirty="0">
              <a:latin typeface="Bahnschrift" panose="020B050204020402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48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1E90-9FE7-96C0-3173-FF69365C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25" dirty="0">
                <a:latin typeface="Bahnschrift" panose="020B0502040204020203" pitchFamily="34" charset="0"/>
              </a:rPr>
              <a:t>WHO</a:t>
            </a:r>
            <a:r>
              <a:rPr lang="en-US" sz="3600" spc="-200" dirty="0">
                <a:latin typeface="Bahnschrift" panose="020B0502040204020203" pitchFamily="34" charset="0"/>
              </a:rPr>
              <a:t> </a:t>
            </a:r>
            <a:r>
              <a:rPr lang="en-US" sz="3600" dirty="0">
                <a:latin typeface="Bahnschrift" panose="020B0502040204020203" pitchFamily="34" charset="0"/>
              </a:rPr>
              <a:t>ARE</a:t>
            </a:r>
            <a:r>
              <a:rPr lang="en-US" sz="3600" spc="-95" dirty="0">
                <a:latin typeface="Bahnschrift" panose="020B0502040204020203" pitchFamily="34" charset="0"/>
              </a:rPr>
              <a:t> </a:t>
            </a:r>
            <a:r>
              <a:rPr lang="en-US" sz="3600" dirty="0">
                <a:latin typeface="Bahnschrift" panose="020B0502040204020203" pitchFamily="34" charset="0"/>
              </a:rPr>
              <a:t>THE</a:t>
            </a:r>
            <a:r>
              <a:rPr lang="en-US" sz="3600" spc="-45" dirty="0">
                <a:latin typeface="Bahnschrift" panose="020B0502040204020203" pitchFamily="34" charset="0"/>
              </a:rPr>
              <a:t> </a:t>
            </a:r>
            <a:r>
              <a:rPr lang="en-US" sz="3600" dirty="0">
                <a:latin typeface="Bahnschrift" panose="020B0502040204020203" pitchFamily="34" charset="0"/>
              </a:rPr>
              <a:t>END</a:t>
            </a:r>
            <a:r>
              <a:rPr lang="en-US" sz="3600" spc="-50" dirty="0">
                <a:latin typeface="Bahnschrift" panose="020B0502040204020203" pitchFamily="34" charset="0"/>
              </a:rPr>
              <a:t> </a:t>
            </a:r>
            <a:r>
              <a:rPr lang="en-US" sz="3600" spc="-10" dirty="0">
                <a:latin typeface="Bahnschrift" panose="020B0502040204020203" pitchFamily="34" charset="0"/>
              </a:rPr>
              <a:t>USERS?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BA27-45A7-84E7-9AC8-7406F968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-111125">
              <a:lnSpc>
                <a:spcPct val="100000"/>
              </a:lnSpc>
              <a:spcBef>
                <a:spcPts val="148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lang="en-US" sz="2400" b="1" dirty="0">
                <a:latin typeface="Bahnschrift" panose="020B0502040204020203" pitchFamily="34" charset="0"/>
                <a:cs typeface="Times New Roman"/>
              </a:rPr>
              <a:t>Security</a:t>
            </a:r>
            <a:r>
              <a:rPr lang="en-US" sz="2400" b="1" spc="-16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b="1" dirty="0">
                <a:latin typeface="Bahnschrift" panose="020B0502040204020203" pitchFamily="34" charset="0"/>
                <a:cs typeface="Times New Roman"/>
              </a:rPr>
              <a:t>Analysts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:</a:t>
            </a:r>
            <a:r>
              <a:rPr lang="en-US" sz="2400" spc="-9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spc="-10" dirty="0">
                <a:latin typeface="Bahnschrift" panose="020B0502040204020203" pitchFamily="34" charset="0"/>
                <a:cs typeface="Times New Roman"/>
              </a:rPr>
              <a:t>To</a:t>
            </a:r>
            <a:r>
              <a:rPr lang="en-US" sz="2400" spc="-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monitor</a:t>
            </a:r>
            <a:r>
              <a:rPr lang="en-US" sz="2400" spc="-4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400" spc="-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detect</a:t>
            </a:r>
            <a:r>
              <a:rPr lang="en-US" sz="2400" spc="-5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unauthorized</a:t>
            </a:r>
            <a:r>
              <a:rPr lang="en-US" sz="2400" spc="-6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spc="-10" dirty="0">
                <a:latin typeface="Bahnschrift" panose="020B0502040204020203" pitchFamily="34" charset="0"/>
                <a:cs typeface="Times New Roman"/>
              </a:rPr>
              <a:t>activity.</a:t>
            </a:r>
            <a:endParaRPr lang="en-US" sz="2400" dirty="0">
              <a:latin typeface="Bahnschrift" panose="020B0502040204020203" pitchFamily="34" charset="0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lang="en-US" sz="2400" b="1" dirty="0">
                <a:latin typeface="Bahnschrift" panose="020B0502040204020203" pitchFamily="34" charset="0"/>
                <a:cs typeface="Times New Roman"/>
              </a:rPr>
              <a:t>Researchers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:</a:t>
            </a:r>
            <a:r>
              <a:rPr lang="en-US" sz="2400" spc="-4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For</a:t>
            </a:r>
            <a:r>
              <a:rPr lang="en-US" sz="2400" spc="-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studies</a:t>
            </a:r>
            <a:r>
              <a:rPr lang="en-US" sz="2400" spc="-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requiring</a:t>
            </a:r>
            <a:r>
              <a:rPr lang="en-US" sz="2400" spc="-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data</a:t>
            </a:r>
            <a:r>
              <a:rPr lang="en-US" sz="2400" spc="-5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on</a:t>
            </a:r>
            <a:r>
              <a:rPr lang="en-US" sz="2400" spc="-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user</a:t>
            </a:r>
            <a:r>
              <a:rPr lang="en-US" sz="2400" spc="-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spc="-10" dirty="0">
                <a:latin typeface="Bahnschrift" panose="020B0502040204020203" pitchFamily="34" charset="0"/>
                <a:cs typeface="Times New Roman"/>
              </a:rPr>
              <a:t>interaction.</a:t>
            </a:r>
            <a:endParaRPr lang="en-US" sz="2400" dirty="0">
              <a:latin typeface="Bahnschrift" panose="020B0502040204020203" pitchFamily="34" charset="0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400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lang="en-US" sz="2400" b="1" dirty="0">
                <a:latin typeface="Bahnschrift" panose="020B0502040204020203" pitchFamily="34" charset="0"/>
                <a:cs typeface="Times New Roman"/>
              </a:rPr>
              <a:t>Productivity</a:t>
            </a:r>
            <a:r>
              <a:rPr lang="en-US" sz="2400" b="1" spc="-14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b="1" dirty="0">
                <a:latin typeface="Bahnschrift" panose="020B0502040204020203" pitchFamily="34" charset="0"/>
                <a:cs typeface="Times New Roman"/>
              </a:rPr>
              <a:t>Analysts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:</a:t>
            </a:r>
            <a:r>
              <a:rPr lang="en-US" sz="2400" spc="-9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spc="-10" dirty="0">
                <a:latin typeface="Bahnschrift" panose="020B0502040204020203" pitchFamily="34" charset="0"/>
                <a:cs typeface="Times New Roman"/>
              </a:rPr>
              <a:t>To</a:t>
            </a:r>
            <a:r>
              <a:rPr lang="en-US" sz="2400" spc="-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assess</a:t>
            </a:r>
            <a:r>
              <a:rPr lang="en-US" sz="2400" spc="-6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400" spc="-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improve</a:t>
            </a:r>
            <a:r>
              <a:rPr lang="en-US" sz="2400" spc="-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typing</a:t>
            </a:r>
            <a:r>
              <a:rPr lang="en-US" sz="2400" spc="-5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spc="-10" dirty="0">
                <a:latin typeface="Bahnschrift" panose="020B0502040204020203" pitchFamily="34" charset="0"/>
                <a:cs typeface="Times New Roman"/>
              </a:rPr>
              <a:t>efficiency.</a:t>
            </a:r>
            <a:endParaRPr lang="en-US" sz="2400" dirty="0">
              <a:latin typeface="Bahnschrift" panose="020B0502040204020203" pitchFamily="34" charset="0"/>
              <a:cs typeface="Times New Roman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5652"/>
              <a:buFont typeface="Arial MT"/>
              <a:buChar char="•"/>
              <a:tabLst>
                <a:tab pos="114300" algn="l"/>
              </a:tabLst>
            </a:pPr>
            <a:r>
              <a:rPr lang="en-US" sz="2400" b="1" dirty="0">
                <a:latin typeface="Bahnschrift" panose="020B0502040204020203" pitchFamily="34" charset="0"/>
                <a:cs typeface="Times New Roman"/>
              </a:rPr>
              <a:t>IT</a:t>
            </a:r>
            <a:r>
              <a:rPr lang="en-US" sz="2400" b="1" spc="-7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b="1" dirty="0">
                <a:latin typeface="Bahnschrift" panose="020B0502040204020203" pitchFamily="34" charset="0"/>
                <a:cs typeface="Times New Roman"/>
              </a:rPr>
              <a:t>Professionals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:</a:t>
            </a:r>
            <a:r>
              <a:rPr lang="en-US" sz="2400" spc="-4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For</a:t>
            </a:r>
            <a:r>
              <a:rPr lang="en-US" sz="2400" spc="-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troubleshooting</a:t>
            </a:r>
            <a:r>
              <a:rPr lang="en-US" sz="2400" spc="-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400" spc="-5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400" spc="-10" dirty="0">
                <a:latin typeface="Bahnschrift" panose="020B0502040204020203" pitchFamily="34" charset="0"/>
                <a:cs typeface="Times New Roman"/>
              </a:rPr>
              <a:t>debugging.</a:t>
            </a:r>
            <a:endParaRPr lang="en-US" sz="2400" dirty="0">
              <a:latin typeface="Bahnschrift" panose="020B050204020402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85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8FAFE8-DB93-BEB2-71C6-61F53135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Project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F55C2-3533-0580-5235-3B0539DF1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1" y="2142068"/>
            <a:ext cx="9256055" cy="2329572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Bahnschrift" panose="020B0502040204020203" pitchFamily="34" charset="0"/>
                <a:hlinkClick r:id="rId2"/>
              </a:rPr>
              <a:t>https://github.com/sagarnaidu04/internship</a:t>
            </a:r>
            <a:endParaRPr lang="en-IN" sz="3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1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2AA-62FB-C5F1-370F-893BDAB6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YOUR</a:t>
            </a:r>
            <a:r>
              <a:rPr lang="en-US" spc="-5" dirty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SOLUTION</a:t>
            </a:r>
            <a:r>
              <a:rPr lang="en-US" spc="-350" dirty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AND</a:t>
            </a:r>
            <a:r>
              <a:rPr lang="en-US" spc="-5" dirty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ITS</a:t>
            </a:r>
            <a:r>
              <a:rPr lang="en-US" spc="30" dirty="0">
                <a:latin typeface="Bahnschrift" panose="020B0502040204020203" pitchFamily="34" charset="0"/>
              </a:rPr>
              <a:t> </a:t>
            </a:r>
            <a:r>
              <a:rPr lang="en-US" spc="-20" dirty="0">
                <a:latin typeface="Bahnschrift" panose="020B0502040204020203" pitchFamily="34" charset="0"/>
              </a:rPr>
              <a:t>VALUE</a:t>
            </a:r>
            <a:r>
              <a:rPr lang="en-US" spc="-90" dirty="0">
                <a:latin typeface="Bahnschrift" panose="020B0502040204020203" pitchFamily="34" charset="0"/>
              </a:rPr>
              <a:t> </a:t>
            </a:r>
            <a:r>
              <a:rPr lang="en-US" spc="-10" dirty="0">
                <a:latin typeface="Bahnschrift" panose="020B0502040204020203" pitchFamily="34" charset="0"/>
              </a:rPr>
              <a:t>PROPOSITION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4090-9CDF-2501-2DBE-6ECDB3C6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2000" b="1" dirty="0">
                <a:latin typeface="Bahnschrift" panose="020B0502040204020203" pitchFamily="34" charset="0"/>
                <a:cs typeface="Trebuchet MS"/>
              </a:rPr>
              <a:t>Keylogger</a:t>
            </a:r>
            <a:r>
              <a:rPr lang="en-US" sz="2000" b="1" spc="75" dirty="0">
                <a:latin typeface="Bahnschrift" panose="020B0502040204020203" pitchFamily="34" charset="0"/>
                <a:cs typeface="Trebuchet MS"/>
              </a:rPr>
              <a:t> </a:t>
            </a:r>
            <a:r>
              <a:rPr lang="en-US" sz="2000" b="1" spc="-10" dirty="0">
                <a:latin typeface="Bahnschrift" panose="020B0502040204020203" pitchFamily="34" charset="0"/>
                <a:cs typeface="Trebuchet MS"/>
              </a:rPr>
              <a:t>Solution:</a:t>
            </a:r>
            <a:endParaRPr lang="en-US" sz="2000" dirty="0">
              <a:latin typeface="Bahnschrift" panose="020B0502040204020203" pitchFamily="34" charset="0"/>
              <a:cs typeface="Trebuchet MS"/>
            </a:endParaRPr>
          </a:p>
          <a:p>
            <a:pPr marL="100330" indent="-95250">
              <a:lnSpc>
                <a:spcPct val="100000"/>
              </a:lnSpc>
              <a:spcBef>
                <a:spcPts val="20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lang="en-US" sz="2000" b="1" dirty="0">
                <a:latin typeface="Bahnschrift" panose="020B0502040204020203" pitchFamily="34" charset="0"/>
                <a:cs typeface="Times New Roman"/>
              </a:rPr>
              <a:t>Ease</a:t>
            </a:r>
            <a:r>
              <a:rPr lang="en-US" sz="2000" b="1" spc="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b="1" dirty="0">
                <a:latin typeface="Bahnschrift" panose="020B0502040204020203" pitchFamily="34" charset="0"/>
                <a:cs typeface="Times New Roman"/>
              </a:rPr>
              <a:t>of</a:t>
            </a:r>
            <a:r>
              <a:rPr lang="en-US" sz="2000" b="1" spc="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b="1" dirty="0">
                <a:latin typeface="Bahnschrift" panose="020B0502040204020203" pitchFamily="34" charset="0"/>
                <a:cs typeface="Times New Roman"/>
              </a:rPr>
              <a:t>Use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:</a:t>
            </a:r>
            <a:r>
              <a:rPr lang="en-US" sz="2000" spc="4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Simple</a:t>
            </a:r>
            <a:r>
              <a:rPr lang="en-US" sz="2000" spc="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interface</a:t>
            </a:r>
            <a:r>
              <a:rPr lang="en-US" sz="2000" spc="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to</a:t>
            </a:r>
            <a:r>
              <a:rPr lang="en-US" sz="2000" spc="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start</a:t>
            </a:r>
            <a:r>
              <a:rPr lang="en-US" sz="2000" spc="4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000" spc="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stop</a:t>
            </a:r>
            <a:r>
              <a:rPr lang="en-US" sz="2000" spc="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logging.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12700" marR="5715" indent="-7620">
              <a:lnSpc>
                <a:spcPts val="2380"/>
              </a:lnSpc>
              <a:spcBef>
                <a:spcPts val="8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lang="en-US" sz="2000" b="1" dirty="0">
                <a:latin typeface="Bahnschrift" panose="020B0502040204020203" pitchFamily="34" charset="0"/>
                <a:cs typeface="Times New Roman"/>
              </a:rPr>
              <a:t>	Comprehensive</a:t>
            </a:r>
            <a:r>
              <a:rPr lang="en-US" sz="2000" b="1" spc="1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b="1" dirty="0">
                <a:latin typeface="Bahnschrift" panose="020B0502040204020203" pitchFamily="34" charset="0"/>
                <a:cs typeface="Times New Roman"/>
              </a:rPr>
              <a:t>Logging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:</a:t>
            </a:r>
            <a:r>
              <a:rPr lang="en-US" sz="2000" spc="1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Captures</a:t>
            </a:r>
            <a:r>
              <a:rPr lang="en-US" sz="2000" spc="1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keystrokes</a:t>
            </a:r>
            <a:r>
              <a:rPr lang="en-US" sz="2000" spc="14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in</a:t>
            </a:r>
            <a:r>
              <a:rPr lang="en-US" sz="2000" spc="1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both</a:t>
            </a:r>
            <a:r>
              <a:rPr lang="en-US" sz="2000" spc="1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20" dirty="0">
                <a:latin typeface="Bahnschrift" panose="020B0502040204020203" pitchFamily="34" charset="0"/>
                <a:cs typeface="Times New Roman"/>
              </a:rPr>
              <a:t>text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000" spc="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JSON</a:t>
            </a:r>
            <a:r>
              <a:rPr lang="en-US" sz="2000" spc="6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formats</a:t>
            </a:r>
            <a:r>
              <a:rPr lang="en-US" sz="2000" spc="6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for</a:t>
            </a:r>
            <a:r>
              <a:rPr lang="en-US" sz="2000" spc="1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versatile</a:t>
            </a:r>
            <a:r>
              <a:rPr lang="en-US" sz="2000" spc="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usage.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100330" indent="-95250">
              <a:lnSpc>
                <a:spcPts val="2285"/>
              </a:lnSpc>
              <a:buSzPct val="94871"/>
              <a:buFont typeface="Arial MT"/>
              <a:buChar char="•"/>
              <a:tabLst>
                <a:tab pos="100330" algn="l"/>
                <a:tab pos="1440815" algn="l"/>
                <a:tab pos="2955925" algn="l"/>
                <a:tab pos="4243070" algn="l"/>
                <a:tab pos="5364480" algn="l"/>
                <a:tab pos="5832475" algn="l"/>
              </a:tabLst>
            </a:pPr>
            <a:r>
              <a:rPr lang="en-US" sz="2000" b="1" dirty="0">
                <a:latin typeface="Bahnschrift" panose="020B0502040204020203" pitchFamily="34" charset="0"/>
                <a:cs typeface="Times New Roman"/>
              </a:rPr>
              <a:t>Real-</a:t>
            </a:r>
            <a:r>
              <a:rPr lang="en-US" sz="2000" b="1" spc="-20" dirty="0">
                <a:latin typeface="Bahnschrift" panose="020B0502040204020203" pitchFamily="34" charset="0"/>
                <a:cs typeface="Times New Roman"/>
              </a:rPr>
              <a:t>Time</a:t>
            </a:r>
            <a:r>
              <a:rPr lang="en-US" sz="2000" b="1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000" b="1" spc="-10" dirty="0">
                <a:latin typeface="Bahnschrift" panose="020B0502040204020203" pitchFamily="34" charset="0"/>
                <a:cs typeface="Times New Roman"/>
              </a:rPr>
              <a:t>Monitoring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: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Immediate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feedback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000" spc="-25" dirty="0">
                <a:latin typeface="Bahnschrift" panose="020B0502040204020203" pitchFamily="34" charset="0"/>
                <a:cs typeface="Times New Roman"/>
              </a:rPr>
              <a:t>on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	</a:t>
            </a:r>
            <a:r>
              <a:rPr lang="en-US" sz="2000" spc="-25" dirty="0" err="1">
                <a:latin typeface="Bahnschrift" panose="020B0502040204020203" pitchFamily="34" charset="0"/>
                <a:cs typeface="Times New Roman"/>
              </a:rPr>
              <a:t>the</a:t>
            </a:r>
            <a:r>
              <a:rPr lang="en-US" sz="2000" dirty="0" err="1">
                <a:latin typeface="Bahnschrift" panose="020B0502040204020203" pitchFamily="34" charset="0"/>
                <a:cs typeface="Times New Roman"/>
              </a:rPr>
              <a:t>keylogger's</a:t>
            </a:r>
            <a:r>
              <a:rPr lang="en-US" sz="2000" spc="7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status.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Bahnschrift" panose="020B0502040204020203" pitchFamily="34" charset="0"/>
                <a:cs typeface="Trebuchet MS"/>
              </a:rPr>
              <a:t> Value</a:t>
            </a:r>
            <a:r>
              <a:rPr lang="en-US" sz="2000" b="1" spc="-105" dirty="0">
                <a:latin typeface="Bahnschrift" panose="020B0502040204020203" pitchFamily="34" charset="0"/>
                <a:cs typeface="Trebuchet MS"/>
              </a:rPr>
              <a:t> </a:t>
            </a:r>
            <a:r>
              <a:rPr lang="en-US" sz="2000" b="1" spc="-10" dirty="0">
                <a:latin typeface="Bahnschrift" panose="020B0502040204020203" pitchFamily="34" charset="0"/>
                <a:cs typeface="Trebuchet MS"/>
              </a:rPr>
              <a:t>Proposition:</a:t>
            </a:r>
            <a:endParaRPr lang="en-US" sz="2000" dirty="0">
              <a:latin typeface="Bahnschrift" panose="020B0502040204020203" pitchFamily="34" charset="0"/>
              <a:cs typeface="Trebuchet MS"/>
            </a:endParaRPr>
          </a:p>
          <a:p>
            <a:pPr marL="100330" indent="-95250">
              <a:lnSpc>
                <a:spcPct val="100000"/>
              </a:lnSpc>
              <a:spcBef>
                <a:spcPts val="2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lang="en-US" sz="2000" b="1" dirty="0">
                <a:latin typeface="Bahnschrift" panose="020B0502040204020203" pitchFamily="34" charset="0"/>
                <a:cs typeface="Times New Roman"/>
              </a:rPr>
              <a:t>Efficiency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:</a:t>
            </a:r>
            <a:r>
              <a:rPr lang="en-US" sz="2000" spc="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Quickly</a:t>
            </a:r>
            <a:r>
              <a:rPr lang="en-US" sz="2000" spc="5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deploy</a:t>
            </a:r>
            <a:r>
              <a:rPr lang="en-US" sz="2000" spc="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000" spc="6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manage</a:t>
            </a:r>
            <a:r>
              <a:rPr lang="en-US" sz="2000" spc="6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keystroke</a:t>
            </a:r>
            <a:r>
              <a:rPr lang="en-US" sz="2000" spc="5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logging.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100330" indent="-95250">
              <a:lnSpc>
                <a:spcPct val="100000"/>
              </a:lnSpc>
              <a:spcBef>
                <a:spcPts val="3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lang="en-US" sz="2000" b="1" dirty="0">
                <a:latin typeface="Bahnschrift" panose="020B0502040204020203" pitchFamily="34" charset="0"/>
                <a:cs typeface="Times New Roman"/>
              </a:rPr>
              <a:t>Detail-Oriented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:</a:t>
            </a:r>
            <a:r>
              <a:rPr lang="en-US" sz="2000" spc="6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Provides</a:t>
            </a:r>
            <a:r>
              <a:rPr lang="en-US" sz="2000" spc="5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thorough</a:t>
            </a:r>
            <a:r>
              <a:rPr lang="en-US" sz="2000" spc="5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000" spc="8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structured</a:t>
            </a:r>
            <a:r>
              <a:rPr lang="en-US" sz="2000" spc="7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logs.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  <a:p>
            <a:pPr marL="12700" marR="7620" indent="-7620">
              <a:lnSpc>
                <a:spcPts val="2380"/>
              </a:lnSpc>
              <a:spcBef>
                <a:spcPts val="85"/>
              </a:spcBef>
              <a:buSzPct val="94871"/>
              <a:buFont typeface="Arial MT"/>
              <a:buChar char="•"/>
              <a:tabLst>
                <a:tab pos="100330" algn="l"/>
              </a:tabLst>
            </a:pPr>
            <a:r>
              <a:rPr lang="en-US" sz="2000" b="1" dirty="0">
                <a:latin typeface="Bahnschrift" panose="020B0502040204020203" pitchFamily="34" charset="0"/>
                <a:cs typeface="Times New Roman"/>
              </a:rPr>
              <a:t>	Versatility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:</a:t>
            </a:r>
            <a:r>
              <a:rPr lang="en-US" sz="2000" spc="5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Applicable</a:t>
            </a:r>
            <a:r>
              <a:rPr lang="en-US" sz="2000" spc="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in</a:t>
            </a:r>
            <a:r>
              <a:rPr lang="en-US" sz="2000" spc="7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various</a:t>
            </a:r>
            <a:r>
              <a:rPr lang="en-US" sz="2000" spc="3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professional</a:t>
            </a:r>
            <a:r>
              <a:rPr lang="en-US" sz="2000" spc="5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US" sz="2000" spc="5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US" sz="2000" spc="-10" dirty="0">
                <a:latin typeface="Bahnschrift" panose="020B0502040204020203" pitchFamily="34" charset="0"/>
                <a:cs typeface="Times New Roman"/>
              </a:rPr>
              <a:t>research contexts.</a:t>
            </a:r>
            <a:endParaRPr lang="en-US" sz="2000" dirty="0">
              <a:latin typeface="Bahnschrift" panose="020B050204020402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585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D4B-34EF-FCF7-AFF8-703C462F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The wow in 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7E2D-C544-FC28-23DF-C86F11B8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0330" indent="-95250">
              <a:lnSpc>
                <a:spcPct val="100000"/>
              </a:lnSpc>
              <a:spcBef>
                <a:spcPts val="1315"/>
              </a:spcBef>
              <a:buSzPct val="94871"/>
              <a:buFont typeface="Times New Roman"/>
              <a:buChar char="•"/>
              <a:tabLst>
                <a:tab pos="100330" algn="l"/>
              </a:tabLst>
            </a:pPr>
            <a:r>
              <a:rPr lang="en-IN" sz="2400" b="1" spc="-10" dirty="0">
                <a:latin typeface="Bahnschrift" panose="020B0502040204020203" pitchFamily="34" charset="0"/>
                <a:cs typeface="Times New Roman"/>
              </a:rPr>
              <a:t>User-</a:t>
            </a:r>
            <a:r>
              <a:rPr lang="en-IN" sz="2400" b="1" dirty="0">
                <a:latin typeface="Bahnschrift" panose="020B0502040204020203" pitchFamily="34" charset="0"/>
                <a:cs typeface="Times New Roman"/>
              </a:rPr>
              <a:t>Friendly</a:t>
            </a:r>
            <a:r>
              <a:rPr lang="en-IN" sz="2400" b="1" spc="5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b="1" dirty="0">
                <a:latin typeface="Bahnschrift" panose="020B0502040204020203" pitchFamily="34" charset="0"/>
                <a:cs typeface="Times New Roman"/>
              </a:rPr>
              <a:t>Interface:</a:t>
            </a:r>
            <a:r>
              <a:rPr lang="en-IN" sz="2400" b="1" spc="6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Intuitive</a:t>
            </a:r>
            <a:r>
              <a:rPr lang="en-IN" sz="2400" spc="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GUI</a:t>
            </a:r>
            <a:r>
              <a:rPr lang="en-IN" sz="2400" spc="7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built</a:t>
            </a:r>
            <a:r>
              <a:rPr lang="en-IN" sz="2400" spc="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with</a:t>
            </a:r>
            <a:r>
              <a:rPr lang="en-IN" sz="2400" spc="1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spc="-10" dirty="0" err="1">
                <a:latin typeface="Bahnschrift" panose="020B0502040204020203" pitchFamily="34" charset="0"/>
                <a:cs typeface="Times New Roman"/>
              </a:rPr>
              <a:t>Tkinter</a:t>
            </a:r>
            <a:r>
              <a:rPr lang="en-IN" sz="2400" spc="-10" dirty="0">
                <a:latin typeface="Bahnschrift" panose="020B0502040204020203" pitchFamily="34" charset="0"/>
                <a:cs typeface="Times New Roman"/>
              </a:rPr>
              <a:t>.</a:t>
            </a:r>
            <a:endParaRPr lang="en-IN" sz="2400" dirty="0">
              <a:latin typeface="Bahnschrift" panose="020B0502040204020203" pitchFamily="34" charset="0"/>
              <a:cs typeface="Times New Roman"/>
            </a:endParaRPr>
          </a:p>
          <a:p>
            <a:pPr marL="100330" indent="-95250">
              <a:lnSpc>
                <a:spcPct val="100000"/>
              </a:lnSpc>
              <a:spcBef>
                <a:spcPts val="1225"/>
              </a:spcBef>
              <a:buSzPct val="94871"/>
              <a:buFont typeface="Times New Roman"/>
              <a:buChar char="•"/>
              <a:tabLst>
                <a:tab pos="100330" algn="l"/>
              </a:tabLst>
            </a:pPr>
            <a:r>
              <a:rPr lang="en-IN" sz="2400" b="1" dirty="0">
                <a:latin typeface="Bahnschrift" panose="020B0502040204020203" pitchFamily="34" charset="0"/>
                <a:cs typeface="Times New Roman"/>
              </a:rPr>
              <a:t>Detailed</a:t>
            </a:r>
            <a:r>
              <a:rPr lang="en-IN" sz="2400" b="1" spc="2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b="1" dirty="0">
                <a:latin typeface="Bahnschrift" panose="020B0502040204020203" pitchFamily="34" charset="0"/>
                <a:cs typeface="Times New Roman"/>
              </a:rPr>
              <a:t>Logs:</a:t>
            </a:r>
            <a:r>
              <a:rPr lang="en-IN" sz="2400" b="1" spc="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JSON</a:t>
            </a:r>
            <a:r>
              <a:rPr lang="en-IN" sz="2400" spc="5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and</a:t>
            </a:r>
            <a:r>
              <a:rPr lang="en-IN" sz="2400" spc="4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text</a:t>
            </a:r>
            <a:r>
              <a:rPr lang="en-IN" sz="2400" spc="2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formats</a:t>
            </a:r>
            <a:r>
              <a:rPr lang="en-IN" sz="2400" spc="6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for</a:t>
            </a:r>
            <a:r>
              <a:rPr lang="en-IN" sz="2400" spc="3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easy</a:t>
            </a:r>
            <a:r>
              <a:rPr lang="en-IN" sz="2400" spc="6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spc="-10" dirty="0">
                <a:latin typeface="Bahnschrift" panose="020B0502040204020203" pitchFamily="34" charset="0"/>
                <a:cs typeface="Times New Roman"/>
              </a:rPr>
              <a:t>analysis.</a:t>
            </a:r>
            <a:endParaRPr lang="en-IN" sz="2400" dirty="0">
              <a:latin typeface="Bahnschrift" panose="020B0502040204020203" pitchFamily="34" charset="0"/>
              <a:cs typeface="Times New Roman"/>
            </a:endParaRPr>
          </a:p>
          <a:p>
            <a:pPr marL="12700" marR="5080" indent="-7620">
              <a:lnSpc>
                <a:spcPct val="152300"/>
              </a:lnSpc>
              <a:buSzPct val="94871"/>
              <a:buFont typeface="Times New Roman"/>
              <a:buChar char="•"/>
              <a:tabLst>
                <a:tab pos="100330" algn="l"/>
                <a:tab pos="1468755" algn="l"/>
                <a:tab pos="2676525" algn="l"/>
                <a:tab pos="3991610" algn="l"/>
                <a:tab pos="4833620" algn="l"/>
                <a:tab pos="5985510" algn="l"/>
              </a:tabLst>
            </a:pPr>
            <a:r>
              <a:rPr lang="en-IN" sz="2400" b="1" dirty="0">
                <a:latin typeface="Bahnschrift" panose="020B0502040204020203" pitchFamily="34" charset="0"/>
                <a:cs typeface="Times New Roman"/>
              </a:rPr>
              <a:t>Real-</a:t>
            </a:r>
            <a:r>
              <a:rPr lang="en-IN" sz="2400" b="1" spc="-20" dirty="0">
                <a:latin typeface="Bahnschrift" panose="020B0502040204020203" pitchFamily="34" charset="0"/>
                <a:cs typeface="Times New Roman"/>
              </a:rPr>
              <a:t>Time </a:t>
            </a:r>
            <a:r>
              <a:rPr lang="en-IN" sz="2400" b="1" spc="-10" dirty="0">
                <a:latin typeface="Bahnschrift" panose="020B0502040204020203" pitchFamily="34" charset="0"/>
                <a:cs typeface="Times New Roman"/>
              </a:rPr>
              <a:t>Updates: </a:t>
            </a:r>
            <a:r>
              <a:rPr lang="en-IN" sz="2400" spc="-10" dirty="0">
                <a:latin typeface="Bahnschrift" panose="020B0502040204020203" pitchFamily="34" charset="0"/>
                <a:cs typeface="Times New Roman"/>
              </a:rPr>
              <a:t>Immediate visual feedback </a:t>
            </a:r>
            <a:r>
              <a:rPr lang="en-IN" sz="2400" spc="-25" dirty="0">
                <a:latin typeface="Bahnschrift" panose="020B0502040204020203" pitchFamily="34" charset="0"/>
                <a:cs typeface="Times New Roman"/>
              </a:rPr>
              <a:t>on </a:t>
            </a:r>
            <a:r>
              <a:rPr lang="en-IN" sz="2400" dirty="0">
                <a:latin typeface="Bahnschrift" panose="020B0502040204020203" pitchFamily="34" charset="0"/>
                <a:cs typeface="Times New Roman"/>
              </a:rPr>
              <a:t>keylogger</a:t>
            </a:r>
            <a:r>
              <a:rPr lang="en-IN" sz="2400" spc="55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lang="en-IN" sz="2400" spc="-10" dirty="0">
                <a:latin typeface="Bahnschrift" panose="020B0502040204020203" pitchFamily="34" charset="0"/>
                <a:cs typeface="Times New Roman"/>
              </a:rPr>
              <a:t>status.</a:t>
            </a:r>
          </a:p>
          <a:p>
            <a:pPr marL="12700" marR="5080" indent="-7620">
              <a:lnSpc>
                <a:spcPct val="152300"/>
              </a:lnSpc>
              <a:buSzPct val="94871"/>
              <a:buFont typeface="Times New Roman"/>
              <a:buChar char="•"/>
              <a:tabLst>
                <a:tab pos="100330" algn="l"/>
                <a:tab pos="1468755" algn="l"/>
                <a:tab pos="2676525" algn="l"/>
                <a:tab pos="3991610" algn="l"/>
                <a:tab pos="4833620" algn="l"/>
                <a:tab pos="5985510" algn="l"/>
              </a:tabLst>
            </a:pPr>
            <a:r>
              <a:rPr lang="en-US" sz="2400" b="1" i="0" dirty="0">
                <a:solidFill>
                  <a:srgbClr val="E2EEFF"/>
                </a:solidFill>
                <a:effectLst/>
                <a:latin typeface="Bahnschrift" panose="020B0502040204020203" pitchFamily="34" charset="0"/>
              </a:rPr>
              <a:t>IT troubleshooting: </a:t>
            </a:r>
            <a:r>
              <a:rPr lang="en-US" sz="2400" b="0" i="0" dirty="0">
                <a:solidFill>
                  <a:srgbClr val="E2EEFF"/>
                </a:solidFill>
                <a:effectLst/>
                <a:latin typeface="Bahnschrift" panose="020B0502040204020203" pitchFamily="34" charset="0"/>
              </a:rPr>
              <a:t>to collect details on user problems and resolve accurately</a:t>
            </a:r>
            <a:endParaRPr lang="en-IN" sz="2400" dirty="0">
              <a:latin typeface="Bahnschrift" panose="020B0502040204020203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233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{9453AA2E-0EAF-4500-810C-1D1022BC8318}tf03457452</Template>
  <TotalTime>137</TotalTime>
  <Words>467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 Display</vt:lpstr>
      <vt:lpstr>Arial</vt:lpstr>
      <vt:lpstr>Arial MT</vt:lpstr>
      <vt:lpstr>Bahnschrift</vt:lpstr>
      <vt:lpstr>Bahnschrift SemiBold SemiConden</vt:lpstr>
      <vt:lpstr>Calibri</vt:lpstr>
      <vt:lpstr>Calibri Light</vt:lpstr>
      <vt:lpstr>Times New Roman</vt:lpstr>
      <vt:lpstr>Celestial</vt:lpstr>
      <vt:lpstr>Singuluri Chandra sagar</vt:lpstr>
      <vt:lpstr>Key logger</vt:lpstr>
      <vt:lpstr>agenda</vt:lpstr>
      <vt:lpstr>Problem statement</vt:lpstr>
      <vt:lpstr>Project overview</vt:lpstr>
      <vt:lpstr>WHO ARE THE END USERS?</vt:lpstr>
      <vt:lpstr>Project link</vt:lpstr>
      <vt:lpstr>YOUR SOLUTION AND ITS VALUE PROPOSITION</vt:lpstr>
      <vt:lpstr>The wow in your solution</vt:lpstr>
      <vt:lpstr>modelling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Singuluri</dc:creator>
  <cp:lastModifiedBy>Sagar Singuluri</cp:lastModifiedBy>
  <cp:revision>1</cp:revision>
  <dcterms:created xsi:type="dcterms:W3CDTF">2024-06-14T13:57:48Z</dcterms:created>
  <dcterms:modified xsi:type="dcterms:W3CDTF">2024-06-14T16:15:28Z</dcterms:modified>
</cp:coreProperties>
</file>