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3" r:id="rId1"/>
  </p:sldMasterIdLst>
  <p:sldIdLst>
    <p:sldId id="256" r:id="rId2"/>
    <p:sldId id="257" r:id="rId3"/>
    <p:sldId id="259" r:id="rId4"/>
    <p:sldId id="260" r:id="rId5"/>
    <p:sldId id="261" r:id="rId6"/>
    <p:sldId id="267" r:id="rId7"/>
    <p:sldId id="262"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8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3"/>
    <p:restoredTop sz="95884"/>
  </p:normalViewPr>
  <p:slideViewPr>
    <p:cSldViewPr snapToGrid="0" snapToObjects="1">
      <p:cViewPr varScale="1">
        <p:scale>
          <a:sx n="81" d="100"/>
          <a:sy n="81"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10/22/2022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96899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10/22/2022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1231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10/22/2022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0628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10/22/2022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47747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10/22/2022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57792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10/22/2022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8837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10/22/2022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31316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10/22/2022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25532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10/22/2022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04918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10/22/2022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243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10/22/2022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6864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10/22/2022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386146147"/>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62" r:id="rId6"/>
    <p:sldLayoutId id="2147483857" r:id="rId7"/>
    <p:sldLayoutId id="2147483858" r:id="rId8"/>
    <p:sldLayoutId id="2147483859" r:id="rId9"/>
    <p:sldLayoutId id="2147483861" r:id="rId10"/>
    <p:sldLayoutId id="2147483860"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3" descr="Triangular abstract background">
            <a:extLst>
              <a:ext uri="{FF2B5EF4-FFF2-40B4-BE49-F238E27FC236}">
                <a16:creationId xmlns:a16="http://schemas.microsoft.com/office/drawing/2014/main" id="{3B2CD814-659F-38C6-4A41-08FAA356FB25}"/>
              </a:ext>
            </a:extLst>
          </p:cNvPr>
          <p:cNvPicPr>
            <a:picLocks noChangeAspect="1"/>
          </p:cNvPicPr>
          <p:nvPr/>
        </p:nvPicPr>
        <p:blipFill rotWithShape="1">
          <a:blip r:embed="rId2"/>
          <a:srcRect t="15730"/>
          <a:stretch/>
        </p:blipFill>
        <p:spPr>
          <a:xfrm>
            <a:off x="-3047" y="10"/>
            <a:ext cx="12191999" cy="6857990"/>
          </a:xfrm>
          <a:prstGeom prst="rect">
            <a:avLst/>
          </a:prstGeom>
        </p:spPr>
      </p:pic>
      <p:sp>
        <p:nvSpPr>
          <p:cNvPr id="34" name="Rectangle 33">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E9382-84AB-FC99-E040-D73C3F23E62A}"/>
              </a:ext>
            </a:extLst>
          </p:cNvPr>
          <p:cNvSpPr>
            <a:spLocks noGrp="1"/>
          </p:cNvSpPr>
          <p:nvPr>
            <p:ph type="ctrTitle"/>
          </p:nvPr>
        </p:nvSpPr>
        <p:spPr>
          <a:xfrm>
            <a:off x="321733" y="321733"/>
            <a:ext cx="11548532" cy="4229305"/>
          </a:xfrm>
        </p:spPr>
        <p:txBody>
          <a:bodyPr anchor="t">
            <a:normAutofit/>
          </a:bodyPr>
          <a:lstStyle/>
          <a:p>
            <a:r>
              <a:rPr lang="en-US" sz="11500" dirty="0">
                <a:solidFill>
                  <a:schemeClr val="bg1"/>
                </a:solidFill>
              </a:rPr>
              <a:t>MAST EVENTS </a:t>
            </a:r>
          </a:p>
        </p:txBody>
      </p:sp>
      <p:sp>
        <p:nvSpPr>
          <p:cNvPr id="36" name="Rectangle 35">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5" y="4702516"/>
            <a:ext cx="12191999" cy="2155484"/>
          </a:xfrm>
          <a:prstGeom prst="rect">
            <a:avLst/>
          </a:prstGeom>
          <a:gradFill flip="none" rotWithShape="1">
            <a:gsLst>
              <a:gs pos="59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E0DFD85-FB5A-F128-1842-47B692478458}"/>
              </a:ext>
            </a:extLst>
          </p:cNvPr>
          <p:cNvSpPr>
            <a:spLocks noGrp="1"/>
          </p:cNvSpPr>
          <p:nvPr>
            <p:ph type="subTitle" idx="1"/>
          </p:nvPr>
        </p:nvSpPr>
        <p:spPr>
          <a:xfrm>
            <a:off x="436033" y="1176224"/>
            <a:ext cx="10634738" cy="1175039"/>
          </a:xfrm>
        </p:spPr>
        <p:txBody>
          <a:bodyPr anchor="b">
            <a:normAutofit/>
          </a:bodyPr>
          <a:lstStyle/>
          <a:p>
            <a:r>
              <a:rPr lang="en-US" sz="2400" dirty="0">
                <a:solidFill>
                  <a:schemeClr val="bg1"/>
                </a:solidFill>
              </a:rPr>
              <a:t>DAMG6210: EVENT MANAGEMENT SYSTEM FOR UNIVERSITY</a:t>
            </a:r>
          </a:p>
        </p:txBody>
      </p:sp>
      <p:sp>
        <p:nvSpPr>
          <p:cNvPr id="5" name="TextBox 4">
            <a:extLst>
              <a:ext uri="{FF2B5EF4-FFF2-40B4-BE49-F238E27FC236}">
                <a16:creationId xmlns:a16="http://schemas.microsoft.com/office/drawing/2014/main" id="{EAEEE835-FAAD-9796-61AC-DCB459F9345A}"/>
              </a:ext>
            </a:extLst>
          </p:cNvPr>
          <p:cNvSpPr txBox="1"/>
          <p:nvPr/>
        </p:nvSpPr>
        <p:spPr>
          <a:xfrm>
            <a:off x="8500457" y="4289498"/>
            <a:ext cx="3369808" cy="2246769"/>
          </a:xfrm>
          <a:prstGeom prst="rect">
            <a:avLst/>
          </a:prstGeom>
          <a:noFill/>
        </p:spPr>
        <p:txBody>
          <a:bodyPr wrap="square" rtlCol="0">
            <a:spAutoFit/>
          </a:bodyPr>
          <a:lstStyle/>
          <a:p>
            <a:r>
              <a:rPr lang="en-US" sz="2800" dirty="0">
                <a:ln w="0"/>
                <a:solidFill>
                  <a:srgbClr val="F3F8FD"/>
                </a:solidFill>
                <a:effectLst>
                  <a:outerShdw blurRad="38100" dist="19050" dir="2700000" algn="tl" rotWithShape="0">
                    <a:schemeClr val="dk1">
                      <a:alpha val="40000"/>
                    </a:schemeClr>
                  </a:outerShdw>
                </a:effectLst>
                <a:latin typeface="Aldhabi" panose="020F0502020204030204" pitchFamily="34" charset="0"/>
                <a:cs typeface="Aldhabi" panose="020F0502020204030204" pitchFamily="34" charset="0"/>
              </a:rPr>
              <a:t>TEAM: MAST</a:t>
            </a:r>
          </a:p>
          <a:p>
            <a:r>
              <a:rPr lang="en-US" sz="2800" dirty="0">
                <a:ln w="0"/>
                <a:solidFill>
                  <a:srgbClr val="F3F8FD"/>
                </a:solidFill>
                <a:effectLst>
                  <a:outerShdw blurRad="38100" dist="19050" dir="2700000" algn="tl" rotWithShape="0">
                    <a:schemeClr val="dk1">
                      <a:alpha val="40000"/>
                    </a:schemeClr>
                  </a:outerShdw>
                </a:effectLst>
                <a:latin typeface="Aldhabi" panose="020F0502020204030204" pitchFamily="34" charset="0"/>
                <a:cs typeface="Aldhabi" panose="020F0502020204030204" pitchFamily="34" charset="0"/>
              </a:rPr>
              <a:t>MAMATHASHREE (002746925))</a:t>
            </a:r>
            <a:br>
              <a:rPr lang="en-US" sz="2800" dirty="0">
                <a:ln w="0"/>
                <a:solidFill>
                  <a:srgbClr val="F3F8FD"/>
                </a:solidFill>
                <a:effectLst>
                  <a:outerShdw blurRad="38100" dist="19050" dir="2700000" algn="tl" rotWithShape="0">
                    <a:schemeClr val="dk1">
                      <a:alpha val="40000"/>
                    </a:schemeClr>
                  </a:outerShdw>
                </a:effectLst>
                <a:latin typeface="Aldhabi" panose="020F0502020204030204" pitchFamily="34" charset="0"/>
                <a:cs typeface="Aldhabi" panose="020F0502020204030204" pitchFamily="34" charset="0"/>
              </a:rPr>
            </a:br>
            <a:r>
              <a:rPr lang="en-US" sz="2800" dirty="0">
                <a:ln w="0"/>
                <a:solidFill>
                  <a:srgbClr val="F3F8FD"/>
                </a:solidFill>
                <a:effectLst>
                  <a:outerShdw blurRad="38100" dist="19050" dir="2700000" algn="tl" rotWithShape="0">
                    <a:schemeClr val="dk1">
                      <a:alpha val="40000"/>
                    </a:schemeClr>
                  </a:outerShdw>
                </a:effectLst>
                <a:latin typeface="Aldhabi" panose="020F0502020204030204" pitchFamily="34" charset="0"/>
                <a:cs typeface="Aldhabi" panose="020F0502020204030204" pitchFamily="34" charset="0"/>
              </a:rPr>
              <a:t>ANUSREE (002709300)</a:t>
            </a:r>
          </a:p>
          <a:p>
            <a:r>
              <a:rPr lang="en-US" sz="2800" dirty="0">
                <a:ln w="0"/>
                <a:solidFill>
                  <a:srgbClr val="F3F8FD"/>
                </a:solidFill>
                <a:effectLst>
                  <a:outerShdw blurRad="38100" dist="19050" dir="2700000" algn="tl" rotWithShape="0">
                    <a:schemeClr val="dk1">
                      <a:alpha val="40000"/>
                    </a:schemeClr>
                  </a:outerShdw>
                </a:effectLst>
                <a:latin typeface="Aldhabi" panose="020F0502020204030204" pitchFamily="34" charset="0"/>
                <a:cs typeface="Aldhabi" panose="020F0502020204030204" pitchFamily="34" charset="0"/>
              </a:rPr>
              <a:t>SAGAR (002793706)</a:t>
            </a:r>
          </a:p>
          <a:p>
            <a:r>
              <a:rPr lang="en-US" sz="2800" dirty="0">
                <a:ln w="0"/>
                <a:solidFill>
                  <a:srgbClr val="F3F8FD"/>
                </a:solidFill>
                <a:effectLst>
                  <a:outerShdw blurRad="38100" dist="19050" dir="2700000" algn="tl" rotWithShape="0">
                    <a:schemeClr val="dk1">
                      <a:alpha val="40000"/>
                    </a:schemeClr>
                  </a:outerShdw>
                </a:effectLst>
                <a:latin typeface="Aldhabi" panose="020F0502020204030204" pitchFamily="34" charset="0"/>
                <a:cs typeface="Aldhabi" panose="020F0502020204030204" pitchFamily="34" charset="0"/>
              </a:rPr>
              <a:t>TEJA (002793709)</a:t>
            </a:r>
          </a:p>
        </p:txBody>
      </p:sp>
    </p:spTree>
    <p:extLst>
      <p:ext uri="{BB962C8B-B14F-4D97-AF65-F5344CB8AC3E}">
        <p14:creationId xmlns:p14="http://schemas.microsoft.com/office/powerpoint/2010/main" val="1536679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D39E-740E-20DA-4A76-25BBCB496FF9}"/>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6AB0DD8F-BB00-E501-BE56-5599CC598F18}"/>
              </a:ext>
            </a:extLst>
          </p:cNvPr>
          <p:cNvSpPr>
            <a:spLocks noGrp="1"/>
          </p:cNvSpPr>
          <p:nvPr>
            <p:ph idx="1"/>
          </p:nvPr>
        </p:nvSpPr>
        <p:spPr/>
        <p:txBody>
          <a:bodyPr>
            <a:normAutofit/>
          </a:bodyPr>
          <a:lstStyle/>
          <a:p>
            <a:r>
              <a:rPr lang="en-IN" dirty="0">
                <a:latin typeface="Aldhabi" pitchFamily="2" charset="-78"/>
                <a:cs typeface="Aldhabi" pitchFamily="2" charset="-78"/>
              </a:rPr>
              <a:t>Database design is proposed for addressing an event management application, where users can create, access and register for any event that is occurring at the university. </a:t>
            </a:r>
          </a:p>
          <a:p>
            <a:r>
              <a:rPr lang="en-IN" dirty="0">
                <a:latin typeface="Aldhabi" pitchFamily="2" charset="-78"/>
                <a:cs typeface="Aldhabi" pitchFamily="2" charset="-78"/>
              </a:rPr>
              <a:t>Student registrations in Upcoming events secure data management of Organizers and Students details in admin Panel. </a:t>
            </a:r>
          </a:p>
          <a:p>
            <a:r>
              <a:rPr lang="en-IN" dirty="0">
                <a:latin typeface="Aldhabi" pitchFamily="2" charset="-78"/>
                <a:cs typeface="Aldhabi" pitchFamily="2" charset="-78"/>
              </a:rPr>
              <a:t>Admin Login to Manage all Details such as Organizers with admin permissions can be able to create an event and store the details such as event name, venue, date and time, price of the ticket etc .</a:t>
            </a:r>
          </a:p>
          <a:p>
            <a:r>
              <a:rPr lang="en-IN" dirty="0">
                <a:latin typeface="Aldhabi" pitchFamily="2" charset="-78"/>
                <a:cs typeface="Aldhabi" pitchFamily="2" charset="-78"/>
              </a:rPr>
              <a:t>User can register only for one event at a time.</a:t>
            </a:r>
            <a:endParaRPr lang="en-US" dirty="0">
              <a:latin typeface="Aldhabi" pitchFamily="2" charset="-78"/>
              <a:cs typeface="Aldhabi" pitchFamily="2" charset="-78"/>
            </a:endParaRPr>
          </a:p>
        </p:txBody>
      </p:sp>
    </p:spTree>
    <p:extLst>
      <p:ext uri="{BB962C8B-B14F-4D97-AF65-F5344CB8AC3E}">
        <p14:creationId xmlns:p14="http://schemas.microsoft.com/office/powerpoint/2010/main" val="2275746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0FA94-A6A6-9DD3-89AE-6CA8FDA362A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AC5EBF1-CD6C-A894-4708-8D6576B501AE}"/>
              </a:ext>
            </a:extLst>
          </p:cNvPr>
          <p:cNvSpPr>
            <a:spLocks noGrp="1"/>
          </p:cNvSpPr>
          <p:nvPr>
            <p:ph idx="1"/>
          </p:nvPr>
        </p:nvSpPr>
        <p:spPr/>
        <p:txBody>
          <a:bodyPr/>
          <a:lstStyle/>
          <a:p>
            <a:r>
              <a:rPr lang="en-IN" dirty="0">
                <a:latin typeface="Aldhabi" pitchFamily="2" charset="-78"/>
                <a:cs typeface="Aldhabi" pitchFamily="2" charset="-78"/>
              </a:rPr>
              <a:t>University has multiple clubs, and they host many events throughout the academic year</a:t>
            </a:r>
          </a:p>
          <a:p>
            <a:r>
              <a:rPr lang="en-IN" dirty="0">
                <a:latin typeface="Aldhabi" pitchFamily="2" charset="-78"/>
                <a:cs typeface="Aldhabi" pitchFamily="2" charset="-78"/>
              </a:rPr>
              <a:t>Students don't understand the actual requirements of the event.</a:t>
            </a:r>
          </a:p>
          <a:p>
            <a:r>
              <a:rPr lang="en-IN" dirty="0">
                <a:latin typeface="Aldhabi" pitchFamily="2" charset="-78"/>
                <a:cs typeface="Aldhabi" pitchFamily="2" charset="-78"/>
              </a:rPr>
              <a:t>Event organizers find it hard to keep track of list of attendees and payment status. </a:t>
            </a:r>
            <a:endParaRPr lang="en-US" dirty="0">
              <a:latin typeface="Aldhabi" pitchFamily="2" charset="-78"/>
              <a:cs typeface="Aldhabi" pitchFamily="2" charset="-78"/>
            </a:endParaRPr>
          </a:p>
        </p:txBody>
      </p:sp>
    </p:spTree>
    <p:extLst>
      <p:ext uri="{BB962C8B-B14F-4D97-AF65-F5344CB8AC3E}">
        <p14:creationId xmlns:p14="http://schemas.microsoft.com/office/powerpoint/2010/main" val="377024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E44B4-EC86-704F-91E3-DC6ACA919AEC}"/>
              </a:ext>
            </a:extLst>
          </p:cNvPr>
          <p:cNvSpPr>
            <a:spLocks noGrp="1"/>
          </p:cNvSpPr>
          <p:nvPr>
            <p:ph type="title"/>
          </p:nvPr>
        </p:nvSpPr>
        <p:spPr/>
        <p:txBody>
          <a:bodyPr>
            <a:normAutofit/>
          </a:bodyPr>
          <a:lstStyle/>
          <a:p>
            <a:r>
              <a:rPr lang="en-US" dirty="0"/>
              <a:t>Proposed solution</a:t>
            </a:r>
          </a:p>
        </p:txBody>
      </p:sp>
      <p:sp>
        <p:nvSpPr>
          <p:cNvPr id="3" name="Content Placeholder 2">
            <a:extLst>
              <a:ext uri="{FF2B5EF4-FFF2-40B4-BE49-F238E27FC236}">
                <a16:creationId xmlns:a16="http://schemas.microsoft.com/office/drawing/2014/main" id="{5F076149-DA1E-420D-6735-A1EDB867CAA1}"/>
              </a:ext>
            </a:extLst>
          </p:cNvPr>
          <p:cNvSpPr>
            <a:spLocks noGrp="1"/>
          </p:cNvSpPr>
          <p:nvPr>
            <p:ph idx="1"/>
          </p:nvPr>
        </p:nvSpPr>
        <p:spPr/>
        <p:txBody>
          <a:bodyPr>
            <a:normAutofit fontScale="92500"/>
          </a:bodyPr>
          <a:lstStyle/>
          <a:p>
            <a:r>
              <a:rPr lang="en-US" dirty="0">
                <a:latin typeface="Aldhabi" pitchFamily="2" charset="-78"/>
                <a:cs typeface="Aldhabi" pitchFamily="2" charset="-78"/>
              </a:rPr>
              <a:t>Database model is developed to address above problems where the stakeholders (students and event organizers) can sign up for the application to access details about all the events that are taking place in the university. </a:t>
            </a:r>
          </a:p>
          <a:p>
            <a:r>
              <a:rPr lang="en-US" dirty="0">
                <a:latin typeface="Aldhabi" pitchFamily="2" charset="-78"/>
                <a:cs typeface="Aldhabi" pitchFamily="2" charset="-78"/>
              </a:rPr>
              <a:t>Using our database design, users who are organizers can create an event, retrieve the list of events, update the details for the existing event, delete the events. </a:t>
            </a:r>
          </a:p>
          <a:p>
            <a:r>
              <a:rPr lang="en-US" dirty="0">
                <a:latin typeface="Aldhabi" pitchFamily="2" charset="-78"/>
                <a:cs typeface="Aldhabi" pitchFamily="2" charset="-78"/>
              </a:rPr>
              <a:t> Admins can add the organizers and users both to participate in the events and create the events. </a:t>
            </a:r>
          </a:p>
          <a:p>
            <a:r>
              <a:rPr lang="en-US" dirty="0">
                <a:latin typeface="Aldhabi" pitchFamily="2" charset="-78"/>
                <a:cs typeface="Aldhabi" pitchFamily="2" charset="-78"/>
              </a:rPr>
              <a:t>Users (students) can register using their Northeastern email id, create their profile and access the list of events and details about them. </a:t>
            </a:r>
          </a:p>
          <a:p>
            <a:r>
              <a:rPr lang="en-US" dirty="0">
                <a:latin typeface="Aldhabi" pitchFamily="2" charset="-78"/>
                <a:cs typeface="Aldhabi" pitchFamily="2" charset="-78"/>
              </a:rPr>
              <a:t>Registration and payment status are stored and maintained on each transaction.</a:t>
            </a:r>
          </a:p>
        </p:txBody>
      </p:sp>
    </p:spTree>
    <p:extLst>
      <p:ext uri="{BB962C8B-B14F-4D97-AF65-F5344CB8AC3E}">
        <p14:creationId xmlns:p14="http://schemas.microsoft.com/office/powerpoint/2010/main" val="167723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8585-EDE6-7C30-00BF-8D57874B898E}"/>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8C551684-4161-1B75-9C42-4561B084B86F}"/>
              </a:ext>
            </a:extLst>
          </p:cNvPr>
          <p:cNvSpPr>
            <a:spLocks noGrp="1"/>
          </p:cNvSpPr>
          <p:nvPr>
            <p:ph idx="1"/>
          </p:nvPr>
        </p:nvSpPr>
        <p:spPr/>
        <p:txBody>
          <a:bodyPr>
            <a:normAutofit lnSpcReduction="10000"/>
          </a:bodyPr>
          <a:lstStyle/>
          <a:p>
            <a:pPr>
              <a:lnSpc>
                <a:spcPct val="120000"/>
              </a:lnSpc>
            </a:pPr>
            <a:r>
              <a:rPr lang="en-IN" sz="3100" dirty="0">
                <a:latin typeface="Aldhabi" pitchFamily="2" charset="-78"/>
                <a:cs typeface="Aldhabi" pitchFamily="2" charset="-78"/>
              </a:rPr>
              <a:t>Provide a Secure admin panel to manage and update the important Events and News.</a:t>
            </a:r>
          </a:p>
          <a:p>
            <a:pPr>
              <a:lnSpc>
                <a:spcPct val="120000"/>
              </a:lnSpc>
            </a:pPr>
            <a:r>
              <a:rPr lang="en-IN" sz="3100" dirty="0">
                <a:latin typeface="Aldhabi" pitchFamily="2" charset="-78"/>
                <a:cs typeface="Aldhabi" pitchFamily="2" charset="-78"/>
              </a:rPr>
              <a:t> Remote access to the students and other users. </a:t>
            </a:r>
          </a:p>
          <a:p>
            <a:pPr>
              <a:lnSpc>
                <a:spcPct val="120000"/>
              </a:lnSpc>
            </a:pPr>
            <a:r>
              <a:rPr lang="en-IN" sz="3100" dirty="0">
                <a:latin typeface="Aldhabi" pitchFamily="2" charset="-78"/>
                <a:cs typeface="Aldhabi" pitchFamily="2" charset="-78"/>
              </a:rPr>
              <a:t>Ease for organizers , as they will add the events by finding space of desired venue and time schedule. </a:t>
            </a:r>
          </a:p>
          <a:p>
            <a:pPr>
              <a:lnSpc>
                <a:spcPct val="120000"/>
              </a:lnSpc>
            </a:pPr>
            <a:r>
              <a:rPr lang="en-IN" sz="3100" dirty="0">
                <a:latin typeface="Aldhabi" pitchFamily="2" charset="-78"/>
                <a:cs typeface="Aldhabi" pitchFamily="2" charset="-78"/>
              </a:rPr>
              <a:t>Ease for Students to view all terms and conditions of events, student will also apply in any Upcoming event. </a:t>
            </a:r>
          </a:p>
          <a:p>
            <a:pPr>
              <a:lnSpc>
                <a:spcPct val="120000"/>
              </a:lnSpc>
            </a:pPr>
            <a:r>
              <a:rPr lang="en-IN" sz="3100" dirty="0">
                <a:latin typeface="Aldhabi" pitchFamily="2" charset="-78"/>
                <a:cs typeface="Aldhabi" pitchFamily="2" charset="-78"/>
              </a:rPr>
              <a:t>Better to manage historical data in database by admin. </a:t>
            </a:r>
          </a:p>
        </p:txBody>
      </p:sp>
    </p:spTree>
    <p:extLst>
      <p:ext uri="{BB962C8B-B14F-4D97-AF65-F5344CB8AC3E}">
        <p14:creationId xmlns:p14="http://schemas.microsoft.com/office/powerpoint/2010/main" val="386826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292F7-F607-47FB-9655-A1CB1D82BA60}"/>
              </a:ext>
            </a:extLst>
          </p:cNvPr>
          <p:cNvSpPr>
            <a:spLocks noGrp="1"/>
          </p:cNvSpPr>
          <p:nvPr>
            <p:ph type="title"/>
          </p:nvPr>
        </p:nvSpPr>
        <p:spPr>
          <a:xfrm>
            <a:off x="838200" y="365125"/>
            <a:ext cx="10515600" cy="1454248"/>
          </a:xfrm>
        </p:spPr>
        <p:txBody>
          <a:bodyPr/>
          <a:lstStyle/>
          <a:p>
            <a:r>
              <a:rPr lang="en-US" dirty="0"/>
              <a:t>ER DIAGRAM</a:t>
            </a:r>
          </a:p>
        </p:txBody>
      </p:sp>
      <p:pic>
        <p:nvPicPr>
          <p:cNvPr id="4" name="Picture 3">
            <a:extLst>
              <a:ext uri="{FF2B5EF4-FFF2-40B4-BE49-F238E27FC236}">
                <a16:creationId xmlns:a16="http://schemas.microsoft.com/office/drawing/2014/main" id="{01FDD342-36D8-B2F9-1462-83A34D95CF21}"/>
              </a:ext>
            </a:extLst>
          </p:cNvPr>
          <p:cNvPicPr>
            <a:picLocks noChangeAspect="1"/>
          </p:cNvPicPr>
          <p:nvPr/>
        </p:nvPicPr>
        <p:blipFill>
          <a:blip r:embed="rId2"/>
          <a:stretch>
            <a:fillRect/>
          </a:stretch>
        </p:blipFill>
        <p:spPr>
          <a:xfrm>
            <a:off x="2659716" y="1970202"/>
            <a:ext cx="7219573" cy="4671489"/>
          </a:xfrm>
          <a:prstGeom prst="rect">
            <a:avLst/>
          </a:prstGeom>
        </p:spPr>
      </p:pic>
    </p:spTree>
    <p:extLst>
      <p:ext uri="{BB962C8B-B14F-4D97-AF65-F5344CB8AC3E}">
        <p14:creationId xmlns:p14="http://schemas.microsoft.com/office/powerpoint/2010/main" val="74445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AA4C-9907-59B4-A0F3-EE62E72AB4F5}"/>
              </a:ext>
            </a:extLst>
          </p:cNvPr>
          <p:cNvSpPr>
            <a:spLocks noGrp="1"/>
          </p:cNvSpPr>
          <p:nvPr>
            <p:ph type="title"/>
          </p:nvPr>
        </p:nvSpPr>
        <p:spPr/>
        <p:txBody>
          <a:bodyPr>
            <a:normAutofit/>
          </a:bodyPr>
          <a:lstStyle/>
          <a:p>
            <a:r>
              <a:rPr lang="en-US" dirty="0"/>
              <a:t>User Entity</a:t>
            </a:r>
          </a:p>
        </p:txBody>
      </p:sp>
      <p:graphicFrame>
        <p:nvGraphicFramePr>
          <p:cNvPr id="4" name="Content Placeholder 3">
            <a:extLst>
              <a:ext uri="{FF2B5EF4-FFF2-40B4-BE49-F238E27FC236}">
                <a16:creationId xmlns:a16="http://schemas.microsoft.com/office/drawing/2014/main" id="{ABFFF353-CE7C-695B-1F58-E087E638B3D2}"/>
              </a:ext>
            </a:extLst>
          </p:cNvPr>
          <p:cNvGraphicFramePr>
            <a:graphicFrameLocks noGrp="1"/>
          </p:cNvGraphicFramePr>
          <p:nvPr>
            <p:ph idx="1"/>
            <p:extLst>
              <p:ext uri="{D42A27DB-BD31-4B8C-83A1-F6EECF244321}">
                <p14:modId xmlns:p14="http://schemas.microsoft.com/office/powerpoint/2010/main" val="3342370072"/>
              </p:ext>
            </p:extLst>
          </p:nvPr>
        </p:nvGraphicFramePr>
        <p:xfrm>
          <a:off x="952504" y="1975976"/>
          <a:ext cx="7405687" cy="4600732"/>
        </p:xfrm>
        <a:graphic>
          <a:graphicData uri="http://schemas.openxmlformats.org/drawingml/2006/table">
            <a:tbl>
              <a:tblPr>
                <a:tableStyleId>{5C22544A-7EE6-4342-B048-85BDC9FD1C3A}</a:tableStyleId>
              </a:tblPr>
              <a:tblGrid>
                <a:gridCol w="1947859">
                  <a:extLst>
                    <a:ext uri="{9D8B030D-6E8A-4147-A177-3AD203B41FA5}">
                      <a16:colId xmlns:a16="http://schemas.microsoft.com/office/drawing/2014/main" val="2706930349"/>
                    </a:ext>
                  </a:extLst>
                </a:gridCol>
                <a:gridCol w="2214562">
                  <a:extLst>
                    <a:ext uri="{9D8B030D-6E8A-4147-A177-3AD203B41FA5}">
                      <a16:colId xmlns:a16="http://schemas.microsoft.com/office/drawing/2014/main" val="3324160542"/>
                    </a:ext>
                  </a:extLst>
                </a:gridCol>
                <a:gridCol w="3243266">
                  <a:extLst>
                    <a:ext uri="{9D8B030D-6E8A-4147-A177-3AD203B41FA5}">
                      <a16:colId xmlns:a16="http://schemas.microsoft.com/office/drawing/2014/main" val="2437767431"/>
                    </a:ext>
                  </a:extLst>
                </a:gridCol>
              </a:tblGrid>
              <a:tr h="510211">
                <a:tc>
                  <a:txBody>
                    <a:bodyPr/>
                    <a:lstStyle/>
                    <a:p>
                      <a:pPr marL="76200" indent="228600"/>
                      <a:r>
                        <a:rPr lang="en-IN" sz="1800" dirty="0">
                          <a:effectLst/>
                          <a:latin typeface="Aldhabi" pitchFamily="2" charset="-78"/>
                          <a:cs typeface="Aldhabi" pitchFamily="2" charset="-78"/>
                        </a:rPr>
                        <a:t>ATTRIBUTES</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63500" indent="228600" algn="l"/>
                      <a:r>
                        <a:rPr lang="en-IN" sz="1800" dirty="0">
                          <a:effectLst/>
                          <a:latin typeface="Aldhabi" pitchFamily="2" charset="-78"/>
                          <a:cs typeface="Aldhabi" pitchFamily="2" charset="-78"/>
                        </a:rPr>
                        <a:t>DATA TYPE AND SIZE</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50800" indent="228600"/>
                      <a:r>
                        <a:rPr lang="en-IN" sz="1800" dirty="0">
                          <a:effectLst/>
                          <a:latin typeface="Aldhabi" pitchFamily="2" charset="-78"/>
                          <a:cs typeface="Aldhabi" pitchFamily="2" charset="-78"/>
                        </a:rPr>
                        <a:t>COMMENTS</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extLst>
                  <a:ext uri="{0D108BD9-81ED-4DB2-BD59-A6C34878D82A}">
                    <a16:rowId xmlns:a16="http://schemas.microsoft.com/office/drawing/2014/main" val="687029328"/>
                  </a:ext>
                </a:extLst>
              </a:tr>
              <a:tr h="519044">
                <a:tc>
                  <a:txBody>
                    <a:bodyPr/>
                    <a:lstStyle/>
                    <a:p>
                      <a:pPr marL="76200" indent="228600"/>
                      <a:r>
                        <a:rPr lang="en-IN" sz="1800" dirty="0">
                          <a:effectLst/>
                          <a:latin typeface="Aldhabi" pitchFamily="2" charset="-78"/>
                          <a:cs typeface="Aldhabi" pitchFamily="2" charset="-78"/>
                        </a:rPr>
                        <a:t>USER_ID</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63500" indent="228600"/>
                      <a:r>
                        <a:rPr lang="en-IN" sz="1800" dirty="0">
                          <a:effectLst/>
                          <a:latin typeface="Aldhabi" pitchFamily="2" charset="-78"/>
                          <a:cs typeface="Aldhabi" pitchFamily="2" charset="-78"/>
                        </a:rPr>
                        <a:t>INTEGER</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50800" indent="228600"/>
                      <a:r>
                        <a:rPr lang="en-IN" sz="1800" dirty="0">
                          <a:effectLst/>
                          <a:latin typeface="Aldhabi" pitchFamily="2" charset="-78"/>
                          <a:cs typeface="Aldhabi" pitchFamily="2" charset="-78"/>
                        </a:rPr>
                        <a:t>PRIMARY KEY, AUTO GENERATED</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extLst>
                  <a:ext uri="{0D108BD9-81ED-4DB2-BD59-A6C34878D82A}">
                    <a16:rowId xmlns:a16="http://schemas.microsoft.com/office/drawing/2014/main" val="2630846560"/>
                  </a:ext>
                </a:extLst>
              </a:tr>
              <a:tr h="510211">
                <a:tc>
                  <a:txBody>
                    <a:bodyPr/>
                    <a:lstStyle/>
                    <a:p>
                      <a:pPr marL="76200" indent="228600"/>
                      <a:r>
                        <a:rPr lang="en-IN" sz="1800" dirty="0">
                          <a:effectLst/>
                          <a:latin typeface="Aldhabi" pitchFamily="2" charset="-78"/>
                          <a:cs typeface="Aldhabi" pitchFamily="2" charset="-78"/>
                        </a:rPr>
                        <a:t>USERNAME</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63500" indent="228600"/>
                      <a:r>
                        <a:rPr lang="en-IN" sz="1800">
                          <a:effectLst/>
                          <a:latin typeface="Aldhabi" pitchFamily="2" charset="-78"/>
                          <a:cs typeface="Aldhabi" pitchFamily="2" charset="-78"/>
                        </a:rPr>
                        <a:t>VARCHAR (16)</a:t>
                      </a:r>
                      <a:endParaRPr lang="en-IN" sz="180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50800" indent="228600"/>
                      <a:r>
                        <a:rPr lang="en-IN" sz="1800" dirty="0">
                          <a:effectLst/>
                          <a:latin typeface="Aldhabi" pitchFamily="2" charset="-78"/>
                          <a:cs typeface="Aldhabi" pitchFamily="2" charset="-78"/>
                        </a:rPr>
                        <a:t>UNIQUE KEY, NOT NULL</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extLst>
                  <a:ext uri="{0D108BD9-81ED-4DB2-BD59-A6C34878D82A}">
                    <a16:rowId xmlns:a16="http://schemas.microsoft.com/office/drawing/2014/main" val="3905736491"/>
                  </a:ext>
                </a:extLst>
              </a:tr>
              <a:tr h="510211">
                <a:tc>
                  <a:txBody>
                    <a:bodyPr/>
                    <a:lstStyle/>
                    <a:p>
                      <a:pPr marL="76200" indent="228600"/>
                      <a:r>
                        <a:rPr lang="en-IN" sz="1800" dirty="0">
                          <a:effectLst/>
                          <a:latin typeface="Aldhabi" pitchFamily="2" charset="-78"/>
                          <a:cs typeface="Aldhabi" pitchFamily="2" charset="-78"/>
                        </a:rPr>
                        <a:t>EMAIL</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63500" indent="228600"/>
                      <a:r>
                        <a:rPr lang="en-IN" sz="1800" dirty="0">
                          <a:effectLst/>
                          <a:latin typeface="Aldhabi" pitchFamily="2" charset="-78"/>
                          <a:cs typeface="Aldhabi" pitchFamily="2" charset="-78"/>
                        </a:rPr>
                        <a:t>VARCHAR (60)</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50800" indent="228600"/>
                      <a:r>
                        <a:rPr lang="en-IN" sz="1800" dirty="0">
                          <a:effectLst/>
                          <a:latin typeface="Aldhabi" pitchFamily="2" charset="-78"/>
                          <a:cs typeface="Aldhabi" pitchFamily="2" charset="-78"/>
                        </a:rPr>
                        <a:t>UNIQUE KEY, NOT NULL</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extLst>
                  <a:ext uri="{0D108BD9-81ED-4DB2-BD59-A6C34878D82A}">
                    <a16:rowId xmlns:a16="http://schemas.microsoft.com/office/drawing/2014/main" val="3391996237"/>
                  </a:ext>
                </a:extLst>
              </a:tr>
              <a:tr h="510211">
                <a:tc>
                  <a:txBody>
                    <a:bodyPr/>
                    <a:lstStyle/>
                    <a:p>
                      <a:pPr marL="76200" indent="228600"/>
                      <a:r>
                        <a:rPr lang="en-IN" sz="1800" dirty="0">
                          <a:effectLst/>
                          <a:latin typeface="Aldhabi" pitchFamily="2" charset="-78"/>
                          <a:cs typeface="Aldhabi" pitchFamily="2" charset="-78"/>
                        </a:rPr>
                        <a:t>PASSWORD</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63500" indent="228600"/>
                      <a:r>
                        <a:rPr lang="en-IN" sz="1800" dirty="0">
                          <a:effectLst/>
                          <a:latin typeface="Aldhabi" pitchFamily="2" charset="-78"/>
                          <a:cs typeface="Aldhabi" pitchFamily="2" charset="-78"/>
                        </a:rPr>
                        <a:t>VARCHAR (15)</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50800" indent="228600"/>
                      <a:r>
                        <a:rPr lang="en-IN" sz="1800" dirty="0">
                          <a:effectLst/>
                          <a:latin typeface="Aldhabi" pitchFamily="2" charset="-78"/>
                          <a:cs typeface="Aldhabi" pitchFamily="2" charset="-78"/>
                        </a:rPr>
                        <a:t>NOT NULL</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extLst>
                  <a:ext uri="{0D108BD9-81ED-4DB2-BD59-A6C34878D82A}">
                    <a16:rowId xmlns:a16="http://schemas.microsoft.com/office/drawing/2014/main" val="3262336567"/>
                  </a:ext>
                </a:extLst>
              </a:tr>
              <a:tr h="510211">
                <a:tc>
                  <a:txBody>
                    <a:bodyPr/>
                    <a:lstStyle/>
                    <a:p>
                      <a:pPr marL="76200" indent="228600"/>
                      <a:r>
                        <a:rPr lang="en-IN" sz="1800" dirty="0">
                          <a:effectLst/>
                          <a:latin typeface="Aldhabi" pitchFamily="2" charset="-78"/>
                          <a:cs typeface="Aldhabi" pitchFamily="2" charset="-78"/>
                        </a:rPr>
                        <a:t>CAMPUS_LOCATION</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63500" indent="228600"/>
                      <a:r>
                        <a:rPr lang="en-IN" sz="1800" dirty="0">
                          <a:effectLst/>
                          <a:latin typeface="Aldhabi" pitchFamily="2" charset="-78"/>
                          <a:cs typeface="Aldhabi" pitchFamily="2" charset="-78"/>
                        </a:rPr>
                        <a:t>VARCHAR (45)</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50800" indent="228600"/>
                      <a:r>
                        <a:rPr lang="en-IN" sz="1800" dirty="0">
                          <a:effectLst/>
                          <a:latin typeface="Aldhabi" pitchFamily="2" charset="-78"/>
                          <a:cs typeface="Aldhabi" pitchFamily="2" charset="-78"/>
                        </a:rPr>
                        <a:t>NOT NULL</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extLst>
                  <a:ext uri="{0D108BD9-81ED-4DB2-BD59-A6C34878D82A}">
                    <a16:rowId xmlns:a16="http://schemas.microsoft.com/office/drawing/2014/main" val="1817156910"/>
                  </a:ext>
                </a:extLst>
              </a:tr>
              <a:tr h="510211">
                <a:tc>
                  <a:txBody>
                    <a:bodyPr/>
                    <a:lstStyle/>
                    <a:p>
                      <a:pPr marL="76200" indent="228600"/>
                      <a:r>
                        <a:rPr lang="en-IN" sz="1800" dirty="0">
                          <a:effectLst/>
                          <a:latin typeface="Aldhabi" pitchFamily="2" charset="-78"/>
                          <a:cs typeface="Aldhabi" pitchFamily="2" charset="-78"/>
                        </a:rPr>
                        <a:t>FIRST_NAME</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63500" indent="228600"/>
                      <a:r>
                        <a:rPr lang="en-IN" sz="1800" dirty="0">
                          <a:effectLst/>
                          <a:latin typeface="Aldhabi" pitchFamily="2" charset="-78"/>
                          <a:cs typeface="Aldhabi" pitchFamily="2" charset="-78"/>
                        </a:rPr>
                        <a:t>VARCHAR (45)</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50800" indent="228600"/>
                      <a:r>
                        <a:rPr lang="en-IN" sz="1800" dirty="0">
                          <a:effectLst/>
                          <a:latin typeface="Aldhabi" pitchFamily="2" charset="-78"/>
                          <a:cs typeface="Aldhabi" pitchFamily="2" charset="-78"/>
                        </a:rPr>
                        <a:t>NOT NULL</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extLst>
                  <a:ext uri="{0D108BD9-81ED-4DB2-BD59-A6C34878D82A}">
                    <a16:rowId xmlns:a16="http://schemas.microsoft.com/office/drawing/2014/main" val="3317607273"/>
                  </a:ext>
                </a:extLst>
              </a:tr>
              <a:tr h="510211">
                <a:tc>
                  <a:txBody>
                    <a:bodyPr/>
                    <a:lstStyle/>
                    <a:p>
                      <a:pPr marL="76200" indent="228600"/>
                      <a:r>
                        <a:rPr lang="en-IN" sz="1800" dirty="0">
                          <a:effectLst/>
                          <a:latin typeface="Aldhabi" pitchFamily="2" charset="-78"/>
                          <a:cs typeface="Aldhabi" pitchFamily="2" charset="-78"/>
                        </a:rPr>
                        <a:t>LAST_NAME</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63500" indent="228600"/>
                      <a:r>
                        <a:rPr lang="en-IN" sz="1800" dirty="0">
                          <a:effectLst/>
                          <a:latin typeface="Aldhabi" pitchFamily="2" charset="-78"/>
                          <a:cs typeface="Aldhabi" pitchFamily="2" charset="-78"/>
                        </a:rPr>
                        <a:t>VARCHAR (45)</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50800" indent="228600"/>
                      <a:r>
                        <a:rPr lang="en-IN" sz="1800" dirty="0">
                          <a:effectLst/>
                          <a:latin typeface="Aldhabi" pitchFamily="2" charset="-78"/>
                          <a:cs typeface="Aldhabi" pitchFamily="2" charset="-78"/>
                        </a:rPr>
                        <a:t>NOT NULL</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extLst>
                  <a:ext uri="{0D108BD9-81ED-4DB2-BD59-A6C34878D82A}">
                    <a16:rowId xmlns:a16="http://schemas.microsoft.com/office/drawing/2014/main" val="2207570863"/>
                  </a:ext>
                </a:extLst>
              </a:tr>
              <a:tr h="510211">
                <a:tc>
                  <a:txBody>
                    <a:bodyPr/>
                    <a:lstStyle/>
                    <a:p>
                      <a:pPr marL="76200" indent="228600"/>
                      <a:r>
                        <a:rPr lang="en-IN" sz="1800" dirty="0">
                          <a:effectLst/>
                          <a:latin typeface="Aldhabi" pitchFamily="2" charset="-78"/>
                          <a:cs typeface="Aldhabi" pitchFamily="2" charset="-78"/>
                        </a:rPr>
                        <a:t>PHONE_NUMBER</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63500" indent="228600"/>
                      <a:r>
                        <a:rPr lang="en-IN" sz="1800" dirty="0">
                          <a:effectLst/>
                          <a:latin typeface="Aldhabi" pitchFamily="2" charset="-78"/>
                          <a:cs typeface="Aldhabi" pitchFamily="2" charset="-78"/>
                        </a:rPr>
                        <a:t>INTEGER</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50800" indent="228600"/>
                      <a:r>
                        <a:rPr lang="en-IN" sz="1800" dirty="0">
                          <a:effectLst/>
                          <a:latin typeface="Aldhabi" pitchFamily="2" charset="-78"/>
                          <a:cs typeface="Aldhabi" pitchFamily="2" charset="-78"/>
                        </a:rPr>
                        <a:t>NOT NULL</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extLst>
                  <a:ext uri="{0D108BD9-81ED-4DB2-BD59-A6C34878D82A}">
                    <a16:rowId xmlns:a16="http://schemas.microsoft.com/office/drawing/2014/main" val="3599512559"/>
                  </a:ext>
                </a:extLst>
              </a:tr>
            </a:tbl>
          </a:graphicData>
        </a:graphic>
      </p:graphicFrame>
      <p:sp>
        <p:nvSpPr>
          <p:cNvPr id="5" name="Rectangle 1">
            <a:extLst>
              <a:ext uri="{FF2B5EF4-FFF2-40B4-BE49-F238E27FC236}">
                <a16:creationId xmlns:a16="http://schemas.microsoft.com/office/drawing/2014/main" id="{1377E9B1-FD2C-1E83-11E8-D1BF9BEF8696}"/>
              </a:ext>
            </a:extLst>
          </p:cNvPr>
          <p:cNvSpPr>
            <a:spLocks noChangeArrowheads="1"/>
          </p:cNvSpPr>
          <p:nvPr/>
        </p:nvSpPr>
        <p:spPr bwMode="auto">
          <a:xfrm>
            <a:off x="0" y="-33010"/>
            <a:ext cx="4154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8400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889A-B95A-D45F-EBF5-D1FF5A6F869E}"/>
              </a:ext>
            </a:extLst>
          </p:cNvPr>
          <p:cNvSpPr>
            <a:spLocks noGrp="1"/>
          </p:cNvSpPr>
          <p:nvPr>
            <p:ph type="title"/>
          </p:nvPr>
        </p:nvSpPr>
        <p:spPr/>
        <p:txBody>
          <a:bodyPr/>
          <a:lstStyle/>
          <a:p>
            <a:r>
              <a:rPr lang="en-US" dirty="0"/>
              <a:t>Event Entity</a:t>
            </a:r>
          </a:p>
        </p:txBody>
      </p:sp>
      <p:graphicFrame>
        <p:nvGraphicFramePr>
          <p:cNvPr id="4" name="Content Placeholder 3">
            <a:extLst>
              <a:ext uri="{FF2B5EF4-FFF2-40B4-BE49-F238E27FC236}">
                <a16:creationId xmlns:a16="http://schemas.microsoft.com/office/drawing/2014/main" id="{02B6CA7C-E94E-0BA7-D1E8-314E24AE06BD}"/>
              </a:ext>
            </a:extLst>
          </p:cNvPr>
          <p:cNvGraphicFramePr>
            <a:graphicFrameLocks noGrp="1"/>
          </p:cNvGraphicFramePr>
          <p:nvPr>
            <p:ph idx="1"/>
            <p:extLst>
              <p:ext uri="{D42A27DB-BD31-4B8C-83A1-F6EECF244321}">
                <p14:modId xmlns:p14="http://schemas.microsoft.com/office/powerpoint/2010/main" val="2020082877"/>
              </p:ext>
            </p:extLst>
          </p:nvPr>
        </p:nvGraphicFramePr>
        <p:xfrm>
          <a:off x="838198" y="2012948"/>
          <a:ext cx="6977064" cy="4437357"/>
        </p:xfrm>
        <a:graphic>
          <a:graphicData uri="http://schemas.openxmlformats.org/drawingml/2006/table">
            <a:tbl>
              <a:tblPr>
                <a:tableStyleId>{5C22544A-7EE6-4342-B048-85BDC9FD1C3A}</a:tableStyleId>
              </a:tblPr>
              <a:tblGrid>
                <a:gridCol w="1521287">
                  <a:extLst>
                    <a:ext uri="{9D8B030D-6E8A-4147-A177-3AD203B41FA5}">
                      <a16:colId xmlns:a16="http://schemas.microsoft.com/office/drawing/2014/main" val="976762278"/>
                    </a:ext>
                  </a:extLst>
                </a:gridCol>
                <a:gridCol w="2069640">
                  <a:extLst>
                    <a:ext uri="{9D8B030D-6E8A-4147-A177-3AD203B41FA5}">
                      <a16:colId xmlns:a16="http://schemas.microsoft.com/office/drawing/2014/main" val="4031928076"/>
                    </a:ext>
                  </a:extLst>
                </a:gridCol>
                <a:gridCol w="3386137">
                  <a:extLst>
                    <a:ext uri="{9D8B030D-6E8A-4147-A177-3AD203B41FA5}">
                      <a16:colId xmlns:a16="http://schemas.microsoft.com/office/drawing/2014/main" val="3539728495"/>
                    </a:ext>
                  </a:extLst>
                </a:gridCol>
              </a:tblGrid>
              <a:tr h="523076">
                <a:tc>
                  <a:txBody>
                    <a:bodyPr/>
                    <a:lstStyle/>
                    <a:p>
                      <a:pPr marL="76200" indent="228600"/>
                      <a:r>
                        <a:rPr lang="en-IN" sz="1800" dirty="0">
                          <a:effectLst/>
                          <a:latin typeface="Aldhabi" pitchFamily="2" charset="-78"/>
                          <a:cs typeface="Aldhabi" pitchFamily="2" charset="-78"/>
                        </a:rPr>
                        <a:t>ATTRIBUTES</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63500" indent="228600" algn="l"/>
                      <a:r>
                        <a:rPr lang="en-IN" sz="1800" dirty="0">
                          <a:effectLst/>
                          <a:latin typeface="Aldhabi" pitchFamily="2" charset="-78"/>
                          <a:cs typeface="Aldhabi" pitchFamily="2" charset="-78"/>
                        </a:rPr>
                        <a:t>DATA TYPE AND SIZE</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50800" indent="228600"/>
                      <a:r>
                        <a:rPr lang="en-IN" sz="1800">
                          <a:effectLst/>
                          <a:latin typeface="Aldhabi" pitchFamily="2" charset="-78"/>
                          <a:cs typeface="Aldhabi" pitchFamily="2" charset="-78"/>
                        </a:rPr>
                        <a:t>COMMENTS</a:t>
                      </a:r>
                      <a:endParaRPr lang="en-IN" sz="1800">
                        <a:effectLst/>
                        <a:latin typeface="Aldhabi" pitchFamily="2" charset="-78"/>
                        <a:ea typeface="Times New Roman" panose="02020603050405020304" pitchFamily="18" charset="0"/>
                        <a:cs typeface="Aldhabi" pitchFamily="2" charset="-78"/>
                      </a:endParaRPr>
                    </a:p>
                  </a:txBody>
                  <a:tcPr marL="0" marR="0" marT="0" marB="0" anchor="b"/>
                </a:tc>
                <a:extLst>
                  <a:ext uri="{0D108BD9-81ED-4DB2-BD59-A6C34878D82A}">
                    <a16:rowId xmlns:a16="http://schemas.microsoft.com/office/drawing/2014/main" val="268548473"/>
                  </a:ext>
                </a:extLst>
              </a:tr>
              <a:tr h="478639">
                <a:tc>
                  <a:txBody>
                    <a:bodyPr/>
                    <a:lstStyle/>
                    <a:p>
                      <a:pPr marL="76200" indent="228600"/>
                      <a:r>
                        <a:rPr lang="en-IN" sz="1800" dirty="0">
                          <a:effectLst/>
                          <a:latin typeface="Aldhabi" pitchFamily="2" charset="-78"/>
                          <a:cs typeface="Aldhabi" pitchFamily="2" charset="-78"/>
                        </a:rPr>
                        <a:t>EVENT_ID</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63500" indent="228600"/>
                      <a:r>
                        <a:rPr lang="en-IN" sz="1800">
                          <a:effectLst/>
                          <a:latin typeface="Aldhabi" pitchFamily="2" charset="-78"/>
                          <a:cs typeface="Aldhabi" pitchFamily="2" charset="-78"/>
                        </a:rPr>
                        <a:t>INTEGER</a:t>
                      </a:r>
                      <a:endParaRPr lang="en-IN" sz="180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50800" indent="228600"/>
                      <a:r>
                        <a:rPr lang="en-IN" sz="1800" dirty="0">
                          <a:effectLst/>
                          <a:latin typeface="Aldhabi" pitchFamily="2" charset="-78"/>
                          <a:cs typeface="Aldhabi" pitchFamily="2" charset="-78"/>
                        </a:rPr>
                        <a:t>PRIMARY KEY, AUTO GENERATED</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extLst>
                  <a:ext uri="{0D108BD9-81ED-4DB2-BD59-A6C34878D82A}">
                    <a16:rowId xmlns:a16="http://schemas.microsoft.com/office/drawing/2014/main" val="364748889"/>
                  </a:ext>
                </a:extLst>
              </a:tr>
              <a:tr h="490806">
                <a:tc>
                  <a:txBody>
                    <a:bodyPr/>
                    <a:lstStyle/>
                    <a:p>
                      <a:pPr marL="76200" indent="228600"/>
                      <a:r>
                        <a:rPr lang="en-IN" sz="1800" dirty="0">
                          <a:effectLst/>
                          <a:latin typeface="Aldhabi" pitchFamily="2" charset="-78"/>
                          <a:cs typeface="Aldhabi" pitchFamily="2" charset="-78"/>
                        </a:rPr>
                        <a:t>EVENT_NAME </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63500" indent="228600"/>
                      <a:r>
                        <a:rPr lang="en-IN" sz="1800">
                          <a:effectLst/>
                          <a:latin typeface="Aldhabi" pitchFamily="2" charset="-78"/>
                          <a:cs typeface="Aldhabi" pitchFamily="2" charset="-78"/>
                        </a:rPr>
                        <a:t>VARCHAR (16)</a:t>
                      </a:r>
                      <a:endParaRPr lang="en-IN" sz="180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50800" indent="228600"/>
                      <a:r>
                        <a:rPr lang="en-IN" sz="1800" dirty="0">
                          <a:effectLst/>
                          <a:latin typeface="Aldhabi" pitchFamily="2" charset="-78"/>
                          <a:cs typeface="Aldhabi" pitchFamily="2" charset="-78"/>
                        </a:rPr>
                        <a:t>UNIQUE KEY, NOT NULL</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extLst>
                  <a:ext uri="{0D108BD9-81ED-4DB2-BD59-A6C34878D82A}">
                    <a16:rowId xmlns:a16="http://schemas.microsoft.com/office/drawing/2014/main" val="3522937218"/>
                  </a:ext>
                </a:extLst>
              </a:tr>
              <a:tr h="490806">
                <a:tc>
                  <a:txBody>
                    <a:bodyPr/>
                    <a:lstStyle/>
                    <a:p>
                      <a:pPr marL="76200" indent="228600"/>
                      <a:r>
                        <a:rPr lang="en-IN" sz="1800" dirty="0">
                          <a:effectLst/>
                          <a:latin typeface="Aldhabi" pitchFamily="2" charset="-78"/>
                          <a:cs typeface="Aldhabi" pitchFamily="2" charset="-78"/>
                        </a:rPr>
                        <a:t>DATE</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63500" indent="228600"/>
                      <a:r>
                        <a:rPr lang="en-IN" sz="1800" dirty="0">
                          <a:effectLst/>
                          <a:latin typeface="Aldhabi" pitchFamily="2" charset="-78"/>
                          <a:cs typeface="Aldhabi" pitchFamily="2" charset="-78"/>
                        </a:rPr>
                        <a:t>TIMESTAMP</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50800" indent="228600"/>
                      <a:r>
                        <a:rPr lang="en-IN" sz="1800" dirty="0">
                          <a:effectLst/>
                          <a:latin typeface="Aldhabi" pitchFamily="2" charset="-78"/>
                          <a:cs typeface="Aldhabi" pitchFamily="2" charset="-78"/>
                        </a:rPr>
                        <a:t>CURRENT_TIMESTAMP</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extLst>
                  <a:ext uri="{0D108BD9-81ED-4DB2-BD59-A6C34878D82A}">
                    <a16:rowId xmlns:a16="http://schemas.microsoft.com/office/drawing/2014/main" val="2028009514"/>
                  </a:ext>
                </a:extLst>
              </a:tr>
              <a:tr h="490806">
                <a:tc>
                  <a:txBody>
                    <a:bodyPr/>
                    <a:lstStyle/>
                    <a:p>
                      <a:pPr marL="76200" indent="228600"/>
                      <a:r>
                        <a:rPr lang="en-IN" sz="1800" dirty="0">
                          <a:effectLst/>
                          <a:latin typeface="Aldhabi" pitchFamily="2" charset="-78"/>
                          <a:cs typeface="Aldhabi" pitchFamily="2" charset="-78"/>
                        </a:rPr>
                        <a:t>DEADLINE</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indent="228600"/>
                      <a:r>
                        <a:rPr lang="en-IN" sz="1800" dirty="0">
                          <a:effectLst/>
                          <a:latin typeface="Aldhabi" pitchFamily="2" charset="-78"/>
                          <a:cs typeface="Aldhabi" pitchFamily="2" charset="-78"/>
                        </a:rPr>
                        <a:t>TIMESTAMP</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50800" indent="228600"/>
                      <a:r>
                        <a:rPr lang="en-IN" sz="1800" dirty="0">
                          <a:effectLst/>
                          <a:latin typeface="Aldhabi" pitchFamily="2" charset="-78"/>
                          <a:cs typeface="Aldhabi" pitchFamily="2" charset="-78"/>
                        </a:rPr>
                        <a:t>CURRENT_TIMESTAMP</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extLst>
                  <a:ext uri="{0D108BD9-81ED-4DB2-BD59-A6C34878D82A}">
                    <a16:rowId xmlns:a16="http://schemas.microsoft.com/office/drawing/2014/main" val="343564818"/>
                  </a:ext>
                </a:extLst>
              </a:tr>
              <a:tr h="490806">
                <a:tc>
                  <a:txBody>
                    <a:bodyPr/>
                    <a:lstStyle/>
                    <a:p>
                      <a:pPr marL="76200" indent="228600"/>
                      <a:r>
                        <a:rPr lang="en-IN" sz="1800" dirty="0">
                          <a:effectLst/>
                          <a:latin typeface="Aldhabi" pitchFamily="2" charset="-78"/>
                          <a:cs typeface="Aldhabi" pitchFamily="2" charset="-78"/>
                        </a:rPr>
                        <a:t>CREATEDAT</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63500" indent="228600"/>
                      <a:r>
                        <a:rPr lang="en-IN" sz="1800" dirty="0">
                          <a:effectLst/>
                          <a:latin typeface="Aldhabi" pitchFamily="2" charset="-78"/>
                          <a:cs typeface="Aldhabi" pitchFamily="2" charset="-78"/>
                        </a:rPr>
                        <a:t>TIMESTAMP</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50800" indent="228600"/>
                      <a:r>
                        <a:rPr lang="en-IN" sz="1800" dirty="0">
                          <a:effectLst/>
                          <a:latin typeface="Aldhabi" pitchFamily="2" charset="-78"/>
                          <a:cs typeface="Aldhabi" pitchFamily="2" charset="-78"/>
                        </a:rPr>
                        <a:t>CURRENT_TIMESTAMP</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extLst>
                  <a:ext uri="{0D108BD9-81ED-4DB2-BD59-A6C34878D82A}">
                    <a16:rowId xmlns:a16="http://schemas.microsoft.com/office/drawing/2014/main" val="267770682"/>
                  </a:ext>
                </a:extLst>
              </a:tr>
              <a:tr h="490806">
                <a:tc>
                  <a:txBody>
                    <a:bodyPr/>
                    <a:lstStyle/>
                    <a:p>
                      <a:pPr marL="76200" indent="228600"/>
                      <a:r>
                        <a:rPr lang="en-IN" sz="1800" dirty="0">
                          <a:effectLst/>
                          <a:latin typeface="Aldhabi" pitchFamily="2" charset="-78"/>
                          <a:cs typeface="Aldhabi" pitchFamily="2" charset="-78"/>
                        </a:rPr>
                        <a:t>REG_FEE</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63500" indent="228600"/>
                      <a:r>
                        <a:rPr lang="en-IN" sz="1800">
                          <a:effectLst/>
                          <a:latin typeface="Aldhabi" pitchFamily="2" charset="-78"/>
                          <a:cs typeface="Aldhabi" pitchFamily="2" charset="-78"/>
                        </a:rPr>
                        <a:t>INT </a:t>
                      </a:r>
                      <a:endParaRPr lang="en-IN" sz="180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50800" indent="228600"/>
                      <a:r>
                        <a:rPr lang="en-IN" sz="1800" dirty="0">
                          <a:effectLst/>
                          <a:latin typeface="Aldhabi" pitchFamily="2" charset="-78"/>
                          <a:cs typeface="Aldhabi" pitchFamily="2" charset="-78"/>
                        </a:rPr>
                        <a:t>NOT NULL</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extLst>
                  <a:ext uri="{0D108BD9-81ED-4DB2-BD59-A6C34878D82A}">
                    <a16:rowId xmlns:a16="http://schemas.microsoft.com/office/drawing/2014/main" val="175282826"/>
                  </a:ext>
                </a:extLst>
              </a:tr>
              <a:tr h="490806">
                <a:tc>
                  <a:txBody>
                    <a:bodyPr/>
                    <a:lstStyle/>
                    <a:p>
                      <a:pPr marL="76200" indent="228600"/>
                      <a:r>
                        <a:rPr lang="en-IN" sz="1800" dirty="0">
                          <a:effectLst/>
                          <a:latin typeface="Aldhabi" pitchFamily="2" charset="-78"/>
                          <a:cs typeface="Aldhabi" pitchFamily="2" charset="-78"/>
                        </a:rPr>
                        <a:t>EVENT_TYPE</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63500" indent="228600"/>
                      <a:r>
                        <a:rPr lang="en-IN" sz="1800">
                          <a:effectLst/>
                          <a:latin typeface="Aldhabi" pitchFamily="2" charset="-78"/>
                          <a:cs typeface="Aldhabi" pitchFamily="2" charset="-78"/>
                        </a:rPr>
                        <a:t>VARCHAR (45)</a:t>
                      </a:r>
                      <a:endParaRPr lang="en-IN" sz="180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50800" indent="228600"/>
                      <a:r>
                        <a:rPr lang="en-IN" sz="1800" dirty="0">
                          <a:effectLst/>
                          <a:latin typeface="Aldhabi" pitchFamily="2" charset="-78"/>
                          <a:cs typeface="Aldhabi" pitchFamily="2" charset="-78"/>
                        </a:rPr>
                        <a:t>NOT NULL</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extLst>
                  <a:ext uri="{0D108BD9-81ED-4DB2-BD59-A6C34878D82A}">
                    <a16:rowId xmlns:a16="http://schemas.microsoft.com/office/drawing/2014/main" val="1755640734"/>
                  </a:ext>
                </a:extLst>
              </a:tr>
              <a:tr h="490806">
                <a:tc>
                  <a:txBody>
                    <a:bodyPr/>
                    <a:lstStyle/>
                    <a:p>
                      <a:pPr marL="76200" indent="228600"/>
                      <a:r>
                        <a:rPr lang="en-IN" sz="1800" dirty="0">
                          <a:effectLst/>
                          <a:latin typeface="Aldhabi" pitchFamily="2" charset="-78"/>
                          <a:cs typeface="Aldhabi" pitchFamily="2" charset="-78"/>
                        </a:rPr>
                        <a:t>ORGANIZER_ID</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63500" indent="228600"/>
                      <a:r>
                        <a:rPr lang="en-IN" sz="1800">
                          <a:effectLst/>
                          <a:latin typeface="Aldhabi" pitchFamily="2" charset="-78"/>
                          <a:cs typeface="Aldhabi" pitchFamily="2" charset="-78"/>
                        </a:rPr>
                        <a:t>INTEGER</a:t>
                      </a:r>
                      <a:endParaRPr lang="en-IN" sz="1800">
                        <a:effectLst/>
                        <a:latin typeface="Aldhabi" pitchFamily="2" charset="-78"/>
                        <a:ea typeface="Times New Roman" panose="02020603050405020304" pitchFamily="18" charset="0"/>
                        <a:cs typeface="Aldhabi" pitchFamily="2" charset="-78"/>
                      </a:endParaRPr>
                    </a:p>
                  </a:txBody>
                  <a:tcPr marL="0" marR="0" marT="0" marB="0" anchor="b"/>
                </a:tc>
                <a:tc>
                  <a:txBody>
                    <a:bodyPr/>
                    <a:lstStyle/>
                    <a:p>
                      <a:pPr marL="50800" indent="228600"/>
                      <a:r>
                        <a:rPr lang="en-IN" sz="1800" dirty="0">
                          <a:effectLst/>
                          <a:latin typeface="Aldhabi" pitchFamily="2" charset="-78"/>
                          <a:cs typeface="Aldhabi" pitchFamily="2" charset="-78"/>
                        </a:rPr>
                        <a:t>FORIENT KEY,NOT NULL</a:t>
                      </a:r>
                      <a:endParaRPr lang="en-IN" sz="1800" dirty="0">
                        <a:effectLst/>
                        <a:latin typeface="Aldhabi" pitchFamily="2" charset="-78"/>
                        <a:ea typeface="Times New Roman" panose="02020603050405020304" pitchFamily="18" charset="0"/>
                        <a:cs typeface="Aldhabi" pitchFamily="2" charset="-78"/>
                      </a:endParaRPr>
                    </a:p>
                  </a:txBody>
                  <a:tcPr marL="0" marR="0" marT="0" marB="0" anchor="b"/>
                </a:tc>
                <a:extLst>
                  <a:ext uri="{0D108BD9-81ED-4DB2-BD59-A6C34878D82A}">
                    <a16:rowId xmlns:a16="http://schemas.microsoft.com/office/drawing/2014/main" val="3605983301"/>
                  </a:ext>
                </a:extLst>
              </a:tr>
            </a:tbl>
          </a:graphicData>
        </a:graphic>
      </p:graphicFrame>
      <p:sp>
        <p:nvSpPr>
          <p:cNvPr id="5" name="Rectangle 1">
            <a:extLst>
              <a:ext uri="{FF2B5EF4-FFF2-40B4-BE49-F238E27FC236}">
                <a16:creationId xmlns:a16="http://schemas.microsoft.com/office/drawing/2014/main" id="{B038ACF3-9F45-82D7-04B4-1280E8A62E5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1707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0EBE9C-D08A-107D-3AD1-8D9B0590D179}"/>
              </a:ext>
            </a:extLst>
          </p:cNvPr>
          <p:cNvSpPr>
            <a:spLocks noGrp="1"/>
          </p:cNvSpPr>
          <p:nvPr>
            <p:ph type="title"/>
          </p:nvPr>
        </p:nvSpPr>
        <p:spPr>
          <a:xfrm>
            <a:off x="838200" y="3136606"/>
            <a:ext cx="10515600" cy="1325563"/>
          </a:xfrm>
        </p:spPr>
        <p:txBody>
          <a:bodyPr>
            <a:normAutofit/>
          </a:bodyPr>
          <a:lstStyle/>
          <a:p>
            <a:pPr algn="ctr"/>
            <a:r>
              <a:rPr lang="en-US" sz="5400" dirty="0">
                <a:solidFill>
                  <a:schemeClr val="accent2">
                    <a:lumMod val="75000"/>
                  </a:schemeClr>
                </a:solidFill>
              </a:rPr>
              <a:t>Thank you</a:t>
            </a:r>
          </a:p>
        </p:txBody>
      </p:sp>
    </p:spTree>
    <p:extLst>
      <p:ext uri="{BB962C8B-B14F-4D97-AF65-F5344CB8AC3E}">
        <p14:creationId xmlns:p14="http://schemas.microsoft.com/office/powerpoint/2010/main" val="3908999455"/>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{3D9B0393-7033-F641-8424-45F75AA362BC}tf10001069</Template>
  <TotalTime>526</TotalTime>
  <Words>525</Words>
  <Application>Microsoft Office PowerPoint</Application>
  <PresentationFormat>Widescreen</PresentationFormat>
  <Paragraphs>85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Aldhabi</vt:lpstr>
      <vt:lpstr>Arial</vt:lpstr>
      <vt:lpstr>Modern Love</vt:lpstr>
      <vt:lpstr>The Hand</vt:lpstr>
      <vt:lpstr>SketchyVTI</vt:lpstr>
      <vt:lpstr>MAST EVENTS </vt:lpstr>
      <vt:lpstr>OBJECTIVE</vt:lpstr>
      <vt:lpstr>Problem Statement</vt:lpstr>
      <vt:lpstr>Proposed solution</vt:lpstr>
      <vt:lpstr>Contd…</vt:lpstr>
      <vt:lpstr>ER DIAGRAM</vt:lpstr>
      <vt:lpstr>User Entity</vt:lpstr>
      <vt:lpstr>Event Entity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 EVENTS</dc:title>
  <dc:creator>. Mamathashree</dc:creator>
  <cp:lastModifiedBy>sagredd@outlook.com</cp:lastModifiedBy>
  <cp:revision>2</cp:revision>
  <dcterms:created xsi:type="dcterms:W3CDTF">2022-10-18T19:26:08Z</dcterms:created>
  <dcterms:modified xsi:type="dcterms:W3CDTF">2022-10-22T16:33:47Z</dcterms:modified>
</cp:coreProperties>
</file>