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4" r:id="rId25"/>
    <p:sldId id="256" r:id="rId26"/>
    <p:sldId id="260" r:id="rId27"/>
    <p:sldId id="278" r:id="rId28"/>
    <p:sldId id="272" r:id="rId29"/>
    <p:sldId id="273" r:id="rId30"/>
    <p:sldId id="274" r:id="rId31"/>
    <p:sldId id="275" r:id="rId32"/>
    <p:sldId id="285" r:id="rId33"/>
    <p:sldId id="287" r:id="rId34"/>
    <p:sldId id="288" r:id="rId35"/>
    <p:sldId id="289" r:id="rId36"/>
    <p:sldId id="306" r:id="rId37"/>
    <p:sldId id="291" r:id="rId38"/>
    <p:sldId id="292" r:id="rId39"/>
    <p:sldId id="283" r:id="rId40"/>
    <p:sldId id="284" r:id="rId41"/>
    <p:sldId id="295" r:id="rId42"/>
    <p:sldId id="301" r:id="rId43"/>
    <p:sldId id="307" r:id="rId44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4C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0420" autoAdjust="0"/>
  </p:normalViewPr>
  <p:slideViewPr>
    <p:cSldViewPr>
      <p:cViewPr varScale="1">
        <p:scale>
          <a:sx n="56" d="100"/>
          <a:sy n="56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4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73439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D9BE6D-15F0-482D-8563-A1DC98F5488F}" type="slidenum">
              <a:rPr lang="en-GB"/>
              <a:pPr/>
              <a:t>16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£(4 x 10 x 12 x 4) would be saved i.e. £3,840. The payback period would be just over a year and so this feature would be worth the additional cost.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4A614-0150-40F3-B1BC-4AA5879E6785}" type="slidenum">
              <a:rPr lang="en-GB"/>
              <a:pPr/>
              <a:t>17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ISO 12207 refers to an ITT as a Request for Proposal or RFP.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6F92E8-E5EA-495D-A37F-AB14D721B30B}" type="slidenum">
              <a:rPr lang="en-GB"/>
              <a:pPr/>
              <a:t>2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Section 10.2 page 237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E9D3D-7F3D-4C64-95BA-428A9C4791E2}" type="slidenum">
              <a:rPr lang="en-GB"/>
              <a:pPr/>
              <a:t>3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10B429-BB87-45AE-BEDB-7C335D30151B}" type="slidenum">
              <a:rPr lang="en-GB"/>
              <a:pPr/>
              <a:t>5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Even though the supplier will have to add a margin to the price to deal with contingencies, the cost could still be less than doing the work in-house as the supplier may be able to exploit economies of scale and the expertise that the have from having done similar projects in the past.</a:t>
            </a:r>
          </a:p>
          <a:p>
            <a:r>
              <a:rPr lang="en-GB" smtClean="0"/>
              <a:t>When competing for work, there will be pressure on the suppliers to reduce prices. Once a contract has been won and signed, the contractor is in a stronger negotiating position when it come to negotiating the price of additional work as the customer is now locked in.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9620C2-6440-4F8F-9CE8-4AE24C83C367}" type="slidenum">
              <a:rPr lang="en-GB"/>
              <a:pPr/>
              <a:t>7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Because suppliers appear to be given a blank cheque, this approach does not normally find favour with customers. However, the employment of contract developers may involve this type of contract.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C617DD-E08A-43B0-815F-8DA592E244B7}" type="slidenum">
              <a:rPr lang="en-GB"/>
              <a:pPr/>
              <a:t>10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See page 242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E64314-D630-454E-967A-3A333D161B74}" type="slidenum">
              <a:rPr lang="en-GB"/>
              <a:pPr/>
              <a:t>11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962AF1-1282-400B-BAAF-8D45425CC1BE}" type="slidenum">
              <a:rPr lang="en-GB"/>
              <a:pPr/>
              <a:t>13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The requirements document is sometimes referred to as the operational requirement or OR.</a:t>
            </a:r>
          </a:p>
          <a:p>
            <a:r>
              <a:rPr lang="en-GB" smtClean="0"/>
              <a:t>If a mandatory requirement cannot be met the proposed application would have to be rejected regardless of how good it might be in other ways.</a:t>
            </a:r>
          </a:p>
          <a:p>
            <a:r>
              <a:rPr lang="en-GB" smtClean="0"/>
              <a:t>A shortfall in one desirable requirement might be compensated for by other qualities or features.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55929-9632-46B8-89A7-C8B76C236C36}" type="slidenum">
              <a:rPr lang="en-GB"/>
              <a:pPr/>
              <a:t>15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Off the shelf software clearly has an advantage here as there is actually product that can be evaluated in existence.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63525"/>
            <a:ext cx="2103437" cy="554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57913" cy="554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700213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700213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32138" y="61658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59563" y="609282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DAD6E-8630-40DE-9E1D-D3695F61F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95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74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9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9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78041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8325" y="6523038"/>
            <a:ext cx="80518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sz="1200">
                <a:solidFill>
                  <a:schemeClr val="tx2"/>
                </a:solidFill>
              </a:rPr>
              <a:t>©Ian Sommerville 2000 		Software Engineering, 7th edition. Chapter 25		Slide </a:t>
            </a:r>
            <a:fld id="{2F2EA78F-3FED-4E1B-8416-43DA85841F56}" type="slidenum">
              <a:rPr lang="en-GB" sz="1200">
                <a:solidFill>
                  <a:schemeClr val="tx2"/>
                </a:solidFill>
              </a:rPr>
              <a:pPr defTabSz="917575"/>
              <a:t>‹#›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l" defTabSz="9175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466725" indent="-466725" algn="l" defTabSz="9175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58788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3pPr>
      <a:lvl4pPr marL="1727200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716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288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860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432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9004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700213"/>
            <a:ext cx="8458200" cy="4419600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endParaRPr lang="en-GB" sz="2000" dirty="0" smtClean="0"/>
          </a:p>
          <a:p>
            <a:pPr>
              <a:buFont typeface="Monotype Sorts" pitchFamily="1" charset="2"/>
              <a:buNone/>
            </a:pPr>
            <a:endParaRPr lang="en-GB" sz="2000" dirty="0" smtClean="0"/>
          </a:p>
          <a:p>
            <a:pPr algn="ctr">
              <a:buFont typeface="Monotype Sorts" pitchFamily="1" charset="2"/>
              <a:buNone/>
            </a:pPr>
            <a:r>
              <a:rPr lang="en-US" sz="3600" dirty="0" smtClean="0">
                <a:latin typeface="Arial Black" pitchFamily="34" charset="0"/>
              </a:rPr>
              <a:t>Managing Contracts and People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A9E656-0228-4324-A907-DA41C584023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The tendering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5150" cy="4130675"/>
          </a:xfrm>
        </p:spPr>
        <p:txBody>
          <a:bodyPr/>
          <a:lstStyle/>
          <a:p>
            <a:r>
              <a:rPr lang="en-US" sz="3600" dirty="0" smtClean="0"/>
              <a:t>Open tendering</a:t>
            </a:r>
          </a:p>
          <a:p>
            <a:pPr lvl="1"/>
            <a:r>
              <a:rPr lang="en-US" sz="2800" dirty="0" smtClean="0"/>
              <a:t>any supplier can bid in response to the </a:t>
            </a:r>
            <a:r>
              <a:rPr lang="en-US" sz="2800" i="1" dirty="0" smtClean="0"/>
              <a:t>invitation to tender</a:t>
            </a:r>
          </a:p>
          <a:p>
            <a:pPr lvl="1"/>
            <a:r>
              <a:rPr lang="en-US" sz="2800" dirty="0" smtClean="0"/>
              <a:t>all tenders must be evaluated in the same way</a:t>
            </a:r>
          </a:p>
          <a:p>
            <a:pPr lvl="1"/>
            <a:r>
              <a:rPr lang="en-US" sz="2800" dirty="0" smtClean="0"/>
              <a:t>government bodies may have to do this by local/international law (including EU and WTO, World Trade Organization,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3DB1A4-B26C-4E8E-9611-035AD12C201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The tendering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61350" cy="4130675"/>
          </a:xfrm>
        </p:spPr>
        <p:txBody>
          <a:bodyPr/>
          <a:lstStyle/>
          <a:p>
            <a:r>
              <a:rPr lang="en-US" sz="3600" dirty="0" smtClean="0"/>
              <a:t>Restricted tendering process</a:t>
            </a:r>
          </a:p>
          <a:p>
            <a:pPr lvl="1"/>
            <a:r>
              <a:rPr lang="en-US" sz="2800" dirty="0" smtClean="0"/>
              <a:t>bids only from those specifically invited</a:t>
            </a:r>
          </a:p>
          <a:p>
            <a:pPr lvl="1"/>
            <a:r>
              <a:rPr lang="en-US" sz="2800" dirty="0" smtClean="0"/>
              <a:t>can reduce suppliers being considered at any stage</a:t>
            </a:r>
          </a:p>
          <a:p>
            <a:r>
              <a:rPr lang="en-US" sz="3600" dirty="0" smtClean="0"/>
              <a:t>Negotiated procedure</a:t>
            </a:r>
          </a:p>
          <a:p>
            <a:pPr lvl="1"/>
            <a:r>
              <a:rPr lang="en-US" sz="2800" dirty="0" smtClean="0"/>
              <a:t>negotiate with one supplier e.g. for extensions to software already supplied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75E263-2A98-485D-B8DE-DE410ED9209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Stages in contract placement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D59991-53C1-4016-BEEA-E807EEFD343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1524000"/>
            <a:ext cx="1981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requirements</a:t>
            </a:r>
          </a:p>
          <a:p>
            <a:pPr algn="ctr"/>
            <a:r>
              <a:rPr lang="en-US" sz="2400"/>
              <a:t>analysis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572000" y="4267200"/>
            <a:ext cx="1981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invitation to</a:t>
            </a:r>
          </a:p>
          <a:p>
            <a:pPr algn="ctr"/>
            <a:r>
              <a:rPr lang="en-US" sz="2400"/>
              <a:t> tender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2590800" y="2819400"/>
            <a:ext cx="1981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3200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6858000" y="5486400"/>
            <a:ext cx="1981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evaluation of </a:t>
            </a:r>
          </a:p>
          <a:p>
            <a:pPr algn="ctr"/>
            <a:r>
              <a:rPr lang="en-US" sz="2400"/>
              <a:t>proposals</a:t>
            </a:r>
          </a:p>
        </p:txBody>
      </p:sp>
      <p:sp>
        <p:nvSpPr>
          <p:cNvPr id="24585" name="AutoShape 7"/>
          <p:cNvSpPr>
            <a:spLocks noChangeArrowheads="1"/>
          </p:cNvSpPr>
          <p:nvPr/>
        </p:nvSpPr>
        <p:spPr bwMode="auto">
          <a:xfrm rot="5316031">
            <a:off x="1273175" y="2613025"/>
            <a:ext cx="838200" cy="793750"/>
          </a:xfrm>
          <a:custGeom>
            <a:avLst/>
            <a:gdLst>
              <a:gd name="T0" fmla="*/ 598731 w 21600"/>
              <a:gd name="T1" fmla="*/ 0 h 21600"/>
              <a:gd name="T2" fmla="*/ 359223 w 21600"/>
              <a:gd name="T3" fmla="*/ 264583 h 21600"/>
              <a:gd name="T4" fmla="*/ 0 w 21600"/>
              <a:gd name="T5" fmla="*/ 661495 h 21600"/>
              <a:gd name="T6" fmla="*/ 359223 w 21600"/>
              <a:gd name="T7" fmla="*/ 793750 h 21600"/>
              <a:gd name="T8" fmla="*/ 718446 w 21600"/>
              <a:gd name="T9" fmla="*/ 551215 h 21600"/>
              <a:gd name="T10" fmla="*/ 838200 w 21600"/>
              <a:gd name="T11" fmla="*/ 26458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8"/>
          <p:cNvSpPr>
            <a:spLocks noChangeArrowheads="1"/>
          </p:cNvSpPr>
          <p:nvPr/>
        </p:nvSpPr>
        <p:spPr bwMode="auto">
          <a:xfrm rot="5316031">
            <a:off x="3254375" y="4098925"/>
            <a:ext cx="838200" cy="793750"/>
          </a:xfrm>
          <a:custGeom>
            <a:avLst/>
            <a:gdLst>
              <a:gd name="T0" fmla="*/ 598731 w 21600"/>
              <a:gd name="T1" fmla="*/ 0 h 21600"/>
              <a:gd name="T2" fmla="*/ 359223 w 21600"/>
              <a:gd name="T3" fmla="*/ 264583 h 21600"/>
              <a:gd name="T4" fmla="*/ 0 w 21600"/>
              <a:gd name="T5" fmla="*/ 661495 h 21600"/>
              <a:gd name="T6" fmla="*/ 359223 w 21600"/>
              <a:gd name="T7" fmla="*/ 793750 h 21600"/>
              <a:gd name="T8" fmla="*/ 718446 w 21600"/>
              <a:gd name="T9" fmla="*/ 551215 h 21600"/>
              <a:gd name="T10" fmla="*/ 838200 w 21600"/>
              <a:gd name="T11" fmla="*/ 26458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utoShape 9"/>
          <p:cNvSpPr>
            <a:spLocks noChangeArrowheads="1"/>
          </p:cNvSpPr>
          <p:nvPr/>
        </p:nvSpPr>
        <p:spPr bwMode="auto">
          <a:xfrm rot="5316031">
            <a:off x="5557838" y="5467350"/>
            <a:ext cx="838200" cy="793750"/>
          </a:xfrm>
          <a:custGeom>
            <a:avLst/>
            <a:gdLst>
              <a:gd name="T0" fmla="*/ 598731 w 21600"/>
              <a:gd name="T1" fmla="*/ 0 h 21600"/>
              <a:gd name="T2" fmla="*/ 359223 w 21600"/>
              <a:gd name="T3" fmla="*/ 264583 h 21600"/>
              <a:gd name="T4" fmla="*/ 0 w 21600"/>
              <a:gd name="T5" fmla="*/ 661495 h 21600"/>
              <a:gd name="T6" fmla="*/ 359223 w 21600"/>
              <a:gd name="T7" fmla="*/ 793750 h 21600"/>
              <a:gd name="T8" fmla="*/ 718446 w 21600"/>
              <a:gd name="T9" fmla="*/ 551215 h 21600"/>
              <a:gd name="T10" fmla="*/ 838200 w 21600"/>
              <a:gd name="T11" fmla="*/ 26458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743200" y="2971800"/>
            <a:ext cx="1576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evaluation</a:t>
            </a:r>
          </a:p>
          <a:p>
            <a:r>
              <a:rPr lang="en-US" sz="2400"/>
              <a:t> plan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335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Requirements document: sections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51054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description of existing system and current environment</a:t>
            </a:r>
          </a:p>
          <a:p>
            <a:r>
              <a:rPr lang="en-US" smtClean="0"/>
              <a:t>future strategy or plans</a:t>
            </a:r>
          </a:p>
          <a:p>
            <a:r>
              <a:rPr lang="en-US" smtClean="0"/>
              <a:t>system requirements - </a:t>
            </a:r>
          </a:p>
          <a:p>
            <a:pPr lvl="1"/>
            <a:r>
              <a:rPr lang="en-US" smtClean="0"/>
              <a:t> 	mandatory/desirable features</a:t>
            </a:r>
          </a:p>
          <a:p>
            <a:r>
              <a:rPr lang="en-US" smtClean="0"/>
              <a:t>deadlines</a:t>
            </a:r>
          </a:p>
          <a:p>
            <a:r>
              <a:rPr lang="en-US" smtClean="0"/>
              <a:t>additional information required from bidders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A634F2-F19A-4C22-8F86-52768F7934E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Requirements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130675"/>
          </a:xfrm>
        </p:spPr>
        <p:txBody>
          <a:bodyPr/>
          <a:lstStyle/>
          <a:p>
            <a:r>
              <a:rPr lang="en-US" sz="3600" dirty="0" smtClean="0"/>
              <a:t>These will include</a:t>
            </a:r>
          </a:p>
          <a:p>
            <a:pPr lvl="1"/>
            <a:r>
              <a:rPr lang="en-US" sz="2800" dirty="0" smtClean="0"/>
              <a:t>functions in software, with necessary inputs and outputs</a:t>
            </a:r>
          </a:p>
          <a:p>
            <a:pPr lvl="1"/>
            <a:r>
              <a:rPr lang="en-US" sz="2800" dirty="0" smtClean="0"/>
              <a:t>standards to be adhered to </a:t>
            </a:r>
          </a:p>
          <a:p>
            <a:pPr lvl="1"/>
            <a:r>
              <a:rPr lang="en-US" sz="2800" dirty="0" smtClean="0"/>
              <a:t>other applications with which software is to be compatible</a:t>
            </a:r>
          </a:p>
          <a:p>
            <a:pPr lvl="1"/>
            <a:r>
              <a:rPr lang="en-US" sz="2800" dirty="0" smtClean="0"/>
              <a:t>quality requirements e.g. response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0DB4BA-0047-4FBE-90FC-7A39C02010F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Evaluation plan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61350" cy="4130675"/>
          </a:xfrm>
        </p:spPr>
        <p:txBody>
          <a:bodyPr/>
          <a:lstStyle/>
          <a:p>
            <a:r>
              <a:rPr lang="en-US" sz="3600" dirty="0" smtClean="0"/>
              <a:t>How are proposals to be evaluated?</a:t>
            </a:r>
          </a:p>
          <a:p>
            <a:r>
              <a:rPr lang="en-US" sz="3600" dirty="0" smtClean="0"/>
              <a:t>Methods could include:</a:t>
            </a:r>
          </a:p>
          <a:p>
            <a:pPr lvl="1"/>
            <a:r>
              <a:rPr lang="en-US" sz="2800" dirty="0" smtClean="0"/>
              <a:t>reading proposals</a:t>
            </a:r>
          </a:p>
          <a:p>
            <a:pPr lvl="1"/>
            <a:r>
              <a:rPr lang="en-US" sz="2800" dirty="0" smtClean="0"/>
              <a:t>interviews</a:t>
            </a:r>
          </a:p>
          <a:p>
            <a:pPr lvl="1"/>
            <a:r>
              <a:rPr lang="en-US" sz="2800" dirty="0" smtClean="0"/>
              <a:t>demonstrations</a:t>
            </a:r>
          </a:p>
          <a:p>
            <a:pPr lvl="1"/>
            <a:r>
              <a:rPr lang="en-US" sz="2800" dirty="0" smtClean="0"/>
              <a:t>site visits</a:t>
            </a:r>
          </a:p>
          <a:p>
            <a:pPr lvl="1"/>
            <a:r>
              <a:rPr lang="en-US" sz="2800" dirty="0" smtClean="0"/>
              <a:t>practical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43478F-8AF5-424B-9199-325F966A20BD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Evaluation plan -contd.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588375" cy="43703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Need to assess value for money (VFM) for each desirable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VFM approach an improvement on previous emphasis on accepting lowest bid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7CF6F6-EB46-4037-A77B-320BE7B52F8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Invitation to tender (ITT)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130675"/>
          </a:xfrm>
        </p:spPr>
        <p:txBody>
          <a:bodyPr/>
          <a:lstStyle/>
          <a:p>
            <a:r>
              <a:rPr lang="en-US" sz="3600" dirty="0" smtClean="0"/>
              <a:t>Note that bidder is making an </a:t>
            </a:r>
            <a:r>
              <a:rPr lang="en-US" sz="3600" i="1" dirty="0" smtClean="0"/>
              <a:t>offer </a:t>
            </a:r>
            <a:r>
              <a:rPr lang="en-US" sz="3600" dirty="0" smtClean="0"/>
              <a:t>in response to ITT</a:t>
            </a:r>
          </a:p>
          <a:p>
            <a:r>
              <a:rPr lang="en-US" sz="3600" i="1" dirty="0" smtClean="0"/>
              <a:t>acceptance </a:t>
            </a:r>
            <a:r>
              <a:rPr lang="en-US" sz="3600" dirty="0" smtClean="0"/>
              <a:t>of offer creates a </a:t>
            </a:r>
            <a:r>
              <a:rPr lang="en-US" sz="3600" i="1" dirty="0" smtClean="0"/>
              <a:t>contract</a:t>
            </a:r>
          </a:p>
          <a:p>
            <a:r>
              <a:rPr lang="en-US" sz="3600" dirty="0" smtClean="0"/>
              <a:t>Customer may need further information</a:t>
            </a:r>
          </a:p>
          <a:p>
            <a:r>
              <a:rPr lang="en-US" sz="3600" dirty="0" smtClean="0"/>
              <a:t>Problem of different technical solutions to the same problem</a:t>
            </a:r>
            <a:endParaRPr lang="en-US" sz="36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1F9443-8204-40F3-89F9-4F3A360EB6A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Memoranda of agreement (MoA)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497887" cy="4114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Customer asks for technical proposals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Technical proposals are examined and discussed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Agreed technical solution in </a:t>
            </a:r>
            <a:r>
              <a:rPr lang="en-US" sz="3200" dirty="0" err="1" smtClean="0"/>
              <a:t>MoA</a:t>
            </a:r>
            <a:endParaRPr lang="en-US" sz="3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Tenders are then requested from suppliers based in </a:t>
            </a:r>
            <a:r>
              <a:rPr lang="en-US" sz="3200" dirty="0" err="1" smtClean="0"/>
              <a:t>MoA</a:t>
            </a:r>
            <a:endParaRPr lang="en-US" sz="3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Tenders judged on price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Fee could be paid for technical proposals by customer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6BC7F9-81FD-4303-BA4F-CB9BF3AB9B7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Contracts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r>
              <a:rPr lang="en-GB" sz="3600" dirty="0" smtClean="0"/>
              <a:t>A project manager cannot be expected to be a legal expert – needs advice</a:t>
            </a:r>
          </a:p>
          <a:p>
            <a:r>
              <a:rPr lang="en-GB" sz="3600" dirty="0" smtClean="0"/>
              <a:t>BUT must ensure contract reflect true requirements and expectations of supplier and client</a:t>
            </a:r>
          </a:p>
          <a:p>
            <a:pPr>
              <a:buFont typeface="Monotype Sorts" pitchFamily="1" charset="2"/>
              <a:buNone/>
            </a:pPr>
            <a:endParaRPr lang="en-GB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1C512-100E-43AE-B4B0-0E37FD34020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Acquiring software from external supplier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130675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dirty="0" smtClean="0"/>
              <a:t>This could be: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tailored system - </a:t>
            </a:r>
            <a:r>
              <a:rPr lang="en-US" dirty="0" smtClean="0"/>
              <a:t>created specially for the customer</a:t>
            </a:r>
          </a:p>
          <a:p>
            <a:r>
              <a:rPr lang="en-US" i="1" dirty="0" smtClean="0"/>
              <a:t>off-the-shelf - </a:t>
            </a:r>
            <a:r>
              <a:rPr lang="en-US" dirty="0" smtClean="0"/>
              <a:t>bought ‘as is’</a:t>
            </a:r>
          </a:p>
          <a:p>
            <a:r>
              <a:rPr lang="en-US" i="1" dirty="0" err="1" smtClean="0"/>
              <a:t>customised</a:t>
            </a:r>
            <a:r>
              <a:rPr lang="en-US" i="1" dirty="0" smtClean="0"/>
              <a:t> off-the-shelf</a:t>
            </a:r>
            <a:r>
              <a:rPr lang="en-US" dirty="0" smtClean="0"/>
              <a:t> (COTS) - a core system is </a:t>
            </a:r>
            <a:r>
              <a:rPr lang="en-US" dirty="0" err="1" smtClean="0"/>
              <a:t>customised</a:t>
            </a:r>
            <a:r>
              <a:rPr lang="en-US" dirty="0" smtClean="0"/>
              <a:t> to meet needs of a particular customer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C07D066-950F-4397-917A-925652CD0CF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777875"/>
          </a:xfrm>
        </p:spPr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Contract checklist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5073650"/>
          </a:xfrm>
        </p:spPr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 smtClean="0"/>
              <a:t>Definitions – what words mean precisely e.g. ‘supplier’, ‘user’, ‘application’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 smtClean="0"/>
              <a:t>Form of agreement. For example, is this a contract for a sale or a lease, or a license to use a software application? Can the license be transferred?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 smtClean="0"/>
              <a:t>Goods and services to be supplied – this could include lengthy specifications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 smtClean="0"/>
              <a:t>Timetable of activities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200" dirty="0" smtClean="0"/>
              <a:t>Payment arrangements – payments may be tied to completion of specific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4701CB-C130-4D8E-A990-FACED96092A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Contract checklist - continued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13750" cy="4130675"/>
          </a:xfrm>
        </p:spPr>
        <p:txBody>
          <a:bodyPr/>
          <a:lstStyle/>
          <a:p>
            <a:r>
              <a:rPr lang="en-GB" sz="3600" dirty="0" smtClean="0"/>
              <a:t>Ownership of software</a:t>
            </a:r>
          </a:p>
          <a:p>
            <a:pPr lvl="1"/>
            <a:r>
              <a:rPr lang="en-GB" sz="2800" dirty="0" smtClean="0"/>
              <a:t>Can client sell software to others?</a:t>
            </a:r>
          </a:p>
          <a:p>
            <a:pPr lvl="1"/>
            <a:r>
              <a:rPr lang="en-GB" sz="2800" dirty="0" smtClean="0"/>
              <a:t>Can supplier sell software to others? Could specify that customer has ‘exclusive use’</a:t>
            </a:r>
          </a:p>
          <a:p>
            <a:pPr lvl="1"/>
            <a:r>
              <a:rPr lang="en-GB" sz="2800" dirty="0" smtClean="0"/>
              <a:t>Does supplier retain the copyright? </a:t>
            </a:r>
          </a:p>
          <a:p>
            <a:pPr lvl="1"/>
            <a:r>
              <a:rPr lang="en-GB" sz="2800" dirty="0" smtClean="0"/>
              <a:t>Where supplier retains source code, may be a problem if supplier goes out of business; to circumvent a copy of code could be deposited with an </a:t>
            </a:r>
            <a:r>
              <a:rPr lang="en-GB" sz="2800" b="1" dirty="0" smtClean="0"/>
              <a:t>escrow</a:t>
            </a:r>
            <a:r>
              <a:rPr lang="en-GB" sz="2800" dirty="0" smtClean="0"/>
              <a:t>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DA188F-81D5-4AF8-957B-F187226B8FD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Contract checklist - continued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10600" cy="4130675"/>
          </a:xfrm>
        </p:spPr>
        <p:txBody>
          <a:bodyPr/>
          <a:lstStyle/>
          <a:p>
            <a:r>
              <a:rPr lang="en-GB" sz="3200" dirty="0" smtClean="0"/>
              <a:t>Environment – for example, where equipment is to be installed, who is responsible for various aspects of site preparation e.g. electricity supply?</a:t>
            </a:r>
          </a:p>
          <a:p>
            <a:r>
              <a:rPr lang="en-GB" sz="3200" dirty="0" smtClean="0"/>
              <a:t>Customer commitments – for example providing access, supplying information</a:t>
            </a:r>
          </a:p>
          <a:p>
            <a:r>
              <a:rPr lang="en-GB" sz="3200" dirty="0" smtClean="0"/>
              <a:t>Standards to be met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40E973-8070-4EC4-BFF1-6EDE738851A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accent1"/>
                </a:solidFill>
              </a:rPr>
              <a:t>Contract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130675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r>
              <a:rPr lang="en-GB" sz="3200" dirty="0" smtClean="0"/>
              <a:t>Some terms of contract will relate to management of contract, for example,</a:t>
            </a:r>
          </a:p>
          <a:p>
            <a:r>
              <a:rPr lang="en-GB" sz="3200" dirty="0" smtClean="0"/>
              <a:t>Progress reporting</a:t>
            </a:r>
          </a:p>
          <a:p>
            <a:r>
              <a:rPr lang="en-GB" sz="3200" dirty="0" smtClean="0"/>
              <a:t>Decision points – could be linked to release of payments to the contractor</a:t>
            </a:r>
          </a:p>
          <a:p>
            <a:r>
              <a:rPr lang="en-GB" sz="3200" dirty="0" smtClean="0"/>
              <a:t>Variations to the contract, i.e. how are changes to requirements dealt with?</a:t>
            </a:r>
          </a:p>
          <a:p>
            <a:r>
              <a:rPr lang="en-GB" sz="3200" dirty="0" smtClean="0"/>
              <a:t>Acceptance criteria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E5A6F5-26CA-4F86-B958-C6850A1A067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Contract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5150" cy="4130675"/>
          </a:xfrm>
        </p:spPr>
        <p:txBody>
          <a:bodyPr/>
          <a:lstStyle/>
          <a:p>
            <a:r>
              <a:rPr lang="en-US" sz="3600" dirty="0" smtClean="0"/>
              <a:t>Contracts should include agreement about how customer/supplier relationship is to be managed e.g.</a:t>
            </a:r>
          </a:p>
          <a:p>
            <a:pPr lvl="1"/>
            <a:r>
              <a:rPr lang="en-US" sz="2800" i="1" dirty="0" smtClean="0"/>
              <a:t>decision points </a:t>
            </a:r>
            <a:r>
              <a:rPr lang="en-US" sz="2800" dirty="0" smtClean="0"/>
              <a:t>- could be linked to payment</a:t>
            </a:r>
          </a:p>
          <a:p>
            <a:pPr lvl="1"/>
            <a:r>
              <a:rPr lang="en-US" sz="2800" i="1" dirty="0" smtClean="0"/>
              <a:t>quality reviews</a:t>
            </a:r>
          </a:p>
          <a:p>
            <a:pPr lvl="1"/>
            <a:r>
              <a:rPr lang="en-US" sz="2800" i="1" dirty="0" smtClean="0"/>
              <a:t>changes to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33E89B-6DE2-4AAC-930C-25E57B2BF19B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Managing people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2135188"/>
            <a:ext cx="7805737" cy="4130675"/>
          </a:xfrm>
          <a:noFill/>
          <a:ln/>
        </p:spPr>
        <p:txBody>
          <a:bodyPr/>
          <a:lstStyle/>
          <a:p>
            <a:r>
              <a:rPr lang="en-GB" sz="3600" dirty="0"/>
              <a:t>Managing people working as individuals and in groups</a:t>
            </a:r>
          </a:p>
          <a:p>
            <a:endParaRPr lang="en-GB" sz="3600" dirty="0"/>
          </a:p>
          <a:p>
            <a:r>
              <a:rPr lang="en-GB" sz="3600" dirty="0"/>
              <a:t>People are an organisation’s most important assets</a:t>
            </a:r>
          </a:p>
        </p:txBody>
      </p:sp>
    </p:spTree>
  </p:cSld>
  <p:clrMapOvr>
    <a:masterClrMapping/>
  </p:clrMapOvr>
  <p:transition advTm="2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Management activities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08950" cy="4130675"/>
          </a:xfrm>
          <a:noFill/>
          <a:ln/>
        </p:spPr>
        <p:txBody>
          <a:bodyPr/>
          <a:lstStyle/>
          <a:p>
            <a:r>
              <a:rPr lang="en-GB" sz="3200" dirty="0"/>
              <a:t>Problem solving (using available people)</a:t>
            </a:r>
          </a:p>
          <a:p>
            <a:r>
              <a:rPr lang="en-GB" sz="3200" dirty="0"/>
              <a:t>Motivating (people who work on a project)</a:t>
            </a:r>
          </a:p>
          <a:p>
            <a:r>
              <a:rPr lang="en-GB" sz="3200" dirty="0"/>
              <a:t>Planning (what people are going to do)</a:t>
            </a:r>
          </a:p>
          <a:p>
            <a:r>
              <a:rPr lang="en-GB" sz="3200" dirty="0"/>
              <a:t>Estimating (how fast people will work)</a:t>
            </a:r>
          </a:p>
          <a:p>
            <a:r>
              <a:rPr lang="en-GB" sz="3200" dirty="0"/>
              <a:t>Controlling (people's activities)</a:t>
            </a:r>
          </a:p>
          <a:p>
            <a:r>
              <a:rPr lang="en-GB" sz="3200" dirty="0"/>
              <a:t>Organizing (the way in which people work)</a:t>
            </a:r>
          </a:p>
        </p:txBody>
      </p:sp>
    </p:spTree>
  </p:cSld>
  <p:clrMapOvr>
    <a:masterClrMapping/>
  </p:clrMapOvr>
  <p:transition advTm="2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Problem solving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37550" cy="4130675"/>
          </a:xfrm>
          <a:noFill/>
          <a:ln/>
        </p:spPr>
        <p:txBody>
          <a:bodyPr/>
          <a:lstStyle/>
          <a:p>
            <a:r>
              <a:rPr lang="en-GB" sz="3200" dirty="0"/>
              <a:t>Requires the integration of different types of knowledge (computer, task, domain, organisation)</a:t>
            </a:r>
          </a:p>
          <a:p>
            <a:r>
              <a:rPr lang="en-GB" sz="3200" dirty="0"/>
              <a:t>Development of a model of the solution and testing of this model against the problem</a:t>
            </a:r>
          </a:p>
          <a:p>
            <a:r>
              <a:rPr lang="en-GB" sz="3200" dirty="0"/>
              <a:t>Representation of this model in an appropriate notation or programming language</a:t>
            </a:r>
          </a:p>
          <a:p>
            <a:endParaRPr lang="en-GB" sz="32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13750" cy="4130675"/>
          </a:xfrm>
          <a:noFill/>
          <a:ln/>
        </p:spPr>
        <p:txBody>
          <a:bodyPr/>
          <a:lstStyle/>
          <a:p>
            <a:r>
              <a:rPr lang="en-GB" sz="3200" dirty="0"/>
              <a:t>An important role of a manager is to motivate the people working on a project</a:t>
            </a:r>
          </a:p>
          <a:p>
            <a:r>
              <a:rPr lang="en-GB" sz="3200" dirty="0"/>
              <a:t>Motivation is a complex issue but it appears that their are different types of motivation based on</a:t>
            </a:r>
          </a:p>
          <a:p>
            <a:pPr lvl="1"/>
            <a:r>
              <a:rPr lang="en-GB" sz="2400" dirty="0"/>
              <a:t>Basic needs (e.g. food, sleep, etc.)</a:t>
            </a:r>
          </a:p>
          <a:p>
            <a:pPr lvl="1"/>
            <a:r>
              <a:rPr lang="en-GB" sz="2400" dirty="0"/>
              <a:t>Personal needs (e.g. respect, self-esteem)</a:t>
            </a:r>
          </a:p>
          <a:p>
            <a:pPr lvl="1"/>
            <a:r>
              <a:rPr lang="en-GB" sz="2400" dirty="0"/>
              <a:t>Social needs (e.g. to be accepted as part of a group)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Human needs hierarchy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657350"/>
            <a:ext cx="7243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Types of contract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smtClean="0"/>
              <a:t>fixed price contracts</a:t>
            </a:r>
          </a:p>
          <a:p>
            <a:r>
              <a:rPr lang="en-US" smtClean="0"/>
              <a:t>time and materials contracts</a:t>
            </a:r>
          </a:p>
          <a:p>
            <a:r>
              <a:rPr lang="en-US" smtClean="0"/>
              <a:t>fixed price per delivered unit</a:t>
            </a:r>
          </a:p>
          <a:p>
            <a:pPr>
              <a:buFont typeface="Monotype Sorts" pitchFamily="1" charset="2"/>
              <a:buNone/>
            </a:pPr>
            <a:endParaRPr lang="en-US" smtClean="0"/>
          </a:p>
          <a:p>
            <a:pPr>
              <a:buFont typeface="Monotype Sorts" pitchFamily="1" charset="2"/>
              <a:buNone/>
            </a:pPr>
            <a:r>
              <a:rPr lang="en-US" smtClean="0"/>
              <a:t>Note difference between goods and services</a:t>
            </a:r>
          </a:p>
          <a:p>
            <a:pPr>
              <a:buFont typeface="Monotype Sorts" pitchFamily="1" charset="2"/>
              <a:buNone/>
            </a:pPr>
            <a:r>
              <a:rPr lang="en-US" smtClean="0"/>
              <a:t>Often licence to use software is bought rather than the software itself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805A48-48B6-49B6-86FC-E4E3E325D45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Personality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61350" cy="4130675"/>
          </a:xfrm>
          <a:noFill/>
          <a:ln/>
        </p:spPr>
        <p:txBody>
          <a:bodyPr/>
          <a:lstStyle/>
          <a:p>
            <a:r>
              <a:rPr lang="en-GB" sz="3600" dirty="0"/>
              <a:t>The needs hierarchy is almost certainly an over-simplification</a:t>
            </a:r>
          </a:p>
          <a:p>
            <a:r>
              <a:rPr lang="en-GB" sz="3600" dirty="0"/>
              <a:t>Motivation should also take into account different personality types:</a:t>
            </a:r>
          </a:p>
          <a:p>
            <a:pPr lvl="1"/>
            <a:r>
              <a:rPr lang="en-GB" sz="2800" dirty="0"/>
              <a:t>Task-oriented</a:t>
            </a:r>
          </a:p>
          <a:p>
            <a:pPr lvl="1"/>
            <a:r>
              <a:rPr lang="en-GB" sz="2800" dirty="0"/>
              <a:t>Self-oriented</a:t>
            </a:r>
          </a:p>
          <a:p>
            <a:pPr lvl="1"/>
            <a:r>
              <a:rPr lang="en-GB" sz="2800" dirty="0"/>
              <a:t>Interaction-oriented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Personality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130675"/>
          </a:xfrm>
          <a:noFill/>
          <a:ln/>
        </p:spPr>
        <p:txBody>
          <a:bodyPr/>
          <a:lstStyle/>
          <a:p>
            <a:r>
              <a:rPr lang="en-GB" sz="3200" dirty="0"/>
              <a:t>Task-oriented.  </a:t>
            </a:r>
          </a:p>
          <a:p>
            <a:pPr lvl="1"/>
            <a:r>
              <a:rPr lang="en-GB" sz="2400" dirty="0"/>
              <a:t>The motivation for doing the work is the work itself</a:t>
            </a:r>
          </a:p>
          <a:p>
            <a:r>
              <a:rPr lang="en-GB" sz="3200" dirty="0"/>
              <a:t>Self-oriented. </a:t>
            </a:r>
          </a:p>
          <a:p>
            <a:pPr lvl="1"/>
            <a:r>
              <a:rPr lang="en-GB" sz="2400" dirty="0"/>
              <a:t>The work is a means to an end which is the achievement of </a:t>
            </a:r>
            <a:br>
              <a:rPr lang="en-GB" sz="2400" dirty="0"/>
            </a:br>
            <a:r>
              <a:rPr lang="en-GB" sz="2400" dirty="0"/>
              <a:t>individual goals - e.g. to get rich, to play tennis, to travel etc.</a:t>
            </a:r>
          </a:p>
          <a:p>
            <a:r>
              <a:rPr lang="en-GB" sz="3200" dirty="0"/>
              <a:t>Interaction-oriented</a:t>
            </a:r>
          </a:p>
          <a:p>
            <a:pPr lvl="1"/>
            <a:r>
              <a:rPr lang="en-GB" sz="2400" dirty="0"/>
              <a:t>The principal motivation is the presence and actions of </a:t>
            </a:r>
            <a:br>
              <a:rPr lang="en-GB" sz="2400" dirty="0"/>
            </a:br>
            <a:r>
              <a:rPr lang="en-GB" sz="2400" dirty="0"/>
              <a:t>co-workers. People go to work because they like to go to </a:t>
            </a:r>
            <a:br>
              <a:rPr lang="en-GB" sz="2400" dirty="0"/>
            </a:br>
            <a:r>
              <a:rPr lang="en-GB" sz="2400" dirty="0"/>
              <a:t>work</a:t>
            </a:r>
          </a:p>
        </p:txBody>
      </p:sp>
    </p:spTree>
  </p:cSld>
  <p:clrMapOvr>
    <a:masterClrMapping/>
  </p:clrMapOvr>
  <p:transition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Group working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13750" cy="4130675"/>
          </a:xfrm>
          <a:noFill/>
          <a:ln/>
        </p:spPr>
        <p:txBody>
          <a:bodyPr/>
          <a:lstStyle/>
          <a:p>
            <a:r>
              <a:rPr lang="en-GB" sz="3200" dirty="0"/>
              <a:t>Most software engineering is a group activity</a:t>
            </a:r>
          </a:p>
          <a:p>
            <a:pPr lvl="1"/>
            <a:r>
              <a:rPr lang="en-GB" sz="2400" dirty="0"/>
              <a:t>The development schedule for most non-trivial software projects is such that they cannot be completed by one person working alone</a:t>
            </a:r>
          </a:p>
          <a:p>
            <a:r>
              <a:rPr lang="en-GB" sz="3200" dirty="0"/>
              <a:t>Group interaction is a key determinant of group </a:t>
            </a:r>
            <a:br>
              <a:rPr lang="en-GB" sz="3200" dirty="0"/>
            </a:br>
            <a:r>
              <a:rPr lang="en-GB" sz="3200" dirty="0"/>
              <a:t>performance</a:t>
            </a:r>
          </a:p>
          <a:p>
            <a:r>
              <a:rPr lang="en-GB" sz="3200" dirty="0"/>
              <a:t>Flexibility in group composition is limited</a:t>
            </a:r>
          </a:p>
          <a:p>
            <a:pPr lvl="1"/>
            <a:r>
              <a:rPr lang="en-GB" sz="2400" dirty="0"/>
              <a:t>Managers must do the best they can with available people</a:t>
            </a:r>
          </a:p>
        </p:txBody>
      </p:sp>
    </p:spTree>
  </p:cSld>
  <p:clrMapOvr>
    <a:masterClrMapping/>
  </p:clrMapOvr>
  <p:transition advTm="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804150" cy="1108075"/>
          </a:xfrm>
          <a:noFill/>
          <a:ln/>
        </p:spPr>
        <p:txBody>
          <a:bodyPr/>
          <a:lstStyle/>
          <a:p>
            <a:r>
              <a:rPr lang="en-GB" dirty="0"/>
              <a:t>Group composition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505325"/>
          </a:xfrm>
          <a:noFill/>
          <a:ln/>
        </p:spPr>
        <p:txBody>
          <a:bodyPr/>
          <a:lstStyle/>
          <a:p>
            <a:r>
              <a:rPr lang="en-GB" sz="3200" dirty="0"/>
              <a:t>Group composed of members who share the </a:t>
            </a:r>
            <a:br>
              <a:rPr lang="en-GB" sz="3200" dirty="0"/>
            </a:br>
            <a:r>
              <a:rPr lang="en-GB" sz="3200" dirty="0"/>
              <a:t>same motivation can be problematic</a:t>
            </a:r>
          </a:p>
          <a:p>
            <a:pPr lvl="1"/>
            <a:r>
              <a:rPr lang="en-GB" sz="2400" dirty="0"/>
              <a:t>Task-oriented - everyone wants to do their own thing</a:t>
            </a:r>
          </a:p>
          <a:p>
            <a:pPr lvl="1"/>
            <a:r>
              <a:rPr lang="en-GB" sz="2400" dirty="0"/>
              <a:t>Self-oriented - everyone wants to be the boss</a:t>
            </a:r>
          </a:p>
          <a:p>
            <a:pPr lvl="1"/>
            <a:r>
              <a:rPr lang="en-GB" sz="2400" dirty="0"/>
              <a:t>Interaction-oriented - too much chatting, not enough work</a:t>
            </a:r>
          </a:p>
          <a:p>
            <a:r>
              <a:rPr lang="en-GB" sz="3200" dirty="0"/>
              <a:t>An effective group has a balance of all types</a:t>
            </a:r>
          </a:p>
          <a:p>
            <a:r>
              <a:rPr lang="en-GB" sz="3200" dirty="0"/>
              <a:t>Can be difficult to achieve because most </a:t>
            </a:r>
            <a:br>
              <a:rPr lang="en-GB" sz="3200" dirty="0"/>
            </a:br>
            <a:r>
              <a:rPr lang="en-GB" sz="3200" dirty="0"/>
              <a:t>engineers are task-oriented</a:t>
            </a:r>
          </a:p>
          <a:p>
            <a:r>
              <a:rPr lang="en-GB" sz="3200" dirty="0"/>
              <a:t>Need for all members to be involved in decisions which affect the group</a:t>
            </a:r>
          </a:p>
        </p:txBody>
      </p:sp>
    </p:spTree>
  </p:cSld>
  <p:clrMapOvr>
    <a:masterClrMapping/>
  </p:clrMapOvr>
  <p:transition advTm="2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89950" cy="4130675"/>
          </a:xfrm>
          <a:noFill/>
          <a:ln/>
        </p:spPr>
        <p:txBody>
          <a:bodyPr/>
          <a:lstStyle/>
          <a:p>
            <a:r>
              <a:rPr lang="en-GB" sz="3200" dirty="0"/>
              <a:t>Leadership depends on respect not title or status</a:t>
            </a:r>
          </a:p>
          <a:p>
            <a:r>
              <a:rPr lang="en-GB" sz="3200" dirty="0"/>
              <a:t>There should be both a technical and a </a:t>
            </a:r>
            <a:br>
              <a:rPr lang="en-GB" sz="3200" dirty="0"/>
            </a:br>
            <a:r>
              <a:rPr lang="en-GB" sz="3200" dirty="0"/>
              <a:t>managerial leader</a:t>
            </a:r>
          </a:p>
          <a:p>
            <a:r>
              <a:rPr lang="en-GB" sz="3200" dirty="0"/>
              <a:t>A career path based on technical competence </a:t>
            </a:r>
            <a:br>
              <a:rPr lang="en-GB" sz="3200" dirty="0"/>
            </a:br>
            <a:r>
              <a:rPr lang="en-GB" sz="3200" dirty="0"/>
              <a:t>should be supported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Group leadership</a:t>
            </a:r>
          </a:p>
        </p:txBody>
      </p:sp>
    </p:spTree>
  </p:cSld>
  <p:clrMapOvr>
    <a:masterClrMapping/>
  </p:clrMapOvr>
  <p:transition advTm="2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Group cohesiveness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89950" cy="4130675"/>
          </a:xfrm>
          <a:noFill/>
          <a:ln/>
        </p:spPr>
        <p:txBody>
          <a:bodyPr/>
          <a:lstStyle/>
          <a:p>
            <a:r>
              <a:rPr lang="en-GB" sz="3200" dirty="0"/>
              <a:t>In a cohesive group, members consider the group to be more important than any individual in it</a:t>
            </a:r>
          </a:p>
          <a:p>
            <a:r>
              <a:rPr lang="en-GB" sz="3200" dirty="0"/>
              <a:t>Advantages of a cohesive group are:</a:t>
            </a:r>
          </a:p>
          <a:p>
            <a:pPr lvl="1"/>
            <a:r>
              <a:rPr lang="en-GB" sz="2400" dirty="0"/>
              <a:t>Group quality standards can be developed</a:t>
            </a:r>
          </a:p>
          <a:p>
            <a:pPr lvl="1"/>
            <a:r>
              <a:rPr lang="en-GB" sz="2400" dirty="0"/>
              <a:t>Group members work closely together so inhibitions caused by ignorance are reduced</a:t>
            </a:r>
          </a:p>
          <a:p>
            <a:pPr lvl="1"/>
            <a:r>
              <a:rPr lang="en-GB" sz="2400" dirty="0"/>
              <a:t>Team members  learn from each other and get to know each other’s work</a:t>
            </a:r>
          </a:p>
          <a:p>
            <a:pPr lvl="1"/>
            <a:r>
              <a:rPr lang="en-GB" sz="2400" dirty="0"/>
              <a:t>Egoless programming where members strive to improve each other’s programs can be practised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 communications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89950" cy="4130675"/>
          </a:xfrm>
        </p:spPr>
        <p:txBody>
          <a:bodyPr/>
          <a:lstStyle/>
          <a:p>
            <a:r>
              <a:rPr lang="en-GB" sz="3200" dirty="0"/>
              <a:t>Good communications are essential for effective group working</a:t>
            </a:r>
          </a:p>
          <a:p>
            <a:r>
              <a:rPr lang="en-GB" sz="3200" dirty="0"/>
              <a:t>Information must be exchanged on the status of work, design decisions and changes to previous decisions</a:t>
            </a:r>
          </a:p>
          <a:p>
            <a:r>
              <a:rPr lang="en-GB" sz="3200" dirty="0"/>
              <a:t>Good communications also strengthens group cohesion as it promotes understanding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89950" cy="4130675"/>
          </a:xfrm>
          <a:noFill/>
          <a:ln/>
        </p:spPr>
        <p:txBody>
          <a:bodyPr/>
          <a:lstStyle/>
          <a:p>
            <a:r>
              <a:rPr lang="en-GB" sz="3200" dirty="0"/>
              <a:t>Status of group members</a:t>
            </a:r>
          </a:p>
          <a:p>
            <a:pPr lvl="1"/>
            <a:r>
              <a:rPr lang="en-GB" sz="2400" dirty="0"/>
              <a:t>Higher status members tend to dominate conversations</a:t>
            </a:r>
          </a:p>
          <a:p>
            <a:r>
              <a:rPr lang="en-GB" sz="3200" dirty="0"/>
              <a:t>Personalities in groups</a:t>
            </a:r>
          </a:p>
          <a:p>
            <a:pPr lvl="1"/>
            <a:r>
              <a:rPr lang="en-GB" sz="2400" dirty="0"/>
              <a:t>Too many people of the same personality type can be a problem</a:t>
            </a:r>
          </a:p>
          <a:p>
            <a:r>
              <a:rPr lang="en-GB" sz="3200" dirty="0"/>
              <a:t>Sexual composition of group</a:t>
            </a:r>
          </a:p>
          <a:p>
            <a:pPr lvl="1"/>
            <a:r>
              <a:rPr lang="en-GB" sz="2400" dirty="0"/>
              <a:t>Mixed-sex groups tend to communicate better</a:t>
            </a:r>
          </a:p>
          <a:p>
            <a:r>
              <a:rPr lang="en-GB" sz="3200" dirty="0"/>
              <a:t>Communication channels</a:t>
            </a:r>
          </a:p>
          <a:p>
            <a:pPr lvl="1"/>
            <a:r>
              <a:rPr lang="en-GB" sz="2400" dirty="0"/>
              <a:t>Communications channelled though a central coordinator tend to be ineffective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99463" cy="1108075"/>
          </a:xfrm>
          <a:noFill/>
          <a:ln/>
        </p:spPr>
        <p:txBody>
          <a:bodyPr/>
          <a:lstStyle/>
          <a:p>
            <a:r>
              <a:rPr lang="en-GB"/>
              <a:t>Group communications</a:t>
            </a:r>
          </a:p>
        </p:txBody>
      </p:sp>
    </p:spTree>
  </p:cSld>
  <p:clrMapOvr>
    <a:masterClrMapping/>
  </p:clrMapOvr>
  <p:transition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Group organisation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89950" cy="4130675"/>
          </a:xfrm>
          <a:noFill/>
          <a:ln/>
        </p:spPr>
        <p:txBody>
          <a:bodyPr/>
          <a:lstStyle/>
          <a:p>
            <a:r>
              <a:rPr lang="en-GB" sz="3200" dirty="0"/>
              <a:t>Software engineering group sizes should be relatively small (&lt; 8 members)</a:t>
            </a:r>
          </a:p>
          <a:p>
            <a:r>
              <a:rPr lang="en-GB" sz="3200" dirty="0"/>
              <a:t>Break big projects down into multiple smaller projects</a:t>
            </a:r>
          </a:p>
          <a:p>
            <a:r>
              <a:rPr lang="en-GB" sz="3200" dirty="0"/>
              <a:t>Small teams may be organized in an informal, democratic way</a:t>
            </a:r>
          </a:p>
          <a:p>
            <a:r>
              <a:rPr lang="en-GB" sz="3200" dirty="0"/>
              <a:t>Chief programmer teams try to make the most effective use of skills and experience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Choosing and keeping people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130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dirty="0"/>
              <a:t>Choosing people to work on a project is a major managerial responsibility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Appointment decisions are usually based on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information provided by the candidate (their resume)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information gained at an interview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recommendations from other people who know the candidate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Some companies use psychological or aptitude tests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There is no agreement on whether or not these tests are actually useful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Fixed price contracts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mtClean="0"/>
              <a:t>Advantages to customer</a:t>
            </a:r>
          </a:p>
          <a:p>
            <a:r>
              <a:rPr lang="en-US" smtClean="0"/>
              <a:t>known expenditure</a:t>
            </a:r>
          </a:p>
          <a:p>
            <a:r>
              <a:rPr lang="en-US" smtClean="0"/>
              <a:t>supplier motivated to be cost-effective</a:t>
            </a:r>
          </a:p>
          <a:p>
            <a:pPr>
              <a:buFont typeface="Monotype Sorts" pitchFamily="1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D4B208-3BA4-44F4-9B4C-C7CDD2BC71F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75" y="5430838"/>
            <a:ext cx="2333625" cy="879475"/>
          </a:xfrm>
          <a:noFill/>
          <a:ln/>
        </p:spPr>
        <p:txBody>
          <a:bodyPr/>
          <a:lstStyle/>
          <a:p>
            <a:r>
              <a:rPr lang="en-GB" sz="2400"/>
              <a:t>Staff selection factors</a:t>
            </a:r>
          </a:p>
        </p:txBody>
      </p:sp>
      <p:graphicFrame>
        <p:nvGraphicFramePr>
          <p:cNvPr id="49157" name="Object 5"/>
          <p:cNvGraphicFramePr>
            <a:graphicFrameLocks/>
          </p:cNvGraphicFramePr>
          <p:nvPr/>
        </p:nvGraphicFramePr>
        <p:xfrm>
          <a:off x="155575" y="306388"/>
          <a:ext cx="6591300" cy="639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4356100" imgH="4229100" progId="Word.Document.6">
                  <p:embed/>
                </p:oleObj>
              </mc:Choice>
              <mc:Fallback>
                <p:oleObj name="Document" r:id="rId4" imgW="4356100" imgH="4229100" progId="Word.Document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06388"/>
                        <a:ext cx="6591300" cy="639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6886575" y="5889625"/>
            <a:ext cx="183673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886575" y="6272213"/>
            <a:ext cx="8413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130675"/>
          </a:xfrm>
          <a:noFill/>
          <a:ln/>
        </p:spPr>
        <p:txBody>
          <a:bodyPr/>
          <a:lstStyle/>
          <a:p>
            <a:r>
              <a:rPr lang="en-GB" sz="3200" dirty="0"/>
              <a:t>Physical workplace provision has an important </a:t>
            </a:r>
            <a:br>
              <a:rPr lang="en-GB" sz="3200" dirty="0"/>
            </a:br>
            <a:r>
              <a:rPr lang="en-GB" sz="3200" dirty="0"/>
              <a:t>effect on individual productivity and satisfaction</a:t>
            </a:r>
          </a:p>
          <a:p>
            <a:pPr lvl="1"/>
            <a:r>
              <a:rPr lang="en-GB" sz="2400" dirty="0"/>
              <a:t>Comfort</a:t>
            </a:r>
          </a:p>
          <a:p>
            <a:pPr lvl="1"/>
            <a:r>
              <a:rPr lang="en-GB" sz="2400" dirty="0"/>
              <a:t>Privacy</a:t>
            </a:r>
          </a:p>
          <a:p>
            <a:pPr lvl="1"/>
            <a:r>
              <a:rPr lang="en-GB" sz="2400" dirty="0"/>
              <a:t>Facilities</a:t>
            </a:r>
          </a:p>
          <a:p>
            <a:r>
              <a:rPr lang="en-GB" sz="3200" dirty="0"/>
              <a:t>Health and safety considerations must be taken </a:t>
            </a:r>
            <a:br>
              <a:rPr lang="en-GB" sz="3200" dirty="0"/>
            </a:br>
            <a:r>
              <a:rPr lang="en-GB" sz="3200" dirty="0"/>
              <a:t>into account</a:t>
            </a:r>
          </a:p>
          <a:p>
            <a:pPr lvl="1"/>
            <a:r>
              <a:rPr lang="en-GB" sz="2400" dirty="0"/>
              <a:t>Lighting</a:t>
            </a:r>
          </a:p>
          <a:p>
            <a:pPr lvl="1"/>
            <a:r>
              <a:rPr lang="en-GB" sz="2400" dirty="0"/>
              <a:t>Heating</a:t>
            </a:r>
          </a:p>
          <a:p>
            <a:pPr lvl="1"/>
            <a:r>
              <a:rPr lang="en-GB" sz="2400" dirty="0"/>
              <a:t>Furniture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Working environments</a:t>
            </a:r>
          </a:p>
        </p:txBody>
      </p:sp>
    </p:spTree>
  </p:cSld>
  <p:clrMapOvr>
    <a:masterClrMapping/>
  </p:clrMapOvr>
  <p:transition advTm="2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The People Capability Maturity Model</a:t>
            </a:r>
            <a:endParaRPr lang="en-GB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6615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dirty="0"/>
              <a:t>Five stage model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Initial. Ad-hoc people management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Repeatable. Policies developed for capability improvement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Defined. Standardized people management across the organization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Managed. Quantitative goals for people management in place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Optimising. Continuous focus on improving individual competence and workforce motivation</a:t>
            </a:r>
          </a:p>
          <a:p>
            <a:pPr lvl="1">
              <a:lnSpc>
                <a:spcPct val="90000"/>
              </a:lnSpc>
            </a:pPr>
            <a:endParaRPr lang="en-GB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51133"/>
              </p:ext>
            </p:extLst>
          </p:nvPr>
        </p:nvGraphicFramePr>
        <p:xfrm>
          <a:off x="228600" y="152400"/>
          <a:ext cx="7848600" cy="673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Bitmap Image" r:id="rId3" imgW="6552381" imgH="5619048" progId="Paint.Picture">
                  <p:embed/>
                </p:oleObj>
              </mc:Choice>
              <mc:Fallback>
                <p:oleObj name="Bitmap Image" r:id="rId3" imgW="6552381" imgH="56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848600" cy="673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7163" y="6019800"/>
            <a:ext cx="3906837" cy="454025"/>
          </a:xfrm>
        </p:spPr>
        <p:txBody>
          <a:bodyPr/>
          <a:lstStyle/>
          <a:p>
            <a:r>
              <a:rPr lang="en-GB" sz="1800"/>
              <a:t>The People Capability Maturity Model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9605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Fixed price contracts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mtClean="0"/>
              <a:t>Disadvantages</a:t>
            </a:r>
          </a:p>
          <a:p>
            <a:r>
              <a:rPr lang="en-US" smtClean="0"/>
              <a:t>supplier will increase price to meet contingencies</a:t>
            </a:r>
          </a:p>
          <a:p>
            <a:r>
              <a:rPr lang="en-US" smtClean="0"/>
              <a:t>difficult to modify requirements</a:t>
            </a:r>
          </a:p>
          <a:p>
            <a:r>
              <a:rPr lang="en-US" smtClean="0"/>
              <a:t>cost of changes likely to be higher</a:t>
            </a:r>
          </a:p>
          <a:p>
            <a:r>
              <a:rPr lang="en-US" smtClean="0"/>
              <a:t>threat to system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5CF47-1532-4567-9A8D-A78317B0074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Time and materials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mtClean="0"/>
              <a:t>Advantages to customer</a:t>
            </a:r>
          </a:p>
          <a:p>
            <a:r>
              <a:rPr lang="en-US" smtClean="0"/>
              <a:t>easy to change requirements</a:t>
            </a:r>
          </a:p>
          <a:p>
            <a:r>
              <a:rPr lang="en-US" smtClean="0"/>
              <a:t>lack of price pressure can assist product quality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ECFE6D-1DE3-44EB-B146-2A06226FC0A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Time and materials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mtClean="0"/>
              <a:t>Disadvantages</a:t>
            </a:r>
          </a:p>
          <a:p>
            <a:r>
              <a:rPr lang="en-US" smtClean="0"/>
              <a:t>Customer liability - the customer absorbs all the risk associated with poorly defined or changing requirements</a:t>
            </a:r>
          </a:p>
          <a:p>
            <a:r>
              <a:rPr lang="en-US" smtClean="0"/>
              <a:t>Lack of incentive for supplier to be cost-effective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D37F5A-64EE-404A-A881-54FB6A6BBF91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Fixed price/unit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4825"/>
            <a:ext cx="7340600" cy="4017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1" charset="2"/>
              <a:buNone/>
              <a:defRPr/>
            </a:pPr>
            <a:r>
              <a:rPr lang="en-US" smtClean="0"/>
              <a:t>Advantages for customer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customer understanding of how price is calculated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comparability between different pricing schedules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emerging functionality can be accounted for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supplier incentive to be cost-effective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3B5B04-FC31-4242-B26F-F41840D0992D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Fixed price/unit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mtClean="0"/>
              <a:t>Disadvantages</a:t>
            </a:r>
          </a:p>
          <a:p>
            <a:r>
              <a:rPr lang="en-US" smtClean="0"/>
              <a:t>difficulties with software size measurement - may need independent FP counter</a:t>
            </a:r>
          </a:p>
          <a:p>
            <a:r>
              <a:rPr lang="en-US" smtClean="0"/>
              <a:t>changing (as opposed to new) requirements: how do you charge?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0BF02-A5F2-4361-B615-B8B398B45E7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5/e:SLIDES:PART 7 (MANAGEMENT):Ch. 29 Cost estimation</Template>
  <TotalTime>369</TotalTime>
  <Pages>45</Pages>
  <Words>1734</Words>
  <Application>Microsoft Office PowerPoint</Application>
  <PresentationFormat>On-screen Show (4:3)</PresentationFormat>
  <Paragraphs>279</Paragraphs>
  <Slides>43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untitled 1</vt:lpstr>
      <vt:lpstr>Document</vt:lpstr>
      <vt:lpstr>Bitmap Image</vt:lpstr>
      <vt:lpstr>PowerPoint Presentation</vt:lpstr>
      <vt:lpstr>Acquiring software from external supplier</vt:lpstr>
      <vt:lpstr>Types of contract</vt:lpstr>
      <vt:lpstr>Fixed price contracts</vt:lpstr>
      <vt:lpstr>Fixed price contracts</vt:lpstr>
      <vt:lpstr>Time and materials</vt:lpstr>
      <vt:lpstr>Time and materials</vt:lpstr>
      <vt:lpstr>Fixed price/unit</vt:lpstr>
      <vt:lpstr>Fixed price/unit</vt:lpstr>
      <vt:lpstr>The tendering process</vt:lpstr>
      <vt:lpstr>The tendering process</vt:lpstr>
      <vt:lpstr>Stages in contract placement</vt:lpstr>
      <vt:lpstr>Requirements document: sections</vt:lpstr>
      <vt:lpstr>Requirements </vt:lpstr>
      <vt:lpstr>Evaluation plan</vt:lpstr>
      <vt:lpstr>Evaluation plan -contd.</vt:lpstr>
      <vt:lpstr>Invitation to tender (ITT)</vt:lpstr>
      <vt:lpstr>Memoranda of agreement (MoA)</vt:lpstr>
      <vt:lpstr>Contracts</vt:lpstr>
      <vt:lpstr>Contract checklist</vt:lpstr>
      <vt:lpstr>Contract checklist - continued</vt:lpstr>
      <vt:lpstr>Contract checklist - continued</vt:lpstr>
      <vt:lpstr>Contract management</vt:lpstr>
      <vt:lpstr>Contract management</vt:lpstr>
      <vt:lpstr>Managing people</vt:lpstr>
      <vt:lpstr>Management activities</vt:lpstr>
      <vt:lpstr>Problem solving</vt:lpstr>
      <vt:lpstr>Motivation</vt:lpstr>
      <vt:lpstr>Human needs hierarchy</vt:lpstr>
      <vt:lpstr>Personality types</vt:lpstr>
      <vt:lpstr>Personality types</vt:lpstr>
      <vt:lpstr>Group working</vt:lpstr>
      <vt:lpstr>Group composition</vt:lpstr>
      <vt:lpstr>Group leadership</vt:lpstr>
      <vt:lpstr>Group cohesiveness</vt:lpstr>
      <vt:lpstr>Group communications</vt:lpstr>
      <vt:lpstr>Group communications</vt:lpstr>
      <vt:lpstr>Group organisation</vt:lpstr>
      <vt:lpstr>Choosing and keeping people</vt:lpstr>
      <vt:lpstr>Staff selection factors</vt:lpstr>
      <vt:lpstr>Working environments</vt:lpstr>
      <vt:lpstr>The People Capability Maturity Model</vt:lpstr>
      <vt:lpstr>The People Capability Maturity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people</dc:title>
  <dc:creator>manish</dc:creator>
  <cp:lastModifiedBy>manish</cp:lastModifiedBy>
  <cp:revision>23</cp:revision>
  <cp:lastPrinted>2000-08-09T21:23:24Z</cp:lastPrinted>
  <dcterms:created xsi:type="dcterms:W3CDTF">1995-12-14T08:57:14Z</dcterms:created>
  <dcterms:modified xsi:type="dcterms:W3CDTF">2017-04-27T04:44:02Z</dcterms:modified>
</cp:coreProperties>
</file>