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8" r:id="rId23"/>
    <p:sldId id="279" r:id="rId24"/>
    <p:sldId id="277" r:id="rId25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Segoe UI Light" panose="020B0502040204020203" pitchFamily="34" charset="0"/>
      <p:regular r:id="rId31"/>
      <p:italic r:id="rId32"/>
    </p:embeddedFont>
    <p:embeddedFont>
      <p:font typeface="Quattrocento Sans" panose="020B0604020202020204" charset="0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49229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27130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422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84802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88137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98203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01704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54492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706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72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8163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158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21550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07894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28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6723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47194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86501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50476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14242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966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22294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77146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3920330" y="-1256504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 rot="5400000">
            <a:off x="7133430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1799430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127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6A5C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xfrm>
            <a:off x="1585413" y="1951111"/>
            <a:ext cx="9144000" cy="129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0000" b="0" i="0" u="none" strike="noStrike" cap="none" dirty="0" err="1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SpateAugur</a:t>
            </a:r>
            <a:endParaRPr lang="en-US" sz="10000" b="0" i="0" u="none" strike="noStrike" cap="none" dirty="0">
              <a:solidFill>
                <a:schemeClr val="lt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subTitle" idx="1"/>
          </p:nvPr>
        </p:nvSpPr>
        <p:spPr>
          <a:xfrm>
            <a:off x="504966" y="3245011"/>
            <a:ext cx="11304895" cy="31830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</a:t>
            </a:r>
          </a:p>
          <a:p>
            <a:pPr marL="0" marR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Group No.: 53</a:t>
            </a:r>
          </a:p>
          <a:p>
            <a:pPr marL="0" marR="0" lvl="0" indent="0" algn="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2000" b="0" i="0" u="none" strike="noStrike" cap="none" dirty="0">
              <a:solidFill>
                <a:schemeClr val="lt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  <a:p>
            <a:pPr marL="0" marR="0" lvl="0" indent="0" algn="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Sagar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Palao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</a:t>
            </a:r>
          </a:p>
          <a:p>
            <a:pPr marL="0" marR="0" lvl="0" indent="0" algn="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Siddhesh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Dighe</a:t>
            </a:r>
            <a:endParaRPr lang="en-US" sz="2000" b="0" i="0" u="none" strike="noStrike" cap="none" dirty="0">
              <a:solidFill>
                <a:schemeClr val="lt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  <a:p>
            <a:pPr marL="0" marR="0" lvl="0" indent="0" algn="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Abhishek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Shahasane</a:t>
            </a:r>
            <a:endParaRPr lang="en-US" sz="2000" b="0" i="0" u="none" strike="noStrike" cap="none" dirty="0">
              <a:solidFill>
                <a:schemeClr val="lt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  <a:p>
            <a:pPr marL="0" marR="0" lvl="0" indent="0" algn="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dirty="0" err="1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Dhairya</a:t>
            </a:r>
            <a:r>
              <a:rPr lang="en-US" sz="2000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Shah </a:t>
            </a:r>
            <a:endParaRPr lang="en-US" sz="2000" b="0" i="0" u="none" strike="noStrike" cap="none" dirty="0">
              <a:solidFill>
                <a:schemeClr val="lt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  <a:p>
            <a:pPr marL="0" marR="0" lvl="0" indent="0" algn="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2000" dirty="0">
              <a:solidFill>
                <a:schemeClr val="lt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  <a:p>
            <a:pPr marL="0" marR="0" lvl="0" indent="0" algn="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Guided By: Mrs. Anjali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Yeole</a:t>
            </a:r>
            <a:endParaRPr lang="en-US" sz="2000" b="0" i="0" u="none" strike="noStrike" cap="none" dirty="0">
              <a:solidFill>
                <a:schemeClr val="lt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378100" y="1569725"/>
            <a:ext cx="11069400" cy="567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attrocento Sans"/>
              <a:buNone/>
            </a:pPr>
            <a:r>
              <a:rPr lang="en-US" sz="280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We need both </a:t>
            </a:r>
            <a:r>
              <a:rPr lang="en-US" sz="3000" b="1">
                <a:solidFill>
                  <a:srgbClr val="EC6A5C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static</a:t>
            </a:r>
            <a:r>
              <a:rPr lang="en-US" sz="280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and </a:t>
            </a:r>
            <a:r>
              <a:rPr lang="en-US" sz="3000" b="1">
                <a:solidFill>
                  <a:srgbClr val="EC6A5C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dynamic</a:t>
            </a:r>
            <a:r>
              <a:rPr lang="en-US" sz="280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data.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378100" y="2286525"/>
            <a:ext cx="11069400" cy="108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First we collect data from hospitals.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It includes,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>
              <a:solidFill>
                <a:schemeClr val="dk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Data….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4454175" y="259250"/>
            <a:ext cx="69051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cxnSp>
        <p:nvCxnSpPr>
          <p:cNvPr id="172" name="Shape 172"/>
          <p:cNvCxnSpPr/>
          <p:nvPr/>
        </p:nvCxnSpPr>
        <p:spPr>
          <a:xfrm>
            <a:off x="506750" y="4583854"/>
            <a:ext cx="0" cy="742500"/>
          </a:xfrm>
          <a:prstGeom prst="straightConnector1">
            <a:avLst/>
          </a:prstGeom>
          <a:noFill/>
          <a:ln w="76200" cap="flat" cmpd="sng">
            <a:solidFill>
              <a:srgbClr val="EC6A5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3" name="Shape 173"/>
          <p:cNvSpPr txBox="1"/>
          <p:nvPr/>
        </p:nvSpPr>
        <p:spPr>
          <a:xfrm>
            <a:off x="671675" y="4583854"/>
            <a:ext cx="11069400" cy="74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the count of number of patients which are admitted in the hospital for each common disease.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189025" y="3641125"/>
            <a:ext cx="2863500" cy="112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b="1">
                <a:solidFill>
                  <a:srgbClr val="434343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On per day basis </a:t>
            </a:r>
          </a:p>
        </p:txBody>
      </p:sp>
      <p:cxnSp>
        <p:nvCxnSpPr>
          <p:cNvPr id="175" name="Shape 175"/>
          <p:cNvCxnSpPr/>
          <p:nvPr/>
        </p:nvCxnSpPr>
        <p:spPr>
          <a:xfrm>
            <a:off x="505964" y="5690718"/>
            <a:ext cx="0" cy="542700"/>
          </a:xfrm>
          <a:prstGeom prst="straightConnector1">
            <a:avLst/>
          </a:prstGeom>
          <a:noFill/>
          <a:ln w="76200" cap="flat" cmpd="sng">
            <a:solidFill>
              <a:srgbClr val="EC6A5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6" name="Shape 176"/>
          <p:cNvSpPr txBox="1"/>
          <p:nvPr/>
        </p:nvSpPr>
        <p:spPr>
          <a:xfrm>
            <a:off x="648107" y="5914616"/>
            <a:ext cx="11069400" cy="54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The region to which the patient belongs.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2161" y="0"/>
            <a:ext cx="5095162" cy="686531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283575" y="1241675"/>
            <a:ext cx="6752999" cy="6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EC6A5C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Sewage / Water Network</a:t>
            </a: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8668" y="2063024"/>
            <a:ext cx="5286375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Shape 188" descr="Image result for AQ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61096" y="2857607"/>
            <a:ext cx="3695699" cy="220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 descr="Image result for wind direction ic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39507" y="1993927"/>
            <a:ext cx="909899" cy="12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 descr="Image result for wind direction ico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81507" y="4966953"/>
            <a:ext cx="1359299" cy="135929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283575" y="1241675"/>
            <a:ext cx="6752999" cy="6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EC6A5C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Air Network</a:t>
            </a:r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8035" y="1752065"/>
            <a:ext cx="3571784" cy="4574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283575" y="1241675"/>
            <a:ext cx="6752999" cy="6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EC6A5C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Human Contact Network</a:t>
            </a:r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73900" y="3384646"/>
            <a:ext cx="4587899" cy="3137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3900" y="603987"/>
            <a:ext cx="2829657" cy="2649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40035" y="603987"/>
            <a:ext cx="1621764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43762" y="1838325"/>
            <a:ext cx="4571295" cy="468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/>
        </p:nvSpPr>
        <p:spPr>
          <a:xfrm>
            <a:off x="283575" y="1241675"/>
            <a:ext cx="6752999" cy="6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EC6A5C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Weather Information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3036" y="3053636"/>
            <a:ext cx="2136111" cy="2136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64611" y="1997975"/>
            <a:ext cx="1421324" cy="142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43287" y="2547011"/>
            <a:ext cx="1126174" cy="149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35225" y="4842425"/>
            <a:ext cx="1251800" cy="125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947550" y="4091562"/>
            <a:ext cx="1890749" cy="189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90475" y="5094050"/>
            <a:ext cx="1126174" cy="112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43549" y="2547024"/>
            <a:ext cx="1325698" cy="1325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Shape 218" descr="unnam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475" y="152400"/>
            <a:ext cx="7493050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/>
        </p:nvSpPr>
        <p:spPr>
          <a:xfrm>
            <a:off x="0" y="-1"/>
            <a:ext cx="10515600" cy="93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Visualization</a:t>
            </a:r>
          </a:p>
        </p:txBody>
      </p:sp>
      <p:pic>
        <p:nvPicPr>
          <p:cNvPr id="224" name="Shape 224" descr="predicted_disease.png"/>
          <p:cNvPicPr preferRelativeResize="0"/>
          <p:nvPr/>
        </p:nvPicPr>
        <p:blipFill rotWithShape="1">
          <a:blip r:embed="rId3">
            <a:alphaModFix/>
          </a:blip>
          <a:srcRect t="9730"/>
          <a:stretch/>
        </p:blipFill>
        <p:spPr>
          <a:xfrm>
            <a:off x="972374" y="930899"/>
            <a:ext cx="10247263" cy="578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Shape 229" descr="history_timeline.png"/>
          <p:cNvPicPr preferRelativeResize="0"/>
          <p:nvPr/>
        </p:nvPicPr>
        <p:blipFill rotWithShape="1">
          <a:blip r:embed="rId3">
            <a:alphaModFix/>
          </a:blip>
          <a:srcRect t="9420"/>
          <a:stretch/>
        </p:blipFill>
        <p:spPr>
          <a:xfrm>
            <a:off x="608125" y="308049"/>
            <a:ext cx="10975748" cy="616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hape 234" descr="prediction.png"/>
          <p:cNvPicPr preferRelativeResize="0"/>
          <p:nvPr/>
        </p:nvPicPr>
        <p:blipFill rotWithShape="1">
          <a:blip r:embed="rId3">
            <a:alphaModFix/>
          </a:blip>
          <a:srcRect t="10047"/>
          <a:stretch/>
        </p:blipFill>
        <p:spPr>
          <a:xfrm>
            <a:off x="853450" y="324249"/>
            <a:ext cx="10485100" cy="63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Shape 239" descr="Screen Shot 2017-03-19 at 2.06.10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1850"/>
            <a:ext cx="11887201" cy="4074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378100" y="1911450"/>
            <a:ext cx="11069400" cy="56699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attrocento San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The concept of Smart India, Digital India is </a:t>
            </a:r>
            <a:r>
              <a:rPr lang="en-US" sz="2800" b="1" i="0" u="none" strike="noStrike" cap="none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currently soaring</a:t>
            </a:r>
            <a:r>
              <a:rPr lang="en-US" sz="2800" b="0" i="0" u="none" strike="noStrike" cap="none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.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378100" y="2879100"/>
            <a:ext cx="11069400" cy="117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attrocento San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But very less focus is given to</a:t>
            </a:r>
            <a:r>
              <a:rPr lang="en-US" sz="280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:</a:t>
            </a:r>
            <a:r>
              <a:rPr lang="en-US" sz="2800" b="0" i="0" u="none" strike="noStrike" cap="none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</a:t>
            </a:r>
            <a:r>
              <a:rPr lang="en-US" sz="3600" b="1" i="0" u="none" strike="noStrike" cap="none">
                <a:solidFill>
                  <a:srgbClr val="EC6A5C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Public Health</a:t>
            </a:r>
            <a:r>
              <a:rPr lang="en-US" sz="3600" b="1">
                <a:solidFill>
                  <a:srgbClr val="EC6A5C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- in terms of Disease Prediction, Prevention &amp; Control.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0" y="0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What’s the current state?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378100" y="4458750"/>
            <a:ext cx="11069400" cy="1275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4348"/>
              </a:buClr>
              <a:buSzPct val="25000"/>
              <a:buFont typeface="Quattrocento Sans"/>
              <a:buNone/>
            </a:pPr>
            <a:r>
              <a:rPr lang="en-US" sz="2800" b="0" i="0" u="none" strike="noStrike" cap="none"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In India the </a:t>
            </a:r>
            <a:r>
              <a:rPr lang="en-US" sz="2800" b="1" i="0" u="none" strike="noStrike" cap="none"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punch of ubiquity</a:t>
            </a:r>
            <a:r>
              <a:rPr lang="en-US" sz="2800" b="0" i="0" u="none" strike="noStrike" cap="none"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and </a:t>
            </a:r>
            <a:r>
              <a:rPr lang="en-US" sz="2800" b="1" i="0" u="none" strike="noStrike" cap="none"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pervasive computing</a:t>
            </a:r>
            <a:r>
              <a:rPr lang="en-US" sz="2800" b="0" i="0" u="none" strike="noStrike" cap="none"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in </a:t>
            </a:r>
            <a:r>
              <a:rPr lang="en-US" sz="2800" b="1" i="0" u="none" strike="noStrike" cap="none"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HealthCare</a:t>
            </a:r>
            <a:r>
              <a:rPr lang="en-US" sz="2800" b="0" i="0" u="none" strike="noStrike" cap="none"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is not that hard.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0" i="0" u="none" strike="noStrike" cap="none">
              <a:solidFill>
                <a:srgbClr val="3E4348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0" i="0" u="none" strike="noStrike" cap="none">
              <a:solidFill>
                <a:srgbClr val="3E4348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0" i="0" u="none" strike="noStrike" cap="none">
              <a:solidFill>
                <a:srgbClr val="3E4348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/>
        </p:nvSpPr>
        <p:spPr>
          <a:xfrm>
            <a:off x="1485443" y="3621443"/>
            <a:ext cx="110694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600" b="1">
                <a:solidFill>
                  <a:srgbClr val="434343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Hospitals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endParaRPr sz="3600" b="1">
              <a:solidFill>
                <a:srgbClr val="434343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1484669" y="4401159"/>
            <a:ext cx="110694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600" b="1">
                <a:solidFill>
                  <a:srgbClr val="434343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Reduction in Mortality Rate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endParaRPr sz="3600" b="1">
              <a:solidFill>
                <a:srgbClr val="434343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Benefits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1392009" y="1897165"/>
            <a:ext cx="0" cy="565500"/>
          </a:xfrm>
          <a:prstGeom prst="straightConnector1">
            <a:avLst/>
          </a:prstGeom>
          <a:noFill/>
          <a:ln w="76200" cap="flat" cmpd="sng">
            <a:solidFill>
              <a:srgbClr val="EC6A5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3" name="Shape 253"/>
          <p:cNvSpPr txBox="1"/>
          <p:nvPr/>
        </p:nvSpPr>
        <p:spPr>
          <a:xfrm>
            <a:off x="1486233" y="2015069"/>
            <a:ext cx="11069400" cy="56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600" b="1">
                <a:solidFill>
                  <a:srgbClr val="434343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General Public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cxnSp>
        <p:nvCxnSpPr>
          <p:cNvPr id="254" name="Shape 254"/>
          <p:cNvCxnSpPr/>
          <p:nvPr/>
        </p:nvCxnSpPr>
        <p:spPr>
          <a:xfrm>
            <a:off x="1392009" y="2709172"/>
            <a:ext cx="0" cy="565500"/>
          </a:xfrm>
          <a:prstGeom prst="straightConnector1">
            <a:avLst/>
          </a:prstGeom>
          <a:noFill/>
          <a:ln w="76200" cap="flat" cmpd="sng">
            <a:solidFill>
              <a:srgbClr val="EC6A5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5" name="Shape 255"/>
          <p:cNvSpPr txBox="1"/>
          <p:nvPr/>
        </p:nvSpPr>
        <p:spPr>
          <a:xfrm>
            <a:off x="1486233" y="2827076"/>
            <a:ext cx="11069400" cy="56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600" b="1">
                <a:solidFill>
                  <a:srgbClr val="434343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Health Officials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cxnSp>
        <p:nvCxnSpPr>
          <p:cNvPr id="256" name="Shape 256"/>
          <p:cNvCxnSpPr/>
          <p:nvPr/>
        </p:nvCxnSpPr>
        <p:spPr>
          <a:xfrm>
            <a:off x="1391218" y="3503535"/>
            <a:ext cx="0" cy="565500"/>
          </a:xfrm>
          <a:prstGeom prst="straightConnector1">
            <a:avLst/>
          </a:prstGeom>
          <a:noFill/>
          <a:ln w="76200" cap="flat" cmpd="sng">
            <a:solidFill>
              <a:srgbClr val="EC6A5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7" name="Shape 257"/>
          <p:cNvCxnSpPr/>
          <p:nvPr/>
        </p:nvCxnSpPr>
        <p:spPr>
          <a:xfrm>
            <a:off x="1390444" y="4283251"/>
            <a:ext cx="0" cy="565500"/>
          </a:xfrm>
          <a:prstGeom prst="straightConnector1">
            <a:avLst/>
          </a:prstGeom>
          <a:noFill/>
          <a:ln w="76200" cap="flat" cmpd="sng">
            <a:solidFill>
              <a:srgbClr val="EC6A5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0" y="-20248"/>
            <a:ext cx="105156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Summary</a:t>
            </a:r>
          </a:p>
        </p:txBody>
      </p:sp>
      <p:cxnSp>
        <p:nvCxnSpPr>
          <p:cNvPr id="264" name="Shape 264"/>
          <p:cNvCxnSpPr/>
          <p:nvPr/>
        </p:nvCxnSpPr>
        <p:spPr>
          <a:xfrm>
            <a:off x="1392009" y="1897165"/>
            <a:ext cx="0" cy="565500"/>
          </a:xfrm>
          <a:prstGeom prst="straightConnector1">
            <a:avLst/>
          </a:prstGeom>
          <a:noFill/>
          <a:ln w="76200" cap="flat" cmpd="sng">
            <a:solidFill>
              <a:srgbClr val="EC6A5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5" name="Shape 265"/>
          <p:cNvSpPr txBox="1"/>
          <p:nvPr/>
        </p:nvSpPr>
        <p:spPr>
          <a:xfrm>
            <a:off x="1486233" y="2015069"/>
            <a:ext cx="11069400" cy="56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600" b="1">
                <a:solidFill>
                  <a:srgbClr val="434343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Prediction</a:t>
            </a:r>
            <a:r>
              <a:rPr lang="en-US" sz="360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of spread of diseases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cxnSp>
        <p:nvCxnSpPr>
          <p:cNvPr id="266" name="Shape 266"/>
          <p:cNvCxnSpPr/>
          <p:nvPr/>
        </p:nvCxnSpPr>
        <p:spPr>
          <a:xfrm>
            <a:off x="1391218" y="2757365"/>
            <a:ext cx="0" cy="565499"/>
          </a:xfrm>
          <a:prstGeom prst="straightConnector1">
            <a:avLst/>
          </a:prstGeom>
          <a:noFill/>
          <a:ln w="76200" cap="flat" cmpd="sng">
            <a:solidFill>
              <a:srgbClr val="EC6A5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7" name="Shape 267"/>
          <p:cNvSpPr txBox="1"/>
          <p:nvPr/>
        </p:nvSpPr>
        <p:spPr>
          <a:xfrm>
            <a:off x="1485443" y="2875273"/>
            <a:ext cx="110694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600" b="1">
                <a:solidFill>
                  <a:srgbClr val="434343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Notifications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endParaRPr sz="3600" b="1">
              <a:solidFill>
                <a:srgbClr val="434343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cxnSp>
        <p:nvCxnSpPr>
          <p:cNvPr id="268" name="Shape 268"/>
          <p:cNvCxnSpPr/>
          <p:nvPr/>
        </p:nvCxnSpPr>
        <p:spPr>
          <a:xfrm>
            <a:off x="1390444" y="3734591"/>
            <a:ext cx="0" cy="565500"/>
          </a:xfrm>
          <a:prstGeom prst="straightConnector1">
            <a:avLst/>
          </a:prstGeom>
          <a:noFill/>
          <a:ln w="76200" cap="flat" cmpd="sng">
            <a:solidFill>
              <a:srgbClr val="EC6A5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9" name="Shape 269"/>
          <p:cNvSpPr txBox="1"/>
          <p:nvPr/>
        </p:nvSpPr>
        <p:spPr>
          <a:xfrm>
            <a:off x="1484669" y="3852499"/>
            <a:ext cx="110694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600" b="1">
                <a:solidFill>
                  <a:srgbClr val="434343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Visual Summary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endParaRPr sz="3600" b="1">
              <a:solidFill>
                <a:srgbClr val="434343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cxnSp>
        <p:nvCxnSpPr>
          <p:cNvPr id="270" name="Shape 270"/>
          <p:cNvCxnSpPr/>
          <p:nvPr/>
        </p:nvCxnSpPr>
        <p:spPr>
          <a:xfrm>
            <a:off x="1390445" y="4794360"/>
            <a:ext cx="0" cy="565500"/>
          </a:xfrm>
          <a:prstGeom prst="straightConnector1">
            <a:avLst/>
          </a:prstGeom>
          <a:noFill/>
          <a:ln w="76200" cap="flat" cmpd="sng">
            <a:solidFill>
              <a:srgbClr val="EC6A5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71" name="Shape 271"/>
          <p:cNvSpPr txBox="1"/>
          <p:nvPr/>
        </p:nvSpPr>
        <p:spPr>
          <a:xfrm>
            <a:off x="1484670" y="4912268"/>
            <a:ext cx="11069400" cy="13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600" b="1">
                <a:solidFill>
                  <a:srgbClr val="434343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Analytics</a:t>
            </a:r>
            <a:r>
              <a:rPr lang="en-US" sz="3600"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for health officials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endParaRPr sz="3600" b="1">
              <a:solidFill>
                <a:srgbClr val="434343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cxnSp>
        <p:nvCxnSpPr>
          <p:cNvPr id="272" name="Shape 272"/>
          <p:cNvCxnSpPr/>
          <p:nvPr/>
        </p:nvCxnSpPr>
        <p:spPr>
          <a:xfrm>
            <a:off x="1374756" y="5602304"/>
            <a:ext cx="0" cy="565500"/>
          </a:xfrm>
          <a:prstGeom prst="straightConnector1">
            <a:avLst/>
          </a:prstGeom>
          <a:noFill/>
          <a:ln w="76200" cap="flat" cmpd="sng">
            <a:solidFill>
              <a:srgbClr val="EC6A5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73" name="Shape 273"/>
          <p:cNvSpPr txBox="1"/>
          <p:nvPr/>
        </p:nvSpPr>
        <p:spPr>
          <a:xfrm>
            <a:off x="1468981" y="5720212"/>
            <a:ext cx="11069400" cy="13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600" b="1">
                <a:solidFill>
                  <a:srgbClr val="434343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Scalable</a:t>
            </a:r>
          </a:p>
          <a:p>
            <a:pPr lvl="0" rtl="0">
              <a:lnSpc>
                <a:spcPct val="90000"/>
              </a:lnSpc>
              <a:spcBef>
                <a:spcPts val="1000"/>
              </a:spcBef>
              <a:buNone/>
            </a:pPr>
            <a:endParaRPr sz="3600" b="1">
              <a:solidFill>
                <a:srgbClr val="434343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6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93784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What we have achieved till now…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103511"/>
              </p:ext>
            </p:extLst>
          </p:nvPr>
        </p:nvGraphicFramePr>
        <p:xfrm>
          <a:off x="199293" y="961292"/>
          <a:ext cx="11805137" cy="5794441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4080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38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Competition Name and Type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ea typeface="Times New Roman" panose="02020603050405020304" pitchFamily="18" charset="0"/>
                        <a:cs typeface="Segoe UI Light" panose="020B0502040204020203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Venue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ea typeface="Times New Roman" panose="02020603050405020304" pitchFamily="18" charset="0"/>
                        <a:cs typeface="Segoe UI Light" panose="020B0502040204020203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Date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ea typeface="Times New Roman" panose="02020603050405020304" pitchFamily="18" charset="0"/>
                        <a:cs typeface="Segoe UI Light" panose="020B0502040204020203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Position/Prize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ea typeface="Times New Roman" panose="02020603050405020304" pitchFamily="18" charset="0"/>
                        <a:cs typeface="Segoe UI Light" panose="020B0502040204020203" pitchFamily="34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538">
                <a:tc>
                  <a:txBody>
                    <a:bodyPr/>
                    <a:lstStyle/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Arial"/>
                        </a:rPr>
                        <a:t>Avalon : National Level Project Competition</a:t>
                      </a:r>
                      <a:endParaRPr lang="en-US" sz="1800" b="0" i="0" u="none" strike="noStrike" cap="none" dirty="0">
                        <a:solidFill>
                          <a:schemeClr val="lt1"/>
                        </a:solidFill>
                        <a:effectLst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  <a:sym typeface="Arial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Arial"/>
                        </a:rPr>
                        <a:t>Terna</a:t>
                      </a:r>
                      <a:r>
                        <a:rPr lang="en-US" sz="1800" u="none" strike="noStrike" cap="non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Arial"/>
                        </a:rPr>
                        <a:t> </a:t>
                      </a:r>
                      <a:r>
                        <a:rPr lang="en-US" sz="1800" u="none" strike="noStrike" cap="none" dirty="0" err="1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Arial"/>
                        </a:rPr>
                        <a:t>Engg</a:t>
                      </a:r>
                      <a:r>
                        <a:rPr lang="en-US" sz="1800" u="none" strike="noStrike" cap="non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Arial"/>
                        </a:rPr>
                        <a:t>. College</a:t>
                      </a:r>
                      <a:endParaRPr lang="en-US" sz="1800" b="0" i="0" u="none" strike="noStrike" cap="none" dirty="0">
                        <a:solidFill>
                          <a:schemeClr val="lt1"/>
                        </a:solidFill>
                        <a:effectLst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  <a:sym typeface="Arial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Arial"/>
                        </a:rPr>
                        <a:t>2 March 2017</a:t>
                      </a:r>
                      <a:endParaRPr lang="en-US" sz="1800" b="0" i="0" u="none" strike="noStrike" cap="none" dirty="0">
                        <a:solidFill>
                          <a:schemeClr val="lt1"/>
                        </a:solidFill>
                        <a:effectLst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  <a:sym typeface="Arial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Participant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ea typeface="Times New Roman" panose="02020603050405020304" pitchFamily="18" charset="0"/>
                        <a:cs typeface="Segoe UI Light" panose="020B0502040204020203" pitchFamily="34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384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Arial"/>
                        </a:rPr>
                        <a:t>Innovations : National Level Project Competition</a:t>
                      </a:r>
                      <a:endParaRPr lang="en-US" sz="1800" b="0" i="0" u="none" strike="noStrike" cap="none" dirty="0">
                        <a:solidFill>
                          <a:schemeClr val="lt1"/>
                        </a:solidFill>
                        <a:effectLst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  <a:sym typeface="Arial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Arial"/>
                        </a:rPr>
                        <a:t>SIES, </a:t>
                      </a:r>
                      <a:r>
                        <a:rPr lang="en-US" sz="1800" u="none" strike="noStrike" cap="none" dirty="0" err="1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Arial"/>
                        </a:rPr>
                        <a:t>Nerul</a:t>
                      </a:r>
                      <a:endParaRPr lang="en-US" sz="1800" b="0" i="0" u="none" strike="noStrike" cap="none" dirty="0">
                        <a:solidFill>
                          <a:schemeClr val="lt1"/>
                        </a:solidFill>
                        <a:effectLst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  <a:sym typeface="Arial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Arial"/>
                        </a:rPr>
                        <a:t>10 March, 2017</a:t>
                      </a:r>
                      <a:endParaRPr lang="en-US" sz="1800" b="0" i="0" u="none" strike="noStrike" cap="none" dirty="0">
                        <a:solidFill>
                          <a:schemeClr val="lt1"/>
                        </a:solidFill>
                        <a:effectLst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  <a:sym typeface="Arial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1st Prize</a:t>
                      </a:r>
                      <a:r>
                        <a:rPr lang="en-US" sz="1800" baseline="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+ </a:t>
                      </a:r>
                      <a:r>
                        <a:rPr lang="en-US" sz="18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Opportunity for giving research talk at IIT Bombay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ea typeface="Times New Roman" panose="02020603050405020304" pitchFamily="18" charset="0"/>
                        <a:cs typeface="Segoe UI Light" panose="020B0502040204020203" pitchFamily="34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307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Arial"/>
                        </a:rPr>
                        <a:t>Nawonmesh</a:t>
                      </a:r>
                      <a:r>
                        <a:rPr lang="en-US" sz="1800" u="none" strike="noStrike" cap="non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Arial"/>
                        </a:rPr>
                        <a:t> : National Level Idea &amp; Innovation Competition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highlight>
                            <a:srgbClr val="FFFFFF"/>
                          </a:highlight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Segoe UI Light" panose="020B0502040204020203" pitchFamily="34" charset="0"/>
                        <a:ea typeface="Times New Roman" panose="02020603050405020304" pitchFamily="18" charset="0"/>
                        <a:cs typeface="Segoe UI Light" panose="020B0502040204020203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Arial"/>
                        </a:rPr>
                        <a:t>IIT Bombay</a:t>
                      </a:r>
                      <a:endParaRPr lang="en-US" sz="1800" b="0" i="0" u="none" strike="noStrike" cap="none" dirty="0">
                        <a:solidFill>
                          <a:schemeClr val="lt1"/>
                        </a:solidFill>
                        <a:effectLst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  <a:sym typeface="Arial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Arial"/>
                        </a:rPr>
                        <a:t>4 March 2017,</a:t>
                      </a:r>
                    </a:p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Arial"/>
                        </a:rPr>
                        <a:t>5 March 2017</a:t>
                      </a:r>
                      <a:endParaRPr lang="en-US" sz="1800" b="0" i="0" u="none" strike="noStrike" cap="none" dirty="0">
                        <a:solidFill>
                          <a:schemeClr val="lt1"/>
                        </a:solidFill>
                        <a:effectLst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  <a:sym typeface="Arial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2nd Prize</a:t>
                      </a:r>
                      <a:r>
                        <a:rPr lang="en-US" sz="1800" baseline="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+ </a:t>
                      </a:r>
                      <a:endParaRPr lang="en-US" sz="1800" dirty="0">
                        <a:effectLst/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Internship at IIT Bombay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ea typeface="Times New Roman" panose="02020603050405020304" pitchFamily="18" charset="0"/>
                        <a:cs typeface="Segoe UI Light" panose="020B0502040204020203" pitchFamily="34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307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Arial"/>
                        </a:rPr>
                        <a:t>Technomania</a:t>
                      </a:r>
                      <a:r>
                        <a:rPr lang="en-US" sz="1800" u="none" strike="noStrike" cap="non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Arial"/>
                        </a:rPr>
                        <a:t> ‘17 : Project Presentation Competition</a:t>
                      </a:r>
                      <a:endParaRPr lang="en-US" sz="1800" b="0" i="0" u="none" strike="noStrike" cap="none" dirty="0">
                        <a:solidFill>
                          <a:schemeClr val="lt1"/>
                        </a:solidFill>
                        <a:effectLst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  <a:sym typeface="Arial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Arial"/>
                        </a:rPr>
                        <a:t>IEEE - CRCE in college: Fr. </a:t>
                      </a:r>
                      <a:r>
                        <a:rPr lang="en-US" sz="1800" u="none" strike="noStrike" cap="none" dirty="0" err="1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Arial"/>
                        </a:rPr>
                        <a:t>Conceicao</a:t>
                      </a:r>
                      <a:r>
                        <a:rPr lang="en-US" sz="1800" u="none" strike="noStrike" cap="non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Arial"/>
                        </a:rPr>
                        <a:t> Rodrigues College of Engineering</a:t>
                      </a:r>
                      <a:endParaRPr lang="en-US" sz="1800" b="0" i="0" u="none" strike="noStrike" cap="none" dirty="0">
                        <a:solidFill>
                          <a:schemeClr val="lt1"/>
                        </a:solidFill>
                        <a:effectLst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  <a:sym typeface="Arial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Arial"/>
                        </a:rPr>
                        <a:t>17 March 2017,</a:t>
                      </a:r>
                    </a:p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Arial"/>
                        </a:rPr>
                        <a:t>18 March 2017</a:t>
                      </a:r>
                      <a:endParaRPr lang="en-US" sz="1800" b="0" i="0" u="none" strike="noStrike" cap="none" dirty="0">
                        <a:solidFill>
                          <a:schemeClr val="lt1"/>
                        </a:solidFill>
                        <a:effectLst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  <a:sym typeface="Arial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3rd Prize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ea typeface="Times New Roman" panose="02020603050405020304" pitchFamily="18" charset="0"/>
                        <a:cs typeface="Segoe UI Light" panose="020B0502040204020203" pitchFamily="34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094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6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What we have achieved till now…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968060"/>
              </p:ext>
            </p:extLst>
          </p:nvPr>
        </p:nvGraphicFramePr>
        <p:xfrm>
          <a:off x="386862" y="1334895"/>
          <a:ext cx="11418276" cy="5463609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3947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5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28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Competition Name and Type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ea typeface="Times New Roman" panose="02020603050405020304" pitchFamily="18" charset="0"/>
                        <a:cs typeface="Segoe UI Light" panose="020B0502040204020203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Venue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ea typeface="Times New Roman" panose="02020603050405020304" pitchFamily="18" charset="0"/>
                        <a:cs typeface="Segoe UI Light" panose="020B0502040204020203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Date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ea typeface="Times New Roman" panose="02020603050405020304" pitchFamily="18" charset="0"/>
                        <a:cs typeface="Segoe UI Light" panose="020B0502040204020203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Position/Prize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ea typeface="Times New Roman" panose="02020603050405020304" pitchFamily="18" charset="0"/>
                        <a:cs typeface="Segoe UI Light" panose="020B0502040204020203" pitchFamily="34" charset="0"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Arial"/>
                        </a:rPr>
                        <a:t>ReSConAM</a:t>
                      </a:r>
                      <a:r>
                        <a:rPr lang="en-US" sz="1800" u="none" strike="noStrike" cap="non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Arial"/>
                        </a:rPr>
                        <a:t> ‘17 : National Level Research Presentation Competition </a:t>
                      </a:r>
                      <a:endParaRPr lang="en-US" sz="1800" b="0" i="0" u="none" strike="noStrike" cap="none" dirty="0">
                        <a:solidFill>
                          <a:schemeClr val="lt1"/>
                        </a:solidFill>
                        <a:effectLst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Arial"/>
                        </a:rPr>
                        <a:t>IIT Bombay</a:t>
                      </a:r>
                      <a:endParaRPr lang="en-US" sz="1800" b="0" i="0" u="none" strike="noStrike" cap="none">
                        <a:solidFill>
                          <a:schemeClr val="lt1"/>
                        </a:solidFill>
                        <a:effectLst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Arial"/>
                        </a:rPr>
                        <a:t>18 March 2017,</a:t>
                      </a:r>
                    </a:p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Arial"/>
                        </a:rPr>
                        <a:t>19 March 2017</a:t>
                      </a:r>
                      <a:endParaRPr lang="en-US" sz="1800" b="0" i="0" u="none" strike="noStrike" cap="none">
                        <a:solidFill>
                          <a:schemeClr val="lt1"/>
                        </a:solidFill>
                        <a:effectLst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Arial"/>
                        </a:rPr>
                        <a:t>3rd Prize</a:t>
                      </a:r>
                    </a:p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Arial"/>
                        </a:rPr>
                        <a:t>+</a:t>
                      </a:r>
                    </a:p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Arial"/>
                        </a:rPr>
                        <a:t>Paper published at IIT Network</a:t>
                      </a:r>
                      <a:endParaRPr lang="en-US" sz="1800" b="0" i="0" u="none" strike="noStrike" cap="none">
                        <a:solidFill>
                          <a:schemeClr val="lt1"/>
                        </a:solidFill>
                        <a:effectLst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24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Arial"/>
                        </a:rPr>
                        <a:t>Prodology</a:t>
                      </a:r>
                      <a:r>
                        <a:rPr lang="en-US" sz="1800" u="none" strike="noStrike" cap="non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Arial"/>
                        </a:rPr>
                        <a:t> : Technical Paper Presentation</a:t>
                      </a:r>
                      <a:endParaRPr lang="en-US" sz="1800" b="0" i="0" u="none" strike="noStrike" cap="none" dirty="0">
                        <a:solidFill>
                          <a:schemeClr val="lt1"/>
                        </a:solidFill>
                        <a:effectLst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Arial"/>
                        </a:rPr>
                        <a:t>VJTI</a:t>
                      </a:r>
                      <a:endParaRPr lang="en-US" sz="1800" b="0" i="0" u="none" strike="noStrike" cap="none" dirty="0">
                        <a:solidFill>
                          <a:schemeClr val="lt1"/>
                        </a:solidFill>
                        <a:effectLst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Arial"/>
                        </a:rPr>
                        <a:t>19 March 2017</a:t>
                      </a:r>
                      <a:endParaRPr lang="en-US" sz="1800" b="0" i="0" u="none" strike="noStrike" cap="none" dirty="0">
                        <a:solidFill>
                          <a:schemeClr val="lt1"/>
                        </a:solidFill>
                        <a:effectLst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Arial"/>
                        </a:rPr>
                        <a:t>Participant</a:t>
                      </a:r>
                      <a:endParaRPr lang="en-US" sz="1800" b="0" i="0" u="none" strike="noStrike" cap="none">
                        <a:solidFill>
                          <a:schemeClr val="lt1"/>
                        </a:solidFill>
                        <a:effectLst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899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Arial"/>
                        </a:rPr>
                        <a:t>IET </a:t>
                      </a:r>
                      <a:r>
                        <a:rPr lang="en-US" sz="1800" u="none" strike="noStrike" cap="none" dirty="0" err="1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Arial"/>
                        </a:rPr>
                        <a:t>Karamaveer</a:t>
                      </a:r>
                      <a:r>
                        <a:rPr lang="en-US" sz="1800" u="none" strike="noStrike" cap="non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Arial"/>
                        </a:rPr>
                        <a:t> Expo ‘17 : National Level Working Model Project Competition</a:t>
                      </a:r>
                    </a:p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Arial"/>
                        </a:rPr>
                        <a:t> </a:t>
                      </a:r>
                      <a:endParaRPr lang="en-US" sz="1800" b="0" i="0" u="none" strike="noStrike" cap="none" dirty="0">
                        <a:solidFill>
                          <a:schemeClr val="lt1"/>
                        </a:solidFill>
                        <a:effectLst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Arial"/>
                        </a:rPr>
                        <a:t>IET (Institute of Engineering and Technology) at K.K. </a:t>
                      </a:r>
                      <a:r>
                        <a:rPr lang="en-US" sz="1800" u="none" strike="noStrike" cap="none" dirty="0" err="1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Arial"/>
                        </a:rPr>
                        <a:t>Wagh</a:t>
                      </a:r>
                      <a:r>
                        <a:rPr lang="en-US" sz="1800" u="none" strike="noStrike" cap="non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Arial"/>
                        </a:rPr>
                        <a:t> Inst. of </a:t>
                      </a:r>
                      <a:r>
                        <a:rPr lang="en-US" sz="1800" u="none" strike="noStrike" cap="none" dirty="0" err="1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Arial"/>
                        </a:rPr>
                        <a:t>Edu</a:t>
                      </a:r>
                      <a:r>
                        <a:rPr lang="en-US" sz="1800" u="none" strike="noStrike" cap="non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Arial"/>
                        </a:rPr>
                        <a:t>. &amp; Research, </a:t>
                      </a:r>
                      <a:r>
                        <a:rPr lang="en-US" sz="1800" u="none" strike="noStrike" cap="none" dirty="0" err="1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Arial"/>
                        </a:rPr>
                        <a:t>Nashik</a:t>
                      </a:r>
                      <a:r>
                        <a:rPr lang="en-US" sz="1800" u="none" strike="noStrike" cap="non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Arial"/>
                        </a:rPr>
                        <a:t> </a:t>
                      </a:r>
                      <a:endParaRPr lang="en-US" sz="1800" b="0" i="0" u="none" strike="noStrike" cap="none" dirty="0">
                        <a:solidFill>
                          <a:schemeClr val="lt1"/>
                        </a:solidFill>
                        <a:effectLst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Arial"/>
                        </a:rPr>
                        <a:t>21 March 2017,</a:t>
                      </a:r>
                    </a:p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Arial"/>
                        </a:rPr>
                        <a:t>22 March 2017</a:t>
                      </a:r>
                      <a:endParaRPr lang="en-US" sz="1800" b="0" i="0" u="none" strike="noStrike" cap="none" dirty="0">
                        <a:solidFill>
                          <a:schemeClr val="lt1"/>
                        </a:solidFill>
                        <a:effectLst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  <a:sym typeface="Arial"/>
                        </a:rPr>
                        <a:t>2nd Prize</a:t>
                      </a:r>
                      <a:endParaRPr lang="en-US" sz="1800" b="0" i="0" u="none" strike="noStrike" cap="none" dirty="0">
                        <a:solidFill>
                          <a:schemeClr val="lt1"/>
                        </a:solidFill>
                        <a:effectLst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146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6A5C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ctrTitle" idx="4294967295"/>
          </p:nvPr>
        </p:nvSpPr>
        <p:spPr>
          <a:xfrm>
            <a:off x="1523900" y="1799023"/>
            <a:ext cx="9144000" cy="129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8000" b="1" i="0" u="none" strike="noStrike" cap="none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Thank You</a:t>
            </a:r>
          </a:p>
        </p:txBody>
      </p:sp>
      <p:sp>
        <p:nvSpPr>
          <p:cNvPr id="279" name="Shape 279"/>
          <p:cNvSpPr/>
          <p:nvPr/>
        </p:nvSpPr>
        <p:spPr>
          <a:xfrm>
            <a:off x="165000" y="3353733"/>
            <a:ext cx="12027000" cy="138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 Sans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Thanks for bearing with us! We’d love to hear from you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 Sans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Kindly post your suggestions, feedbacks or simply stay connected with us: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 Sans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spateaugur@gmail.com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7146" y="1493749"/>
            <a:ext cx="10236300" cy="488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0" y="19947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dirty="0">
                <a:solidFill>
                  <a:srgbClr val="3E4348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Statistics - Mumbai Health Report 2015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598625" y="1743375"/>
            <a:ext cx="4400399" cy="144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C6A5C"/>
              </a:buClr>
              <a:buSzPct val="25000"/>
              <a:buFont typeface="Quattrocento Sans"/>
              <a:buNone/>
            </a:pPr>
            <a:r>
              <a:rPr lang="en-US" sz="2800" b="1" i="0" u="none" strike="noStrike" cap="none">
                <a:solidFill>
                  <a:srgbClr val="EC6A5C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7650 people</a:t>
            </a:r>
            <a:r>
              <a:rPr lang="en-US" sz="2800" b="0" i="0" u="none" strike="noStrike" cap="none">
                <a:solidFill>
                  <a:srgbClr val="3E4348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in Mumbai died because of common diseases in the year 2015.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0" i="0" u="none" strike="noStrike" cap="none">
              <a:solidFill>
                <a:srgbClr val="3E4348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598625" y="3555150"/>
            <a:ext cx="4400399" cy="221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C6A5C"/>
              </a:buClr>
              <a:buSzPct val="25000"/>
              <a:buFont typeface="Quattrocento Sans"/>
              <a:buNone/>
            </a:pPr>
            <a:r>
              <a:rPr lang="en-US" sz="2800" b="1" i="0" u="none" strike="noStrike" cap="none">
                <a:solidFill>
                  <a:srgbClr val="EC6A5C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30% of the total death population</a:t>
            </a:r>
            <a:r>
              <a:rPr lang="en-US" sz="2800" b="0" i="0" u="none" strike="noStrike" cap="none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in Mumbai die due to common diseases or epidemic hit.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189025" y="6248553"/>
            <a:ext cx="11739118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attrocento Sans"/>
              <a:buNone/>
            </a:pPr>
            <a:r>
              <a:rPr lang="en-US" sz="1200" b="0" i="1" u="none" strike="noStrike" cap="none">
                <a:solidFill>
                  <a:srgbClr val="000000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Courtesy: Mumbai Health Report | International Workshop on Climate Change Vulnerability Assessment and Urban Development Planning for Asian Coastal Cities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rgbClr val="3E4348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Where do we lack?</a:t>
            </a: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10503"/>
          <a:stretch/>
        </p:blipFill>
        <p:spPr>
          <a:xfrm>
            <a:off x="1785534" y="1033241"/>
            <a:ext cx="8799488" cy="521531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189025" y="6248553"/>
            <a:ext cx="11739118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attrocento Sans"/>
              <a:buNone/>
            </a:pPr>
            <a:r>
              <a:rPr lang="en-US" sz="1200" b="0" i="1" u="none" strike="noStrike" cap="none">
                <a:solidFill>
                  <a:srgbClr val="000000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Courtesy: Mumbai Health Report | International Workshop on Climate Change Vulnerability Assessment and Urban Development Planning for Asian Coastal Cities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0" y="17753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3E4348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What is </a:t>
            </a:r>
            <a:r>
              <a:rPr lang="en-US" sz="4400" b="0" i="0" u="none" strike="noStrike" cap="none" dirty="0" err="1">
                <a:solidFill>
                  <a:srgbClr val="3E4348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SpateAugur</a:t>
            </a:r>
            <a:r>
              <a:rPr lang="en-US" sz="4400" b="0" i="0" u="none" strike="noStrike" cap="none" dirty="0">
                <a:solidFill>
                  <a:srgbClr val="3E4348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?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25600" y="1325700"/>
            <a:ext cx="3287100" cy="187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C6A5C"/>
              </a:buClr>
              <a:buSzPct val="25000"/>
              <a:buFont typeface="Quattrocento Sans"/>
              <a:buNone/>
            </a:pPr>
            <a:r>
              <a:rPr lang="en-US" sz="2400" b="1" i="0" u="none" strike="noStrike" cap="none">
                <a:solidFill>
                  <a:srgbClr val="EC6A5C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SpateAugur</a:t>
            </a:r>
            <a:r>
              <a:rPr lang="en-US" sz="2400" b="0" i="0" u="none" strike="noStrike" cap="none">
                <a:solidFill>
                  <a:srgbClr val="3E4348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is an informative health eco-system which is used for </a:t>
            </a:r>
            <a:r>
              <a:rPr lang="en-US" sz="2400" b="1" i="0" u="none" strike="noStrike" cap="none">
                <a:solidFill>
                  <a:srgbClr val="3E4348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predicting epidemics and diseases</a:t>
            </a:r>
            <a:r>
              <a:rPr lang="en-US" sz="2400" b="0" i="0" u="none" strike="noStrike" cap="none">
                <a:solidFill>
                  <a:srgbClr val="3E4348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.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4452450" y="1898075"/>
            <a:ext cx="3287100" cy="12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E4348"/>
              </a:buClr>
              <a:buSzPct val="25000"/>
              <a:buFont typeface="Quattrocento Sans"/>
              <a:buNone/>
            </a:pPr>
            <a:r>
              <a:rPr lang="en-US" sz="2400" b="0" i="0" u="none" strike="noStrike" cap="none">
                <a:solidFill>
                  <a:srgbClr val="3E4348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This eco-system will predict,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0" i="0" u="none" strike="noStrike" cap="none">
              <a:solidFill>
                <a:srgbClr val="3E4348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4452450" y="2805300"/>
            <a:ext cx="3287100" cy="145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E4348"/>
              </a:buClr>
              <a:buSzPct val="25000"/>
              <a:buFont typeface="Quattrocento Sans"/>
              <a:buNone/>
            </a:pPr>
            <a:r>
              <a:rPr lang="en-US" sz="2400" b="0" i="0" u="none" strike="noStrike" cap="none">
                <a:solidFill>
                  <a:srgbClr val="3E4348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What is the </a:t>
            </a:r>
            <a:r>
              <a:rPr lang="en-US" sz="2400" b="1" i="0" u="none" strike="noStrike" cap="none">
                <a:solidFill>
                  <a:srgbClr val="3E4348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probability of a disease/epidemic to outbreak in a region.</a:t>
            </a: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0" i="0" u="none" strike="noStrike" cap="none">
              <a:solidFill>
                <a:srgbClr val="3E4348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4452450" y="4112957"/>
            <a:ext cx="3287100" cy="145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E4348"/>
              </a:buClr>
              <a:buSzPct val="25000"/>
              <a:buFont typeface="Quattrocento Sans"/>
              <a:buNone/>
            </a:pPr>
            <a:r>
              <a:rPr lang="en-US" sz="2400" b="0" i="0" u="none" strike="noStrike" cap="none" dirty="0">
                <a:solidFill>
                  <a:srgbClr val="3E4348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What are the </a:t>
            </a:r>
            <a:r>
              <a:rPr lang="en-US" sz="2400" b="1" i="0" u="none" strike="noStrike" cap="none" dirty="0">
                <a:solidFill>
                  <a:srgbClr val="3E4348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numbers of people who will get inflected by the disease.</a:t>
            </a: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3E4348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0" i="0" u="none" strike="noStrike" cap="none" dirty="0">
              <a:solidFill>
                <a:srgbClr val="3E4348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8287334" y="4842250"/>
            <a:ext cx="3502500" cy="182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E4348"/>
              </a:buClr>
              <a:buSzPct val="25000"/>
              <a:buFont typeface="Quattrocento Sans"/>
              <a:buNone/>
            </a:pPr>
            <a:r>
              <a:rPr lang="en-US" sz="2400" b="0" i="0" u="none" strike="noStrike" cap="none" dirty="0">
                <a:solidFill>
                  <a:srgbClr val="3E4348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Such predictions act as an </a:t>
            </a:r>
            <a:r>
              <a:rPr lang="en-US" sz="2400" b="1" i="0" u="none" strike="noStrike" cap="none" dirty="0">
                <a:solidFill>
                  <a:srgbClr val="3E4348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alarm for health control boards to take appropriate decision.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b="1" i="0" u="none" strike="noStrike" cap="none" dirty="0">
              <a:solidFill>
                <a:srgbClr val="EC6A5C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52450" y="1384025"/>
            <a:ext cx="514050" cy="51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91546" y="4263900"/>
            <a:ext cx="566574" cy="56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0" y="-11081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3E4348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What can it do ?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283575" y="1241675"/>
            <a:ext cx="6752999" cy="6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EC6A5C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Public Notification</a:t>
            </a: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1705" y="2888346"/>
            <a:ext cx="514310" cy="537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8075" y="3195561"/>
            <a:ext cx="1598223" cy="1668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0651" y="2658518"/>
            <a:ext cx="514310" cy="537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299" y="2931373"/>
            <a:ext cx="514310" cy="537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877" y="2429635"/>
            <a:ext cx="514310" cy="537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9848" y="2375306"/>
            <a:ext cx="514310" cy="537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0651" y="2121476"/>
            <a:ext cx="514310" cy="537043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89411" y="4988050"/>
            <a:ext cx="3182100" cy="12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4348"/>
              </a:buClr>
              <a:buSzPct val="25000"/>
              <a:buFont typeface="Quattrocento Sans"/>
              <a:buNone/>
            </a:pPr>
            <a:r>
              <a:rPr lang="en-US" sz="2400"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People are made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4348"/>
              </a:buClr>
              <a:buSzPct val="25000"/>
              <a:buFont typeface="Quattrocento Sans"/>
              <a:buNone/>
            </a:pPr>
            <a:r>
              <a:rPr lang="en-US" sz="2400"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aware of spreading of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4348"/>
              </a:buClr>
              <a:buSzPct val="25000"/>
              <a:buFont typeface="Quattrocento Sans"/>
              <a:buNone/>
            </a:pPr>
            <a:r>
              <a:rPr lang="en-US" sz="2400"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diseases</a:t>
            </a:r>
            <a:r>
              <a:rPr lang="en-US" sz="2400" b="0" i="0" u="none" strike="noStrike" cap="none"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.</a:t>
            </a: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74721" y="2616974"/>
            <a:ext cx="1544100" cy="154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3688648" y="4864425"/>
            <a:ext cx="3927600" cy="12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attrocento Sans"/>
              <a:buNone/>
            </a:pPr>
            <a:r>
              <a:rPr lang="en-US" sz="240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General public</a:t>
            </a:r>
            <a:r>
              <a:rPr lang="en-US" sz="2400" b="0" i="0" u="none" strike="noStrike" cap="none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 will be </a:t>
            </a:r>
            <a:r>
              <a:rPr lang="en-US" sz="240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notified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attrocento Sans"/>
              <a:buNone/>
            </a:pPr>
            <a:r>
              <a:rPr lang="en-US" sz="2400">
                <a:solidFill>
                  <a:schemeClr val="dk1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about  precautions.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attrocento Sans"/>
              <a:buNone/>
            </a:pPr>
            <a:endParaRPr sz="2400">
              <a:solidFill>
                <a:schemeClr val="dk1"/>
              </a:solidFill>
              <a:latin typeface="Segoe UI Light" panose="020B0502040204020203" pitchFamily="34" charset="0"/>
              <a:ea typeface="Quattrocento Sans"/>
              <a:cs typeface="Segoe UI Light" panose="020B0502040204020203" pitchFamily="34" charset="0"/>
              <a:sym typeface="Quattrocento Sans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7960411" y="4988050"/>
            <a:ext cx="3927600" cy="12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4348"/>
              </a:buClr>
              <a:buSzPct val="25000"/>
              <a:buFont typeface="Quattrocento Sans"/>
              <a:buNone/>
            </a:pPr>
            <a:r>
              <a:rPr lang="en-US" sz="2400"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Sample text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4348"/>
              </a:buClr>
              <a:buSzPct val="25000"/>
              <a:buFont typeface="Quattrocento Sans"/>
              <a:buNone/>
            </a:pPr>
            <a:r>
              <a:rPr lang="en-US" sz="2400"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notification.</a:t>
            </a:r>
          </a:p>
        </p:txBody>
      </p:sp>
      <p:pic>
        <p:nvPicPr>
          <p:cNvPr id="144" name="Shape 144" descr="Screenshot_2017-03-03-20-07-14.png"/>
          <p:cNvPicPr preferRelativeResize="0"/>
          <p:nvPr/>
        </p:nvPicPr>
        <p:blipFill rotWithShape="1">
          <a:blip r:embed="rId6">
            <a:alphaModFix/>
          </a:blip>
          <a:srcRect t="54918"/>
          <a:stretch/>
        </p:blipFill>
        <p:spPr>
          <a:xfrm>
            <a:off x="8033400" y="1995175"/>
            <a:ext cx="3854600" cy="309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200" y="1238700"/>
            <a:ext cx="3181500" cy="127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9600" y="1238700"/>
            <a:ext cx="47625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 descr="Image result for vorograph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9574" y="3930501"/>
            <a:ext cx="2439000" cy="19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 descr="Image result for vorograph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02075" y="3930500"/>
            <a:ext cx="2716800" cy="196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0" y="0"/>
            <a:ext cx="10515600" cy="930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4400"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Alike us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1021200" y="5896400"/>
            <a:ext cx="3862500" cy="7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2400" b="1">
                <a:solidFill>
                  <a:srgbClr val="3E4348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IBM’s Vorograph</a:t>
            </a:r>
          </a:p>
        </p:txBody>
      </p:sp>
      <p:pic>
        <p:nvPicPr>
          <p:cNvPr id="155" name="Shape 155" descr="Image result for Emerging Infectious Disease Repository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84548" y="3181598"/>
            <a:ext cx="2439000" cy="146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98249" y="4692300"/>
            <a:ext cx="1133100" cy="8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 descr="Image result for GRITS - Global Rapid Identification Tool System: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14201" y="3488650"/>
            <a:ext cx="1437900" cy="8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04600" y="27661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800" b="1" i="0" u="none" strike="noStrike" cap="none">
                <a:solidFill>
                  <a:srgbClr val="3E4348"/>
                </a:solidFill>
                <a:latin typeface="Segoe UI Light" panose="020B0502040204020203" pitchFamily="34" charset="0"/>
                <a:ea typeface="Quattrocento Sans"/>
                <a:cs typeface="Segoe UI Light" panose="020B0502040204020203" pitchFamily="34" charset="0"/>
                <a:sym typeface="Quattrocento Sans"/>
              </a:rPr>
              <a:t>How to do it ?</a:t>
            </a:r>
          </a:p>
        </p:txBody>
      </p:sp>
      <p:cxnSp>
        <p:nvCxnSpPr>
          <p:cNvPr id="163" name="Shape 163"/>
          <p:cNvCxnSpPr/>
          <p:nvPr/>
        </p:nvCxnSpPr>
        <p:spPr>
          <a:xfrm>
            <a:off x="4041759" y="3770708"/>
            <a:ext cx="1178400" cy="23400"/>
          </a:xfrm>
          <a:prstGeom prst="straightConnector1">
            <a:avLst/>
          </a:prstGeom>
          <a:noFill/>
          <a:ln w="76200" cap="flat" cmpd="sng">
            <a:solidFill>
              <a:srgbClr val="EC6A5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 descr="ConceptualDiagram_si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250" y="152400"/>
            <a:ext cx="7203148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585</Words>
  <Application>Microsoft Office PowerPoint</Application>
  <PresentationFormat>Widescreen</PresentationFormat>
  <Paragraphs>117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Segoe UI Light</vt:lpstr>
      <vt:lpstr>Quattrocento Sans</vt:lpstr>
      <vt:lpstr>Arial</vt:lpstr>
      <vt:lpstr>Times New Roman</vt:lpstr>
      <vt:lpstr>Office Theme</vt:lpstr>
      <vt:lpstr>SpateAugur</vt:lpstr>
      <vt:lpstr>PowerPoint Presentation</vt:lpstr>
      <vt:lpstr>Statistics - Mumbai Health Report 2015</vt:lpstr>
      <vt:lpstr>Where do we lack?</vt:lpstr>
      <vt:lpstr>What is SpateAugur ?</vt:lpstr>
      <vt:lpstr>What can it do ?</vt:lpstr>
      <vt:lpstr>PowerPoint Presentation</vt:lpstr>
      <vt:lpstr>How to do it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</vt:lpstr>
      <vt:lpstr>Summary</vt:lpstr>
      <vt:lpstr>What we have achieved till now…</vt:lpstr>
      <vt:lpstr>What we have achieved till now…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SpateAugur</dc:title>
  <cp:lastModifiedBy>Sagar Palao</cp:lastModifiedBy>
  <cp:revision>8</cp:revision>
  <dcterms:modified xsi:type="dcterms:W3CDTF">2018-02-03T14:53:23Z</dcterms:modified>
</cp:coreProperties>
</file>