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878069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27836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77306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62827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60278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11318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3910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70424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54423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60185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84254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42593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67733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5.png"/><Relationship Id="rId10"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CE5"/>
        </a:solidFill>
        <a:effectLst/>
      </p:bgPr>
    </p:bg>
    <p:spTree>
      <p:nvGrpSpPr>
        <p:cNvPr id="1" name="Shape 53"/>
        <p:cNvGrpSpPr/>
        <p:nvPr/>
      </p:nvGrpSpPr>
      <p:grpSpPr>
        <a:xfrm>
          <a:off x="0" y="0"/>
          <a:ext cx="0" cy="0"/>
          <a:chOff x="0" y="0"/>
          <a:chExt cx="0" cy="0"/>
        </a:xfrm>
      </p:grpSpPr>
      <p:sp>
        <p:nvSpPr>
          <p:cNvPr id="54" name="Shape 54"/>
          <p:cNvSpPr txBox="1"/>
          <p:nvPr/>
        </p:nvSpPr>
        <p:spPr>
          <a:xfrm>
            <a:off x="0" y="1410983"/>
            <a:ext cx="9144000" cy="1002300"/>
          </a:xfrm>
          <a:prstGeom prst="rect">
            <a:avLst/>
          </a:prstGeom>
          <a:noFill/>
          <a:ln>
            <a:noFill/>
          </a:ln>
        </p:spPr>
        <p:txBody>
          <a:bodyPr lIns="68575" tIns="34275" rIns="68575" bIns="34275" anchor="b" anchorCtr="0">
            <a:noAutofit/>
          </a:bodyPr>
          <a:lstStyle/>
          <a:p>
            <a:pPr lvl="0" algn="ctr" rtl="0">
              <a:lnSpc>
                <a:spcPct val="90000"/>
              </a:lnSpc>
              <a:spcBef>
                <a:spcPts val="0"/>
              </a:spcBef>
              <a:buNone/>
            </a:pPr>
            <a:r>
              <a:rPr lang="en" sz="6000" b="1" i="1" dirty="0">
                <a:solidFill>
                  <a:srgbClr val="FFFFFF"/>
                </a:solidFill>
                <a:latin typeface="Trebuchet MS"/>
                <a:ea typeface="Trebuchet MS"/>
                <a:cs typeface="Trebuchet MS"/>
                <a:sym typeface="Trebuchet MS"/>
              </a:rPr>
              <a:t>V</a:t>
            </a:r>
            <a:r>
              <a:rPr lang="en" sz="4500" b="1" i="1" dirty="0">
                <a:solidFill>
                  <a:srgbClr val="FFFFFF"/>
                </a:solidFill>
                <a:latin typeface="Trebuchet MS"/>
                <a:ea typeface="Trebuchet MS"/>
                <a:cs typeface="Trebuchet MS"/>
                <a:sym typeface="Trebuchet MS"/>
              </a:rPr>
              <a:t>UL</a:t>
            </a:r>
            <a:r>
              <a:rPr lang="en" sz="6000" dirty="0">
                <a:solidFill>
                  <a:srgbClr val="FFFFFF"/>
                </a:solidFill>
                <a:latin typeface="Trebuchet MS"/>
                <a:ea typeface="Trebuchet MS"/>
                <a:cs typeface="Trebuchet MS"/>
                <a:sym typeface="Trebuchet MS"/>
              </a:rPr>
              <a:t>S</a:t>
            </a:r>
            <a:r>
              <a:rPr lang="en" sz="4500" dirty="0">
                <a:solidFill>
                  <a:srgbClr val="FFFFFF"/>
                </a:solidFill>
                <a:latin typeface="Trebuchet MS"/>
                <a:ea typeface="Trebuchet MS"/>
                <a:cs typeface="Trebuchet MS"/>
                <a:sym typeface="Trebuchet MS"/>
              </a:rPr>
              <a:t>CAN</a:t>
            </a:r>
          </a:p>
        </p:txBody>
      </p:sp>
      <p:sp>
        <p:nvSpPr>
          <p:cNvPr id="55" name="Shape 55"/>
          <p:cNvSpPr txBox="1"/>
          <p:nvPr/>
        </p:nvSpPr>
        <p:spPr>
          <a:xfrm>
            <a:off x="3976098" y="3123344"/>
            <a:ext cx="4739351" cy="1709456"/>
          </a:xfrm>
          <a:prstGeom prst="rect">
            <a:avLst/>
          </a:prstGeom>
          <a:noFill/>
          <a:ln>
            <a:noFill/>
          </a:ln>
        </p:spPr>
        <p:txBody>
          <a:bodyPr lIns="91425" tIns="91425" rIns="91425" bIns="91425" anchor="t" anchorCtr="0">
            <a:noAutofit/>
          </a:bodyPr>
          <a:lstStyle/>
          <a:p>
            <a:pPr marL="76200" lvl="0" algn="r" rtl="0">
              <a:spcBef>
                <a:spcPts val="0"/>
              </a:spcBef>
              <a:buClr>
                <a:srgbClr val="FFFFFF"/>
              </a:buClr>
              <a:buSzPct val="100000"/>
            </a:pPr>
            <a:r>
              <a:rPr lang="en" sz="2400" dirty="0" smtClean="0">
                <a:solidFill>
                  <a:srgbClr val="FFFFFF"/>
                </a:solidFill>
                <a:latin typeface="Trebuchet MS"/>
                <a:ea typeface="Trebuchet MS"/>
                <a:cs typeface="Trebuchet MS"/>
                <a:sym typeface="Trebuchet MS"/>
              </a:rPr>
              <a:t>Sagar Palao | 73</a:t>
            </a:r>
          </a:p>
          <a:p>
            <a:pPr marL="76200" lvl="0" algn="r" rtl="0">
              <a:spcBef>
                <a:spcPts val="0"/>
              </a:spcBef>
              <a:buClr>
                <a:srgbClr val="FFFFFF"/>
              </a:buClr>
              <a:buSzPct val="100000"/>
            </a:pPr>
            <a:r>
              <a:rPr lang="en" sz="2400" dirty="0" smtClean="0">
                <a:solidFill>
                  <a:srgbClr val="FFFFFF"/>
                </a:solidFill>
                <a:latin typeface="Trebuchet MS"/>
                <a:ea typeface="Trebuchet MS"/>
                <a:cs typeface="Trebuchet MS"/>
                <a:sym typeface="Trebuchet MS"/>
              </a:rPr>
              <a:t>Siddhesh Dighe | 79</a:t>
            </a:r>
          </a:p>
          <a:p>
            <a:pPr marL="76200" lvl="0" algn="r" rtl="0">
              <a:spcBef>
                <a:spcPts val="0"/>
              </a:spcBef>
              <a:buClr>
                <a:srgbClr val="FFFFFF"/>
              </a:buClr>
              <a:buSzPct val="100000"/>
            </a:pPr>
            <a:r>
              <a:rPr lang="en" sz="2400" dirty="0" smtClean="0">
                <a:solidFill>
                  <a:srgbClr val="FFFFFF"/>
                </a:solidFill>
                <a:latin typeface="Trebuchet MS"/>
                <a:ea typeface="Trebuchet MS"/>
                <a:cs typeface="Trebuchet MS"/>
                <a:sym typeface="Trebuchet MS"/>
              </a:rPr>
              <a:t>Abhishek Shahasane | 78</a:t>
            </a:r>
          </a:p>
          <a:p>
            <a:pPr marL="76200" lvl="0" algn="r" rtl="0">
              <a:spcBef>
                <a:spcPts val="0"/>
              </a:spcBef>
              <a:buClr>
                <a:srgbClr val="FFFFFF"/>
              </a:buClr>
              <a:buSzPct val="100000"/>
            </a:pPr>
            <a:r>
              <a:rPr lang="en" sz="2400" dirty="0" smtClean="0">
                <a:solidFill>
                  <a:srgbClr val="FFFFFF"/>
                </a:solidFill>
                <a:latin typeface="Trebuchet MS"/>
                <a:ea typeface="Trebuchet MS"/>
                <a:cs typeface="Trebuchet MS"/>
                <a:sym typeface="Trebuchet MS"/>
              </a:rPr>
              <a:t>M</a:t>
            </a:r>
            <a:r>
              <a:rPr lang="en-US" sz="2400" dirty="0" smtClean="0">
                <a:solidFill>
                  <a:srgbClr val="FFFFFF"/>
                </a:solidFill>
                <a:latin typeface="Trebuchet MS"/>
                <a:ea typeface="Trebuchet MS"/>
                <a:cs typeface="Trebuchet MS"/>
                <a:sym typeface="Trebuchet MS"/>
              </a:rPr>
              <a:t>a</a:t>
            </a:r>
            <a:r>
              <a:rPr lang="en" sz="2400" dirty="0" smtClean="0">
                <a:solidFill>
                  <a:srgbClr val="FFFFFF"/>
                </a:solidFill>
                <a:latin typeface="Trebuchet MS"/>
                <a:ea typeface="Trebuchet MS"/>
                <a:cs typeface="Trebuchet MS"/>
                <a:sym typeface="Trebuchet MS"/>
              </a:rPr>
              <a:t>nish Manghwani | 31</a:t>
            </a:r>
            <a:endParaRPr lang="en" sz="2400" dirty="0">
              <a:solidFill>
                <a:srgbClr val="FFFFFF"/>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p:nvPr/>
        </p:nvSpPr>
        <p:spPr>
          <a:xfrm>
            <a:off x="204225" y="0"/>
            <a:ext cx="5706300" cy="842100"/>
          </a:xfrm>
          <a:prstGeom prst="rect">
            <a:avLst/>
          </a:prstGeom>
          <a:noFill/>
          <a:ln>
            <a:noFill/>
          </a:ln>
        </p:spPr>
        <p:txBody>
          <a:bodyPr lIns="91425" tIns="45700" rIns="91425" bIns="45700" anchor="ctr" anchorCtr="0">
            <a:noAutofit/>
          </a:bodyPr>
          <a:lstStyle/>
          <a:p>
            <a:pPr lvl="0" rtl="0">
              <a:lnSpc>
                <a:spcPct val="90000"/>
              </a:lnSpc>
              <a:spcBef>
                <a:spcPts val="0"/>
              </a:spcBef>
              <a:buNone/>
            </a:pPr>
            <a:r>
              <a:rPr lang="en" sz="3600">
                <a:solidFill>
                  <a:srgbClr val="7F7F7F"/>
                </a:solidFill>
                <a:latin typeface="Trebuchet MS"/>
                <a:ea typeface="Trebuchet MS"/>
                <a:cs typeface="Trebuchet MS"/>
                <a:sym typeface="Trebuchet MS"/>
              </a:rPr>
              <a:t>Level 2</a:t>
            </a:r>
          </a:p>
        </p:txBody>
      </p:sp>
      <p:sp>
        <p:nvSpPr>
          <p:cNvPr id="172" name="Shape 172"/>
          <p:cNvSpPr txBox="1"/>
          <p:nvPr/>
        </p:nvSpPr>
        <p:spPr>
          <a:xfrm>
            <a:off x="204250" y="2880325"/>
            <a:ext cx="2733600" cy="2046900"/>
          </a:xfrm>
          <a:prstGeom prst="rect">
            <a:avLst/>
          </a:prstGeom>
          <a:noFill/>
          <a:ln>
            <a:noFill/>
          </a:ln>
        </p:spPr>
        <p:txBody>
          <a:bodyPr lIns="91425" tIns="91425" rIns="91425" bIns="91425" anchor="t" anchorCtr="0">
            <a:noAutofit/>
          </a:bodyPr>
          <a:lstStyle/>
          <a:p>
            <a:pPr lvl="0" rtl="0">
              <a:spcBef>
                <a:spcPts val="0"/>
              </a:spcBef>
              <a:buNone/>
            </a:pPr>
            <a:r>
              <a:rPr lang="en">
                <a:latin typeface="Trebuchet MS"/>
                <a:ea typeface="Trebuchet MS"/>
                <a:cs typeface="Trebuchet MS"/>
                <a:sym typeface="Trebuchet MS"/>
              </a:rPr>
              <a:t>In level 2 we have detailed the set of attacks in a generic Web/Database Server. </a:t>
            </a:r>
          </a:p>
          <a:p>
            <a:pPr lvl="0" rtl="0">
              <a:spcBef>
                <a:spcPts val="0"/>
              </a:spcBef>
              <a:buNone/>
            </a:pPr>
            <a:endParaRPr>
              <a:latin typeface="Trebuchet MS"/>
              <a:ea typeface="Trebuchet MS"/>
              <a:cs typeface="Trebuchet MS"/>
              <a:sym typeface="Trebuchet MS"/>
            </a:endParaRPr>
          </a:p>
          <a:p>
            <a:pPr lvl="0" rtl="0">
              <a:spcBef>
                <a:spcPts val="0"/>
              </a:spcBef>
              <a:buNone/>
            </a:pPr>
            <a:r>
              <a:rPr lang="en">
                <a:latin typeface="Trebuchet MS"/>
                <a:ea typeface="Trebuchet MS"/>
                <a:cs typeface="Trebuchet MS"/>
                <a:sym typeface="Trebuchet MS"/>
              </a:rPr>
              <a:t>So when an attack or an attempt for attack is made to the server, server logs the attack in its access log.</a:t>
            </a:r>
          </a:p>
          <a:p>
            <a:pPr lvl="0" rtl="0">
              <a:spcBef>
                <a:spcPts val="0"/>
              </a:spcBef>
              <a:buNone/>
            </a:pPr>
            <a:endParaRPr>
              <a:latin typeface="Trebuchet MS"/>
              <a:ea typeface="Trebuchet MS"/>
              <a:cs typeface="Trebuchet MS"/>
              <a:sym typeface="Trebuchet MS"/>
            </a:endParaRPr>
          </a:p>
        </p:txBody>
      </p:sp>
      <p:sp>
        <p:nvSpPr>
          <p:cNvPr id="173" name="Shape 173"/>
          <p:cNvSpPr txBox="1"/>
          <p:nvPr/>
        </p:nvSpPr>
        <p:spPr>
          <a:xfrm>
            <a:off x="2984700" y="3184575"/>
            <a:ext cx="3174600" cy="1820700"/>
          </a:xfrm>
          <a:prstGeom prst="rect">
            <a:avLst/>
          </a:prstGeom>
          <a:noFill/>
          <a:ln>
            <a:noFill/>
          </a:ln>
        </p:spPr>
        <p:txBody>
          <a:bodyPr lIns="91425" tIns="91425" rIns="91425" bIns="91425" anchor="t" anchorCtr="0">
            <a:noAutofit/>
          </a:bodyPr>
          <a:lstStyle/>
          <a:p>
            <a:pPr lvl="0" rtl="0">
              <a:spcBef>
                <a:spcPts val="0"/>
              </a:spcBef>
              <a:buNone/>
            </a:pPr>
            <a:r>
              <a:rPr lang="en">
                <a:latin typeface="Trebuchet MS"/>
                <a:ea typeface="Trebuchet MS"/>
                <a:cs typeface="Trebuchet MS"/>
                <a:sym typeface="Trebuchet MS"/>
              </a:rPr>
              <a:t>We scan the entire log file to discover signature of vulnerability.</a:t>
            </a:r>
            <a:br>
              <a:rPr lang="en">
                <a:latin typeface="Trebuchet MS"/>
                <a:ea typeface="Trebuchet MS"/>
                <a:cs typeface="Trebuchet MS"/>
                <a:sym typeface="Trebuchet MS"/>
              </a:rPr>
            </a:br>
            <a:r>
              <a:rPr lang="en">
                <a:latin typeface="Trebuchet MS"/>
                <a:ea typeface="Trebuchet MS"/>
                <a:cs typeface="Trebuchet MS"/>
                <a:sym typeface="Trebuchet MS"/>
              </a:rPr>
              <a:t/>
            </a:r>
            <a:br>
              <a:rPr lang="en">
                <a:latin typeface="Trebuchet MS"/>
                <a:ea typeface="Trebuchet MS"/>
                <a:cs typeface="Trebuchet MS"/>
                <a:sym typeface="Trebuchet MS"/>
              </a:rPr>
            </a:br>
            <a:r>
              <a:rPr lang="en">
                <a:latin typeface="Trebuchet MS"/>
                <a:ea typeface="Trebuchet MS"/>
                <a:cs typeface="Trebuchet MS"/>
                <a:sym typeface="Trebuchet MS"/>
              </a:rPr>
              <a:t>This log records are compared with the actual signature of attacks.Thus the vulnerability can be scanned and attacks or attempts to attacks can be listed.</a:t>
            </a:r>
          </a:p>
        </p:txBody>
      </p:sp>
      <p:pic>
        <p:nvPicPr>
          <p:cNvPr id="174" name="Shape 174"/>
          <p:cNvPicPr preferRelativeResize="0"/>
          <p:nvPr/>
        </p:nvPicPr>
        <p:blipFill>
          <a:blip r:embed="rId3">
            <a:alphaModFix/>
          </a:blip>
          <a:stretch>
            <a:fillRect/>
          </a:stretch>
        </p:blipFill>
        <p:spPr>
          <a:xfrm>
            <a:off x="3469864" y="1150900"/>
            <a:ext cx="1366731" cy="1596849"/>
          </a:xfrm>
          <a:prstGeom prst="rect">
            <a:avLst/>
          </a:prstGeom>
          <a:noFill/>
          <a:ln>
            <a:noFill/>
          </a:ln>
        </p:spPr>
      </p:pic>
      <p:sp>
        <p:nvSpPr>
          <p:cNvPr id="175" name="Shape 175"/>
          <p:cNvSpPr txBox="1"/>
          <p:nvPr/>
        </p:nvSpPr>
        <p:spPr>
          <a:xfrm>
            <a:off x="3291325" y="1767431"/>
            <a:ext cx="1723800" cy="363900"/>
          </a:xfrm>
          <a:prstGeom prst="rect">
            <a:avLst/>
          </a:prstGeom>
          <a:noFill/>
          <a:ln>
            <a:noFill/>
          </a:ln>
        </p:spPr>
        <p:txBody>
          <a:bodyPr lIns="68575" tIns="34275" rIns="68575" bIns="34275" anchor="b" anchorCtr="0">
            <a:noAutofit/>
          </a:bodyPr>
          <a:lstStyle/>
          <a:p>
            <a:pPr lvl="0" algn="ctr" rtl="0">
              <a:lnSpc>
                <a:spcPct val="90000"/>
              </a:lnSpc>
              <a:spcBef>
                <a:spcPts val="0"/>
              </a:spcBef>
              <a:buNone/>
            </a:pPr>
            <a:r>
              <a:rPr lang="en" b="1" i="1">
                <a:solidFill>
                  <a:srgbClr val="00ACE5"/>
                </a:solidFill>
                <a:latin typeface="Trebuchet MS"/>
                <a:ea typeface="Trebuchet MS"/>
                <a:cs typeface="Trebuchet MS"/>
                <a:sym typeface="Trebuchet MS"/>
              </a:rPr>
              <a:t>VUL</a:t>
            </a:r>
            <a:r>
              <a:rPr lang="en">
                <a:solidFill>
                  <a:srgbClr val="00ACE5"/>
                </a:solidFill>
                <a:latin typeface="Trebuchet MS"/>
                <a:ea typeface="Trebuchet MS"/>
                <a:cs typeface="Trebuchet MS"/>
                <a:sym typeface="Trebuchet MS"/>
              </a:rPr>
              <a:t>SCAN</a:t>
            </a:r>
          </a:p>
        </p:txBody>
      </p:sp>
      <p:pic>
        <p:nvPicPr>
          <p:cNvPr id="176" name="Shape 176" descr="Image result for security icon"/>
          <p:cNvPicPr preferRelativeResize="0"/>
          <p:nvPr/>
        </p:nvPicPr>
        <p:blipFill>
          <a:blip r:embed="rId4">
            <a:alphaModFix/>
          </a:blip>
          <a:stretch>
            <a:fillRect/>
          </a:stretch>
        </p:blipFill>
        <p:spPr>
          <a:xfrm>
            <a:off x="3863683" y="1421864"/>
            <a:ext cx="579094" cy="467470"/>
          </a:xfrm>
          <a:prstGeom prst="rect">
            <a:avLst/>
          </a:prstGeom>
          <a:noFill/>
          <a:ln>
            <a:noFill/>
          </a:ln>
        </p:spPr>
      </p:pic>
      <p:pic>
        <p:nvPicPr>
          <p:cNvPr id="177" name="Shape 177"/>
          <p:cNvPicPr preferRelativeResize="0"/>
          <p:nvPr/>
        </p:nvPicPr>
        <p:blipFill>
          <a:blip r:embed="rId5">
            <a:alphaModFix/>
          </a:blip>
          <a:stretch>
            <a:fillRect/>
          </a:stretch>
        </p:blipFill>
        <p:spPr>
          <a:xfrm>
            <a:off x="1120000" y="842099"/>
            <a:ext cx="648875" cy="648875"/>
          </a:xfrm>
          <a:prstGeom prst="rect">
            <a:avLst/>
          </a:prstGeom>
          <a:noFill/>
          <a:ln>
            <a:noFill/>
          </a:ln>
        </p:spPr>
      </p:pic>
      <p:pic>
        <p:nvPicPr>
          <p:cNvPr id="178" name="Shape 178"/>
          <p:cNvPicPr preferRelativeResize="0"/>
          <p:nvPr/>
        </p:nvPicPr>
        <p:blipFill>
          <a:blip r:embed="rId5">
            <a:alphaModFix/>
          </a:blip>
          <a:stretch>
            <a:fillRect/>
          </a:stretch>
        </p:blipFill>
        <p:spPr>
          <a:xfrm>
            <a:off x="739725" y="1527149"/>
            <a:ext cx="648875" cy="648875"/>
          </a:xfrm>
          <a:prstGeom prst="rect">
            <a:avLst/>
          </a:prstGeom>
          <a:noFill/>
          <a:ln>
            <a:noFill/>
          </a:ln>
        </p:spPr>
      </p:pic>
      <p:pic>
        <p:nvPicPr>
          <p:cNvPr id="179" name="Shape 179"/>
          <p:cNvPicPr preferRelativeResize="0"/>
          <p:nvPr/>
        </p:nvPicPr>
        <p:blipFill>
          <a:blip r:embed="rId5">
            <a:alphaModFix/>
          </a:blip>
          <a:stretch>
            <a:fillRect/>
          </a:stretch>
        </p:blipFill>
        <p:spPr>
          <a:xfrm>
            <a:off x="1246587" y="2131337"/>
            <a:ext cx="648875" cy="648875"/>
          </a:xfrm>
          <a:prstGeom prst="rect">
            <a:avLst/>
          </a:prstGeom>
          <a:noFill/>
          <a:ln>
            <a:noFill/>
          </a:ln>
        </p:spPr>
      </p:pic>
      <p:cxnSp>
        <p:nvCxnSpPr>
          <p:cNvPr id="180" name="Shape 180"/>
          <p:cNvCxnSpPr/>
          <p:nvPr/>
        </p:nvCxnSpPr>
        <p:spPr>
          <a:xfrm>
            <a:off x="1905925" y="1215125"/>
            <a:ext cx="1423200" cy="399600"/>
          </a:xfrm>
          <a:prstGeom prst="straightConnector1">
            <a:avLst/>
          </a:prstGeom>
          <a:noFill/>
          <a:ln w="19050" cap="flat" cmpd="sng">
            <a:solidFill>
              <a:srgbClr val="7F7F7F"/>
            </a:solidFill>
            <a:prstDash val="solid"/>
            <a:round/>
            <a:headEnd type="none" w="lg" len="lg"/>
            <a:tailEnd type="triangle" w="lg" len="lg"/>
          </a:ln>
        </p:spPr>
      </p:cxnSp>
      <p:cxnSp>
        <p:nvCxnSpPr>
          <p:cNvPr id="181" name="Shape 181"/>
          <p:cNvCxnSpPr/>
          <p:nvPr/>
        </p:nvCxnSpPr>
        <p:spPr>
          <a:xfrm rot="10800000" flipH="1">
            <a:off x="1539725" y="1781150"/>
            <a:ext cx="1731300" cy="58200"/>
          </a:xfrm>
          <a:prstGeom prst="straightConnector1">
            <a:avLst/>
          </a:prstGeom>
          <a:noFill/>
          <a:ln w="19050" cap="flat" cmpd="sng">
            <a:solidFill>
              <a:srgbClr val="7F7F7F"/>
            </a:solidFill>
            <a:prstDash val="solid"/>
            <a:round/>
            <a:headEnd type="none" w="lg" len="lg"/>
            <a:tailEnd type="triangle" w="lg" len="lg"/>
          </a:ln>
        </p:spPr>
      </p:cxnSp>
      <p:cxnSp>
        <p:nvCxnSpPr>
          <p:cNvPr id="182" name="Shape 182"/>
          <p:cNvCxnSpPr>
            <a:endCxn id="175" idx="1"/>
          </p:cNvCxnSpPr>
          <p:nvPr/>
        </p:nvCxnSpPr>
        <p:spPr>
          <a:xfrm rot="10800000" flipH="1">
            <a:off x="2080825" y="1949381"/>
            <a:ext cx="1210500" cy="447600"/>
          </a:xfrm>
          <a:prstGeom prst="straightConnector1">
            <a:avLst/>
          </a:prstGeom>
          <a:noFill/>
          <a:ln w="19050" cap="flat" cmpd="sng">
            <a:solidFill>
              <a:srgbClr val="7F7F7F"/>
            </a:solidFill>
            <a:prstDash val="solid"/>
            <a:round/>
            <a:headEnd type="none" w="lg" len="lg"/>
            <a:tailEnd type="triangle" w="lg" len="lg"/>
          </a:ln>
        </p:spPr>
      </p:cxnSp>
      <p:sp>
        <p:nvSpPr>
          <p:cNvPr id="183" name="Shape 183"/>
          <p:cNvSpPr txBox="1"/>
          <p:nvPr/>
        </p:nvSpPr>
        <p:spPr>
          <a:xfrm rot="859093">
            <a:off x="2057695" y="1122235"/>
            <a:ext cx="1256737" cy="191363"/>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7F7F7F"/>
                </a:solidFill>
              </a:rPr>
              <a:t>Sql Injection</a:t>
            </a:r>
          </a:p>
        </p:txBody>
      </p:sp>
      <p:sp>
        <p:nvSpPr>
          <p:cNvPr id="184" name="Shape 184"/>
          <p:cNvSpPr txBox="1"/>
          <p:nvPr/>
        </p:nvSpPr>
        <p:spPr>
          <a:xfrm rot="-132304">
            <a:off x="1464930" y="1514932"/>
            <a:ext cx="1606189" cy="191235"/>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7F7F7F"/>
                </a:solidFill>
              </a:rPr>
              <a:t>Cross Site Scripting</a:t>
            </a:r>
          </a:p>
        </p:txBody>
      </p:sp>
      <p:sp>
        <p:nvSpPr>
          <p:cNvPr id="185" name="Shape 185"/>
          <p:cNvSpPr txBox="1"/>
          <p:nvPr/>
        </p:nvSpPr>
        <p:spPr>
          <a:xfrm rot="-1202114">
            <a:off x="1951352" y="1968377"/>
            <a:ext cx="957974" cy="191230"/>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7F7F7F"/>
                </a:solidFill>
              </a:rPr>
              <a:t>LDS</a:t>
            </a:r>
          </a:p>
        </p:txBody>
      </p:sp>
      <p:pic>
        <p:nvPicPr>
          <p:cNvPr id="186" name="Shape 186"/>
          <p:cNvPicPr preferRelativeResize="0"/>
          <p:nvPr/>
        </p:nvPicPr>
        <p:blipFill>
          <a:blip r:embed="rId6">
            <a:alphaModFix/>
          </a:blip>
          <a:stretch>
            <a:fillRect/>
          </a:stretch>
        </p:blipFill>
        <p:spPr>
          <a:xfrm>
            <a:off x="6170850" y="1520700"/>
            <a:ext cx="579100" cy="579100"/>
          </a:xfrm>
          <a:prstGeom prst="rect">
            <a:avLst/>
          </a:prstGeom>
          <a:noFill/>
          <a:ln>
            <a:noFill/>
          </a:ln>
        </p:spPr>
      </p:pic>
      <p:pic>
        <p:nvPicPr>
          <p:cNvPr id="187" name="Shape 187"/>
          <p:cNvPicPr preferRelativeResize="0"/>
          <p:nvPr/>
        </p:nvPicPr>
        <p:blipFill>
          <a:blip r:embed="rId7">
            <a:alphaModFix/>
          </a:blip>
          <a:stretch>
            <a:fillRect/>
          </a:stretch>
        </p:blipFill>
        <p:spPr>
          <a:xfrm>
            <a:off x="7905674" y="1453837"/>
            <a:ext cx="648875" cy="648875"/>
          </a:xfrm>
          <a:prstGeom prst="rect">
            <a:avLst/>
          </a:prstGeom>
          <a:noFill/>
          <a:ln>
            <a:noFill/>
          </a:ln>
        </p:spPr>
      </p:pic>
      <p:cxnSp>
        <p:nvCxnSpPr>
          <p:cNvPr id="188" name="Shape 188"/>
          <p:cNvCxnSpPr>
            <a:stCxn id="175" idx="3"/>
            <a:endCxn id="186" idx="1"/>
          </p:cNvCxnSpPr>
          <p:nvPr/>
        </p:nvCxnSpPr>
        <p:spPr>
          <a:xfrm rot="10800000" flipH="1">
            <a:off x="5015125" y="1810181"/>
            <a:ext cx="1155600" cy="139200"/>
          </a:xfrm>
          <a:prstGeom prst="straightConnector1">
            <a:avLst/>
          </a:prstGeom>
          <a:noFill/>
          <a:ln w="19050" cap="flat" cmpd="sng">
            <a:solidFill>
              <a:srgbClr val="7F7F7F"/>
            </a:solidFill>
            <a:prstDash val="solid"/>
            <a:round/>
            <a:headEnd type="triangle" w="lg" len="lg"/>
            <a:tailEnd type="triangle" w="lg" len="lg"/>
          </a:ln>
        </p:spPr>
      </p:cxnSp>
      <p:cxnSp>
        <p:nvCxnSpPr>
          <p:cNvPr id="189" name="Shape 189"/>
          <p:cNvCxnSpPr>
            <a:stCxn id="187" idx="1"/>
            <a:endCxn id="186" idx="3"/>
          </p:cNvCxnSpPr>
          <p:nvPr/>
        </p:nvCxnSpPr>
        <p:spPr>
          <a:xfrm flipH="1">
            <a:off x="6750074" y="1778275"/>
            <a:ext cx="1155600" cy="32100"/>
          </a:xfrm>
          <a:prstGeom prst="straightConnector1">
            <a:avLst/>
          </a:prstGeom>
          <a:noFill/>
          <a:ln w="19050" cap="flat" cmpd="sng">
            <a:solidFill>
              <a:srgbClr val="7F7F7F"/>
            </a:solidFill>
            <a:prstDash val="solid"/>
            <a:round/>
            <a:headEnd type="none" w="lg" len="lg"/>
            <a:tailEnd type="triangle" w="lg" len="lg"/>
          </a:ln>
        </p:spPr>
      </p:cxnSp>
      <p:sp>
        <p:nvSpPr>
          <p:cNvPr id="190" name="Shape 190"/>
          <p:cNvSpPr txBox="1"/>
          <p:nvPr/>
        </p:nvSpPr>
        <p:spPr>
          <a:xfrm rot="-380683">
            <a:off x="5026226" y="1551593"/>
            <a:ext cx="1256898" cy="191355"/>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7F7F7F"/>
                </a:solidFill>
              </a:rPr>
              <a:t>Monitor Logs</a:t>
            </a:r>
          </a:p>
        </p:txBody>
      </p:sp>
      <p:sp>
        <p:nvSpPr>
          <p:cNvPr id="191" name="Shape 191"/>
          <p:cNvSpPr txBox="1"/>
          <p:nvPr/>
        </p:nvSpPr>
        <p:spPr>
          <a:xfrm rot="-4066">
            <a:off x="6788660" y="1498129"/>
            <a:ext cx="1521901" cy="1913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7F7F7F"/>
                </a:solidFill>
              </a:rPr>
              <a:t>Generate Reports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p:nvPr/>
        </p:nvSpPr>
        <p:spPr>
          <a:xfrm>
            <a:off x="204225" y="0"/>
            <a:ext cx="5706300" cy="842100"/>
          </a:xfrm>
          <a:prstGeom prst="rect">
            <a:avLst/>
          </a:prstGeom>
          <a:noFill/>
          <a:ln>
            <a:noFill/>
          </a:ln>
        </p:spPr>
        <p:txBody>
          <a:bodyPr lIns="91425" tIns="45700" rIns="91425" bIns="45700" anchor="ctr" anchorCtr="0">
            <a:noAutofit/>
          </a:bodyPr>
          <a:lstStyle/>
          <a:p>
            <a:pPr lvl="0" rtl="0">
              <a:lnSpc>
                <a:spcPct val="90000"/>
              </a:lnSpc>
              <a:spcBef>
                <a:spcPts val="0"/>
              </a:spcBef>
              <a:buNone/>
            </a:pPr>
            <a:r>
              <a:rPr lang="en" sz="3600">
                <a:solidFill>
                  <a:srgbClr val="7F7F7F"/>
                </a:solidFill>
                <a:latin typeface="Trebuchet MS"/>
                <a:ea typeface="Trebuchet MS"/>
                <a:cs typeface="Trebuchet MS"/>
                <a:sym typeface="Trebuchet MS"/>
              </a:rPr>
              <a:t>Level 2</a:t>
            </a:r>
          </a:p>
        </p:txBody>
      </p:sp>
      <p:sp>
        <p:nvSpPr>
          <p:cNvPr id="197" name="Shape 197"/>
          <p:cNvSpPr txBox="1"/>
          <p:nvPr/>
        </p:nvSpPr>
        <p:spPr>
          <a:xfrm>
            <a:off x="204250" y="2880325"/>
            <a:ext cx="2733600" cy="2046900"/>
          </a:xfrm>
          <a:prstGeom prst="rect">
            <a:avLst/>
          </a:prstGeom>
          <a:noFill/>
          <a:ln>
            <a:noFill/>
          </a:ln>
        </p:spPr>
        <p:txBody>
          <a:bodyPr lIns="91425" tIns="91425" rIns="91425" bIns="91425" anchor="t" anchorCtr="0">
            <a:noAutofit/>
          </a:bodyPr>
          <a:lstStyle/>
          <a:p>
            <a:pPr lvl="0" rtl="0">
              <a:spcBef>
                <a:spcPts val="0"/>
              </a:spcBef>
              <a:buNone/>
            </a:pPr>
            <a:r>
              <a:rPr lang="en">
                <a:latin typeface="Trebuchet MS"/>
                <a:ea typeface="Trebuchet MS"/>
                <a:cs typeface="Trebuchet MS"/>
                <a:sym typeface="Trebuchet MS"/>
              </a:rPr>
              <a:t>In level 2 we have detailed the set of attacks in a generic Web/Database Server. </a:t>
            </a:r>
          </a:p>
          <a:p>
            <a:pPr lvl="0" rtl="0">
              <a:spcBef>
                <a:spcPts val="0"/>
              </a:spcBef>
              <a:buNone/>
            </a:pPr>
            <a:endParaRPr>
              <a:latin typeface="Trebuchet MS"/>
              <a:ea typeface="Trebuchet MS"/>
              <a:cs typeface="Trebuchet MS"/>
              <a:sym typeface="Trebuchet MS"/>
            </a:endParaRPr>
          </a:p>
          <a:p>
            <a:pPr lvl="0" rtl="0">
              <a:spcBef>
                <a:spcPts val="0"/>
              </a:spcBef>
              <a:buNone/>
            </a:pPr>
            <a:r>
              <a:rPr lang="en">
                <a:latin typeface="Trebuchet MS"/>
                <a:ea typeface="Trebuchet MS"/>
                <a:cs typeface="Trebuchet MS"/>
                <a:sym typeface="Trebuchet MS"/>
              </a:rPr>
              <a:t>So when an attack or an attempt for attack is made to the server, server logs the attack in its access log.</a:t>
            </a:r>
          </a:p>
          <a:p>
            <a:pPr lvl="0" rtl="0">
              <a:spcBef>
                <a:spcPts val="0"/>
              </a:spcBef>
              <a:buNone/>
            </a:pPr>
            <a:endParaRPr>
              <a:latin typeface="Trebuchet MS"/>
              <a:ea typeface="Trebuchet MS"/>
              <a:cs typeface="Trebuchet MS"/>
              <a:sym typeface="Trebuchet MS"/>
            </a:endParaRPr>
          </a:p>
        </p:txBody>
      </p:sp>
      <p:sp>
        <p:nvSpPr>
          <p:cNvPr id="198" name="Shape 198"/>
          <p:cNvSpPr txBox="1"/>
          <p:nvPr/>
        </p:nvSpPr>
        <p:spPr>
          <a:xfrm>
            <a:off x="2984700" y="3184575"/>
            <a:ext cx="3174600" cy="1820700"/>
          </a:xfrm>
          <a:prstGeom prst="rect">
            <a:avLst/>
          </a:prstGeom>
          <a:noFill/>
          <a:ln>
            <a:noFill/>
          </a:ln>
        </p:spPr>
        <p:txBody>
          <a:bodyPr lIns="91425" tIns="91425" rIns="91425" bIns="91425" anchor="t" anchorCtr="0">
            <a:noAutofit/>
          </a:bodyPr>
          <a:lstStyle/>
          <a:p>
            <a:pPr lvl="0" rtl="0">
              <a:spcBef>
                <a:spcPts val="0"/>
              </a:spcBef>
              <a:buNone/>
            </a:pPr>
            <a:r>
              <a:rPr lang="en">
                <a:latin typeface="Trebuchet MS"/>
                <a:ea typeface="Trebuchet MS"/>
                <a:cs typeface="Trebuchet MS"/>
                <a:sym typeface="Trebuchet MS"/>
              </a:rPr>
              <a:t>We scan the entire log file to discover signature of vulnerability.</a:t>
            </a:r>
            <a:br>
              <a:rPr lang="en">
                <a:latin typeface="Trebuchet MS"/>
                <a:ea typeface="Trebuchet MS"/>
                <a:cs typeface="Trebuchet MS"/>
                <a:sym typeface="Trebuchet MS"/>
              </a:rPr>
            </a:br>
            <a:r>
              <a:rPr lang="en">
                <a:latin typeface="Trebuchet MS"/>
                <a:ea typeface="Trebuchet MS"/>
                <a:cs typeface="Trebuchet MS"/>
                <a:sym typeface="Trebuchet MS"/>
              </a:rPr>
              <a:t/>
            </a:r>
            <a:br>
              <a:rPr lang="en">
                <a:latin typeface="Trebuchet MS"/>
                <a:ea typeface="Trebuchet MS"/>
                <a:cs typeface="Trebuchet MS"/>
                <a:sym typeface="Trebuchet MS"/>
              </a:rPr>
            </a:br>
            <a:r>
              <a:rPr lang="en">
                <a:latin typeface="Trebuchet MS"/>
                <a:ea typeface="Trebuchet MS"/>
                <a:cs typeface="Trebuchet MS"/>
                <a:sym typeface="Trebuchet MS"/>
              </a:rPr>
              <a:t>This log records are compared with the actual signature of attacks.Thus the vulnerability can be scanned and attacks or attempts to attacks can be listed.</a:t>
            </a:r>
          </a:p>
        </p:txBody>
      </p:sp>
      <p:sp>
        <p:nvSpPr>
          <p:cNvPr id="199" name="Shape 199"/>
          <p:cNvSpPr txBox="1"/>
          <p:nvPr/>
        </p:nvSpPr>
        <p:spPr>
          <a:xfrm>
            <a:off x="6263650" y="3564575"/>
            <a:ext cx="2571900" cy="1262700"/>
          </a:xfrm>
          <a:prstGeom prst="rect">
            <a:avLst/>
          </a:prstGeom>
          <a:noFill/>
          <a:ln>
            <a:noFill/>
          </a:ln>
        </p:spPr>
        <p:txBody>
          <a:bodyPr lIns="91425" tIns="91425" rIns="91425" bIns="91425" anchor="t" anchorCtr="0">
            <a:noAutofit/>
          </a:bodyPr>
          <a:lstStyle/>
          <a:p>
            <a:pPr lvl="0" rtl="0">
              <a:spcBef>
                <a:spcPts val="0"/>
              </a:spcBef>
              <a:buNone/>
            </a:pPr>
            <a:r>
              <a:rPr lang="en">
                <a:latin typeface="Trebuchet MS"/>
                <a:ea typeface="Trebuchet MS"/>
                <a:cs typeface="Trebuchet MS"/>
                <a:sym typeface="Trebuchet MS"/>
              </a:rPr>
              <a:t>The result of the scanning is brought in three forms</a:t>
            </a:r>
          </a:p>
          <a:p>
            <a:pPr lvl="0" rtl="0">
              <a:spcBef>
                <a:spcPts val="0"/>
              </a:spcBef>
              <a:buNone/>
            </a:pPr>
            <a:endParaRPr>
              <a:latin typeface="Trebuchet MS"/>
              <a:ea typeface="Trebuchet MS"/>
              <a:cs typeface="Trebuchet MS"/>
              <a:sym typeface="Trebuchet MS"/>
            </a:endParaRPr>
          </a:p>
          <a:p>
            <a:pPr marL="457200" lvl="0" indent="-228600" rtl="0">
              <a:spcBef>
                <a:spcPts val="0"/>
              </a:spcBef>
              <a:buFont typeface="Trebuchet MS"/>
              <a:buAutoNum type="arabicPeriod"/>
            </a:pPr>
            <a:r>
              <a:rPr lang="en">
                <a:latin typeface="Trebuchet MS"/>
                <a:ea typeface="Trebuchet MS"/>
                <a:cs typeface="Trebuchet MS"/>
                <a:sym typeface="Trebuchet MS"/>
              </a:rPr>
              <a:t>HTML Document</a:t>
            </a:r>
          </a:p>
          <a:p>
            <a:pPr marL="457200" lvl="0" indent="-228600" rtl="0">
              <a:spcBef>
                <a:spcPts val="0"/>
              </a:spcBef>
              <a:buFont typeface="Trebuchet MS"/>
              <a:buAutoNum type="arabicPeriod"/>
            </a:pPr>
            <a:r>
              <a:rPr lang="en">
                <a:latin typeface="Trebuchet MS"/>
                <a:ea typeface="Trebuchet MS"/>
                <a:cs typeface="Trebuchet MS"/>
                <a:sym typeface="Trebuchet MS"/>
              </a:rPr>
              <a:t>XML Document</a:t>
            </a:r>
          </a:p>
          <a:p>
            <a:pPr marL="457200" lvl="0" indent="-228600" rtl="0">
              <a:spcBef>
                <a:spcPts val="0"/>
              </a:spcBef>
              <a:buFont typeface="Trebuchet MS"/>
              <a:buAutoNum type="arabicPeriod"/>
            </a:pPr>
            <a:r>
              <a:rPr lang="en">
                <a:latin typeface="Trebuchet MS"/>
                <a:ea typeface="Trebuchet MS"/>
                <a:cs typeface="Trebuchet MS"/>
                <a:sym typeface="Trebuchet MS"/>
              </a:rPr>
              <a:t>TEXT Document</a:t>
            </a:r>
          </a:p>
        </p:txBody>
      </p:sp>
      <p:pic>
        <p:nvPicPr>
          <p:cNvPr id="200" name="Shape 200"/>
          <p:cNvPicPr preferRelativeResize="0"/>
          <p:nvPr/>
        </p:nvPicPr>
        <p:blipFill>
          <a:blip r:embed="rId3">
            <a:alphaModFix/>
          </a:blip>
          <a:stretch>
            <a:fillRect/>
          </a:stretch>
        </p:blipFill>
        <p:spPr>
          <a:xfrm>
            <a:off x="3469864" y="1150900"/>
            <a:ext cx="1366731" cy="1596849"/>
          </a:xfrm>
          <a:prstGeom prst="rect">
            <a:avLst/>
          </a:prstGeom>
          <a:noFill/>
          <a:ln>
            <a:noFill/>
          </a:ln>
        </p:spPr>
      </p:pic>
      <p:sp>
        <p:nvSpPr>
          <p:cNvPr id="201" name="Shape 201"/>
          <p:cNvSpPr txBox="1"/>
          <p:nvPr/>
        </p:nvSpPr>
        <p:spPr>
          <a:xfrm>
            <a:off x="3291325" y="1767431"/>
            <a:ext cx="1723800" cy="363900"/>
          </a:xfrm>
          <a:prstGeom prst="rect">
            <a:avLst/>
          </a:prstGeom>
          <a:noFill/>
          <a:ln>
            <a:noFill/>
          </a:ln>
        </p:spPr>
        <p:txBody>
          <a:bodyPr lIns="68575" tIns="34275" rIns="68575" bIns="34275" anchor="b" anchorCtr="0">
            <a:noAutofit/>
          </a:bodyPr>
          <a:lstStyle/>
          <a:p>
            <a:pPr lvl="0" algn="ctr" rtl="0">
              <a:lnSpc>
                <a:spcPct val="90000"/>
              </a:lnSpc>
              <a:spcBef>
                <a:spcPts val="0"/>
              </a:spcBef>
              <a:buNone/>
            </a:pPr>
            <a:r>
              <a:rPr lang="en" b="1" i="1">
                <a:solidFill>
                  <a:srgbClr val="00ACE5"/>
                </a:solidFill>
                <a:latin typeface="Trebuchet MS"/>
                <a:ea typeface="Trebuchet MS"/>
                <a:cs typeface="Trebuchet MS"/>
                <a:sym typeface="Trebuchet MS"/>
              </a:rPr>
              <a:t>VUL</a:t>
            </a:r>
            <a:r>
              <a:rPr lang="en">
                <a:solidFill>
                  <a:srgbClr val="00ACE5"/>
                </a:solidFill>
                <a:latin typeface="Trebuchet MS"/>
                <a:ea typeface="Trebuchet MS"/>
                <a:cs typeface="Trebuchet MS"/>
                <a:sym typeface="Trebuchet MS"/>
              </a:rPr>
              <a:t>SCAN</a:t>
            </a:r>
          </a:p>
        </p:txBody>
      </p:sp>
      <p:pic>
        <p:nvPicPr>
          <p:cNvPr id="202" name="Shape 202" descr="Image result for security icon"/>
          <p:cNvPicPr preferRelativeResize="0"/>
          <p:nvPr/>
        </p:nvPicPr>
        <p:blipFill>
          <a:blip r:embed="rId4">
            <a:alphaModFix/>
          </a:blip>
          <a:stretch>
            <a:fillRect/>
          </a:stretch>
        </p:blipFill>
        <p:spPr>
          <a:xfrm>
            <a:off x="3863683" y="1421864"/>
            <a:ext cx="579094" cy="467470"/>
          </a:xfrm>
          <a:prstGeom prst="rect">
            <a:avLst/>
          </a:prstGeom>
          <a:noFill/>
          <a:ln>
            <a:noFill/>
          </a:ln>
        </p:spPr>
      </p:pic>
      <p:pic>
        <p:nvPicPr>
          <p:cNvPr id="203" name="Shape 203"/>
          <p:cNvPicPr preferRelativeResize="0"/>
          <p:nvPr/>
        </p:nvPicPr>
        <p:blipFill>
          <a:blip r:embed="rId5">
            <a:alphaModFix/>
          </a:blip>
          <a:stretch>
            <a:fillRect/>
          </a:stretch>
        </p:blipFill>
        <p:spPr>
          <a:xfrm>
            <a:off x="1120000" y="842099"/>
            <a:ext cx="648875" cy="648875"/>
          </a:xfrm>
          <a:prstGeom prst="rect">
            <a:avLst/>
          </a:prstGeom>
          <a:noFill/>
          <a:ln>
            <a:noFill/>
          </a:ln>
        </p:spPr>
      </p:pic>
      <p:pic>
        <p:nvPicPr>
          <p:cNvPr id="204" name="Shape 204"/>
          <p:cNvPicPr preferRelativeResize="0"/>
          <p:nvPr/>
        </p:nvPicPr>
        <p:blipFill>
          <a:blip r:embed="rId5">
            <a:alphaModFix/>
          </a:blip>
          <a:stretch>
            <a:fillRect/>
          </a:stretch>
        </p:blipFill>
        <p:spPr>
          <a:xfrm>
            <a:off x="739725" y="1527149"/>
            <a:ext cx="648875" cy="648875"/>
          </a:xfrm>
          <a:prstGeom prst="rect">
            <a:avLst/>
          </a:prstGeom>
          <a:noFill/>
          <a:ln>
            <a:noFill/>
          </a:ln>
        </p:spPr>
      </p:pic>
      <p:pic>
        <p:nvPicPr>
          <p:cNvPr id="205" name="Shape 205"/>
          <p:cNvPicPr preferRelativeResize="0"/>
          <p:nvPr/>
        </p:nvPicPr>
        <p:blipFill>
          <a:blip r:embed="rId5">
            <a:alphaModFix/>
          </a:blip>
          <a:stretch>
            <a:fillRect/>
          </a:stretch>
        </p:blipFill>
        <p:spPr>
          <a:xfrm>
            <a:off x="1246587" y="2131337"/>
            <a:ext cx="648875" cy="648875"/>
          </a:xfrm>
          <a:prstGeom prst="rect">
            <a:avLst/>
          </a:prstGeom>
          <a:noFill/>
          <a:ln>
            <a:noFill/>
          </a:ln>
        </p:spPr>
      </p:pic>
      <p:cxnSp>
        <p:nvCxnSpPr>
          <p:cNvPr id="206" name="Shape 206"/>
          <p:cNvCxnSpPr/>
          <p:nvPr/>
        </p:nvCxnSpPr>
        <p:spPr>
          <a:xfrm>
            <a:off x="1905925" y="1215125"/>
            <a:ext cx="1423200" cy="399600"/>
          </a:xfrm>
          <a:prstGeom prst="straightConnector1">
            <a:avLst/>
          </a:prstGeom>
          <a:noFill/>
          <a:ln w="19050" cap="flat" cmpd="sng">
            <a:solidFill>
              <a:srgbClr val="7F7F7F"/>
            </a:solidFill>
            <a:prstDash val="solid"/>
            <a:round/>
            <a:headEnd type="none" w="lg" len="lg"/>
            <a:tailEnd type="triangle" w="lg" len="lg"/>
          </a:ln>
        </p:spPr>
      </p:cxnSp>
      <p:cxnSp>
        <p:nvCxnSpPr>
          <p:cNvPr id="207" name="Shape 207"/>
          <p:cNvCxnSpPr/>
          <p:nvPr/>
        </p:nvCxnSpPr>
        <p:spPr>
          <a:xfrm rot="10800000" flipH="1">
            <a:off x="1539725" y="1781150"/>
            <a:ext cx="1731300" cy="58200"/>
          </a:xfrm>
          <a:prstGeom prst="straightConnector1">
            <a:avLst/>
          </a:prstGeom>
          <a:noFill/>
          <a:ln w="19050" cap="flat" cmpd="sng">
            <a:solidFill>
              <a:srgbClr val="7F7F7F"/>
            </a:solidFill>
            <a:prstDash val="solid"/>
            <a:round/>
            <a:headEnd type="none" w="lg" len="lg"/>
            <a:tailEnd type="triangle" w="lg" len="lg"/>
          </a:ln>
        </p:spPr>
      </p:cxnSp>
      <p:cxnSp>
        <p:nvCxnSpPr>
          <p:cNvPr id="208" name="Shape 208"/>
          <p:cNvCxnSpPr>
            <a:endCxn id="201" idx="1"/>
          </p:cNvCxnSpPr>
          <p:nvPr/>
        </p:nvCxnSpPr>
        <p:spPr>
          <a:xfrm rot="10800000" flipH="1">
            <a:off x="2080825" y="1949381"/>
            <a:ext cx="1210500" cy="447600"/>
          </a:xfrm>
          <a:prstGeom prst="straightConnector1">
            <a:avLst/>
          </a:prstGeom>
          <a:noFill/>
          <a:ln w="19050" cap="flat" cmpd="sng">
            <a:solidFill>
              <a:srgbClr val="7F7F7F"/>
            </a:solidFill>
            <a:prstDash val="solid"/>
            <a:round/>
            <a:headEnd type="none" w="lg" len="lg"/>
            <a:tailEnd type="triangle" w="lg" len="lg"/>
          </a:ln>
        </p:spPr>
      </p:cxnSp>
      <p:sp>
        <p:nvSpPr>
          <p:cNvPr id="209" name="Shape 209"/>
          <p:cNvSpPr txBox="1"/>
          <p:nvPr/>
        </p:nvSpPr>
        <p:spPr>
          <a:xfrm rot="859093">
            <a:off x="2057695" y="1122235"/>
            <a:ext cx="1256737" cy="191363"/>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7F7F7F"/>
                </a:solidFill>
              </a:rPr>
              <a:t>Sql Injection</a:t>
            </a:r>
          </a:p>
        </p:txBody>
      </p:sp>
      <p:sp>
        <p:nvSpPr>
          <p:cNvPr id="210" name="Shape 210"/>
          <p:cNvSpPr txBox="1"/>
          <p:nvPr/>
        </p:nvSpPr>
        <p:spPr>
          <a:xfrm rot="-132304">
            <a:off x="1464930" y="1514932"/>
            <a:ext cx="1606189" cy="191235"/>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7F7F7F"/>
                </a:solidFill>
              </a:rPr>
              <a:t>Cross Site Scripting</a:t>
            </a:r>
          </a:p>
        </p:txBody>
      </p:sp>
      <p:sp>
        <p:nvSpPr>
          <p:cNvPr id="211" name="Shape 211"/>
          <p:cNvSpPr txBox="1"/>
          <p:nvPr/>
        </p:nvSpPr>
        <p:spPr>
          <a:xfrm rot="-1202114">
            <a:off x="1951352" y="1968377"/>
            <a:ext cx="957974" cy="191230"/>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7F7F7F"/>
                </a:solidFill>
              </a:rPr>
              <a:t>LDS</a:t>
            </a:r>
          </a:p>
        </p:txBody>
      </p:sp>
      <p:pic>
        <p:nvPicPr>
          <p:cNvPr id="212" name="Shape 212"/>
          <p:cNvPicPr preferRelativeResize="0"/>
          <p:nvPr/>
        </p:nvPicPr>
        <p:blipFill>
          <a:blip r:embed="rId6">
            <a:alphaModFix/>
          </a:blip>
          <a:stretch>
            <a:fillRect/>
          </a:stretch>
        </p:blipFill>
        <p:spPr>
          <a:xfrm>
            <a:off x="6170850" y="1520700"/>
            <a:ext cx="579100" cy="579100"/>
          </a:xfrm>
          <a:prstGeom prst="rect">
            <a:avLst/>
          </a:prstGeom>
          <a:noFill/>
          <a:ln>
            <a:noFill/>
          </a:ln>
        </p:spPr>
      </p:pic>
      <p:pic>
        <p:nvPicPr>
          <p:cNvPr id="213" name="Shape 213"/>
          <p:cNvPicPr preferRelativeResize="0"/>
          <p:nvPr/>
        </p:nvPicPr>
        <p:blipFill>
          <a:blip r:embed="rId7">
            <a:alphaModFix/>
          </a:blip>
          <a:stretch>
            <a:fillRect/>
          </a:stretch>
        </p:blipFill>
        <p:spPr>
          <a:xfrm>
            <a:off x="7905674" y="1453837"/>
            <a:ext cx="648875" cy="648875"/>
          </a:xfrm>
          <a:prstGeom prst="rect">
            <a:avLst/>
          </a:prstGeom>
          <a:noFill/>
          <a:ln>
            <a:noFill/>
          </a:ln>
        </p:spPr>
      </p:pic>
      <p:cxnSp>
        <p:nvCxnSpPr>
          <p:cNvPr id="214" name="Shape 214"/>
          <p:cNvCxnSpPr>
            <a:stCxn id="201" idx="3"/>
            <a:endCxn id="212" idx="1"/>
          </p:cNvCxnSpPr>
          <p:nvPr/>
        </p:nvCxnSpPr>
        <p:spPr>
          <a:xfrm rot="10800000" flipH="1">
            <a:off x="5015125" y="1810181"/>
            <a:ext cx="1155600" cy="139200"/>
          </a:xfrm>
          <a:prstGeom prst="straightConnector1">
            <a:avLst/>
          </a:prstGeom>
          <a:noFill/>
          <a:ln w="19050" cap="flat" cmpd="sng">
            <a:solidFill>
              <a:srgbClr val="7F7F7F"/>
            </a:solidFill>
            <a:prstDash val="solid"/>
            <a:round/>
            <a:headEnd type="triangle" w="lg" len="lg"/>
            <a:tailEnd type="triangle" w="lg" len="lg"/>
          </a:ln>
        </p:spPr>
      </p:cxnSp>
      <p:cxnSp>
        <p:nvCxnSpPr>
          <p:cNvPr id="215" name="Shape 215"/>
          <p:cNvCxnSpPr>
            <a:stCxn id="213" idx="1"/>
            <a:endCxn id="212" idx="3"/>
          </p:cNvCxnSpPr>
          <p:nvPr/>
        </p:nvCxnSpPr>
        <p:spPr>
          <a:xfrm flipH="1">
            <a:off x="6750074" y="1778275"/>
            <a:ext cx="1155600" cy="32100"/>
          </a:xfrm>
          <a:prstGeom prst="straightConnector1">
            <a:avLst/>
          </a:prstGeom>
          <a:noFill/>
          <a:ln w="19050" cap="flat" cmpd="sng">
            <a:solidFill>
              <a:srgbClr val="7F7F7F"/>
            </a:solidFill>
            <a:prstDash val="solid"/>
            <a:round/>
            <a:headEnd type="none" w="lg" len="lg"/>
            <a:tailEnd type="triangle" w="lg" len="lg"/>
          </a:ln>
        </p:spPr>
      </p:cxnSp>
      <p:sp>
        <p:nvSpPr>
          <p:cNvPr id="216" name="Shape 216"/>
          <p:cNvSpPr txBox="1"/>
          <p:nvPr/>
        </p:nvSpPr>
        <p:spPr>
          <a:xfrm rot="-380683">
            <a:off x="5026226" y="1551593"/>
            <a:ext cx="1256898" cy="191355"/>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7F7F7F"/>
                </a:solidFill>
              </a:rPr>
              <a:t>Monitor Logs</a:t>
            </a:r>
          </a:p>
        </p:txBody>
      </p:sp>
      <p:sp>
        <p:nvSpPr>
          <p:cNvPr id="217" name="Shape 217"/>
          <p:cNvSpPr txBox="1"/>
          <p:nvPr/>
        </p:nvSpPr>
        <p:spPr>
          <a:xfrm rot="-4066">
            <a:off x="6788660" y="1498129"/>
            <a:ext cx="1521901" cy="191399"/>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7F7F7F"/>
                </a:solidFill>
              </a:rPr>
              <a:t>Generate Reports</a:t>
            </a:r>
          </a:p>
        </p:txBody>
      </p:sp>
      <p:pic>
        <p:nvPicPr>
          <p:cNvPr id="218" name="Shape 218"/>
          <p:cNvPicPr preferRelativeResize="0"/>
          <p:nvPr/>
        </p:nvPicPr>
        <p:blipFill>
          <a:blip r:embed="rId8">
            <a:alphaModFix/>
          </a:blip>
          <a:stretch>
            <a:fillRect/>
          </a:stretch>
        </p:blipFill>
        <p:spPr>
          <a:xfrm>
            <a:off x="6996150" y="2465975"/>
            <a:ext cx="399600" cy="399600"/>
          </a:xfrm>
          <a:prstGeom prst="rect">
            <a:avLst/>
          </a:prstGeom>
          <a:noFill/>
          <a:ln>
            <a:noFill/>
          </a:ln>
        </p:spPr>
      </p:pic>
      <p:pic>
        <p:nvPicPr>
          <p:cNvPr id="219" name="Shape 219"/>
          <p:cNvPicPr preferRelativeResize="0"/>
          <p:nvPr/>
        </p:nvPicPr>
        <p:blipFill>
          <a:blip r:embed="rId9">
            <a:alphaModFix/>
          </a:blip>
          <a:stretch>
            <a:fillRect/>
          </a:stretch>
        </p:blipFill>
        <p:spPr>
          <a:xfrm flipH="1">
            <a:off x="6216656" y="2712437"/>
            <a:ext cx="447600" cy="447600"/>
          </a:xfrm>
          <a:prstGeom prst="rect">
            <a:avLst/>
          </a:prstGeom>
          <a:noFill/>
          <a:ln>
            <a:noFill/>
          </a:ln>
        </p:spPr>
      </p:pic>
      <p:pic>
        <p:nvPicPr>
          <p:cNvPr id="220" name="Shape 220"/>
          <p:cNvPicPr preferRelativeResize="0"/>
          <p:nvPr/>
        </p:nvPicPr>
        <p:blipFill>
          <a:blip r:embed="rId10">
            <a:alphaModFix/>
          </a:blip>
          <a:stretch>
            <a:fillRect/>
          </a:stretch>
        </p:blipFill>
        <p:spPr>
          <a:xfrm>
            <a:off x="5548150" y="2417825"/>
            <a:ext cx="399599" cy="399599"/>
          </a:xfrm>
          <a:prstGeom prst="rect">
            <a:avLst/>
          </a:prstGeom>
          <a:noFill/>
          <a:ln>
            <a:noFill/>
          </a:ln>
        </p:spPr>
      </p:pic>
      <p:cxnSp>
        <p:nvCxnSpPr>
          <p:cNvPr id="221" name="Shape 221"/>
          <p:cNvCxnSpPr>
            <a:stCxn id="212" idx="2"/>
            <a:endCxn id="220" idx="3"/>
          </p:cNvCxnSpPr>
          <p:nvPr/>
        </p:nvCxnSpPr>
        <p:spPr>
          <a:xfrm flipH="1">
            <a:off x="5947700" y="2099800"/>
            <a:ext cx="512700" cy="517800"/>
          </a:xfrm>
          <a:prstGeom prst="straightConnector1">
            <a:avLst/>
          </a:prstGeom>
          <a:noFill/>
          <a:ln w="9525" cap="flat" cmpd="sng">
            <a:solidFill>
              <a:srgbClr val="7F7F7F"/>
            </a:solidFill>
            <a:prstDash val="solid"/>
            <a:round/>
            <a:headEnd type="none" w="lg" len="lg"/>
            <a:tailEnd type="triangle" w="lg" len="lg"/>
          </a:ln>
        </p:spPr>
      </p:cxnSp>
      <p:cxnSp>
        <p:nvCxnSpPr>
          <p:cNvPr id="222" name="Shape 222"/>
          <p:cNvCxnSpPr>
            <a:stCxn id="212" idx="2"/>
            <a:endCxn id="219" idx="0"/>
          </p:cNvCxnSpPr>
          <p:nvPr/>
        </p:nvCxnSpPr>
        <p:spPr>
          <a:xfrm flipH="1">
            <a:off x="6440600" y="2099800"/>
            <a:ext cx="19800" cy="612600"/>
          </a:xfrm>
          <a:prstGeom prst="straightConnector1">
            <a:avLst/>
          </a:prstGeom>
          <a:noFill/>
          <a:ln w="9525" cap="flat" cmpd="sng">
            <a:solidFill>
              <a:srgbClr val="7F7F7F"/>
            </a:solidFill>
            <a:prstDash val="solid"/>
            <a:round/>
            <a:headEnd type="none" w="lg" len="lg"/>
            <a:tailEnd type="triangle" w="lg" len="lg"/>
          </a:ln>
        </p:spPr>
      </p:cxnSp>
      <p:cxnSp>
        <p:nvCxnSpPr>
          <p:cNvPr id="223" name="Shape 223"/>
          <p:cNvCxnSpPr>
            <a:stCxn id="212" idx="2"/>
            <a:endCxn id="218" idx="1"/>
          </p:cNvCxnSpPr>
          <p:nvPr/>
        </p:nvCxnSpPr>
        <p:spPr>
          <a:xfrm>
            <a:off x="6460400" y="2099800"/>
            <a:ext cx="535800" cy="566100"/>
          </a:xfrm>
          <a:prstGeom prst="straightConnector1">
            <a:avLst/>
          </a:prstGeom>
          <a:noFill/>
          <a:ln w="9525" cap="flat" cmpd="sng">
            <a:solidFill>
              <a:srgbClr val="7F7F7F"/>
            </a:solidFill>
            <a:prstDash val="solid"/>
            <a:round/>
            <a:headEnd type="none" w="lg" len="lg"/>
            <a:tailEnd type="triangle" w="lg" len="lg"/>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ACE5"/>
        </a:solidFill>
        <a:effectLst/>
      </p:bgPr>
    </p:bg>
    <p:spTree>
      <p:nvGrpSpPr>
        <p:cNvPr id="1" name="Shape 227"/>
        <p:cNvGrpSpPr/>
        <p:nvPr/>
      </p:nvGrpSpPr>
      <p:grpSpPr>
        <a:xfrm>
          <a:off x="0" y="0"/>
          <a:ext cx="0" cy="0"/>
          <a:chOff x="0" y="0"/>
          <a:chExt cx="0" cy="0"/>
        </a:xfrm>
      </p:grpSpPr>
      <p:sp>
        <p:nvSpPr>
          <p:cNvPr id="228" name="Shape 228"/>
          <p:cNvSpPr txBox="1"/>
          <p:nvPr/>
        </p:nvSpPr>
        <p:spPr>
          <a:xfrm>
            <a:off x="0" y="1205500"/>
            <a:ext cx="9144000" cy="1002300"/>
          </a:xfrm>
          <a:prstGeom prst="rect">
            <a:avLst/>
          </a:prstGeom>
          <a:noFill/>
          <a:ln>
            <a:noFill/>
          </a:ln>
        </p:spPr>
        <p:txBody>
          <a:bodyPr lIns="68575" tIns="34275" rIns="68575" bIns="34275" anchor="b" anchorCtr="0">
            <a:noAutofit/>
          </a:bodyPr>
          <a:lstStyle/>
          <a:p>
            <a:pPr lvl="0" algn="ctr" rtl="0">
              <a:lnSpc>
                <a:spcPct val="90000"/>
              </a:lnSpc>
              <a:spcBef>
                <a:spcPts val="0"/>
              </a:spcBef>
              <a:buNone/>
            </a:pPr>
            <a:r>
              <a:rPr lang="en" sz="6000" b="1" dirty="0">
                <a:solidFill>
                  <a:srgbClr val="FFFFFF"/>
                </a:solidFill>
                <a:latin typeface="Trebuchet MS"/>
                <a:ea typeface="Trebuchet MS"/>
                <a:cs typeface="Trebuchet MS"/>
                <a:sym typeface="Trebuchet MS"/>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fade">
                                      <p:cBhvr>
                                        <p:cTn id="7" dur="1000"/>
                                        <p:tgtEl>
                                          <p:spTgt spid="228"/>
                                        </p:tgtEl>
                                      </p:cBhvr>
                                    </p:animEffect>
                                    <p:anim calcmode="lin" valueType="num">
                                      <p:cBhvr>
                                        <p:cTn id="8" dur="1000" fill="hold"/>
                                        <p:tgtEl>
                                          <p:spTgt spid="228"/>
                                        </p:tgtEl>
                                        <p:attrNameLst>
                                          <p:attrName>ppt_x</p:attrName>
                                        </p:attrNameLst>
                                      </p:cBhvr>
                                      <p:tavLst>
                                        <p:tav tm="0">
                                          <p:val>
                                            <p:strVal val="#ppt_x"/>
                                          </p:val>
                                        </p:tav>
                                        <p:tav tm="100000">
                                          <p:val>
                                            <p:strVal val="#ppt_x"/>
                                          </p:val>
                                        </p:tav>
                                      </p:tavLst>
                                    </p:anim>
                                    <p:anim calcmode="lin" valueType="num">
                                      <p:cBhvr>
                                        <p:cTn id="9" dur="1000" fill="hold"/>
                                        <p:tgtEl>
                                          <p:spTgt spid="2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p:nvPr/>
        </p:nvSpPr>
        <p:spPr>
          <a:xfrm>
            <a:off x="204225" y="0"/>
            <a:ext cx="5706300" cy="842100"/>
          </a:xfrm>
          <a:prstGeom prst="rect">
            <a:avLst/>
          </a:prstGeom>
          <a:noFill/>
          <a:ln>
            <a:noFill/>
          </a:ln>
        </p:spPr>
        <p:txBody>
          <a:bodyPr lIns="91425" tIns="45700" rIns="91425" bIns="45700" anchor="ctr" anchorCtr="0">
            <a:noAutofit/>
          </a:bodyPr>
          <a:lstStyle/>
          <a:p>
            <a:pPr lvl="0" rtl="0">
              <a:lnSpc>
                <a:spcPct val="90000"/>
              </a:lnSpc>
              <a:spcBef>
                <a:spcPts val="0"/>
              </a:spcBef>
              <a:buNone/>
            </a:pPr>
            <a:r>
              <a:rPr lang="en" sz="3600">
                <a:solidFill>
                  <a:srgbClr val="7F7F7F"/>
                </a:solidFill>
                <a:latin typeface="Trebuchet MS"/>
                <a:ea typeface="Trebuchet MS"/>
                <a:cs typeface="Trebuchet MS"/>
                <a:sym typeface="Trebuchet MS"/>
              </a:rPr>
              <a:t>What is VulScan</a:t>
            </a:r>
          </a:p>
        </p:txBody>
      </p:sp>
      <p:sp>
        <p:nvSpPr>
          <p:cNvPr id="61" name="Shape 61"/>
          <p:cNvSpPr txBox="1"/>
          <p:nvPr/>
        </p:nvSpPr>
        <p:spPr>
          <a:xfrm>
            <a:off x="204225" y="1354225"/>
            <a:ext cx="7335900" cy="1260600"/>
          </a:xfrm>
          <a:prstGeom prst="rect">
            <a:avLst/>
          </a:prstGeom>
          <a:noFill/>
          <a:ln>
            <a:noFill/>
          </a:ln>
        </p:spPr>
        <p:txBody>
          <a:bodyPr lIns="91425" tIns="91425" rIns="91425" bIns="91425" anchor="t" anchorCtr="0">
            <a:noAutofit/>
          </a:bodyPr>
          <a:lstStyle/>
          <a:p>
            <a:pPr lvl="0">
              <a:spcBef>
                <a:spcPts val="0"/>
              </a:spcBef>
              <a:buClr>
                <a:schemeClr val="dk1"/>
              </a:buClr>
              <a:buSzPct val="45833"/>
              <a:buFont typeface="Arial"/>
              <a:buNone/>
            </a:pPr>
            <a:r>
              <a:rPr lang="en" sz="2400" dirty="0" smtClean="0">
                <a:latin typeface="Trebuchet MS"/>
                <a:ea typeface="Trebuchet MS"/>
                <a:cs typeface="Trebuchet MS"/>
                <a:sym typeface="Trebuchet MS"/>
              </a:rPr>
              <a:t>VulScan is a security auxillary tool which helps in scanning vulnerabilities in a server.</a:t>
            </a:r>
            <a:endParaRPr lang="en" sz="2400" dirty="0">
              <a:latin typeface="Trebuchet MS"/>
              <a:ea typeface="Trebuchet MS"/>
              <a:cs typeface="Trebuchet MS"/>
              <a:sym typeface="Trebuchet MS"/>
            </a:endParaRPr>
          </a:p>
          <a:p>
            <a:pPr lvl="0">
              <a:spcBef>
                <a:spcPts val="0"/>
              </a:spcBef>
              <a:buClr>
                <a:schemeClr val="dk1"/>
              </a:buClr>
              <a:buFont typeface="Arial"/>
              <a:buNone/>
            </a:pPr>
            <a:endParaRPr sz="2400" dirty="0">
              <a:latin typeface="Trebuchet MS"/>
              <a:ea typeface="Trebuchet MS"/>
              <a:cs typeface="Trebuchet MS"/>
              <a:sym typeface="Trebuchet MS"/>
            </a:endParaRPr>
          </a:p>
          <a:p>
            <a:pPr lvl="0">
              <a:spcBef>
                <a:spcPts val="0"/>
              </a:spcBef>
              <a:buClr>
                <a:schemeClr val="dk1"/>
              </a:buClr>
              <a:buSzPct val="45833"/>
              <a:buFont typeface="Arial"/>
              <a:buNone/>
            </a:pPr>
            <a:r>
              <a:rPr lang="en" sz="2400" dirty="0">
                <a:latin typeface="Trebuchet MS"/>
                <a:ea typeface="Trebuchet MS"/>
                <a:cs typeface="Trebuchet MS"/>
                <a:sym typeface="Trebuchet MS"/>
              </a:rPr>
              <a:t>It aims at providing security to server at low maintenance cost for Commercial and Enterprise level projects as well as Individual level project.</a:t>
            </a:r>
          </a:p>
          <a:p>
            <a:pPr lvl="0" rtl="0">
              <a:spcBef>
                <a:spcPts val="0"/>
              </a:spcBef>
              <a:buNone/>
            </a:pPr>
            <a:endParaRPr sz="2400" dirty="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p:nvPr/>
        </p:nvSpPr>
        <p:spPr>
          <a:xfrm>
            <a:off x="204225" y="0"/>
            <a:ext cx="5706300" cy="842100"/>
          </a:xfrm>
          <a:prstGeom prst="rect">
            <a:avLst/>
          </a:prstGeom>
          <a:noFill/>
          <a:ln>
            <a:noFill/>
          </a:ln>
        </p:spPr>
        <p:txBody>
          <a:bodyPr lIns="91425" tIns="45700" rIns="91425" bIns="45700" anchor="ctr" anchorCtr="0">
            <a:noAutofit/>
          </a:bodyPr>
          <a:lstStyle/>
          <a:p>
            <a:pPr lvl="0" rtl="0">
              <a:lnSpc>
                <a:spcPct val="90000"/>
              </a:lnSpc>
              <a:spcBef>
                <a:spcPts val="0"/>
              </a:spcBef>
              <a:buNone/>
            </a:pPr>
            <a:r>
              <a:rPr lang="en" sz="3600">
                <a:solidFill>
                  <a:srgbClr val="7F7F7F"/>
                </a:solidFill>
                <a:latin typeface="Trebuchet MS"/>
                <a:ea typeface="Trebuchet MS"/>
                <a:cs typeface="Trebuchet MS"/>
                <a:sym typeface="Trebuchet MS"/>
              </a:rPr>
              <a:t>Working of VulScan</a:t>
            </a:r>
          </a:p>
        </p:txBody>
      </p:sp>
      <p:sp>
        <p:nvSpPr>
          <p:cNvPr id="67" name="Shape 67"/>
          <p:cNvSpPr txBox="1"/>
          <p:nvPr/>
        </p:nvSpPr>
        <p:spPr>
          <a:xfrm>
            <a:off x="204225" y="1186275"/>
            <a:ext cx="5472000" cy="945600"/>
          </a:xfrm>
          <a:prstGeom prst="rect">
            <a:avLst/>
          </a:prstGeom>
          <a:noFill/>
          <a:ln>
            <a:noFill/>
          </a:ln>
        </p:spPr>
        <p:txBody>
          <a:bodyPr lIns="91425" tIns="91425" rIns="91425" bIns="91425" anchor="t" anchorCtr="0">
            <a:noAutofit/>
          </a:bodyPr>
          <a:lstStyle/>
          <a:p>
            <a:pPr lvl="0" rtl="0">
              <a:spcBef>
                <a:spcPts val="0"/>
              </a:spcBef>
              <a:buNone/>
            </a:pPr>
            <a:r>
              <a:rPr lang="en" sz="2400">
                <a:latin typeface="Trebuchet MS"/>
                <a:ea typeface="Trebuchet MS"/>
                <a:cs typeface="Trebuchet MS"/>
                <a:sym typeface="Trebuchet MS"/>
              </a:rPr>
              <a:t>For VulScan to work, needs to be installed on the particular server</a:t>
            </a:r>
          </a:p>
        </p:txBody>
      </p:sp>
      <p:pic>
        <p:nvPicPr>
          <p:cNvPr id="68" name="Shape 68"/>
          <p:cNvPicPr preferRelativeResize="0"/>
          <p:nvPr/>
        </p:nvPicPr>
        <p:blipFill>
          <a:blip r:embed="rId3">
            <a:alphaModFix/>
          </a:blip>
          <a:stretch>
            <a:fillRect/>
          </a:stretch>
        </p:blipFill>
        <p:spPr>
          <a:xfrm>
            <a:off x="6772325" y="1007950"/>
            <a:ext cx="1114585" cy="1302250"/>
          </a:xfrm>
          <a:prstGeom prst="rect">
            <a:avLst/>
          </a:prstGeom>
          <a:noFill/>
          <a:ln>
            <a:noFill/>
          </a:ln>
        </p:spPr>
      </p:pic>
      <p:pic>
        <p:nvPicPr>
          <p:cNvPr id="69" name="Shape 69" descr="Image result for security icon"/>
          <p:cNvPicPr preferRelativeResize="0"/>
          <p:nvPr/>
        </p:nvPicPr>
        <p:blipFill>
          <a:blip r:embed="rId4">
            <a:alphaModFix/>
          </a:blip>
          <a:stretch>
            <a:fillRect/>
          </a:stretch>
        </p:blipFill>
        <p:spPr>
          <a:xfrm>
            <a:off x="7093490" y="1228924"/>
            <a:ext cx="472258" cy="381228"/>
          </a:xfrm>
          <a:prstGeom prst="rect">
            <a:avLst/>
          </a:prstGeom>
          <a:noFill/>
          <a:ln>
            <a:noFill/>
          </a:ln>
        </p:spPr>
      </p:pic>
      <p:sp>
        <p:nvSpPr>
          <p:cNvPr id="70" name="Shape 70"/>
          <p:cNvSpPr txBox="1"/>
          <p:nvPr/>
        </p:nvSpPr>
        <p:spPr>
          <a:xfrm>
            <a:off x="6626725" y="1510738"/>
            <a:ext cx="1405800" cy="296699"/>
          </a:xfrm>
          <a:prstGeom prst="rect">
            <a:avLst/>
          </a:prstGeom>
          <a:noFill/>
          <a:ln>
            <a:noFill/>
          </a:ln>
        </p:spPr>
        <p:txBody>
          <a:bodyPr lIns="68575" tIns="34275" rIns="68575" bIns="34275" anchor="b" anchorCtr="0">
            <a:noAutofit/>
          </a:bodyPr>
          <a:lstStyle/>
          <a:p>
            <a:pPr lvl="0" algn="ctr" rtl="0">
              <a:lnSpc>
                <a:spcPct val="90000"/>
              </a:lnSpc>
              <a:spcBef>
                <a:spcPts val="0"/>
              </a:spcBef>
              <a:buNone/>
            </a:pPr>
            <a:r>
              <a:rPr lang="en" b="1" i="1">
                <a:solidFill>
                  <a:srgbClr val="00ACE5"/>
                </a:solidFill>
                <a:latin typeface="Trebuchet MS"/>
                <a:ea typeface="Trebuchet MS"/>
                <a:cs typeface="Trebuchet MS"/>
                <a:sym typeface="Trebuchet MS"/>
              </a:rPr>
              <a:t>VUL</a:t>
            </a:r>
            <a:r>
              <a:rPr lang="en">
                <a:solidFill>
                  <a:srgbClr val="00ACE5"/>
                </a:solidFill>
                <a:latin typeface="Trebuchet MS"/>
                <a:ea typeface="Trebuchet MS"/>
                <a:cs typeface="Trebuchet MS"/>
                <a:sym typeface="Trebuchet MS"/>
              </a:rPr>
              <a:t>SCAN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p:nvPr/>
        </p:nvSpPr>
        <p:spPr>
          <a:xfrm>
            <a:off x="204225" y="0"/>
            <a:ext cx="5706300" cy="842100"/>
          </a:xfrm>
          <a:prstGeom prst="rect">
            <a:avLst/>
          </a:prstGeom>
          <a:noFill/>
          <a:ln>
            <a:noFill/>
          </a:ln>
        </p:spPr>
        <p:txBody>
          <a:bodyPr lIns="91425" tIns="45700" rIns="91425" bIns="45700" anchor="ctr" anchorCtr="0">
            <a:noAutofit/>
          </a:bodyPr>
          <a:lstStyle/>
          <a:p>
            <a:pPr lvl="0" rtl="0">
              <a:lnSpc>
                <a:spcPct val="90000"/>
              </a:lnSpc>
              <a:spcBef>
                <a:spcPts val="0"/>
              </a:spcBef>
              <a:buNone/>
            </a:pPr>
            <a:r>
              <a:rPr lang="en" sz="3600">
                <a:solidFill>
                  <a:srgbClr val="7F7F7F"/>
                </a:solidFill>
                <a:latin typeface="Trebuchet MS"/>
                <a:ea typeface="Trebuchet MS"/>
                <a:cs typeface="Trebuchet MS"/>
                <a:sym typeface="Trebuchet MS"/>
              </a:rPr>
              <a:t>Working of VulScan</a:t>
            </a:r>
          </a:p>
        </p:txBody>
      </p:sp>
      <p:sp>
        <p:nvSpPr>
          <p:cNvPr id="76" name="Shape 76"/>
          <p:cNvSpPr txBox="1"/>
          <p:nvPr/>
        </p:nvSpPr>
        <p:spPr>
          <a:xfrm>
            <a:off x="204225" y="1186275"/>
            <a:ext cx="5472000" cy="945600"/>
          </a:xfrm>
          <a:prstGeom prst="rect">
            <a:avLst/>
          </a:prstGeom>
          <a:noFill/>
          <a:ln>
            <a:noFill/>
          </a:ln>
        </p:spPr>
        <p:txBody>
          <a:bodyPr lIns="91425" tIns="91425" rIns="91425" bIns="91425" anchor="t" anchorCtr="0">
            <a:noAutofit/>
          </a:bodyPr>
          <a:lstStyle/>
          <a:p>
            <a:pPr lvl="0" rtl="0">
              <a:spcBef>
                <a:spcPts val="0"/>
              </a:spcBef>
              <a:buNone/>
            </a:pPr>
            <a:r>
              <a:rPr lang="en" sz="2400">
                <a:latin typeface="Trebuchet MS"/>
                <a:ea typeface="Trebuchet MS"/>
                <a:cs typeface="Trebuchet MS"/>
                <a:sym typeface="Trebuchet MS"/>
              </a:rPr>
              <a:t>For VulScan to work, needs to be installed on the particular server</a:t>
            </a:r>
          </a:p>
        </p:txBody>
      </p:sp>
      <p:sp>
        <p:nvSpPr>
          <p:cNvPr id="77" name="Shape 77"/>
          <p:cNvSpPr txBox="1"/>
          <p:nvPr/>
        </p:nvSpPr>
        <p:spPr>
          <a:xfrm>
            <a:off x="204225" y="2367850"/>
            <a:ext cx="5472000" cy="1372200"/>
          </a:xfrm>
          <a:prstGeom prst="rect">
            <a:avLst/>
          </a:prstGeom>
          <a:noFill/>
          <a:ln>
            <a:noFill/>
          </a:ln>
        </p:spPr>
        <p:txBody>
          <a:bodyPr lIns="91425" tIns="91425" rIns="91425" bIns="91425" anchor="t" anchorCtr="0">
            <a:noAutofit/>
          </a:bodyPr>
          <a:lstStyle/>
          <a:p>
            <a:pPr lvl="0">
              <a:spcBef>
                <a:spcPts val="0"/>
              </a:spcBef>
              <a:buClr>
                <a:schemeClr val="dk1"/>
              </a:buClr>
              <a:buSzPct val="45833"/>
              <a:buFont typeface="Arial"/>
              <a:buNone/>
            </a:pPr>
            <a:r>
              <a:rPr lang="en" sz="2400">
                <a:latin typeface="Trebuchet MS"/>
                <a:ea typeface="Trebuchet MS"/>
                <a:cs typeface="Trebuchet MS"/>
                <a:sym typeface="Trebuchet MS"/>
              </a:rPr>
              <a:t>VulScan works on monitoring and providing information about the vulnerabilities of the Server.</a:t>
            </a:r>
          </a:p>
          <a:p>
            <a:pPr lvl="0">
              <a:spcBef>
                <a:spcPts val="0"/>
              </a:spcBef>
              <a:buNone/>
            </a:pPr>
            <a:endParaRPr sz="2400">
              <a:latin typeface="Trebuchet MS"/>
              <a:ea typeface="Trebuchet MS"/>
              <a:cs typeface="Trebuchet MS"/>
              <a:sym typeface="Trebuchet MS"/>
            </a:endParaRPr>
          </a:p>
          <a:p>
            <a:pPr lvl="0" rtl="0">
              <a:spcBef>
                <a:spcPts val="0"/>
              </a:spcBef>
              <a:buNone/>
            </a:pPr>
            <a:endParaRPr sz="2400">
              <a:latin typeface="Trebuchet MS"/>
              <a:ea typeface="Trebuchet MS"/>
              <a:cs typeface="Trebuchet MS"/>
              <a:sym typeface="Trebuchet MS"/>
            </a:endParaRPr>
          </a:p>
        </p:txBody>
      </p:sp>
      <p:pic>
        <p:nvPicPr>
          <p:cNvPr id="78" name="Shape 78"/>
          <p:cNvPicPr preferRelativeResize="0"/>
          <p:nvPr/>
        </p:nvPicPr>
        <p:blipFill>
          <a:blip r:embed="rId3">
            <a:alphaModFix/>
          </a:blip>
          <a:stretch>
            <a:fillRect/>
          </a:stretch>
        </p:blipFill>
        <p:spPr>
          <a:xfrm>
            <a:off x="6661225" y="2446925"/>
            <a:ext cx="1336800" cy="1336800"/>
          </a:xfrm>
          <a:prstGeom prst="rect">
            <a:avLst/>
          </a:prstGeom>
          <a:noFill/>
          <a:ln>
            <a:noFill/>
          </a:ln>
        </p:spPr>
      </p:pic>
      <p:pic>
        <p:nvPicPr>
          <p:cNvPr id="79" name="Shape 79"/>
          <p:cNvPicPr preferRelativeResize="0"/>
          <p:nvPr/>
        </p:nvPicPr>
        <p:blipFill>
          <a:blip r:embed="rId4">
            <a:alphaModFix/>
          </a:blip>
          <a:stretch>
            <a:fillRect/>
          </a:stretch>
        </p:blipFill>
        <p:spPr>
          <a:xfrm>
            <a:off x="6772325" y="1007950"/>
            <a:ext cx="1114585" cy="1302250"/>
          </a:xfrm>
          <a:prstGeom prst="rect">
            <a:avLst/>
          </a:prstGeom>
          <a:noFill/>
          <a:ln>
            <a:noFill/>
          </a:ln>
        </p:spPr>
      </p:pic>
      <p:pic>
        <p:nvPicPr>
          <p:cNvPr id="80" name="Shape 80" descr="Image result for security icon"/>
          <p:cNvPicPr preferRelativeResize="0"/>
          <p:nvPr/>
        </p:nvPicPr>
        <p:blipFill>
          <a:blip r:embed="rId5">
            <a:alphaModFix/>
          </a:blip>
          <a:stretch>
            <a:fillRect/>
          </a:stretch>
        </p:blipFill>
        <p:spPr>
          <a:xfrm>
            <a:off x="7093490" y="1228924"/>
            <a:ext cx="472258" cy="381228"/>
          </a:xfrm>
          <a:prstGeom prst="rect">
            <a:avLst/>
          </a:prstGeom>
          <a:noFill/>
          <a:ln>
            <a:noFill/>
          </a:ln>
        </p:spPr>
      </p:pic>
      <p:sp>
        <p:nvSpPr>
          <p:cNvPr id="81" name="Shape 81"/>
          <p:cNvSpPr txBox="1"/>
          <p:nvPr/>
        </p:nvSpPr>
        <p:spPr>
          <a:xfrm>
            <a:off x="6626725" y="1510738"/>
            <a:ext cx="1405800" cy="296699"/>
          </a:xfrm>
          <a:prstGeom prst="rect">
            <a:avLst/>
          </a:prstGeom>
          <a:noFill/>
          <a:ln>
            <a:noFill/>
          </a:ln>
        </p:spPr>
        <p:txBody>
          <a:bodyPr lIns="68575" tIns="34275" rIns="68575" bIns="34275" anchor="b" anchorCtr="0">
            <a:noAutofit/>
          </a:bodyPr>
          <a:lstStyle/>
          <a:p>
            <a:pPr lvl="0" algn="ctr" rtl="0">
              <a:lnSpc>
                <a:spcPct val="90000"/>
              </a:lnSpc>
              <a:spcBef>
                <a:spcPts val="0"/>
              </a:spcBef>
              <a:buNone/>
            </a:pPr>
            <a:r>
              <a:rPr lang="en" b="1" i="1">
                <a:solidFill>
                  <a:srgbClr val="00ACE5"/>
                </a:solidFill>
                <a:latin typeface="Trebuchet MS"/>
                <a:ea typeface="Trebuchet MS"/>
                <a:cs typeface="Trebuchet MS"/>
                <a:sym typeface="Trebuchet MS"/>
              </a:rPr>
              <a:t>VUL</a:t>
            </a:r>
            <a:r>
              <a:rPr lang="en">
                <a:solidFill>
                  <a:srgbClr val="00ACE5"/>
                </a:solidFill>
                <a:latin typeface="Trebuchet MS"/>
                <a:ea typeface="Trebuchet MS"/>
                <a:cs typeface="Trebuchet MS"/>
                <a:sym typeface="Trebuchet MS"/>
              </a:rPr>
              <a:t>SCAN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p:nvPr/>
        </p:nvSpPr>
        <p:spPr>
          <a:xfrm>
            <a:off x="204225" y="0"/>
            <a:ext cx="5706300" cy="842100"/>
          </a:xfrm>
          <a:prstGeom prst="rect">
            <a:avLst/>
          </a:prstGeom>
          <a:noFill/>
          <a:ln>
            <a:noFill/>
          </a:ln>
        </p:spPr>
        <p:txBody>
          <a:bodyPr lIns="91425" tIns="45700" rIns="91425" bIns="45700" anchor="ctr" anchorCtr="0">
            <a:noAutofit/>
          </a:bodyPr>
          <a:lstStyle/>
          <a:p>
            <a:pPr lvl="0" rtl="0">
              <a:lnSpc>
                <a:spcPct val="90000"/>
              </a:lnSpc>
              <a:spcBef>
                <a:spcPts val="0"/>
              </a:spcBef>
              <a:buNone/>
            </a:pPr>
            <a:r>
              <a:rPr lang="en" sz="3600">
                <a:solidFill>
                  <a:srgbClr val="7F7F7F"/>
                </a:solidFill>
                <a:latin typeface="Trebuchet MS"/>
                <a:ea typeface="Trebuchet MS"/>
                <a:cs typeface="Trebuchet MS"/>
                <a:sym typeface="Trebuchet MS"/>
              </a:rPr>
              <a:t>Working of VulScan</a:t>
            </a:r>
          </a:p>
        </p:txBody>
      </p:sp>
      <p:sp>
        <p:nvSpPr>
          <p:cNvPr id="87" name="Shape 87"/>
          <p:cNvSpPr txBox="1"/>
          <p:nvPr/>
        </p:nvSpPr>
        <p:spPr>
          <a:xfrm>
            <a:off x="204225" y="1186275"/>
            <a:ext cx="5472000" cy="945600"/>
          </a:xfrm>
          <a:prstGeom prst="rect">
            <a:avLst/>
          </a:prstGeom>
          <a:noFill/>
          <a:ln>
            <a:noFill/>
          </a:ln>
        </p:spPr>
        <p:txBody>
          <a:bodyPr lIns="91425" tIns="91425" rIns="91425" bIns="91425" anchor="t" anchorCtr="0">
            <a:noAutofit/>
          </a:bodyPr>
          <a:lstStyle/>
          <a:p>
            <a:pPr lvl="0" rtl="0">
              <a:spcBef>
                <a:spcPts val="0"/>
              </a:spcBef>
              <a:buNone/>
            </a:pPr>
            <a:r>
              <a:rPr lang="en" sz="2400">
                <a:latin typeface="Trebuchet MS"/>
                <a:ea typeface="Trebuchet MS"/>
                <a:cs typeface="Trebuchet MS"/>
                <a:sym typeface="Trebuchet MS"/>
              </a:rPr>
              <a:t>For VulScan to work, needs to be installed on the particular server</a:t>
            </a:r>
          </a:p>
        </p:txBody>
      </p:sp>
      <p:sp>
        <p:nvSpPr>
          <p:cNvPr id="88" name="Shape 88"/>
          <p:cNvSpPr txBox="1"/>
          <p:nvPr/>
        </p:nvSpPr>
        <p:spPr>
          <a:xfrm>
            <a:off x="204225" y="2367850"/>
            <a:ext cx="5472000" cy="1372200"/>
          </a:xfrm>
          <a:prstGeom prst="rect">
            <a:avLst/>
          </a:prstGeom>
          <a:noFill/>
          <a:ln>
            <a:noFill/>
          </a:ln>
        </p:spPr>
        <p:txBody>
          <a:bodyPr lIns="91425" tIns="91425" rIns="91425" bIns="91425" anchor="t" anchorCtr="0">
            <a:noAutofit/>
          </a:bodyPr>
          <a:lstStyle/>
          <a:p>
            <a:pPr lvl="0" rtl="0">
              <a:spcBef>
                <a:spcPts val="0"/>
              </a:spcBef>
              <a:buNone/>
            </a:pPr>
            <a:r>
              <a:rPr lang="en" sz="2400">
                <a:latin typeface="Trebuchet MS"/>
                <a:ea typeface="Trebuchet MS"/>
                <a:cs typeface="Trebuchet MS"/>
                <a:sym typeface="Trebuchet MS"/>
              </a:rPr>
              <a:t>VulScan works on monitoring and providing information about the vulnerabilities of the Server.</a:t>
            </a:r>
          </a:p>
          <a:p>
            <a:pPr lvl="0" rtl="0">
              <a:spcBef>
                <a:spcPts val="0"/>
              </a:spcBef>
              <a:buNone/>
            </a:pPr>
            <a:endParaRPr sz="2400">
              <a:latin typeface="Trebuchet MS"/>
              <a:ea typeface="Trebuchet MS"/>
              <a:cs typeface="Trebuchet MS"/>
              <a:sym typeface="Trebuchet MS"/>
            </a:endParaRPr>
          </a:p>
          <a:p>
            <a:pPr lvl="0" rtl="0">
              <a:spcBef>
                <a:spcPts val="0"/>
              </a:spcBef>
              <a:buNone/>
            </a:pPr>
            <a:endParaRPr sz="2400">
              <a:latin typeface="Trebuchet MS"/>
              <a:ea typeface="Trebuchet MS"/>
              <a:cs typeface="Trebuchet MS"/>
              <a:sym typeface="Trebuchet MS"/>
            </a:endParaRPr>
          </a:p>
        </p:txBody>
      </p:sp>
      <p:pic>
        <p:nvPicPr>
          <p:cNvPr id="89" name="Shape 89"/>
          <p:cNvPicPr preferRelativeResize="0"/>
          <p:nvPr/>
        </p:nvPicPr>
        <p:blipFill>
          <a:blip r:embed="rId3">
            <a:alphaModFix/>
          </a:blip>
          <a:stretch>
            <a:fillRect/>
          </a:stretch>
        </p:blipFill>
        <p:spPr>
          <a:xfrm>
            <a:off x="6661225" y="2446925"/>
            <a:ext cx="1336800" cy="1336800"/>
          </a:xfrm>
          <a:prstGeom prst="rect">
            <a:avLst/>
          </a:prstGeom>
          <a:noFill/>
          <a:ln>
            <a:noFill/>
          </a:ln>
        </p:spPr>
      </p:pic>
      <p:pic>
        <p:nvPicPr>
          <p:cNvPr id="90" name="Shape 90"/>
          <p:cNvPicPr preferRelativeResize="0"/>
          <p:nvPr/>
        </p:nvPicPr>
        <p:blipFill>
          <a:blip r:embed="rId4">
            <a:alphaModFix/>
          </a:blip>
          <a:stretch>
            <a:fillRect/>
          </a:stretch>
        </p:blipFill>
        <p:spPr>
          <a:xfrm>
            <a:off x="6772325" y="1007950"/>
            <a:ext cx="1114585" cy="1302250"/>
          </a:xfrm>
          <a:prstGeom prst="rect">
            <a:avLst/>
          </a:prstGeom>
          <a:noFill/>
          <a:ln>
            <a:noFill/>
          </a:ln>
        </p:spPr>
      </p:pic>
      <p:pic>
        <p:nvPicPr>
          <p:cNvPr id="91" name="Shape 91" descr="Image result for security icon"/>
          <p:cNvPicPr preferRelativeResize="0"/>
          <p:nvPr/>
        </p:nvPicPr>
        <p:blipFill>
          <a:blip r:embed="rId5">
            <a:alphaModFix/>
          </a:blip>
          <a:stretch>
            <a:fillRect/>
          </a:stretch>
        </p:blipFill>
        <p:spPr>
          <a:xfrm>
            <a:off x="7093490" y="1228924"/>
            <a:ext cx="472258" cy="381228"/>
          </a:xfrm>
          <a:prstGeom prst="rect">
            <a:avLst/>
          </a:prstGeom>
          <a:noFill/>
          <a:ln>
            <a:noFill/>
          </a:ln>
        </p:spPr>
      </p:pic>
      <p:sp>
        <p:nvSpPr>
          <p:cNvPr id="92" name="Shape 92"/>
          <p:cNvSpPr txBox="1"/>
          <p:nvPr/>
        </p:nvSpPr>
        <p:spPr>
          <a:xfrm>
            <a:off x="6626725" y="1510738"/>
            <a:ext cx="1405800" cy="296699"/>
          </a:xfrm>
          <a:prstGeom prst="rect">
            <a:avLst/>
          </a:prstGeom>
          <a:noFill/>
          <a:ln>
            <a:noFill/>
          </a:ln>
        </p:spPr>
        <p:txBody>
          <a:bodyPr lIns="68575" tIns="34275" rIns="68575" bIns="34275" anchor="b" anchorCtr="0">
            <a:noAutofit/>
          </a:bodyPr>
          <a:lstStyle/>
          <a:p>
            <a:pPr lvl="0" algn="ctr" rtl="0">
              <a:lnSpc>
                <a:spcPct val="90000"/>
              </a:lnSpc>
              <a:spcBef>
                <a:spcPts val="0"/>
              </a:spcBef>
              <a:buNone/>
            </a:pPr>
            <a:r>
              <a:rPr lang="en" b="1" i="1">
                <a:solidFill>
                  <a:srgbClr val="00ACE5"/>
                </a:solidFill>
                <a:latin typeface="Trebuchet MS"/>
                <a:ea typeface="Trebuchet MS"/>
                <a:cs typeface="Trebuchet MS"/>
                <a:sym typeface="Trebuchet MS"/>
              </a:rPr>
              <a:t>VUL</a:t>
            </a:r>
            <a:r>
              <a:rPr lang="en">
                <a:solidFill>
                  <a:srgbClr val="00ACE5"/>
                </a:solidFill>
                <a:latin typeface="Trebuchet MS"/>
                <a:ea typeface="Trebuchet MS"/>
                <a:cs typeface="Trebuchet MS"/>
                <a:sym typeface="Trebuchet MS"/>
              </a:rPr>
              <a:t>SCAN</a:t>
            </a:r>
          </a:p>
        </p:txBody>
      </p:sp>
      <p:sp>
        <p:nvSpPr>
          <p:cNvPr id="93" name="Shape 93"/>
          <p:cNvSpPr txBox="1"/>
          <p:nvPr/>
        </p:nvSpPr>
        <p:spPr>
          <a:xfrm>
            <a:off x="254775" y="3860225"/>
            <a:ext cx="5472000" cy="1372200"/>
          </a:xfrm>
          <a:prstGeom prst="rect">
            <a:avLst/>
          </a:prstGeom>
          <a:noFill/>
          <a:ln>
            <a:noFill/>
          </a:ln>
        </p:spPr>
        <p:txBody>
          <a:bodyPr lIns="91425" tIns="91425" rIns="91425" bIns="91425" anchor="t" anchorCtr="0">
            <a:noAutofit/>
          </a:bodyPr>
          <a:lstStyle/>
          <a:p>
            <a:pPr lvl="0" rtl="0">
              <a:spcBef>
                <a:spcPts val="0"/>
              </a:spcBef>
              <a:buNone/>
            </a:pPr>
            <a:r>
              <a:rPr lang="en" sz="2400">
                <a:latin typeface="Trebuchet MS"/>
                <a:ea typeface="Trebuchet MS"/>
                <a:cs typeface="Trebuchet MS"/>
                <a:sym typeface="Trebuchet MS"/>
              </a:rPr>
              <a:t>2 levels to monitor attacks</a:t>
            </a:r>
          </a:p>
          <a:p>
            <a:pPr lvl="0" rtl="0">
              <a:spcBef>
                <a:spcPts val="0"/>
              </a:spcBef>
              <a:buNone/>
            </a:pPr>
            <a:endParaRPr sz="2400">
              <a:latin typeface="Trebuchet MS"/>
              <a:ea typeface="Trebuchet MS"/>
              <a:cs typeface="Trebuchet MS"/>
              <a:sym typeface="Trebuchet MS"/>
            </a:endParaRPr>
          </a:p>
          <a:p>
            <a:pPr lvl="0" rtl="0">
              <a:spcBef>
                <a:spcPts val="0"/>
              </a:spcBef>
              <a:buNone/>
            </a:pPr>
            <a:endParaRPr sz="2400">
              <a:latin typeface="Trebuchet MS"/>
              <a:ea typeface="Trebuchet MS"/>
              <a:cs typeface="Trebuchet MS"/>
              <a:sym typeface="Trebuchet MS"/>
            </a:endParaRPr>
          </a:p>
        </p:txBody>
      </p:sp>
      <p:sp>
        <p:nvSpPr>
          <p:cNvPr id="94" name="Shape 94"/>
          <p:cNvSpPr/>
          <p:nvPr/>
        </p:nvSpPr>
        <p:spPr>
          <a:xfrm>
            <a:off x="6680572" y="4111475"/>
            <a:ext cx="1001400" cy="241200"/>
          </a:xfrm>
          <a:prstGeom prst="rect">
            <a:avLst/>
          </a:prstGeom>
          <a:solidFill>
            <a:srgbClr val="6D9EEB"/>
          </a:solidFill>
          <a:ln>
            <a:noFill/>
          </a:ln>
        </p:spPr>
        <p:txBody>
          <a:bodyPr lIns="91425" tIns="91425" rIns="91425" bIns="91425" anchor="ctr" anchorCtr="0">
            <a:noAutofit/>
          </a:bodyPr>
          <a:lstStyle/>
          <a:p>
            <a:pPr lvl="0" algn="ctr">
              <a:spcBef>
                <a:spcPts val="0"/>
              </a:spcBef>
              <a:buNone/>
            </a:pPr>
            <a:r>
              <a:rPr lang="en" b="1">
                <a:solidFill>
                  <a:srgbClr val="FFFFFF"/>
                </a:solidFill>
                <a:latin typeface="Trebuchet MS"/>
                <a:ea typeface="Trebuchet MS"/>
                <a:cs typeface="Trebuchet MS"/>
                <a:sym typeface="Trebuchet MS"/>
              </a:rPr>
              <a:t>Level 1</a:t>
            </a:r>
          </a:p>
        </p:txBody>
      </p:sp>
      <p:sp>
        <p:nvSpPr>
          <p:cNvPr id="95" name="Shape 95"/>
          <p:cNvSpPr/>
          <p:nvPr/>
        </p:nvSpPr>
        <p:spPr>
          <a:xfrm>
            <a:off x="7324022" y="4352675"/>
            <a:ext cx="1001400" cy="241200"/>
          </a:xfrm>
          <a:prstGeom prst="rect">
            <a:avLst/>
          </a:prstGeom>
          <a:solidFill>
            <a:srgbClr val="3C78D8"/>
          </a:solidFill>
          <a:ln>
            <a:noFill/>
          </a:ln>
        </p:spPr>
        <p:txBody>
          <a:bodyPr lIns="91425" tIns="91425" rIns="91425" bIns="91425" anchor="ctr" anchorCtr="0">
            <a:noAutofit/>
          </a:bodyPr>
          <a:lstStyle/>
          <a:p>
            <a:pPr lvl="0" algn="ctr" rtl="0">
              <a:spcBef>
                <a:spcPts val="0"/>
              </a:spcBef>
              <a:buNone/>
            </a:pPr>
            <a:r>
              <a:rPr lang="en" b="1">
                <a:solidFill>
                  <a:srgbClr val="FFFFFF"/>
                </a:solidFill>
                <a:latin typeface="Trebuchet MS"/>
                <a:ea typeface="Trebuchet MS"/>
                <a:cs typeface="Trebuchet MS"/>
                <a:sym typeface="Trebuchet MS"/>
              </a:rPr>
              <a:t>Level 2</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p:nvPr/>
        </p:nvSpPr>
        <p:spPr>
          <a:xfrm>
            <a:off x="204225" y="0"/>
            <a:ext cx="5706300" cy="842100"/>
          </a:xfrm>
          <a:prstGeom prst="rect">
            <a:avLst/>
          </a:prstGeom>
          <a:noFill/>
          <a:ln>
            <a:noFill/>
          </a:ln>
        </p:spPr>
        <p:txBody>
          <a:bodyPr lIns="91425" tIns="45700" rIns="91425" bIns="45700" anchor="ctr" anchorCtr="0">
            <a:noAutofit/>
          </a:bodyPr>
          <a:lstStyle/>
          <a:p>
            <a:pPr lvl="0" rtl="0">
              <a:lnSpc>
                <a:spcPct val="90000"/>
              </a:lnSpc>
              <a:spcBef>
                <a:spcPts val="0"/>
              </a:spcBef>
              <a:buNone/>
            </a:pPr>
            <a:r>
              <a:rPr lang="en" sz="3600">
                <a:solidFill>
                  <a:srgbClr val="7F7F7F"/>
                </a:solidFill>
                <a:latin typeface="Trebuchet MS"/>
                <a:ea typeface="Trebuchet MS"/>
                <a:cs typeface="Trebuchet MS"/>
                <a:sym typeface="Trebuchet MS"/>
              </a:rPr>
              <a:t>Level 1</a:t>
            </a:r>
          </a:p>
        </p:txBody>
      </p:sp>
      <p:pic>
        <p:nvPicPr>
          <p:cNvPr id="101" name="Shape 101"/>
          <p:cNvPicPr preferRelativeResize="0"/>
          <p:nvPr/>
        </p:nvPicPr>
        <p:blipFill>
          <a:blip r:embed="rId3">
            <a:alphaModFix/>
          </a:blip>
          <a:stretch>
            <a:fillRect/>
          </a:stretch>
        </p:blipFill>
        <p:spPr>
          <a:xfrm>
            <a:off x="3469864" y="1150900"/>
            <a:ext cx="1366731" cy="1596849"/>
          </a:xfrm>
          <a:prstGeom prst="rect">
            <a:avLst/>
          </a:prstGeom>
          <a:noFill/>
          <a:ln>
            <a:noFill/>
          </a:ln>
        </p:spPr>
      </p:pic>
      <p:pic>
        <p:nvPicPr>
          <p:cNvPr id="102" name="Shape 102" descr="Image result for security icon"/>
          <p:cNvPicPr preferRelativeResize="0"/>
          <p:nvPr/>
        </p:nvPicPr>
        <p:blipFill>
          <a:blip r:embed="rId4">
            <a:alphaModFix/>
          </a:blip>
          <a:stretch>
            <a:fillRect/>
          </a:stretch>
        </p:blipFill>
        <p:spPr>
          <a:xfrm>
            <a:off x="3863683" y="1421864"/>
            <a:ext cx="579094" cy="467470"/>
          </a:xfrm>
          <a:prstGeom prst="rect">
            <a:avLst/>
          </a:prstGeom>
          <a:noFill/>
          <a:ln>
            <a:noFill/>
          </a:ln>
        </p:spPr>
      </p:pic>
      <p:sp>
        <p:nvSpPr>
          <p:cNvPr id="103" name="Shape 103"/>
          <p:cNvSpPr txBox="1"/>
          <p:nvPr/>
        </p:nvSpPr>
        <p:spPr>
          <a:xfrm>
            <a:off x="3291325" y="1767431"/>
            <a:ext cx="1723800" cy="363900"/>
          </a:xfrm>
          <a:prstGeom prst="rect">
            <a:avLst/>
          </a:prstGeom>
          <a:noFill/>
          <a:ln>
            <a:noFill/>
          </a:ln>
        </p:spPr>
        <p:txBody>
          <a:bodyPr lIns="68575" tIns="34275" rIns="68575" bIns="34275" anchor="b" anchorCtr="0">
            <a:noAutofit/>
          </a:bodyPr>
          <a:lstStyle/>
          <a:p>
            <a:pPr lvl="0" algn="ctr" rtl="0">
              <a:lnSpc>
                <a:spcPct val="90000"/>
              </a:lnSpc>
              <a:spcBef>
                <a:spcPts val="0"/>
              </a:spcBef>
              <a:buNone/>
            </a:pPr>
            <a:r>
              <a:rPr lang="en" b="1" i="1">
                <a:solidFill>
                  <a:srgbClr val="00ACE5"/>
                </a:solidFill>
                <a:latin typeface="Trebuchet MS"/>
                <a:ea typeface="Trebuchet MS"/>
                <a:cs typeface="Trebuchet MS"/>
                <a:sym typeface="Trebuchet MS"/>
              </a:rPr>
              <a:t>VUL</a:t>
            </a:r>
            <a:r>
              <a:rPr lang="en">
                <a:solidFill>
                  <a:srgbClr val="00ACE5"/>
                </a:solidFill>
                <a:latin typeface="Trebuchet MS"/>
                <a:ea typeface="Trebuchet MS"/>
                <a:cs typeface="Trebuchet MS"/>
                <a:sym typeface="Trebuchet MS"/>
              </a:rPr>
              <a:t>SCAN</a:t>
            </a:r>
          </a:p>
        </p:txBody>
      </p:sp>
      <p:pic>
        <p:nvPicPr>
          <p:cNvPr id="104" name="Shape 104"/>
          <p:cNvPicPr preferRelativeResize="0"/>
          <p:nvPr/>
        </p:nvPicPr>
        <p:blipFill>
          <a:blip r:embed="rId5">
            <a:alphaModFix/>
          </a:blip>
          <a:stretch>
            <a:fillRect/>
          </a:stretch>
        </p:blipFill>
        <p:spPr>
          <a:xfrm>
            <a:off x="662250" y="1418745"/>
            <a:ext cx="1061166" cy="1061149"/>
          </a:xfrm>
          <a:prstGeom prst="rect">
            <a:avLst/>
          </a:prstGeom>
          <a:noFill/>
          <a:ln>
            <a:noFill/>
          </a:ln>
        </p:spPr>
      </p:pic>
      <p:pic>
        <p:nvPicPr>
          <p:cNvPr id="105" name="Shape 105"/>
          <p:cNvPicPr preferRelativeResize="0"/>
          <p:nvPr/>
        </p:nvPicPr>
        <p:blipFill>
          <a:blip r:embed="rId6">
            <a:alphaModFix/>
          </a:blip>
          <a:stretch>
            <a:fillRect/>
          </a:stretch>
        </p:blipFill>
        <p:spPr>
          <a:xfrm>
            <a:off x="5937624" y="1723012"/>
            <a:ext cx="842100" cy="842100"/>
          </a:xfrm>
          <a:prstGeom prst="rect">
            <a:avLst/>
          </a:prstGeom>
          <a:noFill/>
          <a:ln>
            <a:noFill/>
          </a:ln>
        </p:spPr>
      </p:pic>
      <p:cxnSp>
        <p:nvCxnSpPr>
          <p:cNvPr id="106" name="Shape 106"/>
          <p:cNvCxnSpPr>
            <a:endCxn id="103" idx="1"/>
          </p:cNvCxnSpPr>
          <p:nvPr/>
        </p:nvCxnSpPr>
        <p:spPr>
          <a:xfrm rot="10800000" flipH="1">
            <a:off x="1887325" y="1949381"/>
            <a:ext cx="1404000" cy="6600"/>
          </a:xfrm>
          <a:prstGeom prst="straightConnector1">
            <a:avLst/>
          </a:prstGeom>
          <a:noFill/>
          <a:ln w="38100" cap="flat" cmpd="sng">
            <a:solidFill>
              <a:schemeClr val="dk2"/>
            </a:solidFill>
            <a:prstDash val="solid"/>
            <a:round/>
            <a:headEnd type="none" w="lg" len="lg"/>
            <a:tailEnd type="triangle" w="lg" len="lg"/>
          </a:ln>
        </p:spPr>
      </p:cxnSp>
      <p:sp>
        <p:nvSpPr>
          <p:cNvPr id="107" name="Shape 107"/>
          <p:cNvSpPr txBox="1"/>
          <p:nvPr/>
        </p:nvSpPr>
        <p:spPr>
          <a:xfrm>
            <a:off x="204225" y="2747750"/>
            <a:ext cx="2733600" cy="467400"/>
          </a:xfrm>
          <a:prstGeom prst="rect">
            <a:avLst/>
          </a:prstGeom>
          <a:noFill/>
          <a:ln>
            <a:noFill/>
          </a:ln>
        </p:spPr>
        <p:txBody>
          <a:bodyPr lIns="91425" tIns="91425" rIns="91425" bIns="91425" anchor="t" anchorCtr="0">
            <a:noAutofit/>
          </a:bodyPr>
          <a:lstStyle/>
          <a:p>
            <a:pPr lvl="0" rtl="0">
              <a:spcBef>
                <a:spcPts val="0"/>
              </a:spcBef>
              <a:buNone/>
            </a:pPr>
            <a:r>
              <a:rPr lang="en">
                <a:latin typeface="Trebuchet MS"/>
                <a:ea typeface="Trebuchet MS"/>
                <a:cs typeface="Trebuchet MS"/>
                <a:sym typeface="Trebuchet MS"/>
              </a:rPr>
              <a:t>In Level 1, we focus on System tempering.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p:nvPr/>
        </p:nvSpPr>
        <p:spPr>
          <a:xfrm>
            <a:off x="204225" y="0"/>
            <a:ext cx="5706300" cy="842100"/>
          </a:xfrm>
          <a:prstGeom prst="rect">
            <a:avLst/>
          </a:prstGeom>
          <a:noFill/>
          <a:ln>
            <a:noFill/>
          </a:ln>
        </p:spPr>
        <p:txBody>
          <a:bodyPr lIns="91425" tIns="45700" rIns="91425" bIns="45700" anchor="ctr" anchorCtr="0">
            <a:noAutofit/>
          </a:bodyPr>
          <a:lstStyle/>
          <a:p>
            <a:pPr lvl="0" rtl="0">
              <a:lnSpc>
                <a:spcPct val="90000"/>
              </a:lnSpc>
              <a:spcBef>
                <a:spcPts val="0"/>
              </a:spcBef>
              <a:buNone/>
            </a:pPr>
            <a:r>
              <a:rPr lang="en" sz="3600">
                <a:solidFill>
                  <a:srgbClr val="7F7F7F"/>
                </a:solidFill>
                <a:latin typeface="Trebuchet MS"/>
                <a:ea typeface="Trebuchet MS"/>
                <a:cs typeface="Trebuchet MS"/>
                <a:sym typeface="Trebuchet MS"/>
              </a:rPr>
              <a:t>Level 1</a:t>
            </a:r>
          </a:p>
        </p:txBody>
      </p:sp>
      <p:pic>
        <p:nvPicPr>
          <p:cNvPr id="113" name="Shape 113"/>
          <p:cNvPicPr preferRelativeResize="0"/>
          <p:nvPr/>
        </p:nvPicPr>
        <p:blipFill>
          <a:blip r:embed="rId3">
            <a:alphaModFix/>
          </a:blip>
          <a:stretch>
            <a:fillRect/>
          </a:stretch>
        </p:blipFill>
        <p:spPr>
          <a:xfrm>
            <a:off x="3469864" y="1150900"/>
            <a:ext cx="1366731" cy="1596849"/>
          </a:xfrm>
          <a:prstGeom prst="rect">
            <a:avLst/>
          </a:prstGeom>
          <a:noFill/>
          <a:ln>
            <a:noFill/>
          </a:ln>
        </p:spPr>
      </p:pic>
      <p:pic>
        <p:nvPicPr>
          <p:cNvPr id="114" name="Shape 114" descr="Image result for security icon"/>
          <p:cNvPicPr preferRelativeResize="0"/>
          <p:nvPr/>
        </p:nvPicPr>
        <p:blipFill>
          <a:blip r:embed="rId4">
            <a:alphaModFix/>
          </a:blip>
          <a:stretch>
            <a:fillRect/>
          </a:stretch>
        </p:blipFill>
        <p:spPr>
          <a:xfrm>
            <a:off x="3863683" y="1421864"/>
            <a:ext cx="579094" cy="467470"/>
          </a:xfrm>
          <a:prstGeom prst="rect">
            <a:avLst/>
          </a:prstGeom>
          <a:noFill/>
          <a:ln>
            <a:noFill/>
          </a:ln>
        </p:spPr>
      </p:pic>
      <p:sp>
        <p:nvSpPr>
          <p:cNvPr id="115" name="Shape 115"/>
          <p:cNvSpPr txBox="1"/>
          <p:nvPr/>
        </p:nvSpPr>
        <p:spPr>
          <a:xfrm>
            <a:off x="3291325" y="1767431"/>
            <a:ext cx="1723800" cy="363900"/>
          </a:xfrm>
          <a:prstGeom prst="rect">
            <a:avLst/>
          </a:prstGeom>
          <a:noFill/>
          <a:ln>
            <a:noFill/>
          </a:ln>
        </p:spPr>
        <p:txBody>
          <a:bodyPr lIns="68575" tIns="34275" rIns="68575" bIns="34275" anchor="b" anchorCtr="0">
            <a:noAutofit/>
          </a:bodyPr>
          <a:lstStyle/>
          <a:p>
            <a:pPr lvl="0" algn="ctr" rtl="0">
              <a:lnSpc>
                <a:spcPct val="90000"/>
              </a:lnSpc>
              <a:spcBef>
                <a:spcPts val="0"/>
              </a:spcBef>
              <a:buNone/>
            </a:pPr>
            <a:r>
              <a:rPr lang="en" b="1" i="1">
                <a:solidFill>
                  <a:srgbClr val="00ACE5"/>
                </a:solidFill>
                <a:latin typeface="Trebuchet MS"/>
                <a:ea typeface="Trebuchet MS"/>
                <a:cs typeface="Trebuchet MS"/>
                <a:sym typeface="Trebuchet MS"/>
              </a:rPr>
              <a:t>VUL</a:t>
            </a:r>
            <a:r>
              <a:rPr lang="en">
                <a:solidFill>
                  <a:srgbClr val="00ACE5"/>
                </a:solidFill>
                <a:latin typeface="Trebuchet MS"/>
                <a:ea typeface="Trebuchet MS"/>
                <a:cs typeface="Trebuchet MS"/>
                <a:sym typeface="Trebuchet MS"/>
              </a:rPr>
              <a:t>SCAN</a:t>
            </a:r>
          </a:p>
        </p:txBody>
      </p:sp>
      <p:pic>
        <p:nvPicPr>
          <p:cNvPr id="116" name="Shape 116"/>
          <p:cNvPicPr preferRelativeResize="0"/>
          <p:nvPr/>
        </p:nvPicPr>
        <p:blipFill>
          <a:blip r:embed="rId5">
            <a:alphaModFix/>
          </a:blip>
          <a:stretch>
            <a:fillRect/>
          </a:stretch>
        </p:blipFill>
        <p:spPr>
          <a:xfrm>
            <a:off x="662250" y="1418745"/>
            <a:ext cx="1061166" cy="1061149"/>
          </a:xfrm>
          <a:prstGeom prst="rect">
            <a:avLst/>
          </a:prstGeom>
          <a:noFill/>
          <a:ln>
            <a:noFill/>
          </a:ln>
        </p:spPr>
      </p:pic>
      <p:pic>
        <p:nvPicPr>
          <p:cNvPr id="117" name="Shape 117"/>
          <p:cNvPicPr preferRelativeResize="0"/>
          <p:nvPr/>
        </p:nvPicPr>
        <p:blipFill>
          <a:blip r:embed="rId6">
            <a:alphaModFix/>
          </a:blip>
          <a:stretch>
            <a:fillRect/>
          </a:stretch>
        </p:blipFill>
        <p:spPr>
          <a:xfrm>
            <a:off x="5937624" y="1723012"/>
            <a:ext cx="842100" cy="842100"/>
          </a:xfrm>
          <a:prstGeom prst="rect">
            <a:avLst/>
          </a:prstGeom>
          <a:noFill/>
          <a:ln>
            <a:noFill/>
          </a:ln>
        </p:spPr>
      </p:pic>
      <p:cxnSp>
        <p:nvCxnSpPr>
          <p:cNvPr id="118" name="Shape 118"/>
          <p:cNvCxnSpPr>
            <a:endCxn id="115" idx="1"/>
          </p:cNvCxnSpPr>
          <p:nvPr/>
        </p:nvCxnSpPr>
        <p:spPr>
          <a:xfrm rot="10800000" flipH="1">
            <a:off x="1887325" y="1949381"/>
            <a:ext cx="1404000" cy="6600"/>
          </a:xfrm>
          <a:prstGeom prst="straightConnector1">
            <a:avLst/>
          </a:prstGeom>
          <a:noFill/>
          <a:ln w="38100" cap="flat" cmpd="sng">
            <a:solidFill>
              <a:schemeClr val="dk2"/>
            </a:solidFill>
            <a:prstDash val="solid"/>
            <a:round/>
            <a:headEnd type="none" w="lg" len="lg"/>
            <a:tailEnd type="triangle" w="lg" len="lg"/>
          </a:ln>
        </p:spPr>
      </p:cxnSp>
      <p:pic>
        <p:nvPicPr>
          <p:cNvPr id="119" name="Shape 119"/>
          <p:cNvPicPr preferRelativeResize="0"/>
          <p:nvPr/>
        </p:nvPicPr>
        <p:blipFill>
          <a:blip r:embed="rId7">
            <a:alphaModFix/>
          </a:blip>
          <a:stretch>
            <a:fillRect/>
          </a:stretch>
        </p:blipFill>
        <p:spPr>
          <a:xfrm>
            <a:off x="6438525" y="2379350"/>
            <a:ext cx="272663" cy="272663"/>
          </a:xfrm>
          <a:prstGeom prst="rect">
            <a:avLst/>
          </a:prstGeom>
          <a:noFill/>
          <a:ln>
            <a:noFill/>
          </a:ln>
        </p:spPr>
      </p:pic>
      <p:sp>
        <p:nvSpPr>
          <p:cNvPr id="120" name="Shape 120"/>
          <p:cNvSpPr txBox="1"/>
          <p:nvPr/>
        </p:nvSpPr>
        <p:spPr>
          <a:xfrm>
            <a:off x="204225" y="2747750"/>
            <a:ext cx="2733600" cy="467400"/>
          </a:xfrm>
          <a:prstGeom prst="rect">
            <a:avLst/>
          </a:prstGeom>
          <a:noFill/>
          <a:ln>
            <a:noFill/>
          </a:ln>
        </p:spPr>
        <p:txBody>
          <a:bodyPr lIns="91425" tIns="91425" rIns="91425" bIns="91425" anchor="t" anchorCtr="0">
            <a:noAutofit/>
          </a:bodyPr>
          <a:lstStyle/>
          <a:p>
            <a:pPr lvl="0" rtl="0">
              <a:spcBef>
                <a:spcPts val="0"/>
              </a:spcBef>
              <a:buNone/>
            </a:pPr>
            <a:r>
              <a:rPr lang="en">
                <a:latin typeface="Trebuchet MS"/>
                <a:ea typeface="Trebuchet MS"/>
                <a:cs typeface="Trebuchet MS"/>
                <a:sym typeface="Trebuchet MS"/>
              </a:rPr>
              <a:t>In Level 1, we focus on System tempering.</a:t>
            </a:r>
          </a:p>
        </p:txBody>
      </p:sp>
      <p:pic>
        <p:nvPicPr>
          <p:cNvPr id="121" name="Shape 121"/>
          <p:cNvPicPr preferRelativeResize="0"/>
          <p:nvPr/>
        </p:nvPicPr>
        <p:blipFill>
          <a:blip r:embed="rId6">
            <a:alphaModFix/>
          </a:blip>
          <a:stretch>
            <a:fillRect/>
          </a:stretch>
        </p:blipFill>
        <p:spPr>
          <a:xfrm>
            <a:off x="5015124" y="495374"/>
            <a:ext cx="842100" cy="842100"/>
          </a:xfrm>
          <a:prstGeom prst="rect">
            <a:avLst/>
          </a:prstGeom>
          <a:noFill/>
          <a:ln>
            <a:noFill/>
          </a:ln>
        </p:spPr>
      </p:pic>
      <p:cxnSp>
        <p:nvCxnSpPr>
          <p:cNvPr id="122" name="Shape 122"/>
          <p:cNvCxnSpPr/>
          <p:nvPr/>
        </p:nvCxnSpPr>
        <p:spPr>
          <a:xfrm rot="10800000" flipH="1">
            <a:off x="4939400" y="1474306"/>
            <a:ext cx="421200" cy="612000"/>
          </a:xfrm>
          <a:prstGeom prst="straightConnector1">
            <a:avLst/>
          </a:prstGeom>
          <a:noFill/>
          <a:ln w="9525" cap="flat" cmpd="sng">
            <a:solidFill>
              <a:schemeClr val="dk2"/>
            </a:solidFill>
            <a:prstDash val="dash"/>
            <a:round/>
            <a:headEnd type="none" w="lg" len="lg"/>
            <a:tailEnd type="triangle" w="lg" len="lg"/>
          </a:ln>
        </p:spPr>
      </p:cxnSp>
      <p:cxnSp>
        <p:nvCxnSpPr>
          <p:cNvPr id="123" name="Shape 123"/>
          <p:cNvCxnSpPr/>
          <p:nvPr/>
        </p:nvCxnSpPr>
        <p:spPr>
          <a:xfrm>
            <a:off x="5937625" y="842100"/>
            <a:ext cx="501300" cy="806700"/>
          </a:xfrm>
          <a:prstGeom prst="straightConnector1">
            <a:avLst/>
          </a:prstGeom>
          <a:noFill/>
          <a:ln w="9525" cap="flat" cmpd="sng">
            <a:solidFill>
              <a:schemeClr val="dk2"/>
            </a:solidFill>
            <a:prstDash val="dot"/>
            <a:round/>
            <a:headEnd type="triangle" w="lg" len="lg"/>
            <a:tailEnd type="triangle" w="lg" len="lg"/>
          </a:ln>
        </p:spPr>
      </p:cxnSp>
      <p:sp>
        <p:nvSpPr>
          <p:cNvPr id="124" name="Shape 124"/>
          <p:cNvSpPr txBox="1"/>
          <p:nvPr/>
        </p:nvSpPr>
        <p:spPr>
          <a:xfrm>
            <a:off x="1984800" y="3285875"/>
            <a:ext cx="3612900" cy="1596900"/>
          </a:xfrm>
          <a:prstGeom prst="rect">
            <a:avLst/>
          </a:prstGeom>
          <a:noFill/>
          <a:ln>
            <a:noFill/>
          </a:ln>
        </p:spPr>
        <p:txBody>
          <a:bodyPr lIns="91425" tIns="91425" rIns="91425" bIns="91425" anchor="t" anchorCtr="0">
            <a:noAutofit/>
          </a:bodyPr>
          <a:lstStyle/>
          <a:p>
            <a:pPr lvl="0" rtl="0">
              <a:spcBef>
                <a:spcPts val="0"/>
              </a:spcBef>
              <a:buNone/>
            </a:pPr>
            <a:r>
              <a:rPr lang="en">
                <a:latin typeface="Trebuchet MS"/>
                <a:ea typeface="Trebuchet MS"/>
                <a:cs typeface="Trebuchet MS"/>
                <a:sym typeface="Trebuchet MS"/>
              </a:rPr>
              <a:t>In system tempering we look for basic network configuration files in the system. VulScan application tries to look for this tempering based on the template file which has been provided to it by the administrator.</a:t>
            </a:r>
          </a:p>
          <a:p>
            <a:pPr lvl="0" rtl="0">
              <a:spcBef>
                <a:spcPts val="0"/>
              </a:spcBef>
              <a:buNone/>
            </a:pPr>
            <a:endParaRPr sz="24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p:nvPr/>
        </p:nvSpPr>
        <p:spPr>
          <a:xfrm>
            <a:off x="204225" y="0"/>
            <a:ext cx="5706300" cy="842100"/>
          </a:xfrm>
          <a:prstGeom prst="rect">
            <a:avLst/>
          </a:prstGeom>
          <a:noFill/>
          <a:ln>
            <a:noFill/>
          </a:ln>
        </p:spPr>
        <p:txBody>
          <a:bodyPr lIns="91425" tIns="45700" rIns="91425" bIns="45700" anchor="ctr" anchorCtr="0">
            <a:noAutofit/>
          </a:bodyPr>
          <a:lstStyle/>
          <a:p>
            <a:pPr lvl="0" rtl="0">
              <a:lnSpc>
                <a:spcPct val="90000"/>
              </a:lnSpc>
              <a:spcBef>
                <a:spcPts val="0"/>
              </a:spcBef>
              <a:buNone/>
            </a:pPr>
            <a:r>
              <a:rPr lang="en" sz="3600">
                <a:solidFill>
                  <a:srgbClr val="7F7F7F"/>
                </a:solidFill>
                <a:latin typeface="Trebuchet MS"/>
                <a:ea typeface="Trebuchet MS"/>
                <a:cs typeface="Trebuchet MS"/>
                <a:sym typeface="Trebuchet MS"/>
              </a:rPr>
              <a:t>Level 1</a:t>
            </a:r>
          </a:p>
        </p:txBody>
      </p:sp>
      <p:pic>
        <p:nvPicPr>
          <p:cNvPr id="130" name="Shape 130"/>
          <p:cNvPicPr preferRelativeResize="0"/>
          <p:nvPr/>
        </p:nvPicPr>
        <p:blipFill>
          <a:blip r:embed="rId3">
            <a:alphaModFix/>
          </a:blip>
          <a:stretch>
            <a:fillRect/>
          </a:stretch>
        </p:blipFill>
        <p:spPr>
          <a:xfrm>
            <a:off x="3469864" y="1150900"/>
            <a:ext cx="1366731" cy="1596849"/>
          </a:xfrm>
          <a:prstGeom prst="rect">
            <a:avLst/>
          </a:prstGeom>
          <a:noFill/>
          <a:ln>
            <a:noFill/>
          </a:ln>
        </p:spPr>
      </p:pic>
      <p:pic>
        <p:nvPicPr>
          <p:cNvPr id="131" name="Shape 131" descr="Image result for security icon"/>
          <p:cNvPicPr preferRelativeResize="0"/>
          <p:nvPr/>
        </p:nvPicPr>
        <p:blipFill>
          <a:blip r:embed="rId4">
            <a:alphaModFix/>
          </a:blip>
          <a:stretch>
            <a:fillRect/>
          </a:stretch>
        </p:blipFill>
        <p:spPr>
          <a:xfrm>
            <a:off x="3863683" y="1421864"/>
            <a:ext cx="579094" cy="467470"/>
          </a:xfrm>
          <a:prstGeom prst="rect">
            <a:avLst/>
          </a:prstGeom>
          <a:noFill/>
          <a:ln>
            <a:noFill/>
          </a:ln>
        </p:spPr>
      </p:pic>
      <p:sp>
        <p:nvSpPr>
          <p:cNvPr id="132" name="Shape 132"/>
          <p:cNvSpPr txBox="1"/>
          <p:nvPr/>
        </p:nvSpPr>
        <p:spPr>
          <a:xfrm>
            <a:off x="3291325" y="1767431"/>
            <a:ext cx="1723800" cy="363900"/>
          </a:xfrm>
          <a:prstGeom prst="rect">
            <a:avLst/>
          </a:prstGeom>
          <a:noFill/>
          <a:ln>
            <a:noFill/>
          </a:ln>
        </p:spPr>
        <p:txBody>
          <a:bodyPr lIns="68575" tIns="34275" rIns="68575" bIns="34275" anchor="b" anchorCtr="0">
            <a:noAutofit/>
          </a:bodyPr>
          <a:lstStyle/>
          <a:p>
            <a:pPr lvl="0" algn="ctr" rtl="0">
              <a:lnSpc>
                <a:spcPct val="90000"/>
              </a:lnSpc>
              <a:spcBef>
                <a:spcPts val="0"/>
              </a:spcBef>
              <a:buNone/>
            </a:pPr>
            <a:r>
              <a:rPr lang="en" b="1" i="1">
                <a:solidFill>
                  <a:srgbClr val="00ACE5"/>
                </a:solidFill>
                <a:latin typeface="Trebuchet MS"/>
                <a:ea typeface="Trebuchet MS"/>
                <a:cs typeface="Trebuchet MS"/>
                <a:sym typeface="Trebuchet MS"/>
              </a:rPr>
              <a:t>VUL</a:t>
            </a:r>
            <a:r>
              <a:rPr lang="en">
                <a:solidFill>
                  <a:srgbClr val="00ACE5"/>
                </a:solidFill>
                <a:latin typeface="Trebuchet MS"/>
                <a:ea typeface="Trebuchet MS"/>
                <a:cs typeface="Trebuchet MS"/>
                <a:sym typeface="Trebuchet MS"/>
              </a:rPr>
              <a:t>SCAN</a:t>
            </a:r>
          </a:p>
        </p:txBody>
      </p:sp>
      <p:pic>
        <p:nvPicPr>
          <p:cNvPr id="133" name="Shape 133"/>
          <p:cNvPicPr preferRelativeResize="0"/>
          <p:nvPr/>
        </p:nvPicPr>
        <p:blipFill>
          <a:blip r:embed="rId5">
            <a:alphaModFix/>
          </a:blip>
          <a:stretch>
            <a:fillRect/>
          </a:stretch>
        </p:blipFill>
        <p:spPr>
          <a:xfrm>
            <a:off x="662250" y="1418745"/>
            <a:ext cx="1061166" cy="1061149"/>
          </a:xfrm>
          <a:prstGeom prst="rect">
            <a:avLst/>
          </a:prstGeom>
          <a:noFill/>
          <a:ln>
            <a:noFill/>
          </a:ln>
        </p:spPr>
      </p:pic>
      <p:pic>
        <p:nvPicPr>
          <p:cNvPr id="134" name="Shape 134"/>
          <p:cNvPicPr preferRelativeResize="0"/>
          <p:nvPr/>
        </p:nvPicPr>
        <p:blipFill>
          <a:blip r:embed="rId6">
            <a:alphaModFix/>
          </a:blip>
          <a:stretch>
            <a:fillRect/>
          </a:stretch>
        </p:blipFill>
        <p:spPr>
          <a:xfrm>
            <a:off x="5937624" y="1723012"/>
            <a:ext cx="842100" cy="842100"/>
          </a:xfrm>
          <a:prstGeom prst="rect">
            <a:avLst/>
          </a:prstGeom>
          <a:noFill/>
          <a:ln>
            <a:noFill/>
          </a:ln>
        </p:spPr>
      </p:pic>
      <p:cxnSp>
        <p:nvCxnSpPr>
          <p:cNvPr id="135" name="Shape 135"/>
          <p:cNvCxnSpPr>
            <a:endCxn id="132" idx="1"/>
          </p:cNvCxnSpPr>
          <p:nvPr/>
        </p:nvCxnSpPr>
        <p:spPr>
          <a:xfrm rot="10800000" flipH="1">
            <a:off x="1887325" y="1949381"/>
            <a:ext cx="1404000" cy="6600"/>
          </a:xfrm>
          <a:prstGeom prst="straightConnector1">
            <a:avLst/>
          </a:prstGeom>
          <a:noFill/>
          <a:ln w="38100" cap="flat" cmpd="sng">
            <a:solidFill>
              <a:schemeClr val="dk2"/>
            </a:solidFill>
            <a:prstDash val="solid"/>
            <a:round/>
            <a:headEnd type="none" w="lg" len="lg"/>
            <a:tailEnd type="triangle" w="lg" len="lg"/>
          </a:ln>
        </p:spPr>
      </p:cxnSp>
      <p:pic>
        <p:nvPicPr>
          <p:cNvPr id="136" name="Shape 136"/>
          <p:cNvPicPr preferRelativeResize="0"/>
          <p:nvPr/>
        </p:nvPicPr>
        <p:blipFill>
          <a:blip r:embed="rId7">
            <a:alphaModFix/>
          </a:blip>
          <a:stretch>
            <a:fillRect/>
          </a:stretch>
        </p:blipFill>
        <p:spPr>
          <a:xfrm>
            <a:off x="6438525" y="2379350"/>
            <a:ext cx="272663" cy="272663"/>
          </a:xfrm>
          <a:prstGeom prst="rect">
            <a:avLst/>
          </a:prstGeom>
          <a:noFill/>
          <a:ln>
            <a:noFill/>
          </a:ln>
        </p:spPr>
      </p:pic>
      <p:sp>
        <p:nvSpPr>
          <p:cNvPr id="137" name="Shape 137"/>
          <p:cNvSpPr txBox="1"/>
          <p:nvPr/>
        </p:nvSpPr>
        <p:spPr>
          <a:xfrm>
            <a:off x="204225" y="2747750"/>
            <a:ext cx="2733600" cy="467400"/>
          </a:xfrm>
          <a:prstGeom prst="rect">
            <a:avLst/>
          </a:prstGeom>
          <a:noFill/>
          <a:ln>
            <a:noFill/>
          </a:ln>
        </p:spPr>
        <p:txBody>
          <a:bodyPr lIns="91425" tIns="91425" rIns="91425" bIns="91425" anchor="t" anchorCtr="0">
            <a:noAutofit/>
          </a:bodyPr>
          <a:lstStyle/>
          <a:p>
            <a:pPr lvl="0" rtl="0">
              <a:spcBef>
                <a:spcPts val="0"/>
              </a:spcBef>
              <a:buNone/>
            </a:pPr>
            <a:r>
              <a:rPr lang="en">
                <a:latin typeface="Trebuchet MS"/>
                <a:ea typeface="Trebuchet MS"/>
                <a:cs typeface="Trebuchet MS"/>
                <a:sym typeface="Trebuchet MS"/>
              </a:rPr>
              <a:t>In Level 1, we focus on System tempering.</a:t>
            </a:r>
          </a:p>
        </p:txBody>
      </p:sp>
      <p:pic>
        <p:nvPicPr>
          <p:cNvPr id="138" name="Shape 138"/>
          <p:cNvPicPr preferRelativeResize="0"/>
          <p:nvPr/>
        </p:nvPicPr>
        <p:blipFill>
          <a:blip r:embed="rId6">
            <a:alphaModFix/>
          </a:blip>
          <a:stretch>
            <a:fillRect/>
          </a:stretch>
        </p:blipFill>
        <p:spPr>
          <a:xfrm>
            <a:off x="5015124" y="495374"/>
            <a:ext cx="842100" cy="842100"/>
          </a:xfrm>
          <a:prstGeom prst="rect">
            <a:avLst/>
          </a:prstGeom>
          <a:noFill/>
          <a:ln>
            <a:noFill/>
          </a:ln>
        </p:spPr>
      </p:pic>
      <p:cxnSp>
        <p:nvCxnSpPr>
          <p:cNvPr id="139" name="Shape 139"/>
          <p:cNvCxnSpPr/>
          <p:nvPr/>
        </p:nvCxnSpPr>
        <p:spPr>
          <a:xfrm rot="10800000" flipH="1">
            <a:off x="4939400" y="1474306"/>
            <a:ext cx="421200" cy="612000"/>
          </a:xfrm>
          <a:prstGeom prst="straightConnector1">
            <a:avLst/>
          </a:prstGeom>
          <a:noFill/>
          <a:ln w="9525" cap="flat" cmpd="sng">
            <a:solidFill>
              <a:schemeClr val="dk2"/>
            </a:solidFill>
            <a:prstDash val="dash"/>
            <a:round/>
            <a:headEnd type="none" w="lg" len="lg"/>
            <a:tailEnd type="triangle" w="lg" len="lg"/>
          </a:ln>
        </p:spPr>
      </p:cxnSp>
      <p:cxnSp>
        <p:nvCxnSpPr>
          <p:cNvPr id="140" name="Shape 140"/>
          <p:cNvCxnSpPr/>
          <p:nvPr/>
        </p:nvCxnSpPr>
        <p:spPr>
          <a:xfrm>
            <a:off x="5937625" y="842100"/>
            <a:ext cx="501300" cy="806700"/>
          </a:xfrm>
          <a:prstGeom prst="straightConnector1">
            <a:avLst/>
          </a:prstGeom>
          <a:noFill/>
          <a:ln w="9525" cap="flat" cmpd="sng">
            <a:solidFill>
              <a:schemeClr val="dk2"/>
            </a:solidFill>
            <a:prstDash val="dot"/>
            <a:round/>
            <a:headEnd type="triangle" w="lg" len="lg"/>
            <a:tailEnd type="triangle" w="lg" len="lg"/>
          </a:ln>
        </p:spPr>
      </p:cxnSp>
      <p:sp>
        <p:nvSpPr>
          <p:cNvPr id="141" name="Shape 141"/>
          <p:cNvSpPr txBox="1"/>
          <p:nvPr/>
        </p:nvSpPr>
        <p:spPr>
          <a:xfrm>
            <a:off x="1984800" y="3285875"/>
            <a:ext cx="3612900" cy="1596900"/>
          </a:xfrm>
          <a:prstGeom prst="rect">
            <a:avLst/>
          </a:prstGeom>
          <a:noFill/>
          <a:ln>
            <a:noFill/>
          </a:ln>
        </p:spPr>
        <p:txBody>
          <a:bodyPr lIns="91425" tIns="91425" rIns="91425" bIns="91425" anchor="t" anchorCtr="0">
            <a:noAutofit/>
          </a:bodyPr>
          <a:lstStyle/>
          <a:p>
            <a:pPr lvl="0" rtl="0">
              <a:spcBef>
                <a:spcPts val="0"/>
              </a:spcBef>
              <a:buNone/>
            </a:pPr>
            <a:r>
              <a:rPr lang="en">
                <a:latin typeface="Trebuchet MS"/>
                <a:ea typeface="Trebuchet MS"/>
                <a:cs typeface="Trebuchet MS"/>
                <a:sym typeface="Trebuchet MS"/>
              </a:rPr>
              <a:t>In system tempering we look for basic network configuration files in the system. VulScan application tries to look for this tempering based on the template file which has been provided to it by the administrator.</a:t>
            </a:r>
          </a:p>
          <a:p>
            <a:pPr lvl="0" rtl="0">
              <a:spcBef>
                <a:spcPts val="0"/>
              </a:spcBef>
              <a:buNone/>
            </a:pPr>
            <a:endParaRPr sz="2400">
              <a:latin typeface="Trebuchet MS"/>
              <a:ea typeface="Trebuchet MS"/>
              <a:cs typeface="Trebuchet MS"/>
              <a:sym typeface="Trebuchet MS"/>
            </a:endParaRPr>
          </a:p>
        </p:txBody>
      </p:sp>
      <p:sp>
        <p:nvSpPr>
          <p:cNvPr id="142" name="Shape 142"/>
          <p:cNvSpPr txBox="1"/>
          <p:nvPr/>
        </p:nvSpPr>
        <p:spPr>
          <a:xfrm>
            <a:off x="5792675" y="3772675"/>
            <a:ext cx="3097800" cy="806700"/>
          </a:xfrm>
          <a:prstGeom prst="rect">
            <a:avLst/>
          </a:prstGeom>
          <a:noFill/>
          <a:ln>
            <a:noFill/>
          </a:ln>
        </p:spPr>
        <p:txBody>
          <a:bodyPr lIns="91425" tIns="91425" rIns="91425" bIns="91425" anchor="t" anchorCtr="0">
            <a:noAutofit/>
          </a:bodyPr>
          <a:lstStyle/>
          <a:p>
            <a:pPr lvl="0" rtl="0">
              <a:spcBef>
                <a:spcPts val="0"/>
              </a:spcBef>
              <a:buNone/>
            </a:pPr>
            <a:r>
              <a:rPr lang="en">
                <a:latin typeface="Trebuchet MS"/>
                <a:ea typeface="Trebuchet MS"/>
                <a:cs typeface="Trebuchet MS"/>
                <a:sym typeface="Trebuchet MS"/>
              </a:rPr>
              <a:t>Based on this, we measure the level of tempering in the system, based on which thegeneral degree of vulnerability is assigned to the system.</a:t>
            </a:r>
          </a:p>
          <a:p>
            <a:pPr lvl="0" rtl="0">
              <a:spcBef>
                <a:spcPts val="0"/>
              </a:spcBef>
              <a:buNone/>
            </a:pPr>
            <a:endParaRPr>
              <a:latin typeface="Trebuchet MS"/>
              <a:ea typeface="Trebuchet MS"/>
              <a:cs typeface="Trebuchet MS"/>
              <a:sym typeface="Trebuchet MS"/>
            </a:endParaRPr>
          </a:p>
          <a:p>
            <a:pPr lvl="0" rtl="0">
              <a:spcBef>
                <a:spcPts val="0"/>
              </a:spcBef>
              <a:buNone/>
            </a:pPr>
            <a:endParaRPr sz="1800">
              <a:latin typeface="Trebuchet MS"/>
              <a:ea typeface="Trebuchet MS"/>
              <a:cs typeface="Trebuchet MS"/>
              <a:sym typeface="Trebuchet MS"/>
            </a:endParaRPr>
          </a:p>
          <a:p>
            <a:pPr lvl="0" rtl="0">
              <a:spcBef>
                <a:spcPts val="0"/>
              </a:spcBef>
              <a:buNone/>
            </a:pPr>
            <a:endParaRPr sz="2400">
              <a:latin typeface="Trebuchet MS"/>
              <a:ea typeface="Trebuchet MS"/>
              <a:cs typeface="Trebuchet MS"/>
              <a:sym typeface="Trebuchet MS"/>
            </a:endParaRPr>
          </a:p>
          <a:p>
            <a:pPr lvl="0" rtl="0">
              <a:spcBef>
                <a:spcPts val="0"/>
              </a:spcBef>
              <a:buNone/>
            </a:pPr>
            <a:endParaRPr sz="2400">
              <a:latin typeface="Trebuchet MS"/>
              <a:ea typeface="Trebuchet MS"/>
              <a:cs typeface="Trebuchet MS"/>
              <a:sym typeface="Trebuchet MS"/>
            </a:endParaRPr>
          </a:p>
        </p:txBody>
      </p:sp>
      <p:cxnSp>
        <p:nvCxnSpPr>
          <p:cNvPr id="143" name="Shape 143"/>
          <p:cNvCxnSpPr/>
          <p:nvPr/>
        </p:nvCxnSpPr>
        <p:spPr>
          <a:xfrm rot="10800000" flipH="1">
            <a:off x="6292075" y="948825"/>
            <a:ext cx="898800" cy="191400"/>
          </a:xfrm>
          <a:prstGeom prst="straightConnector1">
            <a:avLst/>
          </a:prstGeom>
          <a:noFill/>
          <a:ln w="9525" cap="flat" cmpd="sng">
            <a:solidFill>
              <a:srgbClr val="666666"/>
            </a:solidFill>
            <a:prstDash val="solid"/>
            <a:round/>
            <a:headEnd type="none" w="lg" len="lg"/>
            <a:tailEnd type="triangle" w="lg" len="lg"/>
          </a:ln>
        </p:spPr>
      </p:cxnSp>
      <p:pic>
        <p:nvPicPr>
          <p:cNvPr id="144" name="Shape 144"/>
          <p:cNvPicPr preferRelativeResize="0"/>
          <p:nvPr/>
        </p:nvPicPr>
        <p:blipFill>
          <a:blip r:embed="rId3">
            <a:alphaModFix/>
          </a:blip>
          <a:stretch>
            <a:fillRect/>
          </a:stretch>
        </p:blipFill>
        <p:spPr>
          <a:xfrm>
            <a:off x="7275989" y="495375"/>
            <a:ext cx="1366731" cy="1596849"/>
          </a:xfrm>
          <a:prstGeom prst="rect">
            <a:avLst/>
          </a:prstGeom>
          <a:noFill/>
          <a:ln>
            <a:noFill/>
          </a:ln>
        </p:spPr>
      </p:pic>
      <p:pic>
        <p:nvPicPr>
          <p:cNvPr id="145" name="Shape 145" title="Points scored"/>
          <p:cNvPicPr preferRelativeResize="0"/>
          <p:nvPr/>
        </p:nvPicPr>
        <p:blipFill>
          <a:blip r:embed="rId8">
            <a:alphaModFix/>
          </a:blip>
          <a:stretch>
            <a:fillRect/>
          </a:stretch>
        </p:blipFill>
        <p:spPr>
          <a:xfrm>
            <a:off x="7405912" y="789874"/>
            <a:ext cx="1106897" cy="6844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p:nvPr/>
        </p:nvSpPr>
        <p:spPr>
          <a:xfrm>
            <a:off x="204225" y="0"/>
            <a:ext cx="5706300" cy="842100"/>
          </a:xfrm>
          <a:prstGeom prst="rect">
            <a:avLst/>
          </a:prstGeom>
          <a:noFill/>
          <a:ln>
            <a:noFill/>
          </a:ln>
        </p:spPr>
        <p:txBody>
          <a:bodyPr lIns="91425" tIns="45700" rIns="91425" bIns="45700" anchor="ctr" anchorCtr="0">
            <a:noAutofit/>
          </a:bodyPr>
          <a:lstStyle/>
          <a:p>
            <a:pPr lvl="0" rtl="0">
              <a:lnSpc>
                <a:spcPct val="90000"/>
              </a:lnSpc>
              <a:spcBef>
                <a:spcPts val="0"/>
              </a:spcBef>
              <a:buNone/>
            </a:pPr>
            <a:r>
              <a:rPr lang="en" sz="3600">
                <a:solidFill>
                  <a:srgbClr val="7F7F7F"/>
                </a:solidFill>
                <a:latin typeface="Trebuchet MS"/>
                <a:ea typeface="Trebuchet MS"/>
                <a:cs typeface="Trebuchet MS"/>
                <a:sym typeface="Trebuchet MS"/>
              </a:rPr>
              <a:t>Level 2</a:t>
            </a:r>
          </a:p>
        </p:txBody>
      </p:sp>
      <p:sp>
        <p:nvSpPr>
          <p:cNvPr id="151" name="Shape 151"/>
          <p:cNvSpPr txBox="1"/>
          <p:nvPr/>
        </p:nvSpPr>
        <p:spPr>
          <a:xfrm>
            <a:off x="204250" y="2880325"/>
            <a:ext cx="2733600" cy="2046900"/>
          </a:xfrm>
          <a:prstGeom prst="rect">
            <a:avLst/>
          </a:prstGeom>
          <a:noFill/>
          <a:ln>
            <a:noFill/>
          </a:ln>
        </p:spPr>
        <p:txBody>
          <a:bodyPr lIns="91425" tIns="91425" rIns="91425" bIns="91425" anchor="t" anchorCtr="0">
            <a:noAutofit/>
          </a:bodyPr>
          <a:lstStyle/>
          <a:p>
            <a:pPr lvl="0">
              <a:spcBef>
                <a:spcPts val="0"/>
              </a:spcBef>
              <a:buNone/>
            </a:pPr>
            <a:r>
              <a:rPr lang="en">
                <a:latin typeface="Trebuchet MS"/>
                <a:ea typeface="Trebuchet MS"/>
                <a:cs typeface="Trebuchet MS"/>
                <a:sym typeface="Trebuchet MS"/>
              </a:rPr>
              <a:t>In level 2 we have detailed the set of attacks in a generic Web/Database Server. </a:t>
            </a:r>
          </a:p>
          <a:p>
            <a:pPr lvl="0">
              <a:spcBef>
                <a:spcPts val="0"/>
              </a:spcBef>
              <a:buNone/>
            </a:pPr>
            <a:endParaRPr>
              <a:latin typeface="Trebuchet MS"/>
              <a:ea typeface="Trebuchet MS"/>
              <a:cs typeface="Trebuchet MS"/>
              <a:sym typeface="Trebuchet MS"/>
            </a:endParaRPr>
          </a:p>
          <a:p>
            <a:pPr lvl="0">
              <a:spcBef>
                <a:spcPts val="0"/>
              </a:spcBef>
              <a:buNone/>
            </a:pPr>
            <a:r>
              <a:rPr lang="en">
                <a:latin typeface="Trebuchet MS"/>
                <a:ea typeface="Trebuchet MS"/>
                <a:cs typeface="Trebuchet MS"/>
                <a:sym typeface="Trebuchet MS"/>
              </a:rPr>
              <a:t>So when an attack or an attempt for attack is made to the server, server logs the attack in its access log.</a:t>
            </a:r>
          </a:p>
          <a:p>
            <a:pPr lvl="0" rtl="0">
              <a:spcBef>
                <a:spcPts val="0"/>
              </a:spcBef>
              <a:buNone/>
            </a:pPr>
            <a:endParaRPr>
              <a:latin typeface="Trebuchet MS"/>
              <a:ea typeface="Trebuchet MS"/>
              <a:cs typeface="Trebuchet MS"/>
              <a:sym typeface="Trebuchet MS"/>
            </a:endParaRPr>
          </a:p>
        </p:txBody>
      </p:sp>
      <p:pic>
        <p:nvPicPr>
          <p:cNvPr id="152" name="Shape 152"/>
          <p:cNvPicPr preferRelativeResize="0"/>
          <p:nvPr/>
        </p:nvPicPr>
        <p:blipFill>
          <a:blip r:embed="rId3">
            <a:alphaModFix/>
          </a:blip>
          <a:stretch>
            <a:fillRect/>
          </a:stretch>
        </p:blipFill>
        <p:spPr>
          <a:xfrm>
            <a:off x="3469864" y="1150900"/>
            <a:ext cx="1366731" cy="1596849"/>
          </a:xfrm>
          <a:prstGeom prst="rect">
            <a:avLst/>
          </a:prstGeom>
          <a:noFill/>
          <a:ln>
            <a:noFill/>
          </a:ln>
        </p:spPr>
      </p:pic>
      <p:sp>
        <p:nvSpPr>
          <p:cNvPr id="153" name="Shape 153"/>
          <p:cNvSpPr txBox="1"/>
          <p:nvPr/>
        </p:nvSpPr>
        <p:spPr>
          <a:xfrm>
            <a:off x="3291325" y="1767431"/>
            <a:ext cx="1723800" cy="363900"/>
          </a:xfrm>
          <a:prstGeom prst="rect">
            <a:avLst/>
          </a:prstGeom>
          <a:noFill/>
          <a:ln>
            <a:noFill/>
          </a:ln>
        </p:spPr>
        <p:txBody>
          <a:bodyPr lIns="68575" tIns="34275" rIns="68575" bIns="34275" anchor="b" anchorCtr="0">
            <a:noAutofit/>
          </a:bodyPr>
          <a:lstStyle/>
          <a:p>
            <a:pPr lvl="0" algn="ctr" rtl="0">
              <a:lnSpc>
                <a:spcPct val="90000"/>
              </a:lnSpc>
              <a:spcBef>
                <a:spcPts val="0"/>
              </a:spcBef>
              <a:buNone/>
            </a:pPr>
            <a:r>
              <a:rPr lang="en" b="1" i="1">
                <a:solidFill>
                  <a:srgbClr val="00ACE5"/>
                </a:solidFill>
                <a:latin typeface="Trebuchet MS"/>
                <a:ea typeface="Trebuchet MS"/>
                <a:cs typeface="Trebuchet MS"/>
                <a:sym typeface="Trebuchet MS"/>
              </a:rPr>
              <a:t>VUL</a:t>
            </a:r>
            <a:r>
              <a:rPr lang="en">
                <a:solidFill>
                  <a:srgbClr val="00ACE5"/>
                </a:solidFill>
                <a:latin typeface="Trebuchet MS"/>
                <a:ea typeface="Trebuchet MS"/>
                <a:cs typeface="Trebuchet MS"/>
                <a:sym typeface="Trebuchet MS"/>
              </a:rPr>
              <a:t>SCAN</a:t>
            </a:r>
          </a:p>
        </p:txBody>
      </p:sp>
      <p:pic>
        <p:nvPicPr>
          <p:cNvPr id="154" name="Shape 154" descr="Image result for security icon"/>
          <p:cNvPicPr preferRelativeResize="0"/>
          <p:nvPr/>
        </p:nvPicPr>
        <p:blipFill>
          <a:blip r:embed="rId4">
            <a:alphaModFix/>
          </a:blip>
          <a:stretch>
            <a:fillRect/>
          </a:stretch>
        </p:blipFill>
        <p:spPr>
          <a:xfrm>
            <a:off x="3863683" y="1421864"/>
            <a:ext cx="579094" cy="467470"/>
          </a:xfrm>
          <a:prstGeom prst="rect">
            <a:avLst/>
          </a:prstGeom>
          <a:noFill/>
          <a:ln>
            <a:noFill/>
          </a:ln>
        </p:spPr>
      </p:pic>
      <p:pic>
        <p:nvPicPr>
          <p:cNvPr id="155" name="Shape 155"/>
          <p:cNvPicPr preferRelativeResize="0"/>
          <p:nvPr/>
        </p:nvPicPr>
        <p:blipFill>
          <a:blip r:embed="rId5">
            <a:alphaModFix/>
          </a:blip>
          <a:stretch>
            <a:fillRect/>
          </a:stretch>
        </p:blipFill>
        <p:spPr>
          <a:xfrm>
            <a:off x="1120000" y="842099"/>
            <a:ext cx="648875" cy="648875"/>
          </a:xfrm>
          <a:prstGeom prst="rect">
            <a:avLst/>
          </a:prstGeom>
          <a:noFill/>
          <a:ln>
            <a:noFill/>
          </a:ln>
        </p:spPr>
      </p:pic>
      <p:pic>
        <p:nvPicPr>
          <p:cNvPr id="156" name="Shape 156"/>
          <p:cNvPicPr preferRelativeResize="0"/>
          <p:nvPr/>
        </p:nvPicPr>
        <p:blipFill>
          <a:blip r:embed="rId5">
            <a:alphaModFix/>
          </a:blip>
          <a:stretch>
            <a:fillRect/>
          </a:stretch>
        </p:blipFill>
        <p:spPr>
          <a:xfrm>
            <a:off x="739725" y="1527149"/>
            <a:ext cx="648875" cy="648875"/>
          </a:xfrm>
          <a:prstGeom prst="rect">
            <a:avLst/>
          </a:prstGeom>
          <a:noFill/>
          <a:ln>
            <a:noFill/>
          </a:ln>
        </p:spPr>
      </p:pic>
      <p:pic>
        <p:nvPicPr>
          <p:cNvPr id="157" name="Shape 157"/>
          <p:cNvPicPr preferRelativeResize="0"/>
          <p:nvPr/>
        </p:nvPicPr>
        <p:blipFill>
          <a:blip r:embed="rId5">
            <a:alphaModFix/>
          </a:blip>
          <a:stretch>
            <a:fillRect/>
          </a:stretch>
        </p:blipFill>
        <p:spPr>
          <a:xfrm>
            <a:off x="1246587" y="2131337"/>
            <a:ext cx="648875" cy="648875"/>
          </a:xfrm>
          <a:prstGeom prst="rect">
            <a:avLst/>
          </a:prstGeom>
          <a:noFill/>
          <a:ln>
            <a:noFill/>
          </a:ln>
        </p:spPr>
      </p:pic>
      <p:cxnSp>
        <p:nvCxnSpPr>
          <p:cNvPr id="158" name="Shape 158"/>
          <p:cNvCxnSpPr/>
          <p:nvPr/>
        </p:nvCxnSpPr>
        <p:spPr>
          <a:xfrm>
            <a:off x="1905925" y="1215125"/>
            <a:ext cx="1423200" cy="399600"/>
          </a:xfrm>
          <a:prstGeom prst="straightConnector1">
            <a:avLst/>
          </a:prstGeom>
          <a:noFill/>
          <a:ln w="19050" cap="flat" cmpd="sng">
            <a:solidFill>
              <a:srgbClr val="7F7F7F"/>
            </a:solidFill>
            <a:prstDash val="solid"/>
            <a:round/>
            <a:headEnd type="none" w="lg" len="lg"/>
            <a:tailEnd type="triangle" w="lg" len="lg"/>
          </a:ln>
        </p:spPr>
      </p:cxnSp>
      <p:cxnSp>
        <p:nvCxnSpPr>
          <p:cNvPr id="159" name="Shape 159"/>
          <p:cNvCxnSpPr/>
          <p:nvPr/>
        </p:nvCxnSpPr>
        <p:spPr>
          <a:xfrm rot="10800000" flipH="1">
            <a:off x="1539725" y="1781150"/>
            <a:ext cx="1731300" cy="58200"/>
          </a:xfrm>
          <a:prstGeom prst="straightConnector1">
            <a:avLst/>
          </a:prstGeom>
          <a:noFill/>
          <a:ln w="19050" cap="flat" cmpd="sng">
            <a:solidFill>
              <a:srgbClr val="7F7F7F"/>
            </a:solidFill>
            <a:prstDash val="solid"/>
            <a:round/>
            <a:headEnd type="none" w="lg" len="lg"/>
            <a:tailEnd type="triangle" w="lg" len="lg"/>
          </a:ln>
        </p:spPr>
      </p:cxnSp>
      <p:cxnSp>
        <p:nvCxnSpPr>
          <p:cNvPr id="160" name="Shape 160"/>
          <p:cNvCxnSpPr>
            <a:endCxn id="153" idx="1"/>
          </p:cNvCxnSpPr>
          <p:nvPr/>
        </p:nvCxnSpPr>
        <p:spPr>
          <a:xfrm rot="10800000" flipH="1">
            <a:off x="2080825" y="1949381"/>
            <a:ext cx="1210500" cy="447600"/>
          </a:xfrm>
          <a:prstGeom prst="straightConnector1">
            <a:avLst/>
          </a:prstGeom>
          <a:noFill/>
          <a:ln w="19050" cap="flat" cmpd="sng">
            <a:solidFill>
              <a:srgbClr val="7F7F7F"/>
            </a:solidFill>
            <a:prstDash val="solid"/>
            <a:round/>
            <a:headEnd type="none" w="lg" len="lg"/>
            <a:tailEnd type="triangle" w="lg" len="lg"/>
          </a:ln>
        </p:spPr>
      </p:cxnSp>
      <p:sp>
        <p:nvSpPr>
          <p:cNvPr id="161" name="Shape 161"/>
          <p:cNvSpPr txBox="1"/>
          <p:nvPr/>
        </p:nvSpPr>
        <p:spPr>
          <a:xfrm rot="859093">
            <a:off x="2057695" y="1122235"/>
            <a:ext cx="1256737" cy="191363"/>
          </a:xfrm>
          <a:prstGeom prst="rect">
            <a:avLst/>
          </a:prstGeom>
          <a:noFill/>
          <a:ln>
            <a:noFill/>
          </a:ln>
        </p:spPr>
        <p:txBody>
          <a:bodyPr lIns="91425" tIns="91425" rIns="91425" bIns="91425" anchor="t" anchorCtr="0">
            <a:noAutofit/>
          </a:bodyPr>
          <a:lstStyle/>
          <a:p>
            <a:pPr lvl="0">
              <a:spcBef>
                <a:spcPts val="0"/>
              </a:spcBef>
              <a:buNone/>
            </a:pPr>
            <a:r>
              <a:rPr lang="en" sz="1200">
                <a:solidFill>
                  <a:srgbClr val="7F7F7F"/>
                </a:solidFill>
              </a:rPr>
              <a:t>Sql Injection</a:t>
            </a:r>
          </a:p>
        </p:txBody>
      </p:sp>
      <p:sp>
        <p:nvSpPr>
          <p:cNvPr id="162" name="Shape 162"/>
          <p:cNvSpPr txBox="1"/>
          <p:nvPr/>
        </p:nvSpPr>
        <p:spPr>
          <a:xfrm rot="-132304">
            <a:off x="1464930" y="1514932"/>
            <a:ext cx="1606189" cy="191235"/>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7F7F7F"/>
                </a:solidFill>
              </a:rPr>
              <a:t>Cross Site Scripting</a:t>
            </a:r>
          </a:p>
        </p:txBody>
      </p:sp>
      <p:sp>
        <p:nvSpPr>
          <p:cNvPr id="163" name="Shape 163"/>
          <p:cNvSpPr txBox="1"/>
          <p:nvPr/>
        </p:nvSpPr>
        <p:spPr>
          <a:xfrm rot="-1202114">
            <a:off x="1951352" y="1968377"/>
            <a:ext cx="957974" cy="191230"/>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7F7F7F"/>
                </a:solidFill>
              </a:rPr>
              <a:t>LDS</a:t>
            </a:r>
          </a:p>
        </p:txBody>
      </p:sp>
      <p:pic>
        <p:nvPicPr>
          <p:cNvPr id="164" name="Shape 164"/>
          <p:cNvPicPr preferRelativeResize="0"/>
          <p:nvPr/>
        </p:nvPicPr>
        <p:blipFill>
          <a:blip r:embed="rId6">
            <a:alphaModFix/>
          </a:blip>
          <a:stretch>
            <a:fillRect/>
          </a:stretch>
        </p:blipFill>
        <p:spPr>
          <a:xfrm>
            <a:off x="6170850" y="1520700"/>
            <a:ext cx="579100" cy="579100"/>
          </a:xfrm>
          <a:prstGeom prst="rect">
            <a:avLst/>
          </a:prstGeom>
          <a:noFill/>
          <a:ln>
            <a:noFill/>
          </a:ln>
        </p:spPr>
      </p:pic>
      <p:cxnSp>
        <p:nvCxnSpPr>
          <p:cNvPr id="165" name="Shape 165"/>
          <p:cNvCxnSpPr>
            <a:stCxn id="153" idx="3"/>
            <a:endCxn id="164" idx="1"/>
          </p:cNvCxnSpPr>
          <p:nvPr/>
        </p:nvCxnSpPr>
        <p:spPr>
          <a:xfrm rot="10800000" flipH="1">
            <a:off x="5015125" y="1810181"/>
            <a:ext cx="1155600" cy="139200"/>
          </a:xfrm>
          <a:prstGeom prst="straightConnector1">
            <a:avLst/>
          </a:prstGeom>
          <a:noFill/>
          <a:ln w="19050" cap="flat" cmpd="sng">
            <a:solidFill>
              <a:srgbClr val="7F7F7F"/>
            </a:solidFill>
            <a:prstDash val="solid"/>
            <a:round/>
            <a:headEnd type="triangle" w="lg" len="lg"/>
            <a:tailEnd type="triangle" w="lg" len="lg"/>
          </a:ln>
        </p:spPr>
      </p:cxnSp>
      <p:sp>
        <p:nvSpPr>
          <p:cNvPr id="166" name="Shape 166"/>
          <p:cNvSpPr txBox="1"/>
          <p:nvPr/>
        </p:nvSpPr>
        <p:spPr>
          <a:xfrm rot="-380683">
            <a:off x="5026226" y="1551593"/>
            <a:ext cx="1256898" cy="191355"/>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7F7F7F"/>
                </a:solidFill>
              </a:rPr>
              <a:t>Monitor Logs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488</Words>
  <Application>Microsoft Office PowerPoint</Application>
  <PresentationFormat>On-screen Show (16:9)</PresentationFormat>
  <Paragraphs>74</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Trebuchet MS</vt:lpstr>
      <vt:lpstr>simple-light-2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Sagar Palo</cp:lastModifiedBy>
  <cp:revision>3</cp:revision>
  <dcterms:modified xsi:type="dcterms:W3CDTF">2016-10-31T02:10:14Z</dcterms:modified>
</cp:coreProperties>
</file>