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9"/>
  </p:notesMasterIdLst>
  <p:sldIdLst>
    <p:sldId id="277" r:id="rId4"/>
    <p:sldId id="257" r:id="rId5"/>
    <p:sldId id="268" r:id="rId6"/>
    <p:sldId id="290" r:id="rId7"/>
    <p:sldId id="313" r:id="rId8"/>
    <p:sldId id="293" r:id="rId9"/>
    <p:sldId id="294" r:id="rId10"/>
    <p:sldId id="295" r:id="rId11"/>
    <p:sldId id="309" r:id="rId12"/>
    <p:sldId id="310" r:id="rId13"/>
    <p:sldId id="320" r:id="rId14"/>
    <p:sldId id="297" r:id="rId15"/>
    <p:sldId id="314" r:id="rId16"/>
    <p:sldId id="321" r:id="rId17"/>
    <p:sldId id="302" r:id="rId18"/>
    <p:sldId id="319" r:id="rId19"/>
    <p:sldId id="311" r:id="rId20"/>
    <p:sldId id="312" r:id="rId21"/>
    <p:sldId id="306" r:id="rId22"/>
    <p:sldId id="305" r:id="rId23"/>
    <p:sldId id="304" r:id="rId24"/>
    <p:sldId id="316" r:id="rId25"/>
    <p:sldId id="318" r:id="rId26"/>
    <p:sldId id="288" r:id="rId27"/>
    <p:sldId id="282" r:id="rId2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4" autoAdjust="0"/>
  </p:normalViewPr>
  <p:slideViewPr>
    <p:cSldViewPr>
      <p:cViewPr varScale="1">
        <p:scale>
          <a:sx n="78" d="100"/>
          <a:sy n="78" d="100"/>
        </p:scale>
        <p:origin x="954" y="-3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10426-79D6-4E52-8F95-332C5040F17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AFADE4-55D9-4A57-9347-D8D7E7A362A7}">
      <dgm:prSet/>
      <dgm:spPr/>
      <dgm:t>
        <a:bodyPr/>
        <a:lstStyle/>
        <a:p>
          <a:pPr rtl="0"/>
          <a:r>
            <a:rPr lang="en-US" smtClean="0"/>
            <a:t>Provides two syntax</a:t>
          </a:r>
          <a:endParaRPr lang="en-US"/>
        </a:p>
      </dgm:t>
    </dgm:pt>
    <dgm:pt modelId="{CA3B8FA6-00D0-40F5-986C-B4C440B5EB7A}" type="parTrans" cxnId="{607CC98D-292A-416E-B774-A083D7660F4E}">
      <dgm:prSet/>
      <dgm:spPr/>
      <dgm:t>
        <a:bodyPr/>
        <a:lstStyle/>
        <a:p>
          <a:endParaRPr lang="en-US"/>
        </a:p>
      </dgm:t>
    </dgm:pt>
    <dgm:pt modelId="{10E4DBC6-DC84-4E55-B738-22343050B76C}" type="sibTrans" cxnId="{607CC98D-292A-416E-B774-A083D7660F4E}">
      <dgm:prSet/>
      <dgm:spPr/>
      <dgm:t>
        <a:bodyPr/>
        <a:lstStyle/>
        <a:p>
          <a:endParaRPr lang="en-US"/>
        </a:p>
      </dgm:t>
    </dgm:pt>
    <dgm:pt modelId="{7672716F-1814-4471-93F4-48A3D2F5D0D5}">
      <dgm:prSet/>
      <dgm:spPr/>
      <dgm:t>
        <a:bodyPr/>
        <a:lstStyle/>
        <a:p>
          <a:pPr rtl="0"/>
          <a:r>
            <a:rPr lang="en-US" smtClean="0"/>
            <a:t>SASS</a:t>
          </a:r>
          <a:endParaRPr lang="en-US"/>
        </a:p>
      </dgm:t>
    </dgm:pt>
    <dgm:pt modelId="{17896402-45CE-4297-8C2C-82D7C2EF336B}" type="parTrans" cxnId="{8465774D-E3F6-4907-8003-97AFEC54B8F0}">
      <dgm:prSet/>
      <dgm:spPr/>
      <dgm:t>
        <a:bodyPr/>
        <a:lstStyle/>
        <a:p>
          <a:endParaRPr lang="en-US"/>
        </a:p>
      </dgm:t>
    </dgm:pt>
    <dgm:pt modelId="{E81B1F79-8C4F-4E4D-8197-B69E9DEB78A7}" type="sibTrans" cxnId="{8465774D-E3F6-4907-8003-97AFEC54B8F0}">
      <dgm:prSet/>
      <dgm:spPr/>
      <dgm:t>
        <a:bodyPr/>
        <a:lstStyle/>
        <a:p>
          <a:endParaRPr lang="en-US"/>
        </a:p>
      </dgm:t>
    </dgm:pt>
    <dgm:pt modelId="{B972C797-E4D5-4371-B4E7-98A638CA6D25}">
      <dgm:prSet/>
      <dgm:spPr/>
      <dgm:t>
        <a:bodyPr/>
        <a:lstStyle/>
        <a:p>
          <a:pPr rtl="0"/>
          <a:r>
            <a:rPr lang="en-IN" smtClean="0"/>
            <a:t>Older Syntax</a:t>
          </a:r>
          <a:endParaRPr lang="en-US"/>
        </a:p>
      </dgm:t>
    </dgm:pt>
    <dgm:pt modelId="{BDF36A47-D0A8-4E6F-BA07-826427F57956}" type="parTrans" cxnId="{6792D73B-305D-4F6A-8344-6CB32E736569}">
      <dgm:prSet/>
      <dgm:spPr/>
      <dgm:t>
        <a:bodyPr/>
        <a:lstStyle/>
        <a:p>
          <a:endParaRPr lang="en-US"/>
        </a:p>
      </dgm:t>
    </dgm:pt>
    <dgm:pt modelId="{7BABEA6D-75C4-4FFD-89A8-C2FD3811B1E5}" type="sibTrans" cxnId="{6792D73B-305D-4F6A-8344-6CB32E736569}">
      <dgm:prSet/>
      <dgm:spPr/>
      <dgm:t>
        <a:bodyPr/>
        <a:lstStyle/>
        <a:p>
          <a:endParaRPr lang="en-US"/>
        </a:p>
      </dgm:t>
    </dgm:pt>
    <dgm:pt modelId="{B0CFBAB8-AB43-4E08-8066-42FB3B8D3DB7}">
      <dgm:prSet/>
      <dgm:spPr/>
      <dgm:t>
        <a:bodyPr/>
        <a:lstStyle/>
        <a:p>
          <a:pPr rtl="0"/>
          <a:r>
            <a:rPr lang="en-US" smtClean="0"/>
            <a:t>SCSS</a:t>
          </a:r>
          <a:endParaRPr lang="en-US"/>
        </a:p>
      </dgm:t>
    </dgm:pt>
    <dgm:pt modelId="{537D1900-330F-4AE4-8ABA-6DCA5F01C6AF}" type="parTrans" cxnId="{79637F26-C4F7-4AC8-AE5E-7901FB4A2D02}">
      <dgm:prSet/>
      <dgm:spPr/>
      <dgm:t>
        <a:bodyPr/>
        <a:lstStyle/>
        <a:p>
          <a:endParaRPr lang="en-US"/>
        </a:p>
      </dgm:t>
    </dgm:pt>
    <dgm:pt modelId="{5B8E45BD-589E-4880-8049-8AF81D96FFB1}" type="sibTrans" cxnId="{79637F26-C4F7-4AC8-AE5E-7901FB4A2D02}">
      <dgm:prSet/>
      <dgm:spPr/>
      <dgm:t>
        <a:bodyPr/>
        <a:lstStyle/>
        <a:p>
          <a:endParaRPr lang="en-US"/>
        </a:p>
      </dgm:t>
    </dgm:pt>
    <dgm:pt modelId="{6CC7A6E2-B76A-4F42-B277-18CAA6F63062}">
      <dgm:prSet/>
      <dgm:spPr/>
      <dgm:t>
        <a:bodyPr/>
        <a:lstStyle/>
        <a:p>
          <a:pPr rtl="0"/>
          <a:r>
            <a:rPr lang="en-IN" dirty="0" smtClean="0"/>
            <a:t>New Syntax</a:t>
          </a:r>
          <a:endParaRPr lang="en-US" dirty="0"/>
        </a:p>
      </dgm:t>
    </dgm:pt>
    <dgm:pt modelId="{029A4A87-0FD9-43C4-B700-C028EB2F0C84}" type="parTrans" cxnId="{59E14FD1-1BCF-4072-9469-4B7181896DAC}">
      <dgm:prSet/>
      <dgm:spPr/>
      <dgm:t>
        <a:bodyPr/>
        <a:lstStyle/>
        <a:p>
          <a:endParaRPr lang="en-US"/>
        </a:p>
      </dgm:t>
    </dgm:pt>
    <dgm:pt modelId="{7B524C4C-0BBD-48E5-9614-B40B3B02037E}" type="sibTrans" cxnId="{59E14FD1-1BCF-4072-9469-4B7181896DAC}">
      <dgm:prSet/>
      <dgm:spPr/>
      <dgm:t>
        <a:bodyPr/>
        <a:lstStyle/>
        <a:p>
          <a:endParaRPr lang="en-US"/>
        </a:p>
      </dgm:t>
    </dgm:pt>
    <dgm:pt modelId="{A71F544D-AAD9-4B44-8EF0-320166F2D219}" type="pres">
      <dgm:prSet presAssocID="{CE110426-79D6-4E52-8F95-332C5040F17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78CC48-698B-453A-968A-E9F25B00DC50}" type="pres">
      <dgm:prSet presAssocID="{73AFADE4-55D9-4A57-9347-D8D7E7A362A7}" presName="horFlow" presStyleCnt="0"/>
      <dgm:spPr/>
    </dgm:pt>
    <dgm:pt modelId="{98F728D0-C51F-4972-ABE2-B04C2F57B92F}" type="pres">
      <dgm:prSet presAssocID="{73AFADE4-55D9-4A57-9347-D8D7E7A362A7}" presName="bigChev" presStyleLbl="node1" presStyleIdx="0" presStyleCnt="1"/>
      <dgm:spPr/>
      <dgm:t>
        <a:bodyPr/>
        <a:lstStyle/>
        <a:p>
          <a:endParaRPr lang="en-US"/>
        </a:p>
      </dgm:t>
    </dgm:pt>
    <dgm:pt modelId="{76A7D368-FDA9-4267-83A9-2173BB621445}" type="pres">
      <dgm:prSet presAssocID="{17896402-45CE-4297-8C2C-82D7C2EF336B}" presName="parTrans" presStyleCnt="0"/>
      <dgm:spPr/>
    </dgm:pt>
    <dgm:pt modelId="{C32004BD-11E4-4233-99DD-CE55BF012193}" type="pres">
      <dgm:prSet presAssocID="{7672716F-1814-4471-93F4-48A3D2F5D0D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3D441-D0F2-4A34-B704-FFECF402FC4E}" type="pres">
      <dgm:prSet presAssocID="{E81B1F79-8C4F-4E4D-8197-B69E9DEB78A7}" presName="sibTrans" presStyleCnt="0"/>
      <dgm:spPr/>
    </dgm:pt>
    <dgm:pt modelId="{80E24105-ACA3-46AC-BC63-1CBBAB84A9A0}" type="pres">
      <dgm:prSet presAssocID="{B0CFBAB8-AB43-4E08-8066-42FB3B8D3DB7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5774D-E3F6-4907-8003-97AFEC54B8F0}" srcId="{73AFADE4-55D9-4A57-9347-D8D7E7A362A7}" destId="{7672716F-1814-4471-93F4-48A3D2F5D0D5}" srcOrd="0" destOrd="0" parTransId="{17896402-45CE-4297-8C2C-82D7C2EF336B}" sibTransId="{E81B1F79-8C4F-4E4D-8197-B69E9DEB78A7}"/>
    <dgm:cxn modelId="{E7D5BB8B-4987-4652-8207-66387E447596}" type="presOf" srcId="{73AFADE4-55D9-4A57-9347-D8D7E7A362A7}" destId="{98F728D0-C51F-4972-ABE2-B04C2F57B92F}" srcOrd="0" destOrd="0" presId="urn:microsoft.com/office/officeart/2005/8/layout/lProcess3"/>
    <dgm:cxn modelId="{1EFA1576-4CE6-4941-B991-4F3E4CFA5AB6}" type="presOf" srcId="{B972C797-E4D5-4371-B4E7-98A638CA6D25}" destId="{C32004BD-11E4-4233-99DD-CE55BF012193}" srcOrd="0" destOrd="1" presId="urn:microsoft.com/office/officeart/2005/8/layout/lProcess3"/>
    <dgm:cxn modelId="{59E14FD1-1BCF-4072-9469-4B7181896DAC}" srcId="{B0CFBAB8-AB43-4E08-8066-42FB3B8D3DB7}" destId="{6CC7A6E2-B76A-4F42-B277-18CAA6F63062}" srcOrd="0" destOrd="0" parTransId="{029A4A87-0FD9-43C4-B700-C028EB2F0C84}" sibTransId="{7B524C4C-0BBD-48E5-9614-B40B3B02037E}"/>
    <dgm:cxn modelId="{607CC98D-292A-416E-B774-A083D7660F4E}" srcId="{CE110426-79D6-4E52-8F95-332C5040F170}" destId="{73AFADE4-55D9-4A57-9347-D8D7E7A362A7}" srcOrd="0" destOrd="0" parTransId="{CA3B8FA6-00D0-40F5-986C-B4C440B5EB7A}" sibTransId="{10E4DBC6-DC84-4E55-B738-22343050B76C}"/>
    <dgm:cxn modelId="{79637F26-C4F7-4AC8-AE5E-7901FB4A2D02}" srcId="{73AFADE4-55D9-4A57-9347-D8D7E7A362A7}" destId="{B0CFBAB8-AB43-4E08-8066-42FB3B8D3DB7}" srcOrd="1" destOrd="0" parTransId="{537D1900-330F-4AE4-8ABA-6DCA5F01C6AF}" sibTransId="{5B8E45BD-589E-4880-8049-8AF81D96FFB1}"/>
    <dgm:cxn modelId="{782628BB-4715-4C08-8FA3-72F4DA49690C}" type="presOf" srcId="{B0CFBAB8-AB43-4E08-8066-42FB3B8D3DB7}" destId="{80E24105-ACA3-46AC-BC63-1CBBAB84A9A0}" srcOrd="0" destOrd="0" presId="urn:microsoft.com/office/officeart/2005/8/layout/lProcess3"/>
    <dgm:cxn modelId="{C9FCDCAA-CE41-4B8A-BFE5-392E47B3F582}" type="presOf" srcId="{6CC7A6E2-B76A-4F42-B277-18CAA6F63062}" destId="{80E24105-ACA3-46AC-BC63-1CBBAB84A9A0}" srcOrd="0" destOrd="1" presId="urn:microsoft.com/office/officeart/2005/8/layout/lProcess3"/>
    <dgm:cxn modelId="{6792D73B-305D-4F6A-8344-6CB32E736569}" srcId="{7672716F-1814-4471-93F4-48A3D2F5D0D5}" destId="{B972C797-E4D5-4371-B4E7-98A638CA6D25}" srcOrd="0" destOrd="0" parTransId="{BDF36A47-D0A8-4E6F-BA07-826427F57956}" sibTransId="{7BABEA6D-75C4-4FFD-89A8-C2FD3811B1E5}"/>
    <dgm:cxn modelId="{D21DAB89-B491-4BB3-BA35-C1AD167AA8C6}" type="presOf" srcId="{CE110426-79D6-4E52-8F95-332C5040F170}" destId="{A71F544D-AAD9-4B44-8EF0-320166F2D219}" srcOrd="0" destOrd="0" presId="urn:microsoft.com/office/officeart/2005/8/layout/lProcess3"/>
    <dgm:cxn modelId="{CBE2A232-E553-4705-9DB1-ADE7D828D645}" type="presOf" srcId="{7672716F-1814-4471-93F4-48A3D2F5D0D5}" destId="{C32004BD-11E4-4233-99DD-CE55BF012193}" srcOrd="0" destOrd="0" presId="urn:microsoft.com/office/officeart/2005/8/layout/lProcess3"/>
    <dgm:cxn modelId="{654B172A-BD26-4A6F-B6E0-22683AD9C167}" type="presParOf" srcId="{A71F544D-AAD9-4B44-8EF0-320166F2D219}" destId="{5578CC48-698B-453A-968A-E9F25B00DC50}" srcOrd="0" destOrd="0" presId="urn:microsoft.com/office/officeart/2005/8/layout/lProcess3"/>
    <dgm:cxn modelId="{BAD03C23-EE4F-4DBB-8EC0-91E1A502FCDD}" type="presParOf" srcId="{5578CC48-698B-453A-968A-E9F25B00DC50}" destId="{98F728D0-C51F-4972-ABE2-B04C2F57B92F}" srcOrd="0" destOrd="0" presId="urn:microsoft.com/office/officeart/2005/8/layout/lProcess3"/>
    <dgm:cxn modelId="{06C240F7-4F00-4CFF-AF8F-10B5F12FFA0D}" type="presParOf" srcId="{5578CC48-698B-453A-968A-E9F25B00DC50}" destId="{76A7D368-FDA9-4267-83A9-2173BB621445}" srcOrd="1" destOrd="0" presId="urn:microsoft.com/office/officeart/2005/8/layout/lProcess3"/>
    <dgm:cxn modelId="{0EF9E24D-96E2-4B2C-8EF3-B4C3261D5E71}" type="presParOf" srcId="{5578CC48-698B-453A-968A-E9F25B00DC50}" destId="{C32004BD-11E4-4233-99DD-CE55BF012193}" srcOrd="2" destOrd="0" presId="urn:microsoft.com/office/officeart/2005/8/layout/lProcess3"/>
    <dgm:cxn modelId="{21FE8D39-33F9-44EF-A32D-8A6E767FD865}" type="presParOf" srcId="{5578CC48-698B-453A-968A-E9F25B00DC50}" destId="{C9A3D441-D0F2-4A34-B704-FFECF402FC4E}" srcOrd="3" destOrd="0" presId="urn:microsoft.com/office/officeart/2005/8/layout/lProcess3"/>
    <dgm:cxn modelId="{654888A8-D66F-42DF-A22B-2AA4091F8909}" type="presParOf" srcId="{5578CC48-698B-453A-968A-E9F25B00DC50}" destId="{80E24105-ACA3-46AC-BC63-1CBBAB84A9A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EA1C7-8DC2-4C3E-9F0F-5E9217D29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C47F4-2AEE-42E4-BED4-94E59F7DACB2}">
      <dgm:prSet/>
      <dgm:spPr/>
      <dgm:t>
        <a:bodyPr/>
        <a:lstStyle/>
        <a:p>
          <a:pPr rtl="0"/>
          <a:r>
            <a:rPr lang="en-US" dirty="0" smtClean="0"/>
            <a:t>SCSS includes seven different data types</a:t>
          </a:r>
          <a:endParaRPr lang="en-US" dirty="0"/>
        </a:p>
      </dgm:t>
    </dgm:pt>
    <dgm:pt modelId="{40A45A23-90E1-4B42-8BE3-6D18A8C25AB8}" type="parTrans" cxnId="{E495C60F-33F3-47B5-86F1-F65985F1D094}">
      <dgm:prSet/>
      <dgm:spPr/>
      <dgm:t>
        <a:bodyPr/>
        <a:lstStyle/>
        <a:p>
          <a:endParaRPr lang="en-US"/>
        </a:p>
      </dgm:t>
    </dgm:pt>
    <dgm:pt modelId="{2FC74855-E70C-498A-8AF6-93E4D4CEA396}" type="sibTrans" cxnId="{E495C60F-33F3-47B5-86F1-F65985F1D094}">
      <dgm:prSet/>
      <dgm:spPr/>
      <dgm:t>
        <a:bodyPr/>
        <a:lstStyle/>
        <a:p>
          <a:endParaRPr lang="en-US"/>
        </a:p>
      </dgm:t>
    </dgm:pt>
    <dgm:pt modelId="{155267AA-5092-4844-8848-4A490478DDA7}">
      <dgm:prSet/>
      <dgm:spPr/>
      <dgm:t>
        <a:bodyPr/>
        <a:lstStyle/>
        <a:p>
          <a:pPr rtl="0"/>
          <a:r>
            <a:rPr lang="en-US" dirty="0" smtClean="0"/>
            <a:t>Numbers :  Simple numeric data type</a:t>
          </a:r>
          <a:endParaRPr lang="en-US" dirty="0"/>
        </a:p>
      </dgm:t>
    </dgm:pt>
    <dgm:pt modelId="{EFBB46AF-741F-43C7-A7C6-31E460433671}" type="parTrans" cxnId="{DE9BB7BB-DF82-4C87-A85B-5AF8AA06284D}">
      <dgm:prSet/>
      <dgm:spPr/>
      <dgm:t>
        <a:bodyPr/>
        <a:lstStyle/>
        <a:p>
          <a:endParaRPr lang="en-US"/>
        </a:p>
      </dgm:t>
    </dgm:pt>
    <dgm:pt modelId="{B970370F-71FE-46E2-A57C-9E265A739981}" type="sibTrans" cxnId="{DE9BB7BB-DF82-4C87-A85B-5AF8AA06284D}">
      <dgm:prSet/>
      <dgm:spPr/>
      <dgm:t>
        <a:bodyPr/>
        <a:lstStyle/>
        <a:p>
          <a:endParaRPr lang="en-US"/>
        </a:p>
      </dgm:t>
    </dgm:pt>
    <dgm:pt modelId="{07227FDE-5224-48F2-AF74-247FD1E522D8}">
      <dgm:prSet/>
      <dgm:spPr/>
      <dgm:t>
        <a:bodyPr/>
        <a:lstStyle/>
        <a:p>
          <a:pPr rtl="0"/>
          <a:r>
            <a:rPr lang="en-US" dirty="0" smtClean="0"/>
            <a:t>Strings:  Strings with “” or ‘ ‘ or no quotes</a:t>
          </a:r>
          <a:endParaRPr lang="en-US" dirty="0"/>
        </a:p>
      </dgm:t>
    </dgm:pt>
    <dgm:pt modelId="{783F6902-C3F8-42C5-AE52-076A1EE08D62}" type="parTrans" cxnId="{A8C391D1-4186-4B4F-924C-5D5B6530ECDE}">
      <dgm:prSet/>
      <dgm:spPr/>
      <dgm:t>
        <a:bodyPr/>
        <a:lstStyle/>
        <a:p>
          <a:endParaRPr lang="en-US"/>
        </a:p>
      </dgm:t>
    </dgm:pt>
    <dgm:pt modelId="{32081609-4FA5-454C-9805-1CE69721DF4D}" type="sibTrans" cxnId="{A8C391D1-4186-4B4F-924C-5D5B6530ECDE}">
      <dgm:prSet/>
      <dgm:spPr/>
      <dgm:t>
        <a:bodyPr/>
        <a:lstStyle/>
        <a:p>
          <a:endParaRPr lang="en-US"/>
        </a:p>
      </dgm:t>
    </dgm:pt>
    <dgm:pt modelId="{12063E22-70AC-4D34-AF17-8AD9B6FAB70B}">
      <dgm:prSet/>
      <dgm:spPr/>
      <dgm:t>
        <a:bodyPr/>
        <a:lstStyle/>
        <a:p>
          <a:pPr rtl="0"/>
          <a:r>
            <a:rPr lang="en-US" dirty="0" smtClean="0"/>
            <a:t>Colors: Color expressions like hex value, </a:t>
          </a:r>
          <a:r>
            <a:rPr lang="en-US" dirty="0" err="1" smtClean="0"/>
            <a:t>rgb</a:t>
          </a:r>
          <a:r>
            <a:rPr lang="en-US" dirty="0" smtClean="0"/>
            <a:t>, </a:t>
          </a:r>
          <a:r>
            <a:rPr lang="en-US" dirty="0" err="1" smtClean="0"/>
            <a:t>rgba</a:t>
          </a:r>
          <a:r>
            <a:rPr lang="en-US" dirty="0" smtClean="0"/>
            <a:t>, </a:t>
          </a:r>
          <a:r>
            <a:rPr lang="en-US" dirty="0" err="1" smtClean="0"/>
            <a:t>hsl</a:t>
          </a:r>
          <a:r>
            <a:rPr lang="en-US" dirty="0" smtClean="0"/>
            <a:t> and </a:t>
          </a:r>
          <a:r>
            <a:rPr lang="en-US" dirty="0" err="1" smtClean="0"/>
            <a:t>hsla</a:t>
          </a:r>
          <a:endParaRPr lang="en-US" dirty="0"/>
        </a:p>
      </dgm:t>
    </dgm:pt>
    <dgm:pt modelId="{4BE2D462-D665-49CC-B15E-419A36D6B195}" type="parTrans" cxnId="{80438A61-9068-4665-A617-F3AB3042E4BB}">
      <dgm:prSet/>
      <dgm:spPr/>
      <dgm:t>
        <a:bodyPr/>
        <a:lstStyle/>
        <a:p>
          <a:endParaRPr lang="en-US"/>
        </a:p>
      </dgm:t>
    </dgm:pt>
    <dgm:pt modelId="{B4984C03-9250-479B-87B9-63F9850960DB}" type="sibTrans" cxnId="{80438A61-9068-4665-A617-F3AB3042E4BB}">
      <dgm:prSet/>
      <dgm:spPr/>
      <dgm:t>
        <a:bodyPr/>
        <a:lstStyle/>
        <a:p>
          <a:endParaRPr lang="en-US"/>
        </a:p>
      </dgm:t>
    </dgm:pt>
    <dgm:pt modelId="{C5CD8C8D-35D6-496D-AEDC-C0723C8011A7}">
      <dgm:prSet/>
      <dgm:spPr/>
      <dgm:t>
        <a:bodyPr/>
        <a:lstStyle/>
        <a:p>
          <a:pPr rtl="0"/>
          <a:r>
            <a:rPr lang="en-US" dirty="0" smtClean="0"/>
            <a:t>Booleans: true or false values</a:t>
          </a:r>
          <a:endParaRPr lang="en-US" dirty="0"/>
        </a:p>
      </dgm:t>
    </dgm:pt>
    <dgm:pt modelId="{E6A3ABBC-9551-4AE5-9DB6-DBA2CD8FC3E5}" type="parTrans" cxnId="{1FB8E245-F2B2-4FBF-ACA0-44A71FD35429}">
      <dgm:prSet/>
      <dgm:spPr/>
      <dgm:t>
        <a:bodyPr/>
        <a:lstStyle/>
        <a:p>
          <a:endParaRPr lang="en-US"/>
        </a:p>
      </dgm:t>
    </dgm:pt>
    <dgm:pt modelId="{08A465AB-88C5-4C2C-BA5D-CA4EFEB23BCA}" type="sibTrans" cxnId="{1FB8E245-F2B2-4FBF-ACA0-44A71FD35429}">
      <dgm:prSet/>
      <dgm:spPr/>
      <dgm:t>
        <a:bodyPr/>
        <a:lstStyle/>
        <a:p>
          <a:endParaRPr lang="en-US"/>
        </a:p>
      </dgm:t>
    </dgm:pt>
    <dgm:pt modelId="{1295100D-BE1B-4892-AA9F-7DE791EA13EA}">
      <dgm:prSet/>
      <dgm:spPr/>
      <dgm:t>
        <a:bodyPr/>
        <a:lstStyle/>
        <a:p>
          <a:pPr rtl="0"/>
          <a:r>
            <a:rPr lang="en-US" dirty="0" smtClean="0"/>
            <a:t>Null : null value</a:t>
          </a:r>
          <a:endParaRPr lang="en-US" dirty="0"/>
        </a:p>
      </dgm:t>
    </dgm:pt>
    <dgm:pt modelId="{2E467830-6FE0-4ED0-8D3A-95BA36669380}" type="parTrans" cxnId="{A824DC44-7ACC-4FC2-B0CD-88B09564362D}">
      <dgm:prSet/>
      <dgm:spPr/>
      <dgm:t>
        <a:bodyPr/>
        <a:lstStyle/>
        <a:p>
          <a:endParaRPr lang="en-US"/>
        </a:p>
      </dgm:t>
    </dgm:pt>
    <dgm:pt modelId="{0470AC68-DA4D-4E5D-9F53-9E2397C75903}" type="sibTrans" cxnId="{A824DC44-7ACC-4FC2-B0CD-88B09564362D}">
      <dgm:prSet/>
      <dgm:spPr/>
      <dgm:t>
        <a:bodyPr/>
        <a:lstStyle/>
        <a:p>
          <a:endParaRPr lang="en-US"/>
        </a:p>
      </dgm:t>
    </dgm:pt>
    <dgm:pt modelId="{879A2AAD-23BA-4EDE-A439-E7623DA0C49F}">
      <dgm:prSet/>
      <dgm:spPr/>
      <dgm:t>
        <a:bodyPr/>
        <a:lstStyle/>
        <a:p>
          <a:pPr rtl="0"/>
          <a:r>
            <a:rPr lang="en-US" dirty="0" smtClean="0"/>
            <a:t>Lists : Series of values separated by either spaces or commas</a:t>
          </a:r>
          <a:endParaRPr lang="en-US" dirty="0"/>
        </a:p>
      </dgm:t>
    </dgm:pt>
    <dgm:pt modelId="{C0D6ABFE-2F7D-43EC-8ABD-5C41AB633614}" type="parTrans" cxnId="{BB856F82-190D-48CB-8D9D-182E4111ED11}">
      <dgm:prSet/>
      <dgm:spPr/>
      <dgm:t>
        <a:bodyPr/>
        <a:lstStyle/>
        <a:p>
          <a:endParaRPr lang="en-US"/>
        </a:p>
      </dgm:t>
    </dgm:pt>
    <dgm:pt modelId="{2D1D308E-4509-4E63-A0FC-4FC53C491C97}" type="sibTrans" cxnId="{BB856F82-190D-48CB-8D9D-182E4111ED11}">
      <dgm:prSet/>
      <dgm:spPr/>
      <dgm:t>
        <a:bodyPr/>
        <a:lstStyle/>
        <a:p>
          <a:endParaRPr lang="en-US"/>
        </a:p>
      </dgm:t>
    </dgm:pt>
    <dgm:pt modelId="{3A3FA9B1-4726-4635-A556-7A6261DDEF01}">
      <dgm:prSet/>
      <dgm:spPr/>
      <dgm:t>
        <a:bodyPr/>
        <a:lstStyle/>
        <a:p>
          <a:pPr rtl="0"/>
          <a:r>
            <a:rPr lang="en-US" dirty="0" smtClean="0"/>
            <a:t>Maps : Key-value pairs</a:t>
          </a:r>
          <a:br>
            <a:rPr lang="en-US" dirty="0" smtClean="0"/>
          </a:br>
          <a:endParaRPr lang="en-US" dirty="0"/>
        </a:p>
      </dgm:t>
    </dgm:pt>
    <dgm:pt modelId="{A97922BB-06E6-4765-8874-6EB6986211F6}" type="parTrans" cxnId="{6D955B86-8F4A-492F-955E-F2EC09CEA443}">
      <dgm:prSet/>
      <dgm:spPr/>
      <dgm:t>
        <a:bodyPr/>
        <a:lstStyle/>
        <a:p>
          <a:endParaRPr lang="en-US"/>
        </a:p>
      </dgm:t>
    </dgm:pt>
    <dgm:pt modelId="{2A3C7253-C72E-497F-AC4A-2D4EDAB37A94}" type="sibTrans" cxnId="{6D955B86-8F4A-492F-955E-F2EC09CEA443}">
      <dgm:prSet/>
      <dgm:spPr/>
      <dgm:t>
        <a:bodyPr/>
        <a:lstStyle/>
        <a:p>
          <a:endParaRPr lang="en-US"/>
        </a:p>
      </dgm:t>
    </dgm:pt>
    <dgm:pt modelId="{4F8FEBBF-C489-4FB8-85F8-DD9E871C74FD}" type="pres">
      <dgm:prSet presAssocID="{8EBEA1C7-8DC2-4C3E-9F0F-5E9217D29C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E14B72-3E40-488D-9F27-0DCF613B86EA}" type="pres">
      <dgm:prSet presAssocID="{85BC47F4-2AEE-42E4-BED4-94E59F7DAC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6E66-3561-449F-AF0F-0381BB1AC2B7}" type="pres">
      <dgm:prSet presAssocID="{85BC47F4-2AEE-42E4-BED4-94E59F7DACB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91D1-4186-4B4F-924C-5D5B6530ECDE}" srcId="{85BC47F4-2AEE-42E4-BED4-94E59F7DACB2}" destId="{07227FDE-5224-48F2-AF74-247FD1E522D8}" srcOrd="1" destOrd="0" parTransId="{783F6902-C3F8-42C5-AE52-076A1EE08D62}" sibTransId="{32081609-4FA5-454C-9805-1CE69721DF4D}"/>
    <dgm:cxn modelId="{ACE266CC-E1A0-4683-A69A-8C5D4EE63BE8}" type="presOf" srcId="{C5CD8C8D-35D6-496D-AEDC-C0723C8011A7}" destId="{2AC36E66-3561-449F-AF0F-0381BB1AC2B7}" srcOrd="0" destOrd="3" presId="urn:microsoft.com/office/officeart/2005/8/layout/vList2"/>
    <dgm:cxn modelId="{3C4630D9-B33F-4F07-886D-A159C0CDE945}" type="presOf" srcId="{07227FDE-5224-48F2-AF74-247FD1E522D8}" destId="{2AC36E66-3561-449F-AF0F-0381BB1AC2B7}" srcOrd="0" destOrd="1" presId="urn:microsoft.com/office/officeart/2005/8/layout/vList2"/>
    <dgm:cxn modelId="{7754EC6C-26BE-4899-9A27-B222A3532EAE}" type="presOf" srcId="{155267AA-5092-4844-8848-4A490478DDA7}" destId="{2AC36E66-3561-449F-AF0F-0381BB1AC2B7}" srcOrd="0" destOrd="0" presId="urn:microsoft.com/office/officeart/2005/8/layout/vList2"/>
    <dgm:cxn modelId="{F85C9371-50A8-4D3D-A34B-0693B357136A}" type="presOf" srcId="{8EBEA1C7-8DC2-4C3E-9F0F-5E9217D29C91}" destId="{4F8FEBBF-C489-4FB8-85F8-DD9E871C74FD}" srcOrd="0" destOrd="0" presId="urn:microsoft.com/office/officeart/2005/8/layout/vList2"/>
    <dgm:cxn modelId="{80438A61-9068-4665-A617-F3AB3042E4BB}" srcId="{85BC47F4-2AEE-42E4-BED4-94E59F7DACB2}" destId="{12063E22-70AC-4D34-AF17-8AD9B6FAB70B}" srcOrd="2" destOrd="0" parTransId="{4BE2D462-D665-49CC-B15E-419A36D6B195}" sibTransId="{B4984C03-9250-479B-87B9-63F9850960DB}"/>
    <dgm:cxn modelId="{9FFCA4AE-F8BD-4DBD-B57C-02844AFFFD07}" type="presOf" srcId="{85BC47F4-2AEE-42E4-BED4-94E59F7DACB2}" destId="{CDE14B72-3E40-488D-9F27-0DCF613B86EA}" srcOrd="0" destOrd="0" presId="urn:microsoft.com/office/officeart/2005/8/layout/vList2"/>
    <dgm:cxn modelId="{A824DC44-7ACC-4FC2-B0CD-88B09564362D}" srcId="{85BC47F4-2AEE-42E4-BED4-94E59F7DACB2}" destId="{1295100D-BE1B-4892-AA9F-7DE791EA13EA}" srcOrd="4" destOrd="0" parTransId="{2E467830-6FE0-4ED0-8D3A-95BA36669380}" sibTransId="{0470AC68-DA4D-4E5D-9F53-9E2397C75903}"/>
    <dgm:cxn modelId="{BB856F82-190D-48CB-8D9D-182E4111ED11}" srcId="{85BC47F4-2AEE-42E4-BED4-94E59F7DACB2}" destId="{879A2AAD-23BA-4EDE-A439-E7623DA0C49F}" srcOrd="5" destOrd="0" parTransId="{C0D6ABFE-2F7D-43EC-8ABD-5C41AB633614}" sibTransId="{2D1D308E-4509-4E63-A0FC-4FC53C491C97}"/>
    <dgm:cxn modelId="{1FB8E245-F2B2-4FBF-ACA0-44A71FD35429}" srcId="{85BC47F4-2AEE-42E4-BED4-94E59F7DACB2}" destId="{C5CD8C8D-35D6-496D-AEDC-C0723C8011A7}" srcOrd="3" destOrd="0" parTransId="{E6A3ABBC-9551-4AE5-9DB6-DBA2CD8FC3E5}" sibTransId="{08A465AB-88C5-4C2C-BA5D-CA4EFEB23BCA}"/>
    <dgm:cxn modelId="{6D955B86-8F4A-492F-955E-F2EC09CEA443}" srcId="{85BC47F4-2AEE-42E4-BED4-94E59F7DACB2}" destId="{3A3FA9B1-4726-4635-A556-7A6261DDEF01}" srcOrd="6" destOrd="0" parTransId="{A97922BB-06E6-4765-8874-6EB6986211F6}" sibTransId="{2A3C7253-C72E-497F-AC4A-2D4EDAB37A94}"/>
    <dgm:cxn modelId="{67D11865-A63A-40EF-B188-331A99BD6A5B}" type="presOf" srcId="{1295100D-BE1B-4892-AA9F-7DE791EA13EA}" destId="{2AC36E66-3561-449F-AF0F-0381BB1AC2B7}" srcOrd="0" destOrd="4" presId="urn:microsoft.com/office/officeart/2005/8/layout/vList2"/>
    <dgm:cxn modelId="{3AD0D527-BA92-40E1-AC4D-451715024E6D}" type="presOf" srcId="{879A2AAD-23BA-4EDE-A439-E7623DA0C49F}" destId="{2AC36E66-3561-449F-AF0F-0381BB1AC2B7}" srcOrd="0" destOrd="5" presId="urn:microsoft.com/office/officeart/2005/8/layout/vList2"/>
    <dgm:cxn modelId="{E495C60F-33F3-47B5-86F1-F65985F1D094}" srcId="{8EBEA1C7-8DC2-4C3E-9F0F-5E9217D29C91}" destId="{85BC47F4-2AEE-42E4-BED4-94E59F7DACB2}" srcOrd="0" destOrd="0" parTransId="{40A45A23-90E1-4B42-8BE3-6D18A8C25AB8}" sibTransId="{2FC74855-E70C-498A-8AF6-93E4D4CEA396}"/>
    <dgm:cxn modelId="{8D3DE1D0-19EE-4ACC-858A-3C8E37F3BF8F}" type="presOf" srcId="{3A3FA9B1-4726-4635-A556-7A6261DDEF01}" destId="{2AC36E66-3561-449F-AF0F-0381BB1AC2B7}" srcOrd="0" destOrd="6" presId="urn:microsoft.com/office/officeart/2005/8/layout/vList2"/>
    <dgm:cxn modelId="{DE9BB7BB-DF82-4C87-A85B-5AF8AA06284D}" srcId="{85BC47F4-2AEE-42E4-BED4-94E59F7DACB2}" destId="{155267AA-5092-4844-8848-4A490478DDA7}" srcOrd="0" destOrd="0" parTransId="{EFBB46AF-741F-43C7-A7C6-31E460433671}" sibTransId="{B970370F-71FE-46E2-A57C-9E265A739981}"/>
    <dgm:cxn modelId="{716CDDE1-071C-4118-84F8-01BC66F8D7AE}" type="presOf" srcId="{12063E22-70AC-4D34-AF17-8AD9B6FAB70B}" destId="{2AC36E66-3561-449F-AF0F-0381BB1AC2B7}" srcOrd="0" destOrd="2" presId="urn:microsoft.com/office/officeart/2005/8/layout/vList2"/>
    <dgm:cxn modelId="{3B0AF063-7992-46FC-A8EF-F132F29721CD}" type="presParOf" srcId="{4F8FEBBF-C489-4FB8-85F8-DD9E871C74FD}" destId="{CDE14B72-3E40-488D-9F27-0DCF613B86EA}" srcOrd="0" destOrd="0" presId="urn:microsoft.com/office/officeart/2005/8/layout/vList2"/>
    <dgm:cxn modelId="{730E707D-B369-489D-BEE6-5A9B834C4CAA}" type="presParOf" srcId="{4F8FEBBF-C489-4FB8-85F8-DD9E871C74FD}" destId="{2AC36E66-3561-449F-AF0F-0381BB1AC2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F0238-F7D0-4047-A168-61BF70911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A12AE-0917-4E22-B745-17BA3B3CA585}">
      <dgm:prSet custT="1"/>
      <dgm:spPr/>
      <dgm:t>
        <a:bodyPr/>
        <a:lstStyle/>
        <a:p>
          <a:pPr rtl="0"/>
          <a:r>
            <a:rPr lang="en-US" sz="2400" dirty="0" err="1" smtClean="0"/>
            <a:t>Scss</a:t>
          </a:r>
          <a:r>
            <a:rPr lang="en-US" sz="2400" dirty="0" smtClean="0"/>
            <a:t> facilitates to do basic mathematical operations</a:t>
          </a:r>
          <a:endParaRPr lang="en-US" sz="2400" dirty="0"/>
        </a:p>
      </dgm:t>
    </dgm:pt>
    <dgm:pt modelId="{41AD08F1-E650-40DC-84AF-E8CFCA33DCE3}" type="parTrans" cxnId="{8F8F7407-C548-4258-BC52-72C8C5D665FB}">
      <dgm:prSet/>
      <dgm:spPr/>
      <dgm:t>
        <a:bodyPr/>
        <a:lstStyle/>
        <a:p>
          <a:endParaRPr lang="en-US"/>
        </a:p>
      </dgm:t>
    </dgm:pt>
    <dgm:pt modelId="{75585C07-38EB-469D-8911-A551D3618CF9}" type="sibTrans" cxnId="{8F8F7407-C548-4258-BC52-72C8C5D665FB}">
      <dgm:prSet/>
      <dgm:spPr/>
      <dgm:t>
        <a:bodyPr/>
        <a:lstStyle/>
        <a:p>
          <a:endParaRPr lang="en-US"/>
        </a:p>
      </dgm:t>
    </dgm:pt>
    <dgm:pt modelId="{50CA60F1-70D8-42D0-9FC1-68A839D64D15}">
      <dgm:prSet custT="1"/>
      <dgm:spPr/>
      <dgm:t>
        <a:bodyPr/>
        <a:lstStyle/>
        <a:p>
          <a:pPr rtl="0"/>
          <a:r>
            <a:rPr lang="en-US" sz="1800" b="0" dirty="0" smtClean="0"/>
            <a:t>+, -, *, / and % </a:t>
          </a:r>
          <a:endParaRPr lang="en-US" sz="1800" b="0" dirty="0"/>
        </a:p>
      </dgm:t>
    </dgm:pt>
    <dgm:pt modelId="{31E9A3D9-E107-4692-8DC6-3EF2034C81C5}" type="parTrans" cxnId="{1833E33C-EB59-453C-97FE-EB38400BE0C8}">
      <dgm:prSet/>
      <dgm:spPr/>
      <dgm:t>
        <a:bodyPr/>
        <a:lstStyle/>
        <a:p>
          <a:endParaRPr lang="en-US"/>
        </a:p>
      </dgm:t>
    </dgm:pt>
    <dgm:pt modelId="{00D873DE-26D7-441D-8F91-3BEB75F22BE9}" type="sibTrans" cxnId="{1833E33C-EB59-453C-97FE-EB38400BE0C8}">
      <dgm:prSet/>
      <dgm:spPr/>
      <dgm:t>
        <a:bodyPr/>
        <a:lstStyle/>
        <a:p>
          <a:endParaRPr lang="en-US"/>
        </a:p>
      </dgm:t>
    </dgm:pt>
    <dgm:pt modelId="{1CD3F398-852C-4A5E-9613-B9BA93C0B8B4}">
      <dgm:prSet custT="1"/>
      <dgm:spPr/>
      <dgm:t>
        <a:bodyPr/>
        <a:lstStyle/>
        <a:p>
          <a:pPr rtl="0"/>
          <a:r>
            <a:rPr lang="en-US" sz="1800" b="0" dirty="0" smtClean="0"/>
            <a:t>== and != </a:t>
          </a:r>
          <a:endParaRPr lang="en-US" sz="1800" b="0" dirty="0"/>
        </a:p>
      </dgm:t>
    </dgm:pt>
    <dgm:pt modelId="{D8A996F1-BEE1-4B28-B5AC-CD6CF7ACD4CC}" type="sibTrans" cxnId="{0E65653E-517B-40F0-8087-4216DC46E637}">
      <dgm:prSet/>
      <dgm:spPr/>
      <dgm:t>
        <a:bodyPr/>
        <a:lstStyle/>
        <a:p>
          <a:endParaRPr lang="en-US"/>
        </a:p>
      </dgm:t>
    </dgm:pt>
    <dgm:pt modelId="{8BB6DE6A-A2C5-4C43-8EB8-2D7438E63E9D}" type="parTrans" cxnId="{0E65653E-517B-40F0-8087-4216DC46E637}">
      <dgm:prSet/>
      <dgm:spPr/>
      <dgm:t>
        <a:bodyPr/>
        <a:lstStyle/>
        <a:p>
          <a:endParaRPr lang="en-US"/>
        </a:p>
      </dgm:t>
    </dgm:pt>
    <dgm:pt modelId="{68C08E1C-CDB0-483B-8F76-F5DC3A8A0ADF}">
      <dgm:prSet custT="1"/>
      <dgm:spPr/>
      <dgm:t>
        <a:bodyPr/>
        <a:lstStyle/>
        <a:p>
          <a:pPr rtl="0"/>
          <a:r>
            <a:rPr lang="en-US" sz="1800" b="0" dirty="0" smtClean="0"/>
            <a:t>&lt;, &lt;=, &gt; and &gt;=  </a:t>
          </a:r>
          <a:endParaRPr lang="en-US" sz="1800" b="0" dirty="0"/>
        </a:p>
      </dgm:t>
    </dgm:pt>
    <dgm:pt modelId="{16C54738-0794-4C0A-B3AA-08D0862C70B8}" type="sibTrans" cxnId="{84DDFF51-A513-4996-8AF9-B98EF7C212E8}">
      <dgm:prSet/>
      <dgm:spPr/>
      <dgm:t>
        <a:bodyPr/>
        <a:lstStyle/>
        <a:p>
          <a:endParaRPr lang="en-US"/>
        </a:p>
      </dgm:t>
    </dgm:pt>
    <dgm:pt modelId="{183C1E6E-72D4-4A34-9BA7-5099B00093AD}" type="parTrans" cxnId="{84DDFF51-A513-4996-8AF9-B98EF7C212E8}">
      <dgm:prSet/>
      <dgm:spPr/>
      <dgm:t>
        <a:bodyPr/>
        <a:lstStyle/>
        <a:p>
          <a:endParaRPr lang="en-US"/>
        </a:p>
      </dgm:t>
    </dgm:pt>
    <dgm:pt modelId="{B8BC4443-01FA-4CDF-BA5C-25192C19986A}">
      <dgm:prSet custT="1"/>
      <dgm:spPr/>
      <dgm:t>
        <a:bodyPr/>
        <a:lstStyle/>
        <a:p>
          <a:pPr rtl="0"/>
          <a:r>
            <a:rPr lang="en-US" sz="1800" b="0" dirty="0" smtClean="0"/>
            <a:t>AND, OR and NOT follow the usual Boolean behavior. In SCSS every value is considered “TRUE” except for false and NULL.</a:t>
          </a:r>
          <a:endParaRPr lang="en-US" sz="1800" b="0" dirty="0"/>
        </a:p>
      </dgm:t>
    </dgm:pt>
    <dgm:pt modelId="{A3E80C96-4704-420A-A1B4-03DA174575EE}" type="sibTrans" cxnId="{076E5372-C5E3-4855-BEB5-EA157753F8E9}">
      <dgm:prSet/>
      <dgm:spPr/>
      <dgm:t>
        <a:bodyPr/>
        <a:lstStyle/>
        <a:p>
          <a:endParaRPr lang="en-US"/>
        </a:p>
      </dgm:t>
    </dgm:pt>
    <dgm:pt modelId="{229EB461-165D-49F9-ACF1-341DB92A7A10}" type="parTrans" cxnId="{076E5372-C5E3-4855-BEB5-EA157753F8E9}">
      <dgm:prSet/>
      <dgm:spPr/>
      <dgm:t>
        <a:bodyPr/>
        <a:lstStyle/>
        <a:p>
          <a:endParaRPr lang="en-US"/>
        </a:p>
      </dgm:t>
    </dgm:pt>
    <dgm:pt modelId="{6CB01DD3-7658-4D24-8DD7-E89D41BDC272}" type="pres">
      <dgm:prSet presAssocID="{F49F0238-F7D0-4047-A168-61BF70911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4C3BF-BDFA-4004-B7EC-06EE289812EA}" type="pres">
      <dgm:prSet presAssocID="{C51A12AE-0917-4E22-B745-17BA3B3CA585}" presName="parentText" presStyleLbl="node1" presStyleIdx="0" presStyleCnt="1" custLinFactNeighborY="-7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E0A93-1D28-4B88-B416-4E2CDBCBCD82}" type="pres">
      <dgm:prSet presAssocID="{C51A12AE-0917-4E22-B745-17BA3B3CA585}" presName="childText" presStyleLbl="revTx" presStyleIdx="0" presStyleCnt="1" custScaleY="231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96193-5D3B-4858-875B-FDD33DB5656A}" type="presOf" srcId="{1CD3F398-852C-4A5E-9613-B9BA93C0B8B4}" destId="{DDEE0A93-1D28-4B88-B416-4E2CDBCBCD82}" srcOrd="0" destOrd="1" presId="urn:microsoft.com/office/officeart/2005/8/layout/vList2"/>
    <dgm:cxn modelId="{8F8F7407-C548-4258-BC52-72C8C5D665FB}" srcId="{F49F0238-F7D0-4047-A168-61BF70911E50}" destId="{C51A12AE-0917-4E22-B745-17BA3B3CA585}" srcOrd="0" destOrd="0" parTransId="{41AD08F1-E650-40DC-84AF-E8CFCA33DCE3}" sibTransId="{75585C07-38EB-469D-8911-A551D3618CF9}"/>
    <dgm:cxn modelId="{B8C7CF47-BAE8-4451-BCBE-EE77696EC006}" type="presOf" srcId="{F49F0238-F7D0-4047-A168-61BF70911E50}" destId="{6CB01DD3-7658-4D24-8DD7-E89D41BDC272}" srcOrd="0" destOrd="0" presId="urn:microsoft.com/office/officeart/2005/8/layout/vList2"/>
    <dgm:cxn modelId="{A1BBB832-16AC-43D4-91B1-F128A39F6FA5}" type="presOf" srcId="{50CA60F1-70D8-42D0-9FC1-68A839D64D15}" destId="{DDEE0A93-1D28-4B88-B416-4E2CDBCBCD82}" srcOrd="0" destOrd="0" presId="urn:microsoft.com/office/officeart/2005/8/layout/vList2"/>
    <dgm:cxn modelId="{076E5372-C5E3-4855-BEB5-EA157753F8E9}" srcId="{C51A12AE-0917-4E22-B745-17BA3B3CA585}" destId="{B8BC4443-01FA-4CDF-BA5C-25192C19986A}" srcOrd="3" destOrd="0" parTransId="{229EB461-165D-49F9-ACF1-341DB92A7A10}" sibTransId="{A3E80C96-4704-420A-A1B4-03DA174575EE}"/>
    <dgm:cxn modelId="{84DDFF51-A513-4996-8AF9-B98EF7C212E8}" srcId="{C51A12AE-0917-4E22-B745-17BA3B3CA585}" destId="{68C08E1C-CDB0-483B-8F76-F5DC3A8A0ADF}" srcOrd="2" destOrd="0" parTransId="{183C1E6E-72D4-4A34-9BA7-5099B00093AD}" sibTransId="{16C54738-0794-4C0A-B3AA-08D0862C70B8}"/>
    <dgm:cxn modelId="{758C88F5-6544-4762-A5B3-85AD62DB95F0}" type="presOf" srcId="{B8BC4443-01FA-4CDF-BA5C-25192C19986A}" destId="{DDEE0A93-1D28-4B88-B416-4E2CDBCBCD82}" srcOrd="0" destOrd="3" presId="urn:microsoft.com/office/officeart/2005/8/layout/vList2"/>
    <dgm:cxn modelId="{1833E33C-EB59-453C-97FE-EB38400BE0C8}" srcId="{C51A12AE-0917-4E22-B745-17BA3B3CA585}" destId="{50CA60F1-70D8-42D0-9FC1-68A839D64D15}" srcOrd="0" destOrd="0" parTransId="{31E9A3D9-E107-4692-8DC6-3EF2034C81C5}" sibTransId="{00D873DE-26D7-441D-8F91-3BEB75F22BE9}"/>
    <dgm:cxn modelId="{0E65653E-517B-40F0-8087-4216DC46E637}" srcId="{C51A12AE-0917-4E22-B745-17BA3B3CA585}" destId="{1CD3F398-852C-4A5E-9613-B9BA93C0B8B4}" srcOrd="1" destOrd="0" parTransId="{8BB6DE6A-A2C5-4C43-8EB8-2D7438E63E9D}" sibTransId="{D8A996F1-BEE1-4B28-B5AC-CD6CF7ACD4CC}"/>
    <dgm:cxn modelId="{0EE2D8F1-9C4D-4BFD-9AF2-9E5B2F1192CE}" type="presOf" srcId="{68C08E1C-CDB0-483B-8F76-F5DC3A8A0ADF}" destId="{DDEE0A93-1D28-4B88-B416-4E2CDBCBCD82}" srcOrd="0" destOrd="2" presId="urn:microsoft.com/office/officeart/2005/8/layout/vList2"/>
    <dgm:cxn modelId="{8DE60AA8-40BE-46D6-BB08-C92F741B41E3}" type="presOf" srcId="{C51A12AE-0917-4E22-B745-17BA3B3CA585}" destId="{B684C3BF-BDFA-4004-B7EC-06EE289812EA}" srcOrd="0" destOrd="0" presId="urn:microsoft.com/office/officeart/2005/8/layout/vList2"/>
    <dgm:cxn modelId="{C8381EBF-486A-4A45-B49A-069501762579}" type="presParOf" srcId="{6CB01DD3-7658-4D24-8DD7-E89D41BDC272}" destId="{B684C3BF-BDFA-4004-B7EC-06EE289812EA}" srcOrd="0" destOrd="0" presId="urn:microsoft.com/office/officeart/2005/8/layout/vList2"/>
    <dgm:cxn modelId="{F0CC9DCC-759D-4CDA-83D0-5589E931746C}" type="presParOf" srcId="{6CB01DD3-7658-4D24-8DD7-E89D41BDC272}" destId="{DDEE0A93-1D28-4B88-B416-4E2CDBCBC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728D0-C51F-4972-ABE2-B04C2F57B92F}">
      <dsp:nvSpPr>
        <dsp:cNvPr id="0" name=""/>
        <dsp:cNvSpPr/>
      </dsp:nvSpPr>
      <dsp:spPr>
        <a:xfrm>
          <a:off x="2429" y="1325125"/>
          <a:ext cx="3754635" cy="15018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0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Provides two syntax</a:t>
          </a:r>
          <a:endParaRPr lang="en-US" sz="3900" kern="1200"/>
        </a:p>
      </dsp:txBody>
      <dsp:txXfrm>
        <a:off x="753356" y="1325125"/>
        <a:ext cx="2252781" cy="1501854"/>
      </dsp:txXfrm>
    </dsp:sp>
    <dsp:sp modelId="{C32004BD-11E4-4233-99DD-CE55BF012193}">
      <dsp:nvSpPr>
        <dsp:cNvPr id="0" name=""/>
        <dsp:cNvSpPr/>
      </dsp:nvSpPr>
      <dsp:spPr>
        <a:xfrm>
          <a:off x="3268963" y="1452783"/>
          <a:ext cx="3116347" cy="12465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SASS</a:t>
          </a:r>
          <a:endParaRPr lang="en-US" sz="31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Older Syntax</a:t>
          </a:r>
          <a:endParaRPr lang="en-US" sz="2400" kern="1200"/>
        </a:p>
      </dsp:txBody>
      <dsp:txXfrm>
        <a:off x="3892233" y="1452783"/>
        <a:ext cx="1869808" cy="1246539"/>
      </dsp:txXfrm>
    </dsp:sp>
    <dsp:sp modelId="{80E24105-ACA3-46AC-BC63-1CBBAB84A9A0}">
      <dsp:nvSpPr>
        <dsp:cNvPr id="0" name=""/>
        <dsp:cNvSpPr/>
      </dsp:nvSpPr>
      <dsp:spPr>
        <a:xfrm>
          <a:off x="5949022" y="1452783"/>
          <a:ext cx="3116347" cy="12465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SCSS</a:t>
          </a:r>
          <a:endParaRPr lang="en-US" sz="31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New Syntax</a:t>
          </a:r>
          <a:endParaRPr lang="en-US" sz="2400" kern="1200" dirty="0"/>
        </a:p>
      </dsp:txBody>
      <dsp:txXfrm>
        <a:off x="6572292" y="1452783"/>
        <a:ext cx="1869808" cy="1246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14B72-3E40-488D-9F27-0DCF613B86EA}">
      <dsp:nvSpPr>
        <dsp:cNvPr id="0" name=""/>
        <dsp:cNvSpPr/>
      </dsp:nvSpPr>
      <dsp:spPr>
        <a:xfrm>
          <a:off x="0" y="53713"/>
          <a:ext cx="90525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SCSS includes seven different data types</a:t>
          </a:r>
          <a:endParaRPr lang="en-US" sz="2800" kern="1200" dirty="0"/>
        </a:p>
      </dsp:txBody>
      <dsp:txXfrm>
        <a:off x="32784" y="86497"/>
        <a:ext cx="8986992" cy="606012"/>
      </dsp:txXfrm>
    </dsp:sp>
    <dsp:sp modelId="{2AC36E66-3561-449F-AF0F-0381BB1AC2B7}">
      <dsp:nvSpPr>
        <dsp:cNvPr id="0" name=""/>
        <dsp:cNvSpPr/>
      </dsp:nvSpPr>
      <dsp:spPr>
        <a:xfrm>
          <a:off x="0" y="725293"/>
          <a:ext cx="905256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Numbers :  Simple numeric data type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Strings:  Strings with “” or ‘ ‘ or no quotes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Colors: Color expressions like hex value, </a:t>
          </a:r>
          <a:r>
            <a:rPr lang="en-US" sz="2200" kern="1200" dirty="0" err="1" smtClean="0"/>
            <a:t>rgb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rgba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hsl</a:t>
          </a:r>
          <a:r>
            <a:rPr lang="en-US" sz="2200" kern="1200" dirty="0" smtClean="0"/>
            <a:t> and </a:t>
          </a:r>
          <a:r>
            <a:rPr lang="en-US" sz="2200" kern="1200" dirty="0" err="1" smtClean="0"/>
            <a:t>hsla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Booleans: true or false values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Null : null value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Lists : Series of values separated by either spaces or commas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Maps : Key-value pairs</a:t>
          </a:r>
          <a:br>
            <a:rPr lang="en-US" sz="2200" kern="1200" dirty="0" smtClean="0"/>
          </a:br>
          <a:endParaRPr lang="en-US" sz="2200" kern="1200" dirty="0"/>
        </a:p>
      </dsp:txBody>
      <dsp:txXfrm>
        <a:off x="0" y="725293"/>
        <a:ext cx="9052560" cy="2955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4C3BF-BDFA-4004-B7EC-06EE289812EA}">
      <dsp:nvSpPr>
        <dsp:cNvPr id="0" name=""/>
        <dsp:cNvSpPr/>
      </dsp:nvSpPr>
      <dsp:spPr>
        <a:xfrm>
          <a:off x="0" y="0"/>
          <a:ext cx="9829800" cy="541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Scss</a:t>
          </a:r>
          <a:r>
            <a:rPr lang="en-US" sz="2400" kern="1200" dirty="0" smtClean="0"/>
            <a:t> facilitates to do basic mathematical operations</a:t>
          </a:r>
          <a:endParaRPr lang="en-US" sz="2400" kern="1200" dirty="0"/>
        </a:p>
      </dsp:txBody>
      <dsp:txXfrm>
        <a:off x="26410" y="26410"/>
        <a:ext cx="9776980" cy="488190"/>
      </dsp:txXfrm>
    </dsp:sp>
    <dsp:sp modelId="{DDEE0A93-1D28-4B88-B416-4E2CDBCBCD82}">
      <dsp:nvSpPr>
        <dsp:cNvPr id="0" name=""/>
        <dsp:cNvSpPr/>
      </dsp:nvSpPr>
      <dsp:spPr>
        <a:xfrm>
          <a:off x="0" y="541897"/>
          <a:ext cx="9829800" cy="319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96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+, -, *, / and % 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== and != 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&lt;, &lt;=, &gt; and &gt;=  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AND, OR and NOT follow the usual Boolean behavior. In SCSS every value is considered “TRUE” except for false and NULL.</a:t>
          </a:r>
          <a:endParaRPr lang="en-US" sz="1800" b="0" kern="1200" dirty="0"/>
        </a:p>
      </dsp:txBody>
      <dsp:txXfrm>
        <a:off x="0" y="541897"/>
        <a:ext cx="9829800" cy="3192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syntaxes available for Sass. The first, known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 (Sassy CSS)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used throughout this reference, is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of the syntax of 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that every valid CSS stylesheet is a valid SCSS file with the same meaning. This syntax is enhanced with the Sass features described below. Files using this syntax have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syntax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known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indented syntax (or sometimes just “Sass”)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provides a more concise way of writing CSS. It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indentation rather than brackets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indicate nesting of selectors,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newlines rather than semicolons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separate properties. Files using this syntax have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things to note here: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include a stylesheet in another stylesheet using the @use at-rule, the style rules will get included exactly once in the compiled CSS.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@use statement should be the first statement in the stylesheet. You can have the @forward at-rule or variable declaration before the @use statement. But no styling rule should be specified before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things to note here: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include a stylesheet in another stylesheet using the @use at-rule, the style rules will get included exactly once in the compiled CSS.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@use statement should be the first statement in the stylesheet. You can have the @forward at-rule or variable declaration before the @use statement. But no styling rule should be specified before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Selector is a small feature of SASS/SCSS but provides us with further simplified approach wherein one has to write less code with more meaning. This approach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useful when we are writing styling code for nested HTML components like menus using lists or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Partials?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Partials are used to manage the styling code into functionally divided style rules into separate files which can be used in the main stylesheet using the @use at-rule. There are many advantages to doing this like,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main stylesheet will be less bulky and you will be able to better manage your stylesheets.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Partials are not compiled, hence makes the overall compilation of SASS code to CSS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62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478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4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592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SCSS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Alka </a:t>
            </a: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hanwar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Alka Jhanwar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03164"/>
              </p:ext>
            </p:extLst>
          </p:nvPr>
        </p:nvGraphicFramePr>
        <p:xfrm>
          <a:off x="228600" y="1153319"/>
          <a:ext cx="9829800" cy="373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3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@</a:t>
            </a:r>
            <a:r>
              <a:rPr lang="en-US" sz="1800" b="1" dirty="0" err="1" smtClean="0">
                <a:latin typeface="Segoe UI" panose="020B0502040204020203" pitchFamily="34" charset="0"/>
              </a:rPr>
              <a:t>mixin</a:t>
            </a:r>
            <a:r>
              <a:rPr lang="en-US" sz="1800" b="1" dirty="0" smtClean="0">
                <a:latin typeface="Segoe UI" panose="020B0502040204020203" pitchFamily="34" charset="0"/>
              </a:rPr>
              <a:t> and @include Directives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2295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</a:t>
            </a:r>
            <a:r>
              <a:rPr lang="en-US" sz="1800" dirty="0" err="1"/>
              <a:t>mixin</a:t>
            </a:r>
            <a:r>
              <a:rPr lang="en-US" sz="1800" dirty="0"/>
              <a:t> lets you create CSS code that is to be reused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@include is created to let you use (include) </a:t>
            </a:r>
            <a:r>
              <a:rPr lang="en-US" sz="1800" dirty="0" err="1"/>
              <a:t>mixins</a:t>
            </a: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23008"/>
            <a:ext cx="3248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r>
              <a:rPr lang="en-US" sz="1800" b="1" dirty="0" smtClean="0"/>
              <a:t>@import Directive</a:t>
            </a:r>
            <a:endParaRPr lang="en-US" sz="1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SCSS keeps </a:t>
            </a:r>
            <a:r>
              <a:rPr lang="en-US" sz="1800" dirty="0"/>
              <a:t>the CSS code DRY (Don't Repeat Yourself). One way to write DRY code is to keep related code in separate files</a:t>
            </a:r>
            <a:r>
              <a:rPr lang="en-US" sz="1800" dirty="0" smtClean="0"/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You can create small files with CSS snippets to include in other Sass files</a:t>
            </a:r>
            <a:r>
              <a:rPr lang="en-US" sz="1800" dirty="0" smtClean="0"/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The </a:t>
            </a:r>
            <a:r>
              <a:rPr lang="en-IN" sz="1800" dirty="0" smtClean="0">
                <a:solidFill>
                  <a:srgbClr val="FF0000"/>
                </a:solidFill>
              </a:rPr>
              <a:t>@import  </a:t>
            </a:r>
            <a:r>
              <a:rPr lang="en-US" sz="1800" dirty="0"/>
              <a:t>directive allows you to include the content of one file in another.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GB" sz="1800" dirty="0"/>
              <a:t>s</a:t>
            </a:r>
            <a:r>
              <a:rPr lang="en-GB" sz="1800" dirty="0" smtClean="0"/>
              <a:t>tyle1.scss                                                                        style2.scss</a:t>
            </a: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33193"/>
            <a:ext cx="1219200" cy="1506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571981"/>
            <a:ext cx="2886075" cy="16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use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Directive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use </a:t>
            </a:r>
            <a:r>
              <a:rPr lang="en-US" sz="1800" dirty="0">
                <a:latin typeface="+mn-lt"/>
              </a:rPr>
              <a:t>to load </a:t>
            </a:r>
            <a:r>
              <a:rPr lang="en-US" sz="1800" dirty="0" err="1">
                <a:latin typeface="+mn-lt"/>
              </a:rPr>
              <a:t>mixins</a:t>
            </a:r>
            <a:r>
              <a:rPr lang="en-US" sz="1800" dirty="0">
                <a:latin typeface="+mn-lt"/>
              </a:rPr>
              <a:t>, functions, and variables defined in other stylesheets, in your stylesheet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285750" lvl="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us to break our stylesheet into multiple meaningful smaller stylesheets and then use them in one </a:t>
            </a:r>
            <a:r>
              <a:rPr lang="en-US" sz="1800" dirty="0" smtClean="0">
                <a:latin typeface="+mn-lt"/>
              </a:rPr>
              <a:t>another</a:t>
            </a:r>
          </a:p>
          <a:p>
            <a:pPr marR="0" lvl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82119"/>
            <a:ext cx="19716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37988"/>
            <a:ext cx="2209800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233275"/>
            <a:ext cx="204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1800" b="1" noProof="0" dirty="0" smtClean="0">
                <a:solidFill>
                  <a:prstClr val="black"/>
                </a:solidFill>
                <a:latin typeface="Calibri"/>
              </a:rPr>
              <a:t>forward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60000"/>
              </a:lnSpc>
              <a:defRPr/>
            </a:pPr>
            <a:r>
              <a:rPr lang="en-US" sz="1600" dirty="0"/>
              <a:t>SASS @forward at-rule is used to expose the members of modules(stylesheets) included in a stylesheet using the @use at-rule when the stylesheet is included in another stylesheet.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SASS @forward at-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439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@extend Directive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37639" y="1153319"/>
            <a:ext cx="9067800" cy="37338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@extend directive lets share set of CSS properties from one selector to </a:t>
            </a:r>
            <a:r>
              <a:rPr lang="en-US" sz="1800" dirty="0" smtClean="0"/>
              <a:t>another.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@extend is useful if you have almost identically styled that only differs </a:t>
            </a:r>
            <a:r>
              <a:rPr lang="en-US" sz="1800" dirty="0" smtClean="0"/>
              <a:t>little.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llows </a:t>
            </a:r>
            <a:r>
              <a:rPr lang="en-US" sz="1800" dirty="0"/>
              <a:t>Inheritance of styling rules in your stylesheet</a:t>
            </a:r>
            <a:r>
              <a:rPr lang="en-US" sz="1800" dirty="0" smtClean="0"/>
              <a:t>.</a:t>
            </a:r>
            <a:endParaRPr lang="en-US" sz="1400" dirty="0" smtClean="0">
              <a:latin typeface="Tahoma "/>
            </a:endParaRPr>
          </a:p>
          <a:p>
            <a:pPr algn="l">
              <a:lnSpc>
                <a:spcPct val="160000"/>
              </a:lnSpc>
            </a:pPr>
            <a:r>
              <a:rPr lang="en-GB" sz="1400" dirty="0" smtClean="0">
                <a:latin typeface="Tahoma "/>
              </a:rPr>
              <a:t>                 </a:t>
            </a:r>
            <a:r>
              <a:rPr lang="en-GB" sz="1400" dirty="0" err="1" smtClean="0">
                <a:latin typeface="Tahoma "/>
              </a:rPr>
              <a:t>scss</a:t>
            </a:r>
            <a:endParaRPr lang="en-US" sz="1400" dirty="0">
              <a:latin typeface="Tahoma 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r>
              <a:rPr lang="en-GB" sz="1800" dirty="0" smtClean="0">
                <a:solidFill>
                  <a:srgbClr val="2B3B4B"/>
                </a:solidFill>
                <a:latin typeface="Tahoma 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GB" sz="1800" dirty="0" err="1" smtClean="0">
                <a:solidFill>
                  <a:srgbClr val="2B3B4B"/>
                </a:solidFill>
                <a:latin typeface="Tahoma 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01119"/>
            <a:ext cx="18288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386931"/>
            <a:ext cx="1828800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r>
              <a:rPr lang="en-US" sz="1800" b="1" dirty="0" smtClean="0"/>
              <a:t>@function Directive</a:t>
            </a:r>
            <a:endParaRPr lang="en-US" sz="18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52400" y="1153319"/>
            <a:ext cx="9067800" cy="40247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used to define functions with </a:t>
            </a:r>
            <a:r>
              <a:rPr lang="en-US" sz="1800" b="1" dirty="0">
                <a:latin typeface="+mn-lt"/>
              </a:rPr>
              <a:t>complex operations</a:t>
            </a:r>
            <a:r>
              <a:rPr lang="en-US" sz="1800" dirty="0">
                <a:latin typeface="+mn-lt"/>
              </a:rPr>
              <a:t>, </a:t>
            </a:r>
            <a:r>
              <a:rPr lang="en-US" sz="1800" b="1" dirty="0">
                <a:latin typeface="+mn-lt"/>
              </a:rPr>
              <a:t>taking in arguments and returning a result</a:t>
            </a:r>
            <a:r>
              <a:rPr lang="en-US" sz="1800" dirty="0">
                <a:latin typeface="+mn-lt"/>
              </a:rPr>
              <a:t>.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n-lt"/>
              </a:rPr>
              <a:t>Scss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functions are used to declare complex formulas and behaviors which can then be used throughout the stylesheet.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0" y="3225364"/>
            <a:ext cx="4343400" cy="80266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$var1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$var2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$var1 + $var2;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$var3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57450" y="4375352"/>
            <a:ext cx="3390900" cy="80266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(300, 400) * 1px;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@error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@error directive is used when you want to display </a:t>
            </a:r>
            <a:r>
              <a:rPr lang="en-US" dirty="0" smtClean="0"/>
              <a:t>errors</a:t>
            </a:r>
          </a:p>
          <a:p>
            <a:r>
              <a:rPr lang="en-US" dirty="0"/>
              <a:t>S</a:t>
            </a:r>
            <a:r>
              <a:rPr lang="en-US" dirty="0" smtClean="0"/>
              <a:t>top</a:t>
            </a:r>
            <a:r>
              <a:rPr lang="en-US" dirty="0"/>
              <a:t> the compilation of the code.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48097"/>
            <a:ext cx="5638800" cy="23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warn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@warn </a:t>
            </a:r>
            <a:r>
              <a:rPr lang="en-US" dirty="0"/>
              <a:t>show warning to a user if the user is sending some incorrect </a:t>
            </a:r>
            <a:r>
              <a:rPr lang="en-US" dirty="0" smtClean="0"/>
              <a:t>values</a:t>
            </a:r>
          </a:p>
          <a:p>
            <a:r>
              <a:rPr lang="en-US" dirty="0"/>
              <a:t>@debug and @warn statements will not be generated in output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20119"/>
            <a:ext cx="441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debug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@debug </a:t>
            </a:r>
            <a:r>
              <a:rPr lang="en-US" dirty="0"/>
              <a:t>is used to detect </a:t>
            </a:r>
            <a:r>
              <a:rPr lang="en-US" dirty="0" smtClean="0"/>
              <a:t>errors </a:t>
            </a:r>
          </a:p>
          <a:p>
            <a:r>
              <a:rPr lang="en-US" dirty="0"/>
              <a:t>It prints the value of the </a:t>
            </a:r>
            <a:r>
              <a:rPr lang="en-US" dirty="0" err="1"/>
              <a:t>expression,filename</a:t>
            </a:r>
            <a:r>
              <a:rPr lang="en-US" dirty="0"/>
              <a:t> and line number to standard output stream </a:t>
            </a:r>
            <a:r>
              <a:rPr lang="en-US" dirty="0" err="1"/>
              <a:t>ie</a:t>
            </a:r>
            <a:r>
              <a:rPr lang="en-US" dirty="0"/>
              <a:t> default console.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24919"/>
            <a:ext cx="320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05921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028432"/>
            <a:ext cx="65532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Introduction </a:t>
            </a:r>
            <a:r>
              <a:rPr lang="en-US" sz="1800" dirty="0">
                <a:latin typeface="+mj-lt"/>
              </a:rPr>
              <a:t>to </a:t>
            </a:r>
            <a:r>
              <a:rPr lang="en-US" sz="1800" dirty="0" smtClean="0">
                <a:latin typeface="+mj-lt"/>
              </a:rPr>
              <a:t>SCSS 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Syntax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types 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j-lt"/>
              </a:rPr>
              <a:t>Nesting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+mj-lt"/>
              </a:rPr>
              <a:t>Directives(@import,@use,@</a:t>
            </a:r>
            <a:r>
              <a:rPr lang="en-IN" sz="1800" dirty="0" err="1" smtClean="0">
                <a:latin typeface="+mj-lt"/>
              </a:rPr>
              <a:t>mixin</a:t>
            </a:r>
            <a:r>
              <a:rPr lang="en-IN" sz="1800" dirty="0" smtClean="0">
                <a:latin typeface="+mj-lt"/>
              </a:rPr>
              <a:t>,@</a:t>
            </a:r>
            <a:r>
              <a:rPr lang="en-IN" sz="1800" dirty="0" err="1" smtClean="0">
                <a:latin typeface="+mj-lt"/>
              </a:rPr>
              <a:t>include,@function</a:t>
            </a:r>
            <a:r>
              <a:rPr lang="en-IN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Control directives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SCSS Control Directives</a:t>
            </a:r>
            <a:endParaRPr lang="en-US" sz="18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5" y="1192213"/>
            <a:ext cx="6305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SCSS </a:t>
            </a:r>
            <a:r>
              <a:rPr lang="en-US" sz="1800" b="1" dirty="0">
                <a:latin typeface="Segoe UI" panose="020B0502040204020203" pitchFamily="34" charset="0"/>
              </a:rPr>
              <a:t>Control Directives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2276"/>
            <a:ext cx="5353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SCSS Parent Selector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60000"/>
              </a:lnSpc>
            </a:pPr>
            <a:r>
              <a:rPr lang="en-US" sz="1800" dirty="0">
                <a:latin typeface="+mn-lt"/>
              </a:rPr>
              <a:t>In SASS/SCSS syntax, we can use </a:t>
            </a:r>
            <a:r>
              <a:rPr lang="en-US" sz="1800" dirty="0" smtClean="0">
                <a:latin typeface="+mn-lt"/>
              </a:rPr>
              <a:t>the &amp; </a:t>
            </a:r>
            <a:r>
              <a:rPr lang="en-US" sz="1800" dirty="0">
                <a:latin typeface="+mn-lt"/>
              </a:rPr>
              <a:t>symbol(ampersand) to represent the parent class and define further nested rules.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1200" y="2257847"/>
            <a:ext cx="4724400" cy="1218165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none;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:black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using parent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&amp;:hover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639" y="3744119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CSS code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1456" y="3890313"/>
            <a:ext cx="4724400" cy="1695219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none;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:black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a:hover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9518"/>
            <a:ext cx="9052560" cy="3733801"/>
          </a:xfrm>
        </p:spPr>
        <p:txBody>
          <a:bodyPr/>
          <a:lstStyle/>
          <a:p>
            <a:r>
              <a:rPr lang="en-US" dirty="0"/>
              <a:t>By default, Sass </a:t>
            </a:r>
            <a:r>
              <a:rPr lang="en-US" dirty="0" err="1"/>
              <a:t>transpiles</a:t>
            </a:r>
            <a:r>
              <a:rPr lang="en-US" dirty="0"/>
              <a:t> </a:t>
            </a:r>
            <a:r>
              <a:rPr lang="en-US" dirty="0" smtClean="0"/>
              <a:t>all .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en-US" dirty="0"/>
              <a:t>files </a:t>
            </a:r>
            <a:r>
              <a:rPr lang="en-US" dirty="0" smtClean="0"/>
              <a:t>directly </a:t>
            </a:r>
          </a:p>
          <a:p>
            <a:r>
              <a:rPr lang="en-US" dirty="0" smtClean="0"/>
              <a:t>However</a:t>
            </a:r>
            <a:r>
              <a:rPr lang="en-US" dirty="0"/>
              <a:t>, when you want to import a file, you do not need </a:t>
            </a:r>
            <a:r>
              <a:rPr lang="en-US" dirty="0" smtClean="0"/>
              <a:t>file </a:t>
            </a:r>
            <a:r>
              <a:rPr lang="en-US" dirty="0"/>
              <a:t>to be </a:t>
            </a:r>
            <a:r>
              <a:rPr lang="en-US" dirty="0" err="1"/>
              <a:t>transpiled</a:t>
            </a:r>
            <a:r>
              <a:rPr lang="en-US" dirty="0"/>
              <a:t>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start </a:t>
            </a:r>
            <a:r>
              <a:rPr lang="en-US" dirty="0" smtClean="0"/>
              <a:t>filename </a:t>
            </a:r>
            <a:r>
              <a:rPr lang="en-US" dirty="0"/>
              <a:t>with an underscore, Sass will not </a:t>
            </a:r>
            <a:r>
              <a:rPr lang="en-US" dirty="0" err="1"/>
              <a:t>transpile</a:t>
            </a:r>
            <a:r>
              <a:rPr lang="en-US" dirty="0"/>
              <a:t> </a:t>
            </a:r>
            <a:r>
              <a:rPr lang="en-US" dirty="0" smtClean="0"/>
              <a:t>it </a:t>
            </a:r>
          </a:p>
          <a:p>
            <a:r>
              <a:rPr lang="en-US" dirty="0"/>
              <a:t>Consider the </a:t>
            </a:r>
            <a:r>
              <a:rPr lang="en-US" b="1" dirty="0" err="1"/>
              <a:t>main.scss</a:t>
            </a:r>
            <a:r>
              <a:rPr lang="en-US" dirty="0"/>
              <a:t> file which is the main file for the styles and now </a:t>
            </a:r>
            <a:r>
              <a:rPr lang="en-US" b="1" dirty="0"/>
              <a:t>_</a:t>
            </a:r>
            <a:r>
              <a:rPr lang="en-US" b="1" dirty="0" err="1"/>
              <a:t>partial.scss</a:t>
            </a:r>
            <a:r>
              <a:rPr lang="en-US" dirty="0"/>
              <a:t> needs to be imported in this.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6600" y="3149163"/>
            <a:ext cx="3124200" cy="80266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In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main.scss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@use 'partial'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SCSS Partials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4582319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Note that the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_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character and the file extension is not used while importing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3865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999" y="3972719"/>
            <a:ext cx="3677821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Segoe UI" panose="020B0502040204020203" pitchFamily="34" charset="0"/>
              </a:rPr>
              <a:t>Introduction to </a:t>
            </a:r>
            <a:r>
              <a:rPr lang="en-US" sz="1800" b="1" dirty="0" smtClean="0">
                <a:latin typeface="Segoe UI" panose="020B0502040204020203" pitchFamily="34" charset="0"/>
              </a:rPr>
              <a:t>SASS 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Sass is syntactically Awesome Style </a:t>
            </a:r>
            <a:r>
              <a:rPr lang="en-US" sz="1800" dirty="0" smtClean="0"/>
              <a:t>Sheets.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Sass </a:t>
            </a:r>
            <a:r>
              <a:rPr lang="en-US" sz="1800" dirty="0"/>
              <a:t>is a scripting language that is interpreted or compiled into CSS. 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</a:t>
            </a:r>
            <a:r>
              <a:rPr lang="en-US" sz="1800" dirty="0"/>
              <a:t>Created by Hampton Catlin. 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Sass reduces repetition of CSS and therefore saves time.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It is </a:t>
            </a:r>
            <a:r>
              <a:rPr lang="en-US" sz="1800" dirty="0"/>
              <a:t>very useful to handle large style sheets 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667919"/>
            <a:ext cx="3552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r>
              <a:rPr lang="en-US" sz="1800" b="1" dirty="0">
                <a:latin typeface="Segoe UI" panose="020B0502040204020203" pitchFamily="34" charset="0"/>
              </a:rPr>
              <a:t>SASS </a:t>
            </a:r>
            <a:r>
              <a:rPr lang="en-US" sz="1800" b="1" dirty="0" smtClean="0">
                <a:latin typeface="Segoe UI" panose="020B0502040204020203" pitchFamily="34" charset="0"/>
              </a:rPr>
              <a:t> Syntax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5435422"/>
              </p:ext>
            </p:extLst>
          </p:nvPr>
        </p:nvGraphicFramePr>
        <p:xfrm>
          <a:off x="304800" y="735013"/>
          <a:ext cx="9067800" cy="415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SCSS  Comments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256576"/>
            <a:ext cx="8763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</a:rPr>
              <a:t>The </a:t>
            </a:r>
            <a:r>
              <a:rPr lang="en-US" sz="1800" b="1" dirty="0" smtClean="0">
                <a:solidFill>
                  <a:srgbClr val="212529"/>
                </a:solidFill>
              </a:rPr>
              <a:t>SCSS</a:t>
            </a:r>
            <a:r>
              <a:rPr lang="en-US" sz="1800" dirty="0">
                <a:solidFill>
                  <a:srgbClr val="212529"/>
                </a:solidFill>
              </a:rPr>
              <a:t> supports both single-line and multi-line comments </a:t>
            </a:r>
            <a:r>
              <a:rPr lang="en-US" sz="1800" dirty="0" err="1" smtClean="0">
                <a:solidFill>
                  <a:srgbClr val="212529"/>
                </a:solidFill>
              </a:rPr>
              <a:t>i.e</a:t>
            </a:r>
            <a:r>
              <a:rPr lang="en-US" sz="1800" dirty="0" smtClean="0">
                <a:solidFill>
                  <a:srgbClr val="212529"/>
                </a:solidFill>
              </a:rPr>
              <a:t> // and /*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Converted CSS </a:t>
            </a:r>
            <a:r>
              <a:rPr lang="en-US" sz="1800" dirty="0"/>
              <a:t>will only preserve the multiline comments not the single-line comments, because CSS doesn't support single-line comments</a:t>
            </a:r>
            <a:r>
              <a:rPr lang="en-US" dirty="0"/>
              <a:t>.</a:t>
            </a:r>
            <a:endParaRPr lang="en-US" sz="1800" dirty="0" smtClean="0">
              <a:solidFill>
                <a:srgbClr val="21252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Syntax:	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$&lt;</a:t>
            </a:r>
            <a:r>
              <a:rPr lang="en-US" sz="1800" dirty="0"/>
              <a:t>variable name</a:t>
            </a:r>
            <a:r>
              <a:rPr lang="en-US" sz="1800" dirty="0" smtClean="0"/>
              <a:t>&gt; : &lt;</a:t>
            </a:r>
            <a:r>
              <a:rPr lang="en-US" sz="1800" dirty="0"/>
              <a:t>value&gt;;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Reused </a:t>
            </a:r>
            <a:r>
              <a:rPr lang="en-US" sz="1800" dirty="0"/>
              <a:t>throughout </a:t>
            </a:r>
            <a:r>
              <a:rPr lang="en-US" sz="1800" dirty="0" smtClean="0"/>
              <a:t>stylesheet.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can store things like colors, font stacks, </a:t>
            </a:r>
            <a:r>
              <a:rPr lang="en-US" sz="1800" dirty="0" smtClean="0"/>
              <a:t>or </a:t>
            </a:r>
            <a:r>
              <a:rPr lang="en-US" sz="1800" dirty="0"/>
              <a:t>any CSS </a:t>
            </a:r>
            <a:r>
              <a:rPr lang="en-US" sz="1800" dirty="0" smtClean="0"/>
              <a:t>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Can </a:t>
            </a:r>
            <a:r>
              <a:rPr lang="en-US" sz="1800" dirty="0"/>
              <a:t>be made global by !global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25" y="67137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SCSS-Variables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07" y="1288066"/>
            <a:ext cx="3228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r>
              <a:rPr lang="en-US" sz="1800" b="1" dirty="0"/>
              <a:t>Nested rules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Nest CSS selectors in same way as HTML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8" y="1610519"/>
            <a:ext cx="945647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SCSS  Nested Properties</a:t>
            </a:r>
            <a:endParaRPr lang="en-US" sz="18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3726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Many CSS properties have same prefix, like font-family, font-size and font-weight or text-align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Can </a:t>
            </a:r>
            <a:r>
              <a:rPr lang="en-US" sz="1800" dirty="0"/>
              <a:t>write them as nested properties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48719"/>
            <a:ext cx="26193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677319"/>
            <a:ext cx="2914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65933"/>
              </p:ext>
            </p:extLst>
          </p:nvPr>
        </p:nvGraphicFramePr>
        <p:xfrm>
          <a:off x="502920" y="1228352"/>
          <a:ext cx="9052560" cy="373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1398</Words>
  <Application>Microsoft Office PowerPoint</Application>
  <PresentationFormat>Custom</PresentationFormat>
  <Paragraphs>181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Narrow</vt:lpstr>
      <vt:lpstr>Calibri</vt:lpstr>
      <vt:lpstr>Courier New</vt:lpstr>
      <vt:lpstr>Segoe UI</vt:lpstr>
      <vt:lpstr>Segoe UI Light</vt:lpstr>
      <vt:lpstr>system-ui</vt:lpstr>
      <vt:lpstr>Tahoma</vt:lpstr>
      <vt:lpstr>Tahoma </vt:lpstr>
      <vt:lpstr>var(--bs-font-monospace)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 </vt:lpstr>
      <vt:lpstr>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@error Directive</vt:lpstr>
      <vt:lpstr>@warn Directive</vt:lpstr>
      <vt:lpstr>@debug Directive</vt:lpstr>
      <vt:lpstr>PowerPoint Presentation</vt:lpstr>
      <vt:lpstr>PowerPoint Presentation</vt:lpstr>
      <vt:lpstr>PowerPoint Presentation</vt:lpstr>
      <vt:lpstr>SCSS Partials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165</cp:revision>
  <dcterms:created xsi:type="dcterms:W3CDTF">2018-01-05T05:23:08Z</dcterms:created>
  <dcterms:modified xsi:type="dcterms:W3CDTF">2021-08-24T12:37:13Z</dcterms:modified>
</cp:coreProperties>
</file>