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6"/>
  </p:notesMasterIdLst>
  <p:sldIdLst>
    <p:sldId id="280" r:id="rId3"/>
    <p:sldId id="268" r:id="rId4"/>
    <p:sldId id="383" r:id="rId5"/>
    <p:sldId id="385" r:id="rId6"/>
    <p:sldId id="386" r:id="rId7"/>
    <p:sldId id="378" r:id="rId8"/>
    <p:sldId id="376" r:id="rId9"/>
    <p:sldId id="377" r:id="rId10"/>
    <p:sldId id="285" r:id="rId11"/>
    <p:sldId id="317" r:id="rId12"/>
    <p:sldId id="318" r:id="rId13"/>
    <p:sldId id="319" r:id="rId14"/>
    <p:sldId id="320" r:id="rId15"/>
    <p:sldId id="321" r:id="rId16"/>
    <p:sldId id="322" r:id="rId17"/>
    <p:sldId id="323" r:id="rId18"/>
    <p:sldId id="379" r:id="rId19"/>
    <p:sldId id="380" r:id="rId20"/>
    <p:sldId id="381" r:id="rId21"/>
    <p:sldId id="286" r:id="rId22"/>
    <p:sldId id="304" r:id="rId23"/>
    <p:sldId id="305" r:id="rId24"/>
    <p:sldId id="287" r:id="rId25"/>
    <p:sldId id="288" r:id="rId26"/>
    <p:sldId id="289" r:id="rId27"/>
    <p:sldId id="291" r:id="rId28"/>
    <p:sldId id="290" r:id="rId29"/>
    <p:sldId id="292" r:id="rId30"/>
    <p:sldId id="293" r:id="rId31"/>
    <p:sldId id="294" r:id="rId32"/>
    <p:sldId id="295" r:id="rId33"/>
    <p:sldId id="296" r:id="rId34"/>
    <p:sldId id="297" r:id="rId35"/>
    <p:sldId id="298" r:id="rId36"/>
    <p:sldId id="306" r:id="rId37"/>
    <p:sldId id="299" r:id="rId38"/>
    <p:sldId id="300" r:id="rId39"/>
    <p:sldId id="301" r:id="rId40"/>
    <p:sldId id="302" r:id="rId41"/>
    <p:sldId id="307" r:id="rId42"/>
    <p:sldId id="303" r:id="rId43"/>
    <p:sldId id="308" r:id="rId44"/>
    <p:sldId id="309" r:id="rId45"/>
    <p:sldId id="310" r:id="rId46"/>
    <p:sldId id="389" r:id="rId47"/>
    <p:sldId id="324" r:id="rId48"/>
    <p:sldId id="311" r:id="rId49"/>
    <p:sldId id="312" r:id="rId50"/>
    <p:sldId id="313" r:id="rId51"/>
    <p:sldId id="325" r:id="rId52"/>
    <p:sldId id="314" r:id="rId53"/>
    <p:sldId id="315" r:id="rId54"/>
    <p:sldId id="384" r:id="rId55"/>
    <p:sldId id="390" r:id="rId56"/>
    <p:sldId id="392" r:id="rId57"/>
    <p:sldId id="391" r:id="rId58"/>
    <p:sldId id="387" r:id="rId59"/>
    <p:sldId id="388" r:id="rId60"/>
    <p:sldId id="375" r:id="rId61"/>
    <p:sldId id="326" r:id="rId62"/>
    <p:sldId id="327" r:id="rId63"/>
    <p:sldId id="316" r:id="rId64"/>
    <p:sldId id="328" r:id="rId65"/>
    <p:sldId id="329" r:id="rId66"/>
    <p:sldId id="330" r:id="rId67"/>
    <p:sldId id="332" r:id="rId68"/>
    <p:sldId id="336" r:id="rId69"/>
    <p:sldId id="335" r:id="rId70"/>
    <p:sldId id="333" r:id="rId71"/>
    <p:sldId id="337" r:id="rId72"/>
    <p:sldId id="334" r:id="rId73"/>
    <p:sldId id="341" r:id="rId74"/>
    <p:sldId id="331" r:id="rId75"/>
    <p:sldId id="360" r:id="rId76"/>
    <p:sldId id="339" r:id="rId77"/>
    <p:sldId id="347" r:id="rId78"/>
    <p:sldId id="351" r:id="rId79"/>
    <p:sldId id="352" r:id="rId80"/>
    <p:sldId id="353" r:id="rId81"/>
    <p:sldId id="354" r:id="rId82"/>
    <p:sldId id="355" r:id="rId83"/>
    <p:sldId id="357" r:id="rId84"/>
    <p:sldId id="358" r:id="rId85"/>
    <p:sldId id="343" r:id="rId86"/>
    <p:sldId id="348" r:id="rId87"/>
    <p:sldId id="344" r:id="rId88"/>
    <p:sldId id="345" r:id="rId89"/>
    <p:sldId id="349" r:id="rId90"/>
    <p:sldId id="361" r:id="rId91"/>
    <p:sldId id="362" r:id="rId92"/>
    <p:sldId id="365" r:id="rId93"/>
    <p:sldId id="363" r:id="rId94"/>
    <p:sldId id="364" r:id="rId95"/>
    <p:sldId id="366" r:id="rId96"/>
    <p:sldId id="367" r:id="rId97"/>
    <p:sldId id="368" r:id="rId98"/>
    <p:sldId id="369" r:id="rId99"/>
    <p:sldId id="370" r:id="rId100"/>
    <p:sldId id="371" r:id="rId101"/>
    <p:sldId id="374" r:id="rId102"/>
    <p:sldId id="372" r:id="rId103"/>
    <p:sldId id="373" r:id="rId104"/>
    <p:sldId id="283" r:id="rId105"/>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8F1"/>
    <a:srgbClr val="2B3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55" autoAdjust="0"/>
    <p:restoredTop sz="94660"/>
  </p:normalViewPr>
  <p:slideViewPr>
    <p:cSldViewPr>
      <p:cViewPr varScale="1">
        <p:scale>
          <a:sx n="80" d="100"/>
          <a:sy n="80" d="100"/>
        </p:scale>
        <p:origin x="114" y="144"/>
      </p:cViewPr>
      <p:guideLst>
        <p:guide orient="horz" pos="486"/>
        <p:guide pos="6019"/>
        <p:guide pos="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commentAuthors" Target="commentAuthor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6/8/2022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5</a:t>
            </a:fld>
            <a:endParaRPr lang="en-US"/>
          </a:p>
        </p:txBody>
      </p:sp>
    </p:spTree>
    <p:extLst>
      <p:ext uri="{BB962C8B-B14F-4D97-AF65-F5344CB8AC3E}">
        <p14:creationId xmlns:p14="http://schemas.microsoft.com/office/powerpoint/2010/main" val="212337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23</a:t>
            </a:fld>
            <a:endParaRPr lang="en-US"/>
          </a:p>
        </p:txBody>
      </p:sp>
    </p:spTree>
    <p:extLst>
      <p:ext uri="{BB962C8B-B14F-4D97-AF65-F5344CB8AC3E}">
        <p14:creationId xmlns:p14="http://schemas.microsoft.com/office/powerpoint/2010/main" val="679428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40</a:t>
            </a:fld>
            <a:endParaRPr lang="en-US"/>
          </a:p>
        </p:txBody>
      </p:sp>
    </p:spTree>
    <p:extLst>
      <p:ext uri="{BB962C8B-B14F-4D97-AF65-F5344CB8AC3E}">
        <p14:creationId xmlns:p14="http://schemas.microsoft.com/office/powerpoint/2010/main" val="97435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41</a:t>
            </a:fld>
            <a:endParaRPr lang="en-US"/>
          </a:p>
        </p:txBody>
      </p:sp>
    </p:spTree>
    <p:extLst>
      <p:ext uri="{BB962C8B-B14F-4D97-AF65-F5344CB8AC3E}">
        <p14:creationId xmlns:p14="http://schemas.microsoft.com/office/powerpoint/2010/main" val="1305728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0058400" cy="5677761"/>
          </a:xfrm>
          <a:prstGeom prst="rect">
            <a:avLst/>
          </a:prstGeom>
        </p:spPr>
      </p:pic>
      <p:sp>
        <p:nvSpPr>
          <p:cNvPr id="17" name="Rectangle 16"/>
          <p:cNvSpPr/>
          <p:nvPr userDrawn="1"/>
        </p:nvSpPr>
        <p:spPr>
          <a:xfrm>
            <a:off x="0" y="-6314"/>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userDrawn="1"/>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5"/>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2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920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a:t>Click to edit Master title style</a:t>
            </a:r>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54115B-6CD9-43BC-8D55-E1FCD10AF002}"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54115B-6CD9-43BC-8D55-E1FCD10AF002}"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54115B-6CD9-43BC-8D55-E1FCD10AF002}" type="datetimeFigureOut">
              <a:rPr lang="en-US" smtClean="0"/>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54115B-6CD9-43BC-8D55-E1FCD10AF002}" type="datetimeFigureOut">
              <a:rPr lang="en-US" smtClean="0"/>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371380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a:t>Click to edit Master title style</a:t>
            </a:r>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dirty="0"/>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6/8/2022</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a:t>
            </a:fld>
            <a:endParaRPr lang="en-US"/>
          </a:p>
        </p:txBody>
      </p:sp>
      <p:sp>
        <p:nvSpPr>
          <p:cNvPr id="7" name="Rectangle 6"/>
          <p:cNvSpPr/>
          <p:nvPr/>
        </p:nvSpPr>
        <p:spPr>
          <a:xfrm>
            <a:off x="0" y="4675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8"/>
          <p:cNvSpPr txBox="1">
            <a:spLocks/>
          </p:cNvSpPr>
          <p:nvPr/>
        </p:nvSpPr>
        <p:spPr>
          <a:xfrm>
            <a:off x="76200" y="3077349"/>
            <a:ext cx="5192078" cy="1066800"/>
          </a:xfrm>
          <a:prstGeom prst="rect">
            <a:avLst/>
          </a:prstGeom>
        </p:spPr>
        <p:txBody>
          <a:bodyPr lIns="100557" tIns="50278" rIns="100557" bIns="50278" anchor="t">
            <a:normAutofit lnSpcReduction="1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r>
              <a:rPr lang="en-US" sz="3000" dirty="0" smtClean="0">
                <a:solidFill>
                  <a:srgbClr val="2B3B4B"/>
                </a:solidFill>
                <a:latin typeface="Tahoma" panose="020B0604030504040204" pitchFamily="34" charset="0"/>
                <a:ea typeface="Tahoma" panose="020B0604030504040204" pitchFamily="34" charset="0"/>
                <a:cs typeface="Tahoma" panose="020B0604030504040204" pitchFamily="34" charset="0"/>
              </a:rPr>
              <a:t>HTML-5</a:t>
            </a:r>
            <a:endParaRPr lang="en-US" sz="30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300" dirty="0">
                <a:solidFill>
                  <a:srgbClr val="2B3B4B"/>
                </a:solidFill>
                <a:latin typeface="Tahoma" panose="020B0604030504040204" pitchFamily="34" charset="0"/>
                <a:ea typeface="Tahoma" panose="020B0604030504040204" pitchFamily="34" charset="0"/>
                <a:cs typeface="Tahoma" panose="020B0604030504040204" pitchFamily="34" charset="0"/>
              </a:rPr>
              <a:t>Presented </a:t>
            </a:r>
            <a:r>
              <a:rPr lang="en-US" sz="1300" dirty="0" smtClean="0">
                <a:solidFill>
                  <a:srgbClr val="2B3B4B"/>
                </a:solidFill>
                <a:latin typeface="Tahoma" panose="020B0604030504040204" pitchFamily="34" charset="0"/>
                <a:ea typeface="Tahoma" panose="020B0604030504040204" pitchFamily="34" charset="0"/>
                <a:cs typeface="Tahoma" panose="020B0604030504040204" pitchFamily="34" charset="0"/>
              </a:rPr>
              <a:t>by : Sonali Mindhe</a:t>
            </a:r>
            <a:endParaRPr lang="en-US" sz="13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300" dirty="0">
                <a:solidFill>
                  <a:srgbClr val="2B3B4B"/>
                </a:solidFill>
                <a:latin typeface="Tahoma" panose="020B0604030504040204" pitchFamily="34" charset="0"/>
                <a:ea typeface="Tahoma" panose="020B0604030504040204" pitchFamily="34" charset="0"/>
                <a:cs typeface="Tahoma" panose="020B0604030504040204" pitchFamily="34" charset="0"/>
              </a:rPr>
              <a:t>Authored </a:t>
            </a:r>
            <a:r>
              <a:rPr lang="en-US" sz="1300" dirty="0" smtClean="0">
                <a:solidFill>
                  <a:srgbClr val="2B3B4B"/>
                </a:solidFill>
                <a:latin typeface="Tahoma" panose="020B0604030504040204" pitchFamily="34" charset="0"/>
                <a:ea typeface="Tahoma" panose="020B0604030504040204" pitchFamily="34" charset="0"/>
                <a:cs typeface="Tahoma" panose="020B0604030504040204" pitchFamily="34" charset="0"/>
              </a:rPr>
              <a:t>by : Sonali Mindhe </a:t>
            </a:r>
            <a:endParaRPr lang="en-US" sz="13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9462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Semantic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Elements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In HTML there are some semantic elements that can be used to define different parts of a web page:  </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12290" name="Picture 2" descr="HTML Semantic 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91519"/>
            <a:ext cx="2924175" cy="2959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6082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User Interface</a:t>
            </a:r>
          </a:p>
        </p:txBody>
      </p:sp>
      <p:sp>
        <p:nvSpPr>
          <p:cNvPr id="4" name="Title 8"/>
          <p:cNvSpPr txBox="1">
            <a:spLocks/>
          </p:cNvSpPr>
          <p:nvPr/>
        </p:nvSpPr>
        <p:spPr>
          <a:xfrm>
            <a:off x="675278" y="1085319"/>
            <a:ext cx="8534400" cy="42590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In </a:t>
            </a:r>
            <a:r>
              <a:rPr lang="en-US" sz="1800" dirty="0">
                <a:latin typeface="Tahoma" panose="020B0604030504040204" pitchFamily="34" charset="0"/>
                <a:ea typeface="Tahoma" panose="020B0604030504040204" pitchFamily="34" charset="0"/>
                <a:cs typeface="Tahoma" panose="020B0604030504040204" pitchFamily="34" charset="0"/>
              </a:rPr>
              <a:t>this chapter you will learn about the following CSS user interface properties: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b="1" dirty="0" smtClean="0">
                <a:latin typeface="Tahoma" panose="020B0604030504040204" pitchFamily="34" charset="0"/>
                <a:ea typeface="Tahoma" panose="020B0604030504040204" pitchFamily="34" charset="0"/>
                <a:cs typeface="Tahoma" panose="020B0604030504040204" pitchFamily="34" charset="0"/>
              </a:rPr>
              <a:t>Resize</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resize property specifies if (and how) an element should be resizable by the user</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r</a:t>
            </a:r>
            <a:r>
              <a:rPr lang="en-US" sz="1800" dirty="0" smtClean="0">
                <a:latin typeface="Tahoma" panose="020B0604030504040204" pitchFamily="34" charset="0"/>
                <a:ea typeface="Tahoma" panose="020B0604030504040204" pitchFamily="34" charset="0"/>
                <a:cs typeface="Tahoma" panose="020B0604030504040204" pitchFamily="34" charset="0"/>
              </a:rPr>
              <a:t>esize : vertical | horizontal </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 </a:t>
            </a:r>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b="1" dirty="0" smtClean="0">
                <a:latin typeface="Tahoma" panose="020B0604030504040204" pitchFamily="34" charset="0"/>
                <a:ea typeface="Tahoma" panose="020B0604030504040204" pitchFamily="34" charset="0"/>
                <a:cs typeface="Tahoma" panose="020B0604030504040204" pitchFamily="34" charset="0"/>
              </a:rPr>
              <a:t>outline-offset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outline-offset property adds space between an outline and the edge or border of an element.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outline: 5px dashed blue;</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outline-offset</a:t>
            </a:r>
            <a:r>
              <a:rPr lang="en-US" sz="1800" b="1" dirty="0">
                <a:latin typeface="Tahoma" panose="020B0604030504040204" pitchFamily="34" charset="0"/>
                <a:ea typeface="Tahoma" panose="020B0604030504040204" pitchFamily="34" charset="0"/>
                <a:cs typeface="Tahoma" panose="020B0604030504040204" pitchFamily="34" charset="0"/>
              </a:rPr>
              <a:t>: 5px;</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3866391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Multiple Columns</a:t>
            </a:r>
          </a:p>
        </p:txBody>
      </p:sp>
      <p:sp>
        <p:nvSpPr>
          <p:cNvPr id="4" name="Title 8"/>
          <p:cNvSpPr txBox="1">
            <a:spLocks/>
          </p:cNvSpPr>
          <p:nvPr/>
        </p:nvSpPr>
        <p:spPr>
          <a:xfrm>
            <a:off x="675278" y="1085319"/>
            <a:ext cx="8534400" cy="42590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column-count</a:t>
            </a:r>
            <a:r>
              <a:rPr lang="en-US" sz="1800" dirty="0">
                <a:latin typeface="Tahoma" panose="020B0604030504040204" pitchFamily="34" charset="0"/>
                <a:ea typeface="Tahoma" panose="020B0604030504040204" pitchFamily="34" charset="0"/>
                <a:cs typeface="Tahoma" panose="020B0604030504040204" pitchFamily="34" charset="0"/>
              </a:rPr>
              <a:t> property specifies the number of columns an element should be divided into</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column-count: 3</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column-gap</a:t>
            </a:r>
            <a:r>
              <a:rPr lang="en-US" sz="1800" dirty="0">
                <a:latin typeface="Tahoma" panose="020B0604030504040204" pitchFamily="34" charset="0"/>
                <a:ea typeface="Tahoma" panose="020B0604030504040204" pitchFamily="34" charset="0"/>
                <a:cs typeface="Tahoma" panose="020B0604030504040204" pitchFamily="34" charset="0"/>
              </a:rPr>
              <a:t> property specifies the gap between the columns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column-gap: 40px</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column-rule-style</a:t>
            </a:r>
            <a:r>
              <a:rPr lang="en-US" sz="1800" dirty="0">
                <a:latin typeface="Tahoma" panose="020B0604030504040204" pitchFamily="34" charset="0"/>
                <a:ea typeface="Tahoma" panose="020B0604030504040204" pitchFamily="34" charset="0"/>
                <a:cs typeface="Tahoma" panose="020B0604030504040204" pitchFamily="34" charset="0"/>
              </a:rPr>
              <a:t> property specifies the style of the rule between columns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column-rule-style: solid</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column-rule-width</a:t>
            </a:r>
            <a:r>
              <a:rPr lang="en-US" sz="1800" dirty="0">
                <a:latin typeface="Tahoma" panose="020B0604030504040204" pitchFamily="34" charset="0"/>
                <a:ea typeface="Tahoma" panose="020B0604030504040204" pitchFamily="34" charset="0"/>
                <a:cs typeface="Tahoma" panose="020B0604030504040204" pitchFamily="34" charset="0"/>
              </a:rPr>
              <a:t> property specifies the width of the rule between </a:t>
            </a:r>
            <a:r>
              <a:rPr lang="en-US" sz="1800" dirty="0" smtClean="0">
                <a:latin typeface="Tahoma" panose="020B0604030504040204" pitchFamily="34" charset="0"/>
                <a:ea typeface="Tahoma" panose="020B0604030504040204" pitchFamily="34" charset="0"/>
                <a:cs typeface="Tahoma" panose="020B0604030504040204" pitchFamily="34" charset="0"/>
              </a:rPr>
              <a:t>columns</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column-rule-width: 1px;</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4252198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Multiple Columns</a:t>
            </a:r>
          </a:p>
        </p:txBody>
      </p:sp>
      <p:sp>
        <p:nvSpPr>
          <p:cNvPr id="4" name="Title 8"/>
          <p:cNvSpPr txBox="1">
            <a:spLocks/>
          </p:cNvSpPr>
          <p:nvPr/>
        </p:nvSpPr>
        <p:spPr>
          <a:xfrm>
            <a:off x="675278" y="1085319"/>
            <a:ext cx="8534400" cy="42590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column-rule-color</a:t>
            </a:r>
            <a:r>
              <a:rPr lang="en-US" sz="1800" dirty="0">
                <a:latin typeface="Tahoma" panose="020B0604030504040204" pitchFamily="34" charset="0"/>
                <a:ea typeface="Tahoma" panose="020B0604030504040204" pitchFamily="34" charset="0"/>
                <a:cs typeface="Tahoma" panose="020B0604030504040204" pitchFamily="34" charset="0"/>
              </a:rPr>
              <a:t> property specifies the color of the rule between </a:t>
            </a:r>
            <a:r>
              <a:rPr lang="en-US" sz="1800" dirty="0" smtClean="0">
                <a:latin typeface="Tahoma" panose="020B0604030504040204" pitchFamily="34" charset="0"/>
                <a:ea typeface="Tahoma" panose="020B0604030504040204" pitchFamily="34" charset="0"/>
                <a:cs typeface="Tahoma" panose="020B0604030504040204" pitchFamily="34" charset="0"/>
              </a:rPr>
              <a:t>columns</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column-rule-color: </a:t>
            </a:r>
            <a:r>
              <a:rPr lang="en-US" sz="1800" b="1" dirty="0" err="1">
                <a:latin typeface="Tahoma" panose="020B0604030504040204" pitchFamily="34" charset="0"/>
                <a:ea typeface="Tahoma" panose="020B0604030504040204" pitchFamily="34" charset="0"/>
                <a:cs typeface="Tahoma" panose="020B0604030504040204" pitchFamily="34" charset="0"/>
              </a:rPr>
              <a:t>lightblue</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column-span</a:t>
            </a:r>
            <a:r>
              <a:rPr lang="en-US" sz="1800" dirty="0">
                <a:latin typeface="Tahoma" panose="020B0604030504040204" pitchFamily="34" charset="0"/>
                <a:ea typeface="Tahoma" panose="020B0604030504040204" pitchFamily="34" charset="0"/>
                <a:cs typeface="Tahoma" panose="020B0604030504040204" pitchFamily="34" charset="0"/>
              </a:rPr>
              <a:t> property specifies how many columns an element should span across.</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column-span: all</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column-width</a:t>
            </a:r>
            <a:r>
              <a:rPr lang="en-US" sz="1800" dirty="0">
                <a:latin typeface="Tahoma" panose="020B0604030504040204" pitchFamily="34" charset="0"/>
                <a:ea typeface="Tahoma" panose="020B0604030504040204" pitchFamily="34" charset="0"/>
                <a:cs typeface="Tahoma" panose="020B0604030504040204" pitchFamily="34" charset="0"/>
              </a:rPr>
              <a:t> property specifies a suggested, optimal width for the columns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column-width: 100px;</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4366213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103</a:t>
            </a:fld>
            <a:endParaRPr lang="en-US"/>
          </a:p>
        </p:txBody>
      </p:sp>
      <p:sp>
        <p:nvSpPr>
          <p:cNvPr id="7" name="Rectangle 6"/>
          <p:cNvSpPr/>
          <p:nvPr/>
        </p:nvSpPr>
        <p:spPr>
          <a:xfrm>
            <a:off x="0" y="6199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a:t>
            </a:r>
            <a:r>
              <a:rPr lang="en-US" sz="700">
                <a:solidFill>
                  <a:schemeClr val="bg1"/>
                </a:solidFill>
                <a:latin typeface="Segoe UI Light" panose="020B0502040204020203" pitchFamily="34" charset="0"/>
                <a:ea typeface="Segoe UI" panose="020B0502040204020203" pitchFamily="34" charset="0"/>
                <a:cs typeface="Segoe UI" panose="020B0502040204020203" pitchFamily="34" charset="0"/>
              </a:rPr>
              <a:t>© 2021 </a:t>
            </a:r>
            <a:r>
              <a:rPr lang="en-US" sz="700" dirty="0" err="1">
                <a:solidFill>
                  <a:schemeClr val="bg1"/>
                </a:solidFill>
                <a:latin typeface="Segoe UI Light" panose="020B0502040204020203" pitchFamily="34" charset="0"/>
                <a:ea typeface="Segoe UI" panose="020B0502040204020203" pitchFamily="34" charset="0"/>
                <a:cs typeface="Segoe UI" panose="020B0502040204020203" pitchFamily="34" charset="0"/>
              </a:rPr>
              <a:t>Cybage</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8"/>
          <p:cNvSpPr txBox="1">
            <a:spLocks/>
          </p:cNvSpPr>
          <p:nvPr/>
        </p:nvSpPr>
        <p:spPr>
          <a:xfrm>
            <a:off x="3048000" y="3267849"/>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800" dirty="0">
                <a:solidFill>
                  <a:srgbClr val="2B3B4B"/>
                </a:solidFill>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2174599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&lt;section&gt; Element</a:t>
            </a:r>
          </a:p>
        </p:txBody>
      </p:sp>
      <p:sp>
        <p:nvSpPr>
          <p:cNvPr id="4" name="Title 8"/>
          <p:cNvSpPr txBox="1">
            <a:spLocks/>
          </p:cNvSpPr>
          <p:nvPr/>
        </p:nvSpPr>
        <p:spPr>
          <a:xfrm>
            <a:off x="675278" y="1141466"/>
            <a:ext cx="8534400" cy="40504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&lt;section&gt; element defines a section in a document.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According to W3C's HTML documentation: "A section is a thematic grouping of content, typically with a heading."</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Examples of where a &lt;section&gt; element can be used:</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Chapters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Introduction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News items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Contact information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 web page could normally be split into sections for introduction, content, and contact information.</a:t>
            </a:r>
          </a:p>
        </p:txBody>
      </p:sp>
    </p:spTree>
    <p:extLst>
      <p:ext uri="{BB962C8B-B14F-4D97-AF65-F5344CB8AC3E}">
        <p14:creationId xmlns:p14="http://schemas.microsoft.com/office/powerpoint/2010/main" val="2288833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&lt;article&gt; Element</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&lt;article&gt; element specifies independent, self-contained content.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An article should make sense on its own, and it should be possible to distribute it independently from the rest of the web site.</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Examples of where the &lt;article&gt; element can be used:</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Forum posts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Blog posts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User comments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Product cards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Newspaper articles</a:t>
            </a:r>
          </a:p>
        </p:txBody>
      </p:sp>
    </p:spTree>
    <p:extLst>
      <p:ext uri="{BB962C8B-B14F-4D97-AF65-F5344CB8AC3E}">
        <p14:creationId xmlns:p14="http://schemas.microsoft.com/office/powerpoint/2010/main" val="2579707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&lt;header&gt; Element</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&lt;header&gt; element represents a container for introductory content or a set of navigational links.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 &lt;header&gt; element typically contains: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one or more heading elements (&lt;h1&gt; - &lt;h6&gt;)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logo or icon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authorship information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Note: You can have several &lt;header&gt; elements in one HTML document. However, &lt;header&gt; cannot be placed within a &lt;footer&gt;, &lt;address&gt; or another &lt;header&gt; element.</a:t>
            </a:r>
          </a:p>
        </p:txBody>
      </p:sp>
    </p:spTree>
    <p:extLst>
      <p:ext uri="{BB962C8B-B14F-4D97-AF65-F5344CB8AC3E}">
        <p14:creationId xmlns:p14="http://schemas.microsoft.com/office/powerpoint/2010/main" val="4078399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&lt;footer&gt; Element</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&lt;footer&gt; element defines a footer for a document or section.</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 &lt;footer&gt; element typically contains: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authorship information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copyright information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contact information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sitemap</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back to top links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related documents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You can have several &lt;footer&gt; elements in one document.</a:t>
            </a:r>
          </a:p>
        </p:txBody>
      </p:sp>
    </p:spTree>
    <p:extLst>
      <p:ext uri="{BB962C8B-B14F-4D97-AF65-F5344CB8AC3E}">
        <p14:creationId xmlns:p14="http://schemas.microsoft.com/office/powerpoint/2010/main" val="3104421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&lt;</a:t>
            </a:r>
            <a:r>
              <a:rPr lang="en-US" sz="1940" b="1" dirty="0" err="1">
                <a:solidFill>
                  <a:srgbClr val="00B0F0"/>
                </a:solidFill>
                <a:latin typeface="Tahoma" panose="020B0604030504040204" pitchFamily="34" charset="0"/>
                <a:ea typeface="Tahoma" panose="020B0604030504040204" pitchFamily="34" charset="0"/>
                <a:cs typeface="Tahoma" panose="020B0604030504040204" pitchFamily="34" charset="0"/>
              </a:rPr>
              <a:t>nav</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&gt; Element</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a:t>
            </a:r>
            <a:r>
              <a:rPr lang="en-US" sz="1800" dirty="0" err="1">
                <a:latin typeface="Tahoma" panose="020B0604030504040204" pitchFamily="34" charset="0"/>
                <a:ea typeface="Tahoma" panose="020B0604030504040204" pitchFamily="34" charset="0"/>
                <a:cs typeface="Tahoma" panose="020B0604030504040204" pitchFamily="34" charset="0"/>
              </a:rPr>
              <a:t>nav</a:t>
            </a:r>
            <a:r>
              <a:rPr lang="en-US" sz="1800" dirty="0">
                <a:latin typeface="Tahoma" panose="020B0604030504040204" pitchFamily="34" charset="0"/>
                <a:ea typeface="Tahoma" panose="020B0604030504040204" pitchFamily="34" charset="0"/>
                <a:cs typeface="Tahoma" panose="020B0604030504040204" pitchFamily="34" charset="0"/>
              </a:rPr>
              <a:t>&gt; element defines a set of navigation links.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Notice that NOT all links of a document should be inside a &lt;</a:t>
            </a:r>
            <a:r>
              <a:rPr lang="en-US" sz="1800" dirty="0" err="1">
                <a:latin typeface="Tahoma" panose="020B0604030504040204" pitchFamily="34" charset="0"/>
                <a:ea typeface="Tahoma" panose="020B0604030504040204" pitchFamily="34" charset="0"/>
                <a:cs typeface="Tahoma" panose="020B0604030504040204" pitchFamily="34" charset="0"/>
              </a:rPr>
              <a:t>nav</a:t>
            </a:r>
            <a:r>
              <a:rPr lang="en-US" sz="1800" dirty="0">
                <a:latin typeface="Tahoma" panose="020B0604030504040204" pitchFamily="34" charset="0"/>
                <a:ea typeface="Tahoma" panose="020B0604030504040204" pitchFamily="34" charset="0"/>
                <a:cs typeface="Tahoma" panose="020B0604030504040204" pitchFamily="34" charset="0"/>
              </a:rPr>
              <a:t>&gt; element. The &lt;</a:t>
            </a:r>
            <a:r>
              <a:rPr lang="en-US" sz="1800" dirty="0" err="1">
                <a:latin typeface="Tahoma" panose="020B0604030504040204" pitchFamily="34" charset="0"/>
                <a:ea typeface="Tahoma" panose="020B0604030504040204" pitchFamily="34" charset="0"/>
                <a:cs typeface="Tahoma" panose="020B0604030504040204" pitchFamily="34" charset="0"/>
              </a:rPr>
              <a:t>nav</a:t>
            </a:r>
            <a:r>
              <a:rPr lang="en-US" sz="1800" dirty="0">
                <a:latin typeface="Tahoma" panose="020B0604030504040204" pitchFamily="34" charset="0"/>
                <a:ea typeface="Tahoma" panose="020B0604030504040204" pitchFamily="34" charset="0"/>
                <a:cs typeface="Tahoma" panose="020B0604030504040204" pitchFamily="34" charset="0"/>
              </a:rPr>
              <a:t>&gt; element is intended only for major block of navigation links.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Browsers, such as screen readers for disabled users, can use this element to determine whether to omit the initial rendering of this content.</a:t>
            </a:r>
          </a:p>
        </p:txBody>
      </p:sp>
    </p:spTree>
    <p:extLst>
      <p:ext uri="{BB962C8B-B14F-4D97-AF65-F5344CB8AC3E}">
        <p14:creationId xmlns:p14="http://schemas.microsoft.com/office/powerpoint/2010/main" val="4104282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&lt;aside&gt; Element</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&lt;aside&gt; element defines some content aside from the content it is placed in (like a sidebar).</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&lt;aside&gt; content should be indirectly related to the surrounding content.</a:t>
            </a:r>
          </a:p>
        </p:txBody>
      </p:sp>
    </p:spTree>
    <p:extLst>
      <p:ext uri="{BB962C8B-B14F-4D97-AF65-F5344CB8AC3E}">
        <p14:creationId xmlns:p14="http://schemas.microsoft.com/office/powerpoint/2010/main" val="2390913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Table</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Tables are just like spreadsheets and they are made up of rows and columns.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Tag name- &lt;table&gt;………&lt;/table&gt;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 table header is defined with the &lt;</a:t>
            </a:r>
            <a:r>
              <a:rPr lang="en-US" sz="1800" dirty="0" err="1">
                <a:latin typeface="Tahoma" panose="020B0604030504040204" pitchFamily="34" charset="0"/>
                <a:ea typeface="Tahoma" panose="020B0604030504040204" pitchFamily="34" charset="0"/>
                <a:cs typeface="Tahoma" panose="020B0604030504040204" pitchFamily="34" charset="0"/>
              </a:rPr>
              <a:t>th</a:t>
            </a:r>
            <a:r>
              <a:rPr lang="en-US" sz="1800" dirty="0">
                <a:latin typeface="Tahoma" panose="020B0604030504040204" pitchFamily="34" charset="0"/>
                <a:ea typeface="Tahoma" panose="020B0604030504040204" pitchFamily="34" charset="0"/>
                <a:cs typeface="Tahoma" panose="020B0604030504040204" pitchFamily="34" charset="0"/>
              </a:rPr>
              <a:t>&gt; tag</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Each table row is defined with the &lt;</a:t>
            </a:r>
            <a:r>
              <a:rPr lang="en-US" sz="1800" dirty="0" err="1">
                <a:latin typeface="Tahoma" panose="020B0604030504040204" pitchFamily="34" charset="0"/>
                <a:ea typeface="Tahoma" panose="020B0604030504040204" pitchFamily="34" charset="0"/>
                <a:cs typeface="Tahoma" panose="020B0604030504040204" pitchFamily="34" charset="0"/>
              </a:rPr>
              <a:t>tr</a:t>
            </a:r>
            <a:r>
              <a:rPr lang="en-US" sz="1800" dirty="0">
                <a:latin typeface="Tahoma" panose="020B0604030504040204" pitchFamily="34" charset="0"/>
                <a:ea typeface="Tahoma" panose="020B0604030504040204" pitchFamily="34" charset="0"/>
                <a:cs typeface="Tahoma" panose="020B0604030504040204" pitchFamily="34" charset="0"/>
              </a:rPr>
              <a:t>&gt; tag.</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 A table data/cell is defined with the &lt;td&gt; tag</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add a caption to a table, use the &lt;caption&gt; tag:</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&lt;caption&gt; tag must be inserted immediately after the &lt;table&gt; tag.</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79004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Table</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err="1">
                <a:latin typeface="Tahoma" panose="020B0604030504040204" pitchFamily="34" charset="0"/>
                <a:ea typeface="Tahoma" panose="020B0604030504040204" pitchFamily="34" charset="0"/>
                <a:cs typeface="Tahoma" panose="020B0604030504040204" pitchFamily="34" charset="0"/>
              </a:rPr>
              <a:t>bgcolor</a:t>
            </a:r>
            <a:r>
              <a:rPr lang="en-US" sz="1800" dirty="0">
                <a:latin typeface="Tahoma" panose="020B0604030504040204" pitchFamily="34" charset="0"/>
                <a:ea typeface="Tahoma" panose="020B0604030504040204" pitchFamily="34" charset="0"/>
                <a:cs typeface="Tahoma" panose="020B0604030504040204" pitchFamily="34" charset="0"/>
              </a:rPr>
              <a:t>-Set background color of table/row/cell</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border-Gives border to table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err="1" smtClean="0">
                <a:latin typeface="Tahoma" panose="020B0604030504040204" pitchFamily="34" charset="0"/>
                <a:ea typeface="Tahoma" panose="020B0604030504040204" pitchFamily="34" charset="0"/>
                <a:cs typeface="Tahoma" panose="020B0604030504040204" pitchFamily="34" charset="0"/>
              </a:rPr>
              <a:t>colspan</a:t>
            </a:r>
            <a:r>
              <a:rPr lang="en-US" sz="1800" b="1" dirty="0" smtClean="0">
                <a:latin typeface="Tahoma" panose="020B0604030504040204" pitchFamily="34" charset="0"/>
                <a:ea typeface="Tahoma" panose="020B0604030504040204" pitchFamily="34" charset="0"/>
                <a:cs typeface="Tahoma" panose="020B0604030504040204" pitchFamily="34" charset="0"/>
              </a:rPr>
              <a:t> </a:t>
            </a:r>
            <a:r>
              <a:rPr lang="en-US" sz="1800" b="1" dirty="0">
                <a:latin typeface="Tahoma" panose="020B0604030504040204" pitchFamily="34" charset="0"/>
                <a:ea typeface="Tahoma" panose="020B0604030504040204" pitchFamily="34" charset="0"/>
                <a:cs typeface="Tahoma" panose="020B0604030504040204" pitchFamily="34" charset="0"/>
              </a:rPr>
              <a:t>and </a:t>
            </a:r>
            <a:r>
              <a:rPr lang="en-US" sz="1800" b="1" dirty="0" err="1" smtClean="0">
                <a:latin typeface="Tahoma" panose="020B0604030504040204" pitchFamily="34" charset="0"/>
                <a:ea typeface="Tahoma" panose="020B0604030504040204" pitchFamily="34" charset="0"/>
                <a:cs typeface="Tahoma" panose="020B0604030504040204" pitchFamily="34" charset="0"/>
              </a:rPr>
              <a:t>rowspan</a:t>
            </a:r>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err="1">
                <a:latin typeface="Tahoma" panose="020B0604030504040204" pitchFamily="34" charset="0"/>
                <a:ea typeface="Tahoma" panose="020B0604030504040204" pitchFamily="34" charset="0"/>
                <a:cs typeface="Tahoma" panose="020B0604030504040204" pitchFamily="34" charset="0"/>
              </a:rPr>
              <a:t>colspan</a:t>
            </a:r>
            <a:r>
              <a:rPr lang="en-US" sz="1800" dirty="0">
                <a:latin typeface="Tahoma" panose="020B0604030504040204" pitchFamily="34" charset="0"/>
                <a:ea typeface="Tahoma" panose="020B0604030504040204" pitchFamily="34" charset="0"/>
                <a:cs typeface="Tahoma" panose="020B0604030504040204" pitchFamily="34" charset="0"/>
              </a:rPr>
              <a:t>-Merge two or more columns into a single column</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 </a:t>
            </a: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err="1">
                <a:latin typeface="Tahoma" panose="020B0604030504040204" pitchFamily="34" charset="0"/>
                <a:ea typeface="Tahoma" panose="020B0604030504040204" pitchFamily="34" charset="0"/>
                <a:cs typeface="Tahoma" panose="020B0604030504040204" pitchFamily="34" charset="0"/>
              </a:rPr>
              <a:t>Rowspan</a:t>
            </a:r>
            <a:r>
              <a:rPr lang="en-US" sz="1800" dirty="0">
                <a:latin typeface="Tahoma" panose="020B0604030504040204" pitchFamily="34" charset="0"/>
                <a:ea typeface="Tahoma" panose="020B0604030504040204" pitchFamily="34" charset="0"/>
                <a:cs typeface="Tahoma" panose="020B0604030504040204" pitchFamily="34" charset="0"/>
              </a:rPr>
              <a:t>-Merge two or more rows.</a:t>
            </a:r>
          </a:p>
        </p:txBody>
      </p:sp>
    </p:spTree>
    <p:extLst>
      <p:ext uri="{BB962C8B-B14F-4D97-AF65-F5344CB8AC3E}">
        <p14:creationId xmlns:p14="http://schemas.microsoft.com/office/powerpoint/2010/main" val="611388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Table</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b="1" dirty="0" err="1" smtClean="0">
                <a:latin typeface="Tahoma" panose="020B0604030504040204" pitchFamily="34" charset="0"/>
                <a:ea typeface="Tahoma" panose="020B0604030504040204" pitchFamily="34" charset="0"/>
                <a:cs typeface="Tahoma" panose="020B0604030504040204" pitchFamily="34" charset="0"/>
              </a:rPr>
              <a:t>Cellspacing</a:t>
            </a:r>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Use </a:t>
            </a:r>
            <a:r>
              <a:rPr lang="en-US" sz="1800" dirty="0">
                <a:latin typeface="Tahoma" panose="020B0604030504040204" pitchFamily="34" charset="0"/>
                <a:ea typeface="Tahoma" panose="020B0604030504040204" pitchFamily="34" charset="0"/>
                <a:cs typeface="Tahoma" panose="020B0604030504040204" pitchFamily="34" charset="0"/>
              </a:rPr>
              <a:t>to adjust the white space in table cell. </a:t>
            </a:r>
          </a:p>
          <a:p>
            <a:pPr marL="285750" indent="-285750" algn="l" fontAlgn="base">
              <a:buFont typeface="Arial" panose="020B0604020202020204" pitchFamily="34" charset="0"/>
              <a:buChar char="•"/>
            </a:pPr>
            <a:r>
              <a:rPr lang="en-US" sz="1800" dirty="0" err="1">
                <a:latin typeface="Tahoma" panose="020B0604030504040204" pitchFamily="34" charset="0"/>
                <a:ea typeface="Tahoma" panose="020B0604030504040204" pitchFamily="34" charset="0"/>
                <a:cs typeface="Tahoma" panose="020B0604030504040204" pitchFamily="34" charset="0"/>
              </a:rPr>
              <a:t>Cellspacing</a:t>
            </a:r>
            <a:r>
              <a:rPr lang="en-US" sz="1800" dirty="0">
                <a:latin typeface="Tahoma" panose="020B0604030504040204" pitchFamily="34" charset="0"/>
                <a:ea typeface="Tahoma" panose="020B0604030504040204" pitchFamily="34" charset="0"/>
                <a:cs typeface="Tahoma" panose="020B0604030504040204" pitchFamily="34" charset="0"/>
              </a:rPr>
              <a:t> defines the width of the border, while </a:t>
            </a:r>
            <a:r>
              <a:rPr lang="en-US" sz="1800" dirty="0" err="1">
                <a:latin typeface="Tahoma" panose="020B0604030504040204" pitchFamily="34" charset="0"/>
                <a:ea typeface="Tahoma" panose="020B0604030504040204" pitchFamily="34" charset="0"/>
                <a:cs typeface="Tahoma" panose="020B0604030504040204" pitchFamily="34" charset="0"/>
              </a:rPr>
              <a:t>cellpadding</a:t>
            </a:r>
            <a:r>
              <a:rPr lang="en-US" sz="1800" dirty="0">
                <a:latin typeface="Tahoma" panose="020B0604030504040204" pitchFamily="34" charset="0"/>
                <a:ea typeface="Tahoma" panose="020B0604030504040204" pitchFamily="34" charset="0"/>
                <a:cs typeface="Tahoma" panose="020B0604030504040204" pitchFamily="34" charset="0"/>
              </a:rPr>
              <a:t> represents the distance between cell borders and the text from that cell.</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01119"/>
            <a:ext cx="5562600" cy="223240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73590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Introduction</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800" dirty="0" smtClean="0">
                <a:latin typeface="Tahoma" panose="020B0604030504040204" pitchFamily="34" charset="0"/>
                <a:ea typeface="Tahoma" panose="020B0604030504040204" pitchFamily="34" charset="0"/>
                <a:cs typeface="Tahoma" panose="020B0604030504040204" pitchFamily="34" charset="0"/>
              </a:rPr>
              <a:t>HTML </a:t>
            </a:r>
            <a:r>
              <a:rPr lang="en-US" sz="1800" dirty="0">
                <a:latin typeface="Tahoma" panose="020B0604030504040204" pitchFamily="34" charset="0"/>
                <a:ea typeface="Tahoma" panose="020B0604030504040204" pitchFamily="34" charset="0"/>
                <a:cs typeface="Tahoma" panose="020B0604030504040204" pitchFamily="34" charset="0"/>
              </a:rPr>
              <a:t>stands for Hyper Text Markup Language.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800" dirty="0" smtClean="0">
                <a:latin typeface="Tahoma" panose="020B0604030504040204" pitchFamily="34" charset="0"/>
                <a:ea typeface="Tahoma" panose="020B0604030504040204" pitchFamily="34" charset="0"/>
                <a:cs typeface="Tahoma" panose="020B0604030504040204" pitchFamily="34" charset="0"/>
              </a:rPr>
              <a:t>It </a:t>
            </a:r>
            <a:r>
              <a:rPr lang="en-US" sz="1800" dirty="0">
                <a:latin typeface="Tahoma" panose="020B0604030504040204" pitchFamily="34" charset="0"/>
                <a:ea typeface="Tahoma" panose="020B0604030504040204" pitchFamily="34" charset="0"/>
                <a:cs typeface="Tahoma" panose="020B0604030504040204" pitchFamily="34" charset="0"/>
              </a:rPr>
              <a:t>is used to design web pages using markup language.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800" dirty="0" smtClean="0">
                <a:latin typeface="Tahoma" panose="020B0604030504040204" pitchFamily="34" charset="0"/>
                <a:ea typeface="Tahoma" panose="020B0604030504040204" pitchFamily="34" charset="0"/>
                <a:cs typeface="Tahoma" panose="020B0604030504040204" pitchFamily="34" charset="0"/>
              </a:rPr>
              <a:t>HTML </a:t>
            </a:r>
            <a:r>
              <a:rPr lang="en-US" sz="1800" dirty="0">
                <a:latin typeface="Tahoma" panose="020B0604030504040204" pitchFamily="34" charset="0"/>
                <a:ea typeface="Tahoma" panose="020B0604030504040204" pitchFamily="34" charset="0"/>
                <a:cs typeface="Tahoma" panose="020B0604030504040204" pitchFamily="34" charset="0"/>
              </a:rPr>
              <a:t>is the combination of Hypertext and Markup language. Hypertext defines the link between the web pages. Markup language is used to define the text document within tag which defines the structure of web pages.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800" dirty="0" smtClean="0">
                <a:latin typeface="Tahoma" panose="020B0604030504040204" pitchFamily="34" charset="0"/>
                <a:ea typeface="Tahoma" panose="020B0604030504040204" pitchFamily="34" charset="0"/>
                <a:cs typeface="Tahoma" panose="020B0604030504040204" pitchFamily="34" charset="0"/>
              </a:rPr>
              <a:t>HTML </a:t>
            </a:r>
            <a:r>
              <a:rPr lang="en-US" sz="1800" dirty="0">
                <a:latin typeface="Tahoma" panose="020B0604030504040204" pitchFamily="34" charset="0"/>
                <a:ea typeface="Tahoma" panose="020B0604030504040204" pitchFamily="34" charset="0"/>
                <a:cs typeface="Tahoma" panose="020B0604030504040204" pitchFamily="34" charset="0"/>
              </a:rPr>
              <a:t>5 is the fifth and current version of HTML.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800" dirty="0" smtClean="0">
                <a:latin typeface="Tahoma" panose="020B0604030504040204" pitchFamily="34" charset="0"/>
                <a:ea typeface="Tahoma" panose="020B0604030504040204" pitchFamily="34" charset="0"/>
                <a:cs typeface="Tahoma" panose="020B0604030504040204" pitchFamily="34" charset="0"/>
              </a:rPr>
              <a:t>It </a:t>
            </a:r>
            <a:r>
              <a:rPr lang="en-US" sz="1800" dirty="0">
                <a:latin typeface="Tahoma" panose="020B0604030504040204" pitchFamily="34" charset="0"/>
                <a:ea typeface="Tahoma" panose="020B0604030504040204" pitchFamily="34" charset="0"/>
                <a:cs typeface="Tahoma" panose="020B0604030504040204" pitchFamily="34" charset="0"/>
              </a:rPr>
              <a:t>has improved the markup available for documents and has introduced application programming interfaces(API) and Document Object Model(DOM).</a:t>
            </a:r>
            <a:endParaRPr lang="en-US" sz="18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20867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Forms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An </a:t>
            </a:r>
            <a:r>
              <a:rPr lang="en-US" sz="1800" dirty="0">
                <a:latin typeface="Tahoma" panose="020B0604030504040204" pitchFamily="34" charset="0"/>
                <a:ea typeface="Tahoma" panose="020B0604030504040204" pitchFamily="34" charset="0"/>
                <a:cs typeface="Tahoma" panose="020B0604030504040204" pitchFamily="34" charset="0"/>
              </a:rPr>
              <a:t>HTML form is used to collect user input. The user input is most often sent to a server for processing</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HTML &lt;form&gt; element is used to create an HTML form for user </a:t>
            </a:r>
            <a:r>
              <a:rPr lang="en-US" sz="1800" dirty="0" smtClean="0">
                <a:latin typeface="Tahoma" panose="020B0604030504040204" pitchFamily="34" charset="0"/>
                <a:ea typeface="Tahoma" panose="020B0604030504040204" pitchFamily="34" charset="0"/>
                <a:cs typeface="Tahoma" panose="020B0604030504040204" pitchFamily="34" charset="0"/>
              </a:rPr>
              <a:t>input.</a:t>
            </a:r>
            <a:br>
              <a:rPr lang="en-US" sz="1800" dirty="0" smtClean="0">
                <a:latin typeface="Tahoma" panose="020B0604030504040204" pitchFamily="34" charset="0"/>
                <a:ea typeface="Tahoma" panose="020B0604030504040204" pitchFamily="34" charset="0"/>
                <a:cs typeface="Tahoma" panose="020B0604030504040204" pitchFamily="34" charset="0"/>
              </a:rPr>
            </a:b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&lt;form&gt; element is a container for different types of input elements, such as: text fields, checkboxes, radio buttons, submit buttons, etc.</a:t>
            </a:r>
          </a:p>
        </p:txBody>
      </p:sp>
    </p:spTree>
    <p:extLst>
      <p:ext uri="{BB962C8B-B14F-4D97-AF65-F5344CB8AC3E}">
        <p14:creationId xmlns:p14="http://schemas.microsoft.com/office/powerpoint/2010/main" val="847631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Forms-Attributes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2028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just">
              <a:spcBef>
                <a:spcPts val="1200"/>
              </a:spcBef>
              <a:buClr>
                <a:srgbClr val="0070C0"/>
              </a:buClr>
              <a:buFont typeface="Arial" panose="020B0604020202020204" pitchFamily="34" charset="0"/>
              <a:buChar char="•"/>
              <a:defRPr/>
            </a:pPr>
            <a:r>
              <a:rPr lang="en-US" sz="1800" b="1" dirty="0" smtClean="0">
                <a:latin typeface="Tahoma" panose="020B0604030504040204" pitchFamily="34" charset="0"/>
                <a:ea typeface="Tahoma" panose="020B0604030504040204" pitchFamily="34" charset="0"/>
                <a:cs typeface="Tahoma" panose="020B0604030504040204" pitchFamily="34" charset="0"/>
              </a:rPr>
              <a:t>action</a:t>
            </a:r>
            <a:r>
              <a:rPr lang="en-US" sz="1800" dirty="0" smtClean="0">
                <a:latin typeface="Tahoma" panose="020B0604030504040204" pitchFamily="34" charset="0"/>
                <a:ea typeface="Tahoma" panose="020B0604030504040204" pitchFamily="34" charset="0"/>
                <a:cs typeface="Tahoma" panose="020B0604030504040204" pitchFamily="34" charset="0"/>
              </a:rPr>
              <a:t>- The </a:t>
            </a:r>
            <a:r>
              <a:rPr lang="en-US" sz="1800" dirty="0">
                <a:latin typeface="Tahoma" panose="020B0604030504040204" pitchFamily="34" charset="0"/>
                <a:ea typeface="Tahoma" panose="020B0604030504040204" pitchFamily="34" charset="0"/>
                <a:cs typeface="Tahoma" panose="020B0604030504040204" pitchFamily="34" charset="0"/>
              </a:rPr>
              <a:t>action attribute defines the action to be performed when the form is </a:t>
            </a:r>
            <a:r>
              <a:rPr lang="en-US" sz="1800" dirty="0" smtClean="0">
                <a:latin typeface="Tahoma" panose="020B0604030504040204" pitchFamily="34" charset="0"/>
                <a:ea typeface="Tahoma" panose="020B0604030504040204" pitchFamily="34" charset="0"/>
                <a:cs typeface="Tahoma" panose="020B0604030504040204" pitchFamily="34" charset="0"/>
              </a:rPr>
              <a:t>submitted</a:t>
            </a:r>
            <a:endParaRPr lang="en-US" sz="1800" dirty="0">
              <a:latin typeface="Tahoma" panose="020B0604030504040204" pitchFamily="34" charset="0"/>
              <a:ea typeface="Tahoma" panose="020B0604030504040204" pitchFamily="34" charset="0"/>
              <a:cs typeface="Tahoma" panose="020B0604030504040204" pitchFamily="34" charset="0"/>
            </a:endParaRPr>
          </a:p>
          <a:p>
            <a:pPr algn="just">
              <a:spcBef>
                <a:spcPts val="1200"/>
              </a:spcBef>
              <a:buClr>
                <a:srgbClr val="0070C0"/>
              </a:buClr>
              <a:defRPr/>
            </a:pPr>
            <a:r>
              <a:rPr lang="en-US" sz="1800" dirty="0">
                <a:latin typeface="Tahoma" panose="020B0604030504040204" pitchFamily="34" charset="0"/>
                <a:ea typeface="Tahoma" panose="020B0604030504040204" pitchFamily="34" charset="0"/>
                <a:cs typeface="Tahoma" panose="020B0604030504040204" pitchFamily="34" charset="0"/>
              </a:rPr>
              <a:t>Usually, the form data is sent to a file on the server when the user clicks on the submit button</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just">
              <a:spcBef>
                <a:spcPts val="1200"/>
              </a:spcBef>
              <a:buClr>
                <a:srgbClr val="0070C0"/>
              </a:buClr>
              <a:defRP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just">
              <a:spcBef>
                <a:spcPts val="1200"/>
              </a:spcBef>
              <a:buClr>
                <a:srgbClr val="0070C0"/>
              </a:buClr>
              <a:buFont typeface="Arial" panose="020B0604020202020204" pitchFamily="34" charset="0"/>
              <a:buChar char="•"/>
              <a:defRPr/>
            </a:pPr>
            <a:r>
              <a:rPr lang="en-US" sz="1800" b="1" dirty="0" smtClean="0">
                <a:latin typeface="Tahoma" panose="020B0604030504040204" pitchFamily="34" charset="0"/>
                <a:ea typeface="Tahoma" panose="020B0604030504040204" pitchFamily="34" charset="0"/>
                <a:cs typeface="Tahoma" panose="020B0604030504040204" pitchFamily="34" charset="0"/>
              </a:rPr>
              <a:t>name</a:t>
            </a:r>
            <a:r>
              <a:rPr lang="en-US" sz="1800" dirty="0" smtClean="0">
                <a:latin typeface="Tahoma" panose="020B0604030504040204" pitchFamily="34" charset="0"/>
                <a:ea typeface="Tahoma" panose="020B0604030504040204" pitchFamily="34" charset="0"/>
                <a:cs typeface="Tahoma" panose="020B0604030504040204" pitchFamily="34" charset="0"/>
              </a:rPr>
              <a:t>-define </a:t>
            </a:r>
            <a:r>
              <a:rPr lang="en-US" sz="1800" dirty="0">
                <a:latin typeface="Tahoma" panose="020B0604030504040204" pitchFamily="34" charset="0"/>
                <a:ea typeface="Tahoma" panose="020B0604030504040204" pitchFamily="34" charset="0"/>
                <a:cs typeface="Tahoma" panose="020B0604030504040204" pitchFamily="34" charset="0"/>
              </a:rPr>
              <a:t>name of the form</a:t>
            </a:r>
          </a:p>
          <a:p>
            <a:pPr lvl="1" algn="just">
              <a:spcBef>
                <a:spcPts val="1200"/>
              </a:spcBef>
              <a:buClr>
                <a:srgbClr val="E46C0A"/>
              </a:buClr>
              <a:buSzPct val="85000"/>
              <a:buFont typeface="Wingdings" charset="2"/>
              <a:buChar char=""/>
              <a:defRPr/>
            </a:pPr>
            <a:r>
              <a:rPr lang="en-US" sz="1800" dirty="0">
                <a:latin typeface="Tahoma" panose="020B0604030504040204" pitchFamily="34" charset="0"/>
                <a:ea typeface="Tahoma" panose="020B0604030504040204" pitchFamily="34" charset="0"/>
                <a:cs typeface="Tahoma" panose="020B0604030504040204" pitchFamily="34" charset="0"/>
              </a:rPr>
              <a:t>E.g.&lt;form name=“</a:t>
            </a:r>
            <a:r>
              <a:rPr lang="en-US" sz="1800" dirty="0" err="1">
                <a:latin typeface="Tahoma" panose="020B0604030504040204" pitchFamily="34" charset="0"/>
                <a:ea typeface="Tahoma" panose="020B0604030504040204" pitchFamily="34" charset="0"/>
                <a:cs typeface="Tahoma" panose="020B0604030504040204" pitchFamily="34" charset="0"/>
              </a:rPr>
              <a:t>myform</a:t>
            </a:r>
            <a:r>
              <a:rPr lang="en-US" sz="1800" dirty="0">
                <a:latin typeface="Tahoma" panose="020B0604030504040204" pitchFamily="34" charset="0"/>
                <a:ea typeface="Tahoma" panose="020B0604030504040204" pitchFamily="34" charset="0"/>
                <a:cs typeface="Tahoma" panose="020B0604030504040204" pitchFamily="34" charset="0"/>
              </a:rPr>
              <a:t>” method=”get</a:t>
            </a:r>
            <a:r>
              <a:rPr lang="en-US" sz="1800" dirty="0" smtClean="0">
                <a:latin typeface="Tahoma" panose="020B0604030504040204" pitchFamily="34" charset="0"/>
                <a:ea typeface="Tahoma" panose="020B0604030504040204" pitchFamily="34" charset="0"/>
                <a:cs typeface="Tahoma" panose="020B0604030504040204" pitchFamily="34" charset="0"/>
              </a:rPr>
              <a:t>”&gt;&lt;/</a:t>
            </a:r>
            <a:r>
              <a:rPr lang="en-US" sz="1800" dirty="0">
                <a:latin typeface="Tahoma" panose="020B0604030504040204" pitchFamily="34" charset="0"/>
                <a:ea typeface="Tahoma" panose="020B0604030504040204" pitchFamily="34" charset="0"/>
                <a:cs typeface="Tahoma" panose="020B0604030504040204" pitchFamily="34" charset="0"/>
              </a:rPr>
              <a:t>form&gt;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lvl="1" algn="just">
              <a:spcBef>
                <a:spcPts val="1200"/>
              </a:spcBef>
              <a:buClr>
                <a:srgbClr val="E46C0A"/>
              </a:buClr>
              <a:buSzPct val="85000"/>
              <a:buFont typeface="Wingdings" charset="2"/>
              <a:buChar char=""/>
              <a:defRP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just">
              <a:spcBef>
                <a:spcPts val="1200"/>
              </a:spcBef>
              <a:buClr>
                <a:srgbClr val="0070C0"/>
              </a:buClr>
              <a:buFont typeface="Arial" panose="020B0604020202020204" pitchFamily="34" charset="0"/>
              <a:buChar char="•"/>
              <a:defRPr/>
            </a:pPr>
            <a:r>
              <a:rPr lang="en-US" sz="1800" b="1" dirty="0" smtClean="0">
                <a:latin typeface="Tahoma" panose="020B0604030504040204" pitchFamily="34" charset="0"/>
                <a:ea typeface="Tahoma" panose="020B0604030504040204" pitchFamily="34" charset="0"/>
                <a:cs typeface="Tahoma" panose="020B0604030504040204" pitchFamily="34" charset="0"/>
              </a:rPr>
              <a:t>novalidate-</a:t>
            </a:r>
            <a:r>
              <a:rPr lang="en-US" sz="1800" dirty="0" smtClean="0">
                <a:latin typeface="Tahoma" panose="020B0604030504040204" pitchFamily="34" charset="0"/>
                <a:ea typeface="Tahoma" panose="020B0604030504040204" pitchFamily="34" charset="0"/>
                <a:cs typeface="Tahoma" panose="020B0604030504040204" pitchFamily="34" charset="0"/>
              </a:rPr>
              <a:t> The </a:t>
            </a:r>
            <a:r>
              <a:rPr lang="en-US" sz="1800" dirty="0">
                <a:latin typeface="Tahoma" panose="020B0604030504040204" pitchFamily="34" charset="0"/>
                <a:ea typeface="Tahoma" panose="020B0604030504040204" pitchFamily="34" charset="0"/>
                <a:cs typeface="Tahoma" panose="020B0604030504040204" pitchFamily="34" charset="0"/>
              </a:rPr>
              <a:t>novalidate attribute is a boolean attribute.</a:t>
            </a:r>
          </a:p>
          <a:p>
            <a:pPr algn="just">
              <a:spcBef>
                <a:spcPts val="1200"/>
              </a:spcBef>
              <a:buClr>
                <a:srgbClr val="0070C0"/>
              </a:buClr>
              <a:defRPr/>
            </a:pPr>
            <a:r>
              <a:rPr lang="en-US" sz="1800" dirty="0">
                <a:latin typeface="Tahoma" panose="020B0604030504040204" pitchFamily="34" charset="0"/>
                <a:ea typeface="Tahoma" panose="020B0604030504040204" pitchFamily="34" charset="0"/>
                <a:cs typeface="Tahoma" panose="020B0604030504040204" pitchFamily="34" charset="0"/>
              </a:rPr>
              <a:t>When present, it specifies that the form-data (input) should not be validated when submitted.</a:t>
            </a:r>
          </a:p>
          <a:p>
            <a:pPr algn="just">
              <a:spcBef>
                <a:spcPts val="1200"/>
              </a:spcBef>
              <a:buClr>
                <a:srgbClr val="0070C0"/>
              </a:buClr>
              <a:defRPr/>
            </a:pPr>
            <a:endParaRPr lang="en-US" sz="1800" dirty="0">
              <a:latin typeface="Tahoma" panose="020B0604030504040204" pitchFamily="34" charset="0"/>
              <a:ea typeface="Tahoma" panose="020B0604030504040204" pitchFamily="34" charset="0"/>
              <a:cs typeface="Tahoma" panose="020B0604030504040204" pitchFamily="34" charset="0"/>
            </a:endParaRPr>
          </a:p>
          <a:p>
            <a:pPr algn="just">
              <a:spcBef>
                <a:spcPts val="1200"/>
              </a:spcBef>
              <a:buClr>
                <a:srgbClr val="0070C0"/>
              </a:buClr>
              <a:defRP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just">
              <a:spcBef>
                <a:spcPts val="1200"/>
              </a:spcBef>
              <a:buClr>
                <a:srgbClr val="0070C0"/>
              </a:buClr>
              <a:defRPr/>
            </a:pPr>
            <a:endParaRPr lang="en-US" sz="1800" dirty="0">
              <a:latin typeface="Tahoma" panose="020B0604030504040204" pitchFamily="34" charset="0"/>
              <a:ea typeface="Tahoma" panose="020B0604030504040204" pitchFamily="34" charset="0"/>
              <a:cs typeface="Tahoma" panose="020B0604030504040204" pitchFamily="34" charset="0"/>
            </a:endParaRPr>
          </a:p>
          <a:p>
            <a:pPr algn="just">
              <a:spcBef>
                <a:spcPts val="1200"/>
              </a:spcBef>
              <a:buClr>
                <a:srgbClr val="0070C0"/>
              </a:buClr>
              <a:defRP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just">
              <a:spcAft>
                <a:spcPts val="1425"/>
              </a:spcAft>
              <a:defRP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40177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Forms-Attributes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just">
              <a:spcBef>
                <a:spcPts val="1200"/>
              </a:spcBef>
              <a:buClr>
                <a:srgbClr val="0070C0"/>
              </a:buClr>
              <a:buFont typeface="Arial" panose="020B0604020202020204" pitchFamily="34" charset="0"/>
              <a:buChar char="•"/>
              <a:defRPr/>
            </a:pPr>
            <a:r>
              <a:rPr lang="en-US" sz="1800" b="1" dirty="0" smtClean="0">
                <a:latin typeface="Tahoma" panose="020B0604030504040204" pitchFamily="34" charset="0"/>
                <a:ea typeface="Tahoma" panose="020B0604030504040204" pitchFamily="34" charset="0"/>
                <a:cs typeface="Tahoma" panose="020B0604030504040204" pitchFamily="34" charset="0"/>
              </a:rPr>
              <a:t>target-</a:t>
            </a:r>
            <a:r>
              <a:rPr lang="en-US" sz="1800" dirty="0" smtClean="0">
                <a:latin typeface="Tahoma" panose="020B0604030504040204" pitchFamily="34" charset="0"/>
                <a:ea typeface="Tahoma" panose="020B0604030504040204" pitchFamily="34" charset="0"/>
                <a:cs typeface="Tahoma" panose="020B0604030504040204" pitchFamily="34" charset="0"/>
              </a:rPr>
              <a:t> The </a:t>
            </a:r>
            <a:r>
              <a:rPr lang="en-US" sz="1800" dirty="0">
                <a:latin typeface="Tahoma" panose="020B0604030504040204" pitchFamily="34" charset="0"/>
                <a:ea typeface="Tahoma" panose="020B0604030504040204" pitchFamily="34" charset="0"/>
                <a:cs typeface="Tahoma" panose="020B0604030504040204" pitchFamily="34" charset="0"/>
              </a:rPr>
              <a:t>target attribute specifies where to display the response that is received after submitting the form.</a:t>
            </a:r>
          </a:p>
          <a:p>
            <a:pPr algn="just">
              <a:spcBef>
                <a:spcPts val="1200"/>
              </a:spcBef>
              <a:buClr>
                <a:srgbClr val="0070C0"/>
              </a:buClr>
              <a:defRP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target attribute can have one of the following </a:t>
            </a:r>
            <a:r>
              <a:rPr lang="en-US" sz="1800" dirty="0" smtClean="0">
                <a:latin typeface="Tahoma" panose="020B0604030504040204" pitchFamily="34" charset="0"/>
                <a:ea typeface="Tahoma" panose="020B0604030504040204" pitchFamily="34" charset="0"/>
                <a:cs typeface="Tahoma" panose="020B0604030504040204" pitchFamily="34" charset="0"/>
              </a:rPr>
              <a:t>values:-</a:t>
            </a:r>
          </a:p>
          <a:p>
            <a:pPr algn="just">
              <a:spcBef>
                <a:spcPts val="1200"/>
              </a:spcBef>
              <a:buClr>
                <a:srgbClr val="0070C0"/>
              </a:buClr>
              <a:defRP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just">
              <a:spcBef>
                <a:spcPts val="1200"/>
              </a:spcBef>
              <a:buClr>
                <a:srgbClr val="0070C0"/>
              </a:buClr>
              <a:buFont typeface="Arial" panose="020B0604020202020204" pitchFamily="34" charset="0"/>
              <a:buChar char="•"/>
              <a:defRP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just">
              <a:spcAft>
                <a:spcPts val="1425"/>
              </a:spcAft>
              <a:defRP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39843257"/>
              </p:ext>
            </p:extLst>
          </p:nvPr>
        </p:nvGraphicFramePr>
        <p:xfrm>
          <a:off x="762000" y="2296319"/>
          <a:ext cx="6757691" cy="2867554"/>
        </p:xfrm>
        <a:graphic>
          <a:graphicData uri="http://schemas.openxmlformats.org/drawingml/2006/table">
            <a:tbl>
              <a:tblPr/>
              <a:tblGrid>
                <a:gridCol w="1349819">
                  <a:extLst>
                    <a:ext uri="{9D8B030D-6E8A-4147-A177-3AD203B41FA5}">
                      <a16:colId xmlns:a16="http://schemas.microsoft.com/office/drawing/2014/main" val="3257735763"/>
                    </a:ext>
                  </a:extLst>
                </a:gridCol>
                <a:gridCol w="5407872">
                  <a:extLst>
                    <a:ext uri="{9D8B030D-6E8A-4147-A177-3AD203B41FA5}">
                      <a16:colId xmlns:a16="http://schemas.microsoft.com/office/drawing/2014/main" val="1941121134"/>
                    </a:ext>
                  </a:extLst>
                </a:gridCol>
              </a:tblGrid>
              <a:tr h="445368">
                <a:tc>
                  <a:txBody>
                    <a:bodyPr/>
                    <a:lstStyle/>
                    <a:p>
                      <a:pPr algn="l" fontAlgn="t"/>
                      <a:r>
                        <a:rPr lang="en-US" sz="1800">
                          <a:effectLst/>
                          <a:latin typeface="Tahoma" panose="020B0604030504040204" pitchFamily="34" charset="0"/>
                          <a:ea typeface="Tahoma" panose="020B0604030504040204" pitchFamily="34" charset="0"/>
                          <a:cs typeface="Tahoma" panose="020B0604030504040204" pitchFamily="34" charset="0"/>
                        </a:rPr>
                        <a:t>Value</a:t>
                      </a:r>
                    </a:p>
                  </a:txBody>
                  <a:tcPr marL="92075"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latin typeface="Tahoma" panose="020B0604030504040204" pitchFamily="34" charset="0"/>
                          <a:ea typeface="Tahoma" panose="020B0604030504040204" pitchFamily="34" charset="0"/>
                          <a:cs typeface="Tahoma" panose="020B0604030504040204" pitchFamily="34" charset="0"/>
                        </a:rPr>
                        <a:t>Description</a:t>
                      </a:r>
                    </a:p>
                  </a:txBody>
                  <a:tcPr marL="46037"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68426426"/>
                  </a:ext>
                </a:extLst>
              </a:tr>
              <a:tr h="445368">
                <a:tc>
                  <a:txBody>
                    <a:bodyPr/>
                    <a:lstStyle/>
                    <a:p>
                      <a:pPr algn="l" fontAlgn="t"/>
                      <a:r>
                        <a:rPr lang="en-US" sz="1800">
                          <a:effectLst/>
                          <a:latin typeface="Tahoma" panose="020B0604030504040204" pitchFamily="34" charset="0"/>
                          <a:ea typeface="Tahoma" panose="020B0604030504040204" pitchFamily="34" charset="0"/>
                          <a:cs typeface="Tahoma" panose="020B0604030504040204" pitchFamily="34" charset="0"/>
                        </a:rPr>
                        <a:t>_blank</a:t>
                      </a:r>
                    </a:p>
                  </a:txBody>
                  <a:tcPr marL="92075"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effectLst/>
                          <a:latin typeface="Tahoma" panose="020B0604030504040204" pitchFamily="34" charset="0"/>
                          <a:ea typeface="Tahoma" panose="020B0604030504040204" pitchFamily="34" charset="0"/>
                          <a:cs typeface="Tahoma" panose="020B0604030504040204" pitchFamily="34" charset="0"/>
                        </a:rPr>
                        <a:t>The response is displayed in a new window or tab</a:t>
                      </a:r>
                    </a:p>
                  </a:txBody>
                  <a:tcPr marL="46037"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79303672"/>
                  </a:ext>
                </a:extLst>
              </a:tr>
              <a:tr h="445368">
                <a:tc>
                  <a:txBody>
                    <a:bodyPr/>
                    <a:lstStyle/>
                    <a:p>
                      <a:pPr algn="l" fontAlgn="t"/>
                      <a:r>
                        <a:rPr lang="en-US" sz="1800" dirty="0">
                          <a:effectLst/>
                          <a:latin typeface="Tahoma" panose="020B0604030504040204" pitchFamily="34" charset="0"/>
                          <a:ea typeface="Tahoma" panose="020B0604030504040204" pitchFamily="34" charset="0"/>
                          <a:cs typeface="Tahoma" panose="020B0604030504040204" pitchFamily="34" charset="0"/>
                        </a:rPr>
                        <a:t>_self</a:t>
                      </a:r>
                    </a:p>
                  </a:txBody>
                  <a:tcPr marL="92075"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latin typeface="Tahoma" panose="020B0604030504040204" pitchFamily="34" charset="0"/>
                          <a:ea typeface="Tahoma" panose="020B0604030504040204" pitchFamily="34" charset="0"/>
                          <a:cs typeface="Tahoma" panose="020B0604030504040204" pitchFamily="34" charset="0"/>
                        </a:rPr>
                        <a:t>The response is displayed in the current window</a:t>
                      </a:r>
                    </a:p>
                  </a:txBody>
                  <a:tcPr marL="46037"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57510604"/>
                  </a:ext>
                </a:extLst>
              </a:tr>
              <a:tr h="445368">
                <a:tc>
                  <a:txBody>
                    <a:bodyPr/>
                    <a:lstStyle/>
                    <a:p>
                      <a:pPr algn="l" fontAlgn="t"/>
                      <a:r>
                        <a:rPr lang="en-US" sz="1800">
                          <a:effectLst/>
                          <a:latin typeface="Tahoma" panose="020B0604030504040204" pitchFamily="34" charset="0"/>
                          <a:ea typeface="Tahoma" panose="020B0604030504040204" pitchFamily="34" charset="0"/>
                          <a:cs typeface="Tahoma" panose="020B0604030504040204" pitchFamily="34" charset="0"/>
                        </a:rPr>
                        <a:t>_parent</a:t>
                      </a:r>
                    </a:p>
                  </a:txBody>
                  <a:tcPr marL="92075"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effectLst/>
                          <a:latin typeface="Tahoma" panose="020B0604030504040204" pitchFamily="34" charset="0"/>
                          <a:ea typeface="Tahoma" panose="020B0604030504040204" pitchFamily="34" charset="0"/>
                          <a:cs typeface="Tahoma" panose="020B0604030504040204" pitchFamily="34" charset="0"/>
                        </a:rPr>
                        <a:t>The response is displayed in the parent frame</a:t>
                      </a:r>
                    </a:p>
                  </a:txBody>
                  <a:tcPr marL="46037"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38830956"/>
                  </a:ext>
                </a:extLst>
              </a:tr>
              <a:tr h="592561">
                <a:tc>
                  <a:txBody>
                    <a:bodyPr/>
                    <a:lstStyle/>
                    <a:p>
                      <a:pPr algn="l" fontAlgn="t"/>
                      <a:r>
                        <a:rPr lang="en-US" sz="1800">
                          <a:effectLst/>
                          <a:latin typeface="Tahoma" panose="020B0604030504040204" pitchFamily="34" charset="0"/>
                          <a:ea typeface="Tahoma" panose="020B0604030504040204" pitchFamily="34" charset="0"/>
                          <a:cs typeface="Tahoma" panose="020B0604030504040204" pitchFamily="34" charset="0"/>
                        </a:rPr>
                        <a:t>_top</a:t>
                      </a:r>
                    </a:p>
                  </a:txBody>
                  <a:tcPr marL="92075"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latin typeface="Tahoma" panose="020B0604030504040204" pitchFamily="34" charset="0"/>
                          <a:ea typeface="Tahoma" panose="020B0604030504040204" pitchFamily="34" charset="0"/>
                          <a:cs typeface="Tahoma" panose="020B0604030504040204" pitchFamily="34" charset="0"/>
                        </a:rPr>
                        <a:t>The response is displayed in the full body of the window</a:t>
                      </a:r>
                    </a:p>
                  </a:txBody>
                  <a:tcPr marL="46037"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70230227"/>
                  </a:ext>
                </a:extLst>
              </a:tr>
              <a:tr h="445368">
                <a:tc>
                  <a:txBody>
                    <a:bodyPr/>
                    <a:lstStyle/>
                    <a:p>
                      <a:pPr algn="l" fontAlgn="t"/>
                      <a:r>
                        <a:rPr lang="en-US" sz="1800" i="1">
                          <a:effectLst/>
                          <a:latin typeface="Tahoma" panose="020B0604030504040204" pitchFamily="34" charset="0"/>
                          <a:ea typeface="Tahoma" panose="020B0604030504040204" pitchFamily="34" charset="0"/>
                          <a:cs typeface="Tahoma" panose="020B0604030504040204" pitchFamily="34" charset="0"/>
                        </a:rPr>
                        <a:t>framename</a:t>
                      </a:r>
                      <a:endParaRPr lang="en-US" sz="1800">
                        <a:effectLst/>
                        <a:latin typeface="Tahoma" panose="020B0604030504040204" pitchFamily="34" charset="0"/>
                        <a:ea typeface="Tahoma" panose="020B0604030504040204" pitchFamily="34" charset="0"/>
                        <a:cs typeface="Tahoma" panose="020B0604030504040204" pitchFamily="34" charset="0"/>
                      </a:endParaRPr>
                    </a:p>
                  </a:txBody>
                  <a:tcPr marL="92075"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dirty="0">
                          <a:effectLst/>
                          <a:latin typeface="Tahoma" panose="020B0604030504040204" pitchFamily="34" charset="0"/>
                          <a:ea typeface="Tahoma" panose="020B0604030504040204" pitchFamily="34" charset="0"/>
                          <a:cs typeface="Tahoma" panose="020B0604030504040204" pitchFamily="34" charset="0"/>
                        </a:rPr>
                        <a:t>The response is displayed in a named iframe</a:t>
                      </a:r>
                    </a:p>
                  </a:txBody>
                  <a:tcPr marL="46037"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741063357"/>
                  </a:ext>
                </a:extLst>
              </a:tr>
            </a:tbl>
          </a:graphicData>
        </a:graphic>
      </p:graphicFrame>
    </p:spTree>
    <p:extLst>
      <p:ext uri="{BB962C8B-B14F-4D97-AF65-F5344CB8AC3E}">
        <p14:creationId xmlns:p14="http://schemas.microsoft.com/office/powerpoint/2010/main" val="3475070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Forms-Attributes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2790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7337" indent="-285750" algn="just">
              <a:spcBef>
                <a:spcPts val="1200"/>
              </a:spcBef>
              <a:buClr>
                <a:srgbClr val="0070C0"/>
              </a:buClr>
              <a:buFont typeface="Arial" panose="020B0604020202020204" pitchFamily="34" charset="0"/>
              <a:buChar char="•"/>
              <a:defRPr/>
            </a:pPr>
            <a:r>
              <a:rPr lang="en-US" sz="1800" b="1" dirty="0" smtClean="0">
                <a:latin typeface="Tahoma" panose="020B0604030504040204" pitchFamily="34" charset="0"/>
                <a:ea typeface="Tahoma" panose="020B0604030504040204" pitchFamily="34" charset="0"/>
                <a:cs typeface="Tahoma" panose="020B0604030504040204" pitchFamily="34" charset="0"/>
              </a:rPr>
              <a:t>method</a:t>
            </a:r>
            <a:r>
              <a:rPr lang="en-US" sz="1800" dirty="0" smtClean="0">
                <a:latin typeface="Tahoma" panose="020B0604030504040204" pitchFamily="34" charset="0"/>
                <a:ea typeface="Tahoma" panose="020B0604030504040204" pitchFamily="34" charset="0"/>
                <a:cs typeface="Tahoma" panose="020B0604030504040204" pitchFamily="34" charset="0"/>
              </a:rPr>
              <a:t>-Establishes </a:t>
            </a:r>
            <a:r>
              <a:rPr lang="en-US" sz="1800" dirty="0">
                <a:latin typeface="Tahoma" panose="020B0604030504040204" pitchFamily="34" charset="0"/>
                <a:ea typeface="Tahoma" panose="020B0604030504040204" pitchFamily="34" charset="0"/>
                <a:cs typeface="Tahoma" panose="020B0604030504040204" pitchFamily="34" charset="0"/>
              </a:rPr>
              <a:t>how the form's data will be sent to the processing </a:t>
            </a:r>
            <a:r>
              <a:rPr lang="en-US" sz="1800" dirty="0" smtClean="0">
                <a:latin typeface="Tahoma" panose="020B0604030504040204" pitchFamily="34" charset="0"/>
                <a:ea typeface="Tahoma" panose="020B0604030504040204" pitchFamily="34" charset="0"/>
                <a:cs typeface="Tahoma" panose="020B0604030504040204" pitchFamily="34" charset="0"/>
              </a:rPr>
              <a:t>agent.</a:t>
            </a:r>
          </a:p>
          <a:p>
            <a:pPr marL="463550" indent="-461963" algn="just">
              <a:spcBef>
                <a:spcPts val="1200"/>
              </a:spcBef>
              <a:buClr>
                <a:srgbClr val="0070C0"/>
              </a:buClr>
              <a:defRPr/>
            </a:pPr>
            <a:r>
              <a:rPr lang="en-US" sz="1800" dirty="0" smtClean="0">
                <a:latin typeface="Tahoma" panose="020B0604030504040204" pitchFamily="34" charset="0"/>
                <a:ea typeface="Tahoma" panose="020B0604030504040204" pitchFamily="34" charset="0"/>
                <a:cs typeface="Tahoma" panose="020B0604030504040204" pitchFamily="34" charset="0"/>
              </a:rPr>
              <a:t>There </a:t>
            </a:r>
            <a:r>
              <a:rPr lang="en-US" sz="1800" dirty="0">
                <a:latin typeface="Tahoma" panose="020B0604030504040204" pitchFamily="34" charset="0"/>
                <a:ea typeface="Tahoma" panose="020B0604030504040204" pitchFamily="34" charset="0"/>
                <a:cs typeface="Tahoma" panose="020B0604030504040204" pitchFamily="34" charset="0"/>
              </a:rPr>
              <a:t>are two possible values for this attribute.</a:t>
            </a:r>
          </a:p>
          <a:p>
            <a:pPr marL="863600" lvl="1" indent="-463550" algn="just">
              <a:spcBef>
                <a:spcPts val="1200"/>
              </a:spcBef>
              <a:buClr>
                <a:srgbClr val="E46C0A"/>
              </a:buClr>
              <a:buSzPct val="85000"/>
              <a:buFont typeface="Wingdings" charset="2"/>
              <a:buChar char=""/>
              <a:defRPr/>
            </a:pPr>
            <a:r>
              <a:rPr lang="en-US" sz="1800" b="1" dirty="0">
                <a:latin typeface="Tahoma" panose="020B0604030504040204" pitchFamily="34" charset="0"/>
                <a:ea typeface="Tahoma" panose="020B0604030504040204" pitchFamily="34" charset="0"/>
                <a:cs typeface="Tahoma" panose="020B0604030504040204" pitchFamily="34" charset="0"/>
              </a:rPr>
              <a:t>Get</a:t>
            </a:r>
          </a:p>
          <a:p>
            <a:pPr marL="863600" lvl="1" indent="-323850" algn="just">
              <a:spcAft>
                <a:spcPts val="1138"/>
              </a:spcAft>
              <a:buSzPct val="75000"/>
              <a:defRPr/>
            </a:pPr>
            <a:r>
              <a:rPr lang="en-US" sz="1800" dirty="0">
                <a:latin typeface="Tahoma" panose="020B0604030504040204" pitchFamily="34" charset="0"/>
                <a:ea typeface="Tahoma" panose="020B0604030504040204" pitchFamily="34" charset="0"/>
                <a:cs typeface="Tahoma" panose="020B0604030504040204" pitchFamily="34" charset="0"/>
              </a:rPr>
              <a:t>the submitted form data will be visible in the page address field</a:t>
            </a:r>
          </a:p>
          <a:p>
            <a:pPr marL="863600" lvl="1" indent="-463550" algn="just">
              <a:spcBef>
                <a:spcPts val="1200"/>
              </a:spcBef>
              <a:buClr>
                <a:srgbClr val="E46C0A"/>
              </a:buClr>
              <a:buSzPct val="85000"/>
              <a:buFont typeface="Wingdings" charset="2"/>
              <a:buChar char=""/>
              <a:defRPr/>
            </a:pPr>
            <a:r>
              <a:rPr lang="en-US" sz="1800" b="1" dirty="0">
                <a:latin typeface="Tahoma" panose="020B0604030504040204" pitchFamily="34" charset="0"/>
                <a:ea typeface="Tahoma" panose="020B0604030504040204" pitchFamily="34" charset="0"/>
                <a:cs typeface="Tahoma" panose="020B0604030504040204" pitchFamily="34" charset="0"/>
              </a:rPr>
              <a:t>Post</a:t>
            </a:r>
          </a:p>
          <a:p>
            <a:pPr marL="863600" lvl="1" indent="-323850" algn="just">
              <a:spcAft>
                <a:spcPts val="1138"/>
              </a:spcAft>
              <a:buSzPct val="75000"/>
              <a:defRPr/>
            </a:pPr>
            <a:r>
              <a:rPr lang="en-US" sz="1800" dirty="0">
                <a:latin typeface="Tahoma" panose="020B0604030504040204" pitchFamily="34" charset="0"/>
                <a:ea typeface="Tahoma" panose="020B0604030504040204" pitchFamily="34" charset="0"/>
                <a:cs typeface="Tahoma" panose="020B0604030504040204" pitchFamily="34" charset="0"/>
              </a:rPr>
              <a:t>The POST method does not display the submitted form data in the page address field.</a:t>
            </a:r>
          </a:p>
          <a:p>
            <a:pPr marL="287337" indent="-285750" algn="just">
              <a:spcBef>
                <a:spcPts val="1200"/>
              </a:spcBef>
              <a:buClr>
                <a:srgbClr val="0070C0"/>
              </a:buClr>
              <a:buFont typeface="Arial" panose="020B0604020202020204" pitchFamily="34" charset="0"/>
              <a:buChar char="•"/>
              <a:defRPr/>
            </a:pPr>
            <a:r>
              <a:rPr lang="en-US" sz="1800" b="1" dirty="0">
                <a:latin typeface="Tahoma" panose="020B0604030504040204" pitchFamily="34" charset="0"/>
                <a:ea typeface="Tahoma" panose="020B0604030504040204" pitchFamily="34" charset="0"/>
                <a:cs typeface="Tahoma" panose="020B0604030504040204" pitchFamily="34" charset="0"/>
              </a:rPr>
              <a:t>a</a:t>
            </a:r>
            <a:r>
              <a:rPr lang="en-US" sz="1800" b="1" dirty="0" smtClean="0">
                <a:latin typeface="Tahoma" panose="020B0604030504040204" pitchFamily="34" charset="0"/>
                <a:ea typeface="Tahoma" panose="020B0604030504040204" pitchFamily="34" charset="0"/>
                <a:cs typeface="Tahoma" panose="020B0604030504040204" pitchFamily="34" charset="0"/>
              </a:rPr>
              <a:t>utocomplete-</a:t>
            </a:r>
            <a:r>
              <a:rPr lang="en-US" sz="1800" dirty="0" smtClean="0">
                <a:latin typeface="Tahoma" panose="020B0604030504040204" pitchFamily="34" charset="0"/>
                <a:ea typeface="Tahoma" panose="020B0604030504040204" pitchFamily="34" charset="0"/>
                <a:cs typeface="Tahoma" panose="020B0604030504040204" pitchFamily="34" charset="0"/>
              </a:rPr>
              <a:t> The </a:t>
            </a:r>
            <a:r>
              <a:rPr lang="en-US" sz="1800" dirty="0">
                <a:latin typeface="Tahoma" panose="020B0604030504040204" pitchFamily="34" charset="0"/>
                <a:ea typeface="Tahoma" panose="020B0604030504040204" pitchFamily="34" charset="0"/>
                <a:cs typeface="Tahoma" panose="020B0604030504040204" pitchFamily="34" charset="0"/>
              </a:rPr>
              <a:t>autocomplete attribute specifies whether a form should have autocomplete on or </a:t>
            </a:r>
            <a:r>
              <a:rPr lang="en-US" sz="1800" dirty="0" smtClean="0">
                <a:latin typeface="Tahoma" panose="020B0604030504040204" pitchFamily="34" charset="0"/>
                <a:ea typeface="Tahoma" panose="020B0604030504040204" pitchFamily="34" charset="0"/>
                <a:cs typeface="Tahoma" panose="020B0604030504040204" pitchFamily="34" charset="0"/>
              </a:rPr>
              <a:t>off.</a:t>
            </a:r>
          </a:p>
          <a:p>
            <a:pPr marL="287337" indent="-285750" algn="just">
              <a:spcBef>
                <a:spcPts val="1200"/>
              </a:spcBef>
              <a:buClr>
                <a:srgbClr val="0070C0"/>
              </a:buClr>
              <a:buFont typeface="Arial" panose="020B0604020202020204" pitchFamily="34" charset="0"/>
              <a:buChar char="•"/>
              <a:defRPr/>
            </a:pPr>
            <a:r>
              <a:rPr lang="en-US" sz="1800" dirty="0" smtClean="0">
                <a:latin typeface="Tahoma" panose="020B0604030504040204" pitchFamily="34" charset="0"/>
                <a:ea typeface="Tahoma" panose="020B0604030504040204" pitchFamily="34" charset="0"/>
                <a:cs typeface="Tahoma" panose="020B0604030504040204" pitchFamily="34" charset="0"/>
              </a:rPr>
              <a:t>When </a:t>
            </a:r>
            <a:r>
              <a:rPr lang="en-US" sz="1800" dirty="0">
                <a:latin typeface="Tahoma" panose="020B0604030504040204" pitchFamily="34" charset="0"/>
                <a:ea typeface="Tahoma" panose="020B0604030504040204" pitchFamily="34" charset="0"/>
                <a:cs typeface="Tahoma" panose="020B0604030504040204" pitchFamily="34" charset="0"/>
              </a:rPr>
              <a:t>autocomplete is on, the browser automatically complete values based on values that the user has entered before.</a:t>
            </a:r>
          </a:p>
          <a:p>
            <a:pPr marL="863600" lvl="1" indent="-323850" algn="just">
              <a:spcAft>
                <a:spcPts val="1138"/>
              </a:spcAft>
              <a:buSzPct val="75000"/>
              <a:defRP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just">
              <a:spcAft>
                <a:spcPts val="1425"/>
              </a:spcAft>
              <a:defRP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66481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The &lt;label&gt; Element</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&lt;label&gt; element is useful for screen-reader users, because the screen-reader will read out loud the label when the user focus on the input element.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&lt;label&gt; element also help users who have difficulty clicking on very small regions (such as radio buttons or checkboxes) - because when the user clicks the text within the &lt;label&gt; element, it toggles the radio button/checkbox.</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for attribute of the &lt;label&gt; tag should be equal to the id attribute of the &lt;input&gt; element to bind them together.</a:t>
            </a:r>
          </a:p>
        </p:txBody>
      </p:sp>
    </p:spTree>
    <p:extLst>
      <p:ext uri="{BB962C8B-B14F-4D97-AF65-F5344CB8AC3E}">
        <p14:creationId xmlns:p14="http://schemas.microsoft.com/office/powerpoint/2010/main" val="3894472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Text Fields</a:t>
            </a:r>
          </a:p>
        </p:txBody>
      </p:sp>
      <p:sp>
        <p:nvSpPr>
          <p:cNvPr id="4" name="Title 8"/>
          <p:cNvSpPr txBox="1">
            <a:spLocks/>
          </p:cNvSpPr>
          <p:nvPr/>
        </p:nvSpPr>
        <p:spPr>
          <a:xfrm>
            <a:off x="675278" y="1141466"/>
            <a:ext cx="8534400" cy="40504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&lt;input type="text"&gt; defines a single-line input field for text </a:t>
            </a:r>
            <a:r>
              <a:rPr lang="en-US" sz="1800" dirty="0" smtClean="0">
                <a:latin typeface="Tahoma" panose="020B0604030504040204" pitchFamily="34" charset="0"/>
                <a:ea typeface="Tahoma" panose="020B0604030504040204" pitchFamily="34" charset="0"/>
                <a:cs typeface="Tahoma" panose="020B0604030504040204" pitchFamily="34" charset="0"/>
              </a:rPr>
              <a:t>input.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&lt;form&gt;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&lt;label for</a:t>
            </a:r>
            <a:r>
              <a:rPr lang="en-US" sz="1800" dirty="0" smtClean="0">
                <a:latin typeface="Tahoma" panose="020B0604030504040204" pitchFamily="34" charset="0"/>
                <a:ea typeface="Tahoma" panose="020B0604030504040204" pitchFamily="34" charset="0"/>
                <a:cs typeface="Tahoma" panose="020B0604030504040204" pitchFamily="34" charset="0"/>
              </a:rPr>
              <a:t>="name"&gt;Name</a:t>
            </a:r>
            <a:r>
              <a:rPr lang="en-US" sz="1800" dirty="0">
                <a:latin typeface="Tahoma" panose="020B0604030504040204" pitchFamily="34" charset="0"/>
                <a:ea typeface="Tahoma" panose="020B0604030504040204" pitchFamily="34" charset="0"/>
                <a:cs typeface="Tahoma" panose="020B0604030504040204" pitchFamily="34" charset="0"/>
              </a:rPr>
              <a:t>:&lt;/label&gt;&lt;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&lt;input type="text" id="name" name="name"&gt;&lt;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&lt;/form</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Output:-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Name:</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762000" y="4506119"/>
            <a:ext cx="22098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06019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Password Text </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Fields</a:t>
            </a:r>
          </a:p>
        </p:txBody>
      </p:sp>
      <p:sp>
        <p:nvSpPr>
          <p:cNvPr id="4" name="Title 8"/>
          <p:cNvSpPr txBox="1">
            <a:spLocks/>
          </p:cNvSpPr>
          <p:nvPr/>
        </p:nvSpPr>
        <p:spPr>
          <a:xfrm>
            <a:off x="675278" y="1141466"/>
            <a:ext cx="8534400" cy="40504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&lt;input type=“password"&gt; Encrypt text that a user </a:t>
            </a:r>
            <a:r>
              <a:rPr lang="en-US" sz="1800" dirty="0" smtClean="0">
                <a:latin typeface="Tahoma" panose="020B0604030504040204" pitchFamily="34" charset="0"/>
                <a:ea typeface="Tahoma" panose="020B0604030504040204" pitchFamily="34" charset="0"/>
                <a:cs typeface="Tahoma" panose="020B0604030504040204" pitchFamily="34" charset="0"/>
              </a:rPr>
              <a:t>has entered into text field.</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&lt;form&gt;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&lt;label for</a:t>
            </a:r>
            <a:r>
              <a:rPr lang="en-US" sz="1800" dirty="0" smtClean="0">
                <a:latin typeface="Tahoma" panose="020B0604030504040204" pitchFamily="34" charset="0"/>
                <a:ea typeface="Tahoma" panose="020B0604030504040204" pitchFamily="34" charset="0"/>
                <a:cs typeface="Tahoma" panose="020B0604030504040204" pitchFamily="34" charset="0"/>
              </a:rPr>
              <a:t>=“</a:t>
            </a:r>
            <a:r>
              <a:rPr lang="en-US" sz="1800" dirty="0" err="1" smtClean="0">
                <a:latin typeface="Tahoma" panose="020B0604030504040204" pitchFamily="34" charset="0"/>
                <a:ea typeface="Tahoma" panose="020B0604030504040204" pitchFamily="34" charset="0"/>
                <a:cs typeface="Tahoma" panose="020B0604030504040204" pitchFamily="34" charset="0"/>
              </a:rPr>
              <a:t>psw</a:t>
            </a:r>
            <a:r>
              <a:rPr lang="en-US" sz="1800" dirty="0" smtClean="0">
                <a:latin typeface="Tahoma" panose="020B0604030504040204" pitchFamily="34" charset="0"/>
                <a:ea typeface="Tahoma" panose="020B0604030504040204" pitchFamily="34" charset="0"/>
                <a:cs typeface="Tahoma" panose="020B0604030504040204" pitchFamily="34" charset="0"/>
              </a:rPr>
              <a:t>"&gt;Password:&lt;/</a:t>
            </a:r>
            <a:r>
              <a:rPr lang="en-US" sz="1800" dirty="0">
                <a:latin typeface="Tahoma" panose="020B0604030504040204" pitchFamily="34" charset="0"/>
                <a:ea typeface="Tahoma" panose="020B0604030504040204" pitchFamily="34" charset="0"/>
                <a:cs typeface="Tahoma" panose="020B0604030504040204" pitchFamily="34" charset="0"/>
              </a:rPr>
              <a:t>label&gt;&lt;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&lt;input type</a:t>
            </a:r>
            <a:r>
              <a:rPr lang="en-US" sz="1800" dirty="0" smtClean="0">
                <a:latin typeface="Tahoma" panose="020B0604030504040204" pitchFamily="34" charset="0"/>
                <a:ea typeface="Tahoma" panose="020B0604030504040204" pitchFamily="34" charset="0"/>
                <a:cs typeface="Tahoma" panose="020B0604030504040204" pitchFamily="34" charset="0"/>
              </a:rPr>
              <a:t>=“password" </a:t>
            </a:r>
            <a:r>
              <a:rPr lang="en-US" sz="1800" dirty="0">
                <a:latin typeface="Tahoma" panose="020B0604030504040204" pitchFamily="34" charset="0"/>
                <a:ea typeface="Tahoma" panose="020B0604030504040204" pitchFamily="34" charset="0"/>
                <a:cs typeface="Tahoma" panose="020B0604030504040204" pitchFamily="34" charset="0"/>
              </a:rPr>
              <a:t>id</a:t>
            </a:r>
            <a:r>
              <a:rPr lang="en-US" sz="1800" dirty="0" smtClean="0">
                <a:latin typeface="Tahoma" panose="020B0604030504040204" pitchFamily="34" charset="0"/>
                <a:ea typeface="Tahoma" panose="020B0604030504040204" pitchFamily="34" charset="0"/>
                <a:cs typeface="Tahoma" panose="020B0604030504040204" pitchFamily="34" charset="0"/>
              </a:rPr>
              <a:t>=“</a:t>
            </a:r>
            <a:r>
              <a:rPr lang="en-US" sz="1800" dirty="0" err="1" smtClean="0">
                <a:latin typeface="Tahoma" panose="020B0604030504040204" pitchFamily="34" charset="0"/>
                <a:ea typeface="Tahoma" panose="020B0604030504040204" pitchFamily="34" charset="0"/>
                <a:cs typeface="Tahoma" panose="020B0604030504040204" pitchFamily="34" charset="0"/>
              </a:rPr>
              <a:t>psw</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name</a:t>
            </a:r>
            <a:r>
              <a:rPr lang="en-US" sz="1800" dirty="0" smtClean="0">
                <a:latin typeface="Tahoma" panose="020B0604030504040204" pitchFamily="34" charset="0"/>
                <a:ea typeface="Tahoma" panose="020B0604030504040204" pitchFamily="34" charset="0"/>
                <a:cs typeface="Tahoma" panose="020B0604030504040204" pitchFamily="34" charset="0"/>
              </a:rPr>
              <a:t>=“</a:t>
            </a:r>
            <a:r>
              <a:rPr lang="en-US" sz="1800" dirty="0" err="1" smtClean="0">
                <a:latin typeface="Tahoma" panose="020B0604030504040204" pitchFamily="34" charset="0"/>
                <a:ea typeface="Tahoma" panose="020B0604030504040204" pitchFamily="34" charset="0"/>
                <a:cs typeface="Tahoma" panose="020B0604030504040204" pitchFamily="34" charset="0"/>
              </a:rPr>
              <a:t>psw</a:t>
            </a:r>
            <a:r>
              <a:rPr lang="en-US" sz="1800" dirty="0" smtClean="0">
                <a:latin typeface="Tahoma" panose="020B0604030504040204" pitchFamily="34" charset="0"/>
                <a:ea typeface="Tahoma" panose="020B0604030504040204" pitchFamily="34" charset="0"/>
                <a:cs typeface="Tahoma" panose="020B0604030504040204" pitchFamily="34" charset="0"/>
              </a:rPr>
              <a:t>"&gt;&lt;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&lt;/form</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Output:-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Name:</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762000" y="4506119"/>
            <a:ext cx="22098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4113284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639366"/>
            <a:ext cx="9209678" cy="5020072"/>
            <a:chOff x="0" y="639366"/>
            <a:chExt cx="9209678" cy="5020072"/>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Radio Buttons</a:t>
              </a:r>
            </a:p>
          </p:txBody>
        </p:sp>
        <p:sp>
          <p:nvSpPr>
            <p:cNvPr id="4" name="Title 8"/>
            <p:cNvSpPr txBox="1">
              <a:spLocks/>
            </p:cNvSpPr>
            <p:nvPr/>
          </p:nvSpPr>
          <p:spPr>
            <a:xfrm>
              <a:off x="675278" y="1141466"/>
              <a:ext cx="8534400" cy="4517972"/>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&lt;input type="radio"&gt; defines a radio button.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Radio buttons let a user select ONE of a limited number of choices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label&gt;Gender:&lt;/label&gt;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smtClean="0">
                  <a:latin typeface="Tahoma" panose="020B0604030504040204" pitchFamily="34" charset="0"/>
                  <a:ea typeface="Tahoma" panose="020B0604030504040204" pitchFamily="34" charset="0"/>
                  <a:cs typeface="Tahoma" panose="020B0604030504040204" pitchFamily="34" charset="0"/>
                </a:rPr>
                <a:t>nbsp</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input type="radio" name="gender" value="Female</a:t>
              </a:r>
              <a:r>
                <a:rPr lang="en-US" sz="1800" dirty="0" smtClean="0">
                  <a:latin typeface="Tahoma" panose="020B0604030504040204" pitchFamily="34" charset="0"/>
                  <a:ea typeface="Tahoma" panose="020B0604030504040204" pitchFamily="34" charset="0"/>
                  <a:cs typeface="Tahoma" panose="020B0604030504040204" pitchFamily="34" charset="0"/>
                </a:rPr>
                <a:t>"&gt;&lt;</a:t>
              </a:r>
              <a:r>
                <a:rPr lang="en-US" sz="1800" dirty="0" err="1">
                  <a:latin typeface="Tahoma" panose="020B0604030504040204" pitchFamily="34" charset="0"/>
                  <a:ea typeface="Tahoma" panose="020B0604030504040204" pitchFamily="34" charset="0"/>
                  <a:cs typeface="Tahoma" panose="020B0604030504040204" pitchFamily="34" charset="0"/>
                </a:rPr>
                <a:t>lable</a:t>
              </a:r>
              <a:r>
                <a:rPr lang="en-US" sz="1800" dirty="0">
                  <a:latin typeface="Tahoma" panose="020B0604030504040204" pitchFamily="34" charset="0"/>
                  <a:ea typeface="Tahoma" panose="020B0604030504040204" pitchFamily="34" charset="0"/>
                  <a:cs typeface="Tahoma" panose="020B0604030504040204" pitchFamily="34" charset="0"/>
                </a:rPr>
                <a:t>&gt;Female&lt;/</a:t>
              </a:r>
              <a:r>
                <a:rPr lang="en-US" sz="1800" dirty="0" err="1">
                  <a:latin typeface="Tahoma" panose="020B0604030504040204" pitchFamily="34" charset="0"/>
                  <a:ea typeface="Tahoma" panose="020B0604030504040204" pitchFamily="34" charset="0"/>
                  <a:cs typeface="Tahoma" panose="020B0604030504040204" pitchFamily="34" charset="0"/>
                </a:rPr>
                <a:t>lable</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input type="radio" name="gender" value="Male</a:t>
              </a:r>
              <a:r>
                <a:rPr lang="en-US" sz="1800" dirty="0" smtClean="0">
                  <a:latin typeface="Tahoma" panose="020B0604030504040204" pitchFamily="34" charset="0"/>
                  <a:ea typeface="Tahoma" panose="020B0604030504040204" pitchFamily="34" charset="0"/>
                  <a:cs typeface="Tahoma" panose="020B0604030504040204" pitchFamily="34" charset="0"/>
                </a:rPr>
                <a:t>"&gt;&lt;</a:t>
              </a:r>
              <a:r>
                <a:rPr lang="en-US" sz="1800" dirty="0" err="1">
                  <a:latin typeface="Tahoma" panose="020B0604030504040204" pitchFamily="34" charset="0"/>
                  <a:ea typeface="Tahoma" panose="020B0604030504040204" pitchFamily="34" charset="0"/>
                  <a:cs typeface="Tahoma" panose="020B0604030504040204" pitchFamily="34" charset="0"/>
                </a:rPr>
                <a:t>lable</a:t>
              </a:r>
              <a:r>
                <a:rPr lang="en-US" sz="1800" dirty="0">
                  <a:latin typeface="Tahoma" panose="020B0604030504040204" pitchFamily="34" charset="0"/>
                  <a:ea typeface="Tahoma" panose="020B0604030504040204" pitchFamily="34" charset="0"/>
                  <a:cs typeface="Tahoma" panose="020B0604030504040204" pitchFamily="34" charset="0"/>
                </a:rPr>
                <a:t>&gt;Male&lt;/</a:t>
              </a:r>
              <a:r>
                <a:rPr lang="en-US" sz="1800" dirty="0" err="1">
                  <a:latin typeface="Tahoma" panose="020B0604030504040204" pitchFamily="34" charset="0"/>
                  <a:ea typeface="Tahoma" panose="020B0604030504040204" pitchFamily="34" charset="0"/>
                  <a:cs typeface="Tahoma" panose="020B0604030504040204" pitchFamily="34" charset="0"/>
                </a:rPr>
                <a:t>lable</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Output:-</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Gender:	         Female	      Male</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5" name="Oval 4"/>
            <p:cNvSpPr/>
            <p:nvPr/>
          </p:nvSpPr>
          <p:spPr>
            <a:xfrm>
              <a:off x="2133600" y="481091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962400" y="481091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03912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Checkboxes</a:t>
            </a:r>
          </a:p>
        </p:txBody>
      </p:sp>
      <p:sp>
        <p:nvSpPr>
          <p:cNvPr id="4" name="Title 8"/>
          <p:cNvSpPr txBox="1">
            <a:spLocks/>
          </p:cNvSpPr>
          <p:nvPr/>
        </p:nvSpPr>
        <p:spPr>
          <a:xfrm>
            <a:off x="675278" y="1141466"/>
            <a:ext cx="9306922"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&lt;input type="checkbox"&gt; defines a checkbox.</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Checkboxes let a user select ZERO or MORE options of a limited number of choices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&lt;label&gt;Language:&lt;/label&gt;&lt;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smtClean="0">
                <a:latin typeface="Tahoma" panose="020B0604030504040204" pitchFamily="34" charset="0"/>
                <a:ea typeface="Tahoma" panose="020B0604030504040204" pitchFamily="34" charset="0"/>
                <a:cs typeface="Tahoma" panose="020B0604030504040204" pitchFamily="34" charset="0"/>
              </a:rPr>
              <a:t>&gt;</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&lt;input type="checkbox" name="</a:t>
            </a:r>
            <a:r>
              <a:rPr lang="en-US" sz="1800" dirty="0" smtClean="0">
                <a:latin typeface="Tahoma" panose="020B0604030504040204" pitchFamily="34" charset="0"/>
                <a:ea typeface="Tahoma" panose="020B0604030504040204" pitchFamily="34" charset="0"/>
                <a:cs typeface="Tahoma" panose="020B0604030504040204" pitchFamily="34" charset="0"/>
              </a:rPr>
              <a:t>ch1" value</a:t>
            </a:r>
            <a:r>
              <a:rPr lang="en-US" sz="1800" dirty="0">
                <a:latin typeface="Tahoma" panose="020B0604030504040204" pitchFamily="34" charset="0"/>
                <a:ea typeface="Tahoma" panose="020B0604030504040204" pitchFamily="34" charset="0"/>
                <a:cs typeface="Tahoma" panose="020B0604030504040204" pitchFamily="34" charset="0"/>
              </a:rPr>
              <a:t>="Java"&gt;&lt;label&gt;Java&lt;/label&gt;&lt;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&lt;input type="checkbox" name="ch2" value="Java"&gt;&lt;label&gt;</a:t>
            </a:r>
            <a:r>
              <a:rPr lang="en-US" sz="1800" dirty="0" err="1">
                <a:latin typeface="Tahoma" panose="020B0604030504040204" pitchFamily="34" charset="0"/>
                <a:ea typeface="Tahoma" panose="020B0604030504040204" pitchFamily="34" charset="0"/>
                <a:cs typeface="Tahoma" panose="020B0604030504040204" pitchFamily="34" charset="0"/>
              </a:rPr>
              <a:t>.Net</a:t>
            </a:r>
            <a:r>
              <a:rPr lang="en-US" sz="1800" dirty="0">
                <a:latin typeface="Tahoma" panose="020B0604030504040204" pitchFamily="34" charset="0"/>
                <a:ea typeface="Tahoma" panose="020B0604030504040204" pitchFamily="34" charset="0"/>
                <a:cs typeface="Tahoma" panose="020B0604030504040204" pitchFamily="34" charset="0"/>
              </a:rPr>
              <a:t>&lt;/label&gt;&lt;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&lt;input type="checkbox" name="ch3" value="Java"&gt;&lt;label&gt;Python&lt;/label&gt;&lt;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Output: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2"/>
          <a:stretch>
            <a:fillRect/>
          </a:stretch>
        </p:blipFill>
        <p:spPr>
          <a:xfrm>
            <a:off x="1823539" y="3896519"/>
            <a:ext cx="1752600" cy="1371600"/>
          </a:xfrm>
          <a:prstGeom prst="rect">
            <a:avLst/>
          </a:prstGeom>
        </p:spPr>
      </p:pic>
    </p:spTree>
    <p:extLst>
      <p:ext uri="{BB962C8B-B14F-4D97-AF65-F5344CB8AC3E}">
        <p14:creationId xmlns:p14="http://schemas.microsoft.com/office/powerpoint/2010/main" val="1515162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The &lt;select&gt; Element</a:t>
            </a:r>
          </a:p>
        </p:txBody>
      </p:sp>
      <p:sp>
        <p:nvSpPr>
          <p:cNvPr id="4" name="Title 8"/>
          <p:cNvSpPr txBox="1">
            <a:spLocks/>
          </p:cNvSpPr>
          <p:nvPr/>
        </p:nvSpPr>
        <p:spPr>
          <a:xfrm>
            <a:off x="675278" y="1141466"/>
            <a:ext cx="8534400" cy="4355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&lt;select&gt; element defines a drop-down list: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&lt;option&gt; elements defines an option that can be selected.</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By default, the first item in the drop-down list is selected.</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define a pre-selected option, add the selected attribute to the </a:t>
            </a:r>
            <a:r>
              <a:rPr lang="en-US" sz="1800" dirty="0" smtClean="0">
                <a:latin typeface="Tahoma" panose="020B0604030504040204" pitchFamily="34" charset="0"/>
                <a:ea typeface="Tahoma" panose="020B0604030504040204" pitchFamily="34" charset="0"/>
                <a:cs typeface="Tahoma" panose="020B0604030504040204" pitchFamily="34" charset="0"/>
              </a:rPr>
              <a:t>option.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Use the size attribute to specify the number of visible values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Use the multiple attribute to allow the user to select more than one </a:t>
            </a:r>
            <a:r>
              <a:rPr lang="en-US" sz="1800" dirty="0" smtClean="0">
                <a:latin typeface="Tahoma" panose="020B0604030504040204" pitchFamily="34" charset="0"/>
                <a:ea typeface="Tahoma" panose="020B0604030504040204" pitchFamily="34" charset="0"/>
                <a:cs typeface="Tahoma" panose="020B0604030504040204" pitchFamily="34" charset="0"/>
              </a:rPr>
              <a:t>value.</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Output:-</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&lt;label&gt;Designation:&lt;/label</a:t>
            </a:r>
            <a:r>
              <a:rPr lang="en-US" sz="1800" dirty="0" smtClean="0">
                <a:latin typeface="Tahoma" panose="020B0604030504040204" pitchFamily="34" charset="0"/>
                <a:ea typeface="Tahoma" panose="020B0604030504040204" pitchFamily="34" charset="0"/>
                <a:cs typeface="Tahoma" panose="020B0604030504040204" pitchFamily="34" charset="0"/>
              </a:rPr>
              <a:t>&gt;		</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&lt;select size="2" multiple</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&lt;option selected&gt;Select&lt;/option&gt;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&lt;option&gt;Developer&lt;/option&gt;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&lt;option&gt;QA&lt;/option&gt;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&lt;option&gt;DBA&lt;/option&gt;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select&gt;&lt;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a:t>
            </a:r>
          </a:p>
        </p:txBody>
      </p:sp>
      <p:pic>
        <p:nvPicPr>
          <p:cNvPr id="5" name="Picture 4"/>
          <p:cNvPicPr>
            <a:picLocks noChangeAspect="1"/>
          </p:cNvPicPr>
          <p:nvPr/>
        </p:nvPicPr>
        <p:blipFill>
          <a:blip r:embed="rId2"/>
          <a:stretch>
            <a:fillRect/>
          </a:stretch>
        </p:blipFill>
        <p:spPr>
          <a:xfrm>
            <a:off x="5791200" y="3515519"/>
            <a:ext cx="2038443" cy="572459"/>
          </a:xfrm>
          <a:prstGeom prst="rect">
            <a:avLst/>
          </a:prstGeom>
        </p:spPr>
      </p:pic>
    </p:spTree>
    <p:extLst>
      <p:ext uri="{BB962C8B-B14F-4D97-AF65-F5344CB8AC3E}">
        <p14:creationId xmlns:p14="http://schemas.microsoft.com/office/powerpoint/2010/main" val="3872695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Features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9591" y="1000919"/>
            <a:ext cx="8534400" cy="43434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It </a:t>
            </a:r>
            <a:r>
              <a:rPr lang="en-US" sz="1800" dirty="0">
                <a:latin typeface="Tahoma" panose="020B0604030504040204" pitchFamily="34" charset="0"/>
                <a:ea typeface="Tahoma" panose="020B0604030504040204" pitchFamily="34" charset="0"/>
                <a:cs typeface="Tahoma" panose="020B0604030504040204" pitchFamily="34" charset="0"/>
              </a:rPr>
              <a:t>has introduced new multimedia features which supports audio and video controls by using &lt;audio&gt; and &lt;video&gt; tags.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There are new graphics elements including vector graphics and tags.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Enrich semantic content by including &lt;header&gt; &lt;footer&gt;, &lt;article&gt;, &lt;section&gt; and &lt;figure&gt; are added.</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Drag and Drop- The user can grab an object and drag it further dropping it on a new location.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Geo-location services- It helps to locate the geographical location of a client.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Web storage facility which provides web application methods to store data on web browser.</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Uses SQL database to store data offline.</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Allows to draw various shapes like triangle, rectangle, circle, etc.</a:t>
            </a: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Capable </a:t>
            </a:r>
            <a:r>
              <a:rPr lang="en-US" sz="1800" dirty="0">
                <a:latin typeface="Tahoma" panose="020B0604030504040204" pitchFamily="34" charset="0"/>
                <a:ea typeface="Tahoma" panose="020B0604030504040204" pitchFamily="34" charset="0"/>
                <a:cs typeface="Tahoma" panose="020B0604030504040204" pitchFamily="34" charset="0"/>
              </a:rPr>
              <a:t>of handling incorrect syntax.</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Easy DOCTYPE declaration i.e. &lt;!</a:t>
            </a:r>
            <a:r>
              <a:rPr lang="en-US" sz="1800" dirty="0" err="1">
                <a:latin typeface="Tahoma" panose="020B0604030504040204" pitchFamily="34" charset="0"/>
                <a:ea typeface="Tahoma" panose="020B0604030504040204" pitchFamily="34" charset="0"/>
                <a:cs typeface="Tahoma" panose="020B0604030504040204" pitchFamily="34" charset="0"/>
              </a:rPr>
              <a:t>doctype</a:t>
            </a:r>
            <a:r>
              <a:rPr lang="en-US" sz="1800" dirty="0">
                <a:latin typeface="Tahoma" panose="020B0604030504040204" pitchFamily="34" charset="0"/>
                <a:ea typeface="Tahoma" panose="020B0604030504040204" pitchFamily="34" charset="0"/>
                <a:cs typeface="Tahoma" panose="020B0604030504040204" pitchFamily="34" charset="0"/>
              </a:rPr>
              <a:t> html&gt;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Easy character encoding i.e. &lt;meta charset=”UTF-8″&gt;</a:t>
            </a:r>
          </a:p>
        </p:txBody>
      </p:sp>
    </p:spTree>
    <p:extLst>
      <p:ext uri="{BB962C8B-B14F-4D97-AF65-F5344CB8AC3E}">
        <p14:creationId xmlns:p14="http://schemas.microsoft.com/office/powerpoint/2010/main" val="2017752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The &lt;textarea&gt; Element</a:t>
            </a:r>
          </a:p>
        </p:txBody>
      </p:sp>
      <p:sp>
        <p:nvSpPr>
          <p:cNvPr id="4" name="Title 8"/>
          <p:cNvSpPr txBox="1">
            <a:spLocks/>
          </p:cNvSpPr>
          <p:nvPr/>
        </p:nvSpPr>
        <p:spPr>
          <a:xfrm>
            <a:off x="675278" y="1141466"/>
            <a:ext cx="9230722"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&lt;textarea&gt; element defines a multi-line input field (a text area)</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rows attribute specifies the visible number of lines in a text area.</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cols attribute specifies the visible width of a text area</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&lt;textarea placeholder="comment..." name="add" cols="23" rows="7"&gt;&lt;/textarea</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Output :-</a:t>
            </a:r>
            <a:endParaRPr lang="en-US" sz="1800" b="1"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2133600" y="3439319"/>
            <a:ext cx="3657600" cy="1771725"/>
          </a:xfrm>
          <a:prstGeom prst="rect">
            <a:avLst/>
          </a:prstGeom>
        </p:spPr>
      </p:pic>
    </p:spTree>
    <p:extLst>
      <p:ext uri="{BB962C8B-B14F-4D97-AF65-F5344CB8AC3E}">
        <p14:creationId xmlns:p14="http://schemas.microsoft.com/office/powerpoint/2010/main" val="1480461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Button Elements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&lt;input&gt; tag defines button input control.</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&lt;input type="submit" value="Register"&gt;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smtClean="0">
                <a:latin typeface="Tahoma" panose="020B0604030504040204" pitchFamily="34" charset="0"/>
                <a:ea typeface="Tahoma" panose="020B0604030504040204" pitchFamily="34" charset="0"/>
                <a:cs typeface="Tahoma" panose="020B0604030504040204" pitchFamily="34" charset="0"/>
              </a:rPr>
              <a:t>nbsp</a:t>
            </a:r>
            <a:r>
              <a:rPr lang="en-US" sz="1800" dirty="0" smtClean="0">
                <a:latin typeface="Tahoma" panose="020B0604030504040204" pitchFamily="34" charset="0"/>
                <a:ea typeface="Tahoma" panose="020B0604030504040204" pitchFamily="34" charset="0"/>
                <a:cs typeface="Tahoma" panose="020B0604030504040204" pitchFamily="34" charset="0"/>
              </a:rPr>
              <a:t>;</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input type="reset" value="Cancel"&gt;</a:t>
            </a:r>
          </a:p>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Output :-</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683904" y="3896519"/>
            <a:ext cx="2516496" cy="609600"/>
          </a:xfrm>
          <a:prstGeom prst="rect">
            <a:avLst/>
          </a:prstGeom>
        </p:spPr>
      </p:pic>
    </p:spTree>
    <p:extLst>
      <p:ext uri="{BB962C8B-B14F-4D97-AF65-F5344CB8AC3E}">
        <p14:creationId xmlns:p14="http://schemas.microsoft.com/office/powerpoint/2010/main" val="33055224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The &lt;fieldset&gt;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Elements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4314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just">
              <a:spcBef>
                <a:spcPts val="600"/>
              </a:spcBef>
              <a:buClr>
                <a:srgbClr val="0070C0"/>
              </a:buClr>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The &lt;fieldset&gt; tag is used to group related elements in a form.</a:t>
            </a:r>
          </a:p>
          <a:p>
            <a:pPr marL="285750" indent="-285750" algn="just">
              <a:spcBef>
                <a:spcPts val="600"/>
              </a:spcBef>
              <a:buClr>
                <a:srgbClr val="0070C0"/>
              </a:buClr>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The &lt;fieldset&gt; tag draws a box around the related elements.</a:t>
            </a:r>
          </a:p>
          <a:p>
            <a:pPr marL="285750" indent="-285750" algn="just">
              <a:spcBef>
                <a:spcPts val="600"/>
              </a:spcBef>
              <a:buClr>
                <a:srgbClr val="0070C0"/>
              </a:buClr>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&lt;legend &gt;tag is nested within &lt;fieldset&gt;tag to give the name to the block.</a:t>
            </a:r>
          </a:p>
          <a:p>
            <a:pPr algn="just">
              <a:spcBef>
                <a:spcPts val="600"/>
              </a:spcBef>
              <a:buClr>
                <a:srgbClr val="0070C0"/>
              </a:buClr>
            </a:pPr>
            <a:endParaRPr lang="en-US" altLang="en-US" sz="1800" dirty="0" smtClean="0">
              <a:latin typeface="Tahoma" panose="020B0604030504040204" pitchFamily="34" charset="0"/>
              <a:ea typeface="Tahoma" panose="020B0604030504040204" pitchFamily="34" charset="0"/>
              <a:cs typeface="Tahoma" panose="020B0604030504040204" pitchFamily="34" charset="0"/>
            </a:endParaRPr>
          </a:p>
          <a:p>
            <a:pPr algn="just">
              <a:spcBef>
                <a:spcPts val="600"/>
              </a:spcBef>
              <a:buClr>
                <a:srgbClr val="0070C0"/>
              </a:buClr>
            </a:pPr>
            <a:r>
              <a:rPr lang="en-US" altLang="en-US" sz="18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Example :-</a:t>
            </a:r>
          </a:p>
          <a:p>
            <a:pPr algn="just">
              <a:spcBef>
                <a:spcPts val="600"/>
              </a:spcBef>
              <a:buClr>
                <a:srgbClr val="0070C0"/>
              </a:buClr>
            </a:pP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&lt;fieldset&gt;</a:t>
            </a:r>
          </a:p>
          <a:p>
            <a:pPr algn="just">
              <a:spcBef>
                <a:spcPts val="600"/>
              </a:spcBef>
              <a:buClr>
                <a:srgbClr val="0070C0"/>
              </a:buClr>
            </a:pP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altLang="en-US" sz="1800" dirty="0" smtClean="0">
                <a:solidFill>
                  <a:srgbClr val="000000"/>
                </a:solidFill>
                <a:latin typeface="Tahoma" panose="020B0604030504040204" pitchFamily="34" charset="0"/>
                <a:ea typeface="Tahoma" panose="020B0604030504040204" pitchFamily="34" charset="0"/>
                <a:cs typeface="Tahoma" panose="020B0604030504040204" pitchFamily="34" charset="0"/>
              </a:rPr>
              <a:t>&lt;</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legend&gt;Information&lt;/legend&gt;</a:t>
            </a:r>
          </a:p>
          <a:p>
            <a:pPr algn="just">
              <a:spcBef>
                <a:spcPts val="600"/>
              </a:spcBef>
              <a:buClr>
                <a:srgbClr val="0070C0"/>
              </a:buClr>
            </a:pP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&lt;label&gt;Name:&lt;/label&gt;&lt;input type="text" name="name"&gt;&lt;</a:t>
            </a:r>
            <a:r>
              <a:rPr lang="en-US" altLang="en-US" sz="1800" dirty="0" err="1">
                <a:solidFill>
                  <a:srgbClr val="000000"/>
                </a:solidFill>
                <a:latin typeface="Tahoma" panose="020B0604030504040204" pitchFamily="34" charset="0"/>
                <a:ea typeface="Tahoma" panose="020B0604030504040204" pitchFamily="34" charset="0"/>
                <a:cs typeface="Tahoma" panose="020B0604030504040204" pitchFamily="34" charset="0"/>
              </a:rPr>
              <a:t>br</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&gt;&lt;</a:t>
            </a:r>
            <a:r>
              <a:rPr lang="en-US" altLang="en-US" sz="1800" dirty="0" err="1">
                <a:solidFill>
                  <a:srgbClr val="000000"/>
                </a:solidFill>
                <a:latin typeface="Tahoma" panose="020B0604030504040204" pitchFamily="34" charset="0"/>
                <a:ea typeface="Tahoma" panose="020B0604030504040204" pitchFamily="34" charset="0"/>
                <a:cs typeface="Tahoma" panose="020B0604030504040204" pitchFamily="34" charset="0"/>
              </a:rPr>
              <a:t>br</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&gt;</a:t>
            </a:r>
          </a:p>
          <a:p>
            <a:pPr algn="just">
              <a:spcBef>
                <a:spcPts val="600"/>
              </a:spcBef>
              <a:buClr>
                <a:srgbClr val="0070C0"/>
              </a:buClr>
            </a:pP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&lt;input type="submit" value="Search</a:t>
            </a:r>
            <a:r>
              <a:rPr lang="en-US" altLang="en-US" sz="1800" dirty="0" smtClean="0">
                <a:solidFill>
                  <a:srgbClr val="000000"/>
                </a:solidFill>
                <a:latin typeface="Tahoma" panose="020B0604030504040204" pitchFamily="34" charset="0"/>
                <a:ea typeface="Tahoma" panose="020B0604030504040204" pitchFamily="34" charset="0"/>
                <a:cs typeface="Tahoma" panose="020B0604030504040204" pitchFamily="34" charset="0"/>
              </a:rPr>
              <a:t>"&gt;</a:t>
            </a:r>
          </a:p>
          <a:p>
            <a:pPr algn="just">
              <a:spcBef>
                <a:spcPts val="600"/>
              </a:spcBef>
              <a:buClr>
                <a:srgbClr val="0070C0"/>
              </a:buClr>
            </a:pPr>
            <a:r>
              <a:rPr lang="en-US" altLang="en-US" sz="1800" dirty="0" smtClean="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&lt;/fieldset</a:t>
            </a:r>
            <a:r>
              <a:rPr lang="en-US" altLang="en-US" sz="1800" dirty="0" smtClean="0">
                <a:solidFill>
                  <a:srgbClr val="000000"/>
                </a:solidFill>
                <a:latin typeface="Tahoma" panose="020B0604030504040204" pitchFamily="34" charset="0"/>
                <a:ea typeface="Tahoma" panose="020B0604030504040204" pitchFamily="34" charset="0"/>
                <a:cs typeface="Tahoma" panose="020B0604030504040204" pitchFamily="34" charset="0"/>
              </a:rPr>
              <a:t>&gt;</a:t>
            </a:r>
          </a:p>
          <a:p>
            <a:pPr algn="just">
              <a:spcBef>
                <a:spcPts val="600"/>
              </a:spcBef>
              <a:buClr>
                <a:srgbClr val="0070C0"/>
              </a:buClr>
            </a:pPr>
            <a:r>
              <a:rPr lang="en-US" altLang="en-US" sz="18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Output :-</a:t>
            </a:r>
            <a:endParaRPr lang="en-US" altLang="en-US" sz="18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spcBef>
                <a:spcPts val="600"/>
              </a:spcBef>
              <a:buClr>
                <a:srgbClr val="0070C0"/>
              </a:buClr>
            </a:pPr>
            <a:endPar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3048000" y="4277519"/>
            <a:ext cx="6400800" cy="1124008"/>
          </a:xfrm>
          <a:prstGeom prst="rect">
            <a:avLst/>
          </a:prstGeom>
        </p:spPr>
      </p:pic>
    </p:spTree>
    <p:extLst>
      <p:ext uri="{BB962C8B-B14F-4D97-AF65-F5344CB8AC3E}">
        <p14:creationId xmlns:p14="http://schemas.microsoft.com/office/powerpoint/2010/main" val="25331774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The &lt;datalist&gt;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Elements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2028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&lt;datalist&gt; element specifies a list of pre-defined options for an &lt;input&gt; element.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Users will see a drop-down list of the pre-defined options as they input data.</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list attribute of the &lt;input&gt; element, must refer to the id attribute of the &lt;datalist&gt; element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&lt;input list="browsers" name="browser"&gt;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&lt;datalist id="browsers"&gt;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&lt;option value="Internet Explorer"&gt;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&lt;option value="Firefox"&gt;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&lt;option value="Chrome"&gt;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    &lt;/</a:t>
            </a:r>
            <a:r>
              <a:rPr lang="en-US" sz="1800" dirty="0">
                <a:latin typeface="Tahoma" panose="020B0604030504040204" pitchFamily="34" charset="0"/>
                <a:ea typeface="Tahoma" panose="020B0604030504040204" pitchFamily="34" charset="0"/>
                <a:cs typeface="Tahoma" panose="020B0604030504040204" pitchFamily="34" charset="0"/>
              </a:rPr>
              <a:t>datalist&gt;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&lt;input type="submit"&gt;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524102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The &lt;output&gt; Element</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&lt;output&gt; element represents the result of a calculation (like one performed by a script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&lt;form action="/</a:t>
            </a:r>
            <a:r>
              <a:rPr lang="en-US" sz="1800" dirty="0" err="1">
                <a:latin typeface="Tahoma" panose="020B0604030504040204" pitchFamily="34" charset="0"/>
                <a:ea typeface="Tahoma" panose="020B0604030504040204" pitchFamily="34" charset="0"/>
                <a:cs typeface="Tahoma" panose="020B0604030504040204" pitchFamily="34" charset="0"/>
              </a:rPr>
              <a:t>action_page.php</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err="1">
                <a:latin typeface="Tahoma" panose="020B0604030504040204" pitchFamily="34" charset="0"/>
                <a:ea typeface="Tahoma" panose="020B0604030504040204" pitchFamily="34" charset="0"/>
                <a:cs typeface="Tahoma" panose="020B0604030504040204" pitchFamily="34" charset="0"/>
              </a:rPr>
              <a:t>oninput</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x.value</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parseInt</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a.value</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parseInt</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b.value</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0&lt;input </a:t>
            </a:r>
            <a:r>
              <a:rPr lang="en-US" sz="1800" dirty="0">
                <a:latin typeface="Tahoma" panose="020B0604030504040204" pitchFamily="34" charset="0"/>
                <a:ea typeface="Tahoma" panose="020B0604030504040204" pitchFamily="34" charset="0"/>
                <a:cs typeface="Tahoma" panose="020B0604030504040204" pitchFamily="34" charset="0"/>
              </a:rPr>
              <a:t>type="range" id="a" name="a" value="50"&gt;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100 +</a:t>
            </a:r>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input type="number" id="b" name="b" value="50"&gt;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 &lt;</a:t>
            </a:r>
            <a:r>
              <a:rPr lang="en-US" sz="1800" dirty="0">
                <a:latin typeface="Tahoma" panose="020B0604030504040204" pitchFamily="34" charset="0"/>
                <a:ea typeface="Tahoma" panose="020B0604030504040204" pitchFamily="34" charset="0"/>
                <a:cs typeface="Tahoma" panose="020B0604030504040204" pitchFamily="34" charset="0"/>
              </a:rPr>
              <a:t>output name="x" for="a b"&gt;&lt;/output&gt;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&lt;input type="submit"&gt;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&lt;/form&gt;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&lt;p&gt;&lt;strong&gt;Note:&lt;/strong&gt; The output element is not supported in Edge prior version 13.&lt;/p&gt;</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881358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8087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Input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Element types attribute all possible values </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1266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HTML Input Types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Here are the different input types you can use in HTML:</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type="button"&gt;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type="checkbox"&gt;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type="color"&gt;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type="date"&gt;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a:t>
            </a:r>
            <a:r>
              <a:rPr lang="en-US" sz="1800" dirty="0" err="1">
                <a:latin typeface="Tahoma" panose="020B0604030504040204" pitchFamily="34" charset="0"/>
                <a:ea typeface="Tahoma" panose="020B0604030504040204" pitchFamily="34" charset="0"/>
                <a:cs typeface="Tahoma" panose="020B0604030504040204" pitchFamily="34" charset="0"/>
              </a:rPr>
              <a:t>datetime</a:t>
            </a:r>
            <a:r>
              <a:rPr lang="en-US" sz="1800" dirty="0">
                <a:latin typeface="Tahoma" panose="020B0604030504040204" pitchFamily="34" charset="0"/>
                <a:ea typeface="Tahoma" panose="020B0604030504040204" pitchFamily="34" charset="0"/>
                <a:cs typeface="Tahoma" panose="020B0604030504040204" pitchFamily="34" charset="0"/>
              </a:rPr>
              <a:t>-local"&gt;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type="email"&gt;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type="file"&gt;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type="hidden"&gt;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type="image"&gt;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type="month"&gt;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type="number</a:t>
            </a:r>
            <a:r>
              <a:rPr lang="en-US" sz="1800" dirty="0" smtClean="0">
                <a:latin typeface="Tahoma" panose="020B0604030504040204" pitchFamily="34" charset="0"/>
                <a:ea typeface="Tahoma" panose="020B0604030504040204" pitchFamily="34" charset="0"/>
                <a:cs typeface="Tahoma" panose="020B0604030504040204" pitchFamily="34" charset="0"/>
              </a:rPr>
              <a:t>"&gt;</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186439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7706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Input Element types attribute all possible values </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input type="password"&gt;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type="radio"&gt;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type="range"&gt;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type="reset"&gt;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type="search"&gt;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type="submit"&gt;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a:t>
            </a:r>
            <a:r>
              <a:rPr lang="en-US" sz="1800" dirty="0" err="1">
                <a:latin typeface="Tahoma" panose="020B0604030504040204" pitchFamily="34" charset="0"/>
                <a:ea typeface="Tahoma" panose="020B0604030504040204" pitchFamily="34" charset="0"/>
                <a:cs typeface="Tahoma" panose="020B0604030504040204" pitchFamily="34" charset="0"/>
              </a:rPr>
              <a:t>tel</a:t>
            </a:r>
            <a:r>
              <a:rPr lang="en-US" sz="1800" dirty="0">
                <a:latin typeface="Tahoma" panose="020B0604030504040204" pitchFamily="34" charset="0"/>
                <a:ea typeface="Tahoma" panose="020B0604030504040204" pitchFamily="34" charset="0"/>
                <a:cs typeface="Tahoma" panose="020B0604030504040204" pitchFamily="34" charset="0"/>
              </a:rPr>
              <a:t>"&gt;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type="text"&gt;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type="time"&gt;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a:t>
            </a:r>
            <a:r>
              <a:rPr lang="en-US" sz="1800" dirty="0" err="1">
                <a:latin typeface="Tahoma" panose="020B0604030504040204" pitchFamily="34" charset="0"/>
                <a:ea typeface="Tahoma" panose="020B0604030504040204" pitchFamily="34" charset="0"/>
                <a:cs typeface="Tahoma" panose="020B0604030504040204" pitchFamily="34" charset="0"/>
              </a:rPr>
              <a:t>url</a:t>
            </a:r>
            <a:r>
              <a:rPr lang="en-US" sz="1800" dirty="0">
                <a:latin typeface="Tahoma" panose="020B0604030504040204" pitchFamily="34" charset="0"/>
                <a:ea typeface="Tahoma" panose="020B0604030504040204" pitchFamily="34" charset="0"/>
                <a:cs typeface="Tahoma" panose="020B0604030504040204" pitchFamily="34" charset="0"/>
              </a:rPr>
              <a:t>"&gt;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type="week"&gt;</a:t>
            </a:r>
          </a:p>
        </p:txBody>
      </p:sp>
    </p:spTree>
    <p:extLst>
      <p:ext uri="{BB962C8B-B14F-4D97-AF65-F5344CB8AC3E}">
        <p14:creationId xmlns:p14="http://schemas.microsoft.com/office/powerpoint/2010/main" val="32834750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66" y="715566"/>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96844" y="6199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&lt;input&gt; Elements Restrictions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6844" y="1122019"/>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20293343"/>
              </p:ext>
            </p:extLst>
          </p:nvPr>
        </p:nvGraphicFramePr>
        <p:xfrm>
          <a:off x="696844" y="1077119"/>
          <a:ext cx="8763000" cy="4114800"/>
        </p:xfrm>
        <a:graphic>
          <a:graphicData uri="http://schemas.openxmlformats.org/drawingml/2006/table">
            <a:tbl>
              <a:tblPr/>
              <a:tblGrid>
                <a:gridCol w="1750374">
                  <a:extLst>
                    <a:ext uri="{9D8B030D-6E8A-4147-A177-3AD203B41FA5}">
                      <a16:colId xmlns:a16="http://schemas.microsoft.com/office/drawing/2014/main" val="539158951"/>
                    </a:ext>
                  </a:extLst>
                </a:gridCol>
                <a:gridCol w="7012626">
                  <a:extLst>
                    <a:ext uri="{9D8B030D-6E8A-4147-A177-3AD203B41FA5}">
                      <a16:colId xmlns:a16="http://schemas.microsoft.com/office/drawing/2014/main" val="1752757275"/>
                    </a:ext>
                  </a:extLst>
                </a:gridCol>
              </a:tblGrid>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Attribute</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Description</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68468778"/>
                  </a:ext>
                </a:extLst>
              </a:tr>
              <a:tr h="594360">
                <a:tc>
                  <a:txBody>
                    <a:bodyPr/>
                    <a:lstStyle/>
                    <a:p>
                      <a:pPr algn="l" fontAlgn="t"/>
                      <a:r>
                        <a:rPr lang="en-US" sz="1400" dirty="0">
                          <a:effectLst/>
                          <a:latin typeface="Tahoma" panose="020B0604030504040204" pitchFamily="34" charset="0"/>
                          <a:ea typeface="Tahoma" panose="020B0604030504040204" pitchFamily="34" charset="0"/>
                          <a:cs typeface="Tahoma" panose="020B0604030504040204" pitchFamily="34" charset="0"/>
                        </a:rPr>
                        <a:t>checked</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latin typeface="Tahoma" panose="020B0604030504040204" pitchFamily="34" charset="0"/>
                          <a:ea typeface="Tahoma" panose="020B0604030504040204" pitchFamily="34" charset="0"/>
                          <a:cs typeface="Tahoma" panose="020B0604030504040204" pitchFamily="34" charset="0"/>
                        </a:rPr>
                        <a:t>Specifies that an input field should be pre-selected when the page loads (for type="checkbox" or type="radio")</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177440805"/>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disabled</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ahoma" panose="020B0604030504040204" pitchFamily="34" charset="0"/>
                          <a:ea typeface="Tahoma" panose="020B0604030504040204" pitchFamily="34" charset="0"/>
                          <a:cs typeface="Tahoma" panose="020B0604030504040204" pitchFamily="34" charset="0"/>
                        </a:rPr>
                        <a:t>Specifies that an input field should be disabled</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63290578"/>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max</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Specifies the maximum value for an input field</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44030982"/>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maxlength</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ahoma" panose="020B0604030504040204" pitchFamily="34" charset="0"/>
                          <a:ea typeface="Tahoma" panose="020B0604030504040204" pitchFamily="34" charset="0"/>
                          <a:cs typeface="Tahoma" panose="020B0604030504040204" pitchFamily="34" charset="0"/>
                        </a:rPr>
                        <a:t>Specifies the maximum number of character for an input field</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08368877"/>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min</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Specifies the minimum value for an input field</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44555333"/>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pattern</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Specifies a regular expression to check the input value against</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89750998"/>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readonly</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Specifies that an input field is read only (cannot be changed)</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008637114"/>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required</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Specifies that an input field is required (must be filled out)</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16030481"/>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size</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Specifies the width (in characters) of an input field</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70078903"/>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step</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Specifies the legal number intervals for an input field</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58370421"/>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value</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400" dirty="0">
                          <a:effectLst/>
                          <a:latin typeface="Tahoma" panose="020B0604030504040204" pitchFamily="34" charset="0"/>
                          <a:ea typeface="Tahoma" panose="020B0604030504040204" pitchFamily="34" charset="0"/>
                          <a:cs typeface="Tahoma" panose="020B0604030504040204" pitchFamily="34" charset="0"/>
                        </a:rPr>
                        <a:t>Specifies the default value for an input field</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270802691"/>
                  </a:ext>
                </a:extLst>
              </a:tr>
            </a:tbl>
          </a:graphicData>
        </a:graphic>
      </p:graphicFrame>
    </p:spTree>
    <p:extLst>
      <p:ext uri="{BB962C8B-B14F-4D97-AF65-F5344CB8AC3E}">
        <p14:creationId xmlns:p14="http://schemas.microsoft.com/office/powerpoint/2010/main" val="2932632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Multimedia</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Multimedia </a:t>
            </a:r>
            <a:r>
              <a:rPr lang="en-US" sz="1800" dirty="0">
                <a:latin typeface="Tahoma" panose="020B0604030504040204" pitchFamily="34" charset="0"/>
                <a:ea typeface="Tahoma" panose="020B0604030504040204" pitchFamily="34" charset="0"/>
                <a:cs typeface="Tahoma" panose="020B0604030504040204" pitchFamily="34" charset="0"/>
              </a:rPr>
              <a:t>comes in many different formats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It can be almost anything you can hear or see, like images, music, sound, videos, records, films, animations, and more.</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Web pages often contain multimedia elements of different types and formats.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78758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Browser Support</a:t>
            </a:r>
          </a:p>
        </p:txBody>
      </p:sp>
      <p:sp>
        <p:nvSpPr>
          <p:cNvPr id="4" name="Title 8"/>
          <p:cNvSpPr txBox="1">
            <a:spLocks/>
          </p:cNvSpPr>
          <p:nvPr/>
        </p:nvSpPr>
        <p:spPr>
          <a:xfrm>
            <a:off x="675278" y="1141466"/>
            <a:ext cx="8534400" cy="41266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first web browsers had support for text only, limited to a single font in a single color.</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Later came browsers with support for colors, fonts, images, and multimedia</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Multimedia </a:t>
            </a:r>
            <a:r>
              <a:rPr lang="en-US" sz="1800" dirty="0">
                <a:latin typeface="Tahoma" panose="020B0604030504040204" pitchFamily="34" charset="0"/>
                <a:ea typeface="Tahoma" panose="020B0604030504040204" pitchFamily="34" charset="0"/>
                <a:cs typeface="Tahoma" panose="020B0604030504040204" pitchFamily="34" charset="0"/>
              </a:rPr>
              <a:t>elements (like audio or video) are stored in media files.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most common way to discover the type of a file, is to look at the file extension.</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Multimedia files have formats and different extensions like: .wav, .mp3, .mp4, .mpg, .</a:t>
            </a:r>
            <a:r>
              <a:rPr lang="en-US" sz="1800" dirty="0" err="1">
                <a:latin typeface="Tahoma" panose="020B0604030504040204" pitchFamily="34" charset="0"/>
                <a:ea typeface="Tahoma" panose="020B0604030504040204" pitchFamily="34" charset="0"/>
                <a:cs typeface="Tahoma" panose="020B0604030504040204" pitchFamily="34" charset="0"/>
              </a:rPr>
              <a:t>wmv</a:t>
            </a:r>
            <a:r>
              <a:rPr lang="en-US" sz="1800" dirty="0">
                <a:latin typeface="Tahoma" panose="020B0604030504040204" pitchFamily="34" charset="0"/>
                <a:ea typeface="Tahoma" panose="020B0604030504040204" pitchFamily="34" charset="0"/>
                <a:cs typeface="Tahoma" panose="020B0604030504040204" pitchFamily="34" charset="0"/>
              </a:rPr>
              <a:t>, and .</a:t>
            </a:r>
            <a:r>
              <a:rPr lang="en-US" sz="1800" dirty="0" err="1">
                <a:latin typeface="Tahoma" panose="020B0604030504040204" pitchFamily="34" charset="0"/>
                <a:ea typeface="Tahoma" panose="020B0604030504040204" pitchFamily="34" charset="0"/>
                <a:cs typeface="Tahoma" panose="020B0604030504040204" pitchFamily="34" charset="0"/>
              </a:rPr>
              <a:t>avi</a:t>
            </a:r>
            <a:r>
              <a:rPr lang="en-US" sz="18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670626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Difference</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01070139"/>
              </p:ext>
            </p:extLst>
          </p:nvPr>
        </p:nvGraphicFramePr>
        <p:xfrm>
          <a:off x="675278" y="1192213"/>
          <a:ext cx="8674100" cy="3942716"/>
        </p:xfrm>
        <a:graphic>
          <a:graphicData uri="http://schemas.openxmlformats.org/drawingml/2006/table">
            <a:tbl>
              <a:tblPr firstRow="1" firstCol="1" bandRow="1">
                <a:tableStyleId>{5C22544A-7EE6-4342-B048-85BDC9FD1C3A}</a:tableStyleId>
              </a:tblPr>
              <a:tblGrid>
                <a:gridCol w="4337050">
                  <a:extLst>
                    <a:ext uri="{9D8B030D-6E8A-4147-A177-3AD203B41FA5}">
                      <a16:colId xmlns:a16="http://schemas.microsoft.com/office/drawing/2014/main" val="3267607381"/>
                    </a:ext>
                  </a:extLst>
                </a:gridCol>
                <a:gridCol w="4337050">
                  <a:extLst>
                    <a:ext uri="{9D8B030D-6E8A-4147-A177-3AD203B41FA5}">
                      <a16:colId xmlns:a16="http://schemas.microsoft.com/office/drawing/2014/main" val="3419572578"/>
                    </a:ext>
                  </a:extLst>
                </a:gridCol>
              </a:tblGrid>
              <a:tr h="0">
                <a:tc>
                  <a:txBody>
                    <a:bodyPr/>
                    <a:lstStyle/>
                    <a:p>
                      <a:pPr marL="0" marR="0">
                        <a:lnSpc>
                          <a:spcPct val="107000"/>
                        </a:lnSpc>
                        <a:spcBef>
                          <a:spcPts val="0"/>
                        </a:spcBef>
                        <a:spcAft>
                          <a:spcPts val="0"/>
                        </a:spcAft>
                      </a:pPr>
                      <a:r>
                        <a:rPr lang="en-US" sz="1600" spc="10">
                          <a:effectLst/>
                        </a:rPr>
                        <a:t>HTML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spc="10">
                          <a:effectLst/>
                        </a:rPr>
                        <a:t>HTML5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352347476"/>
                  </a:ext>
                </a:extLst>
              </a:tr>
              <a:tr h="0">
                <a:tc>
                  <a:txBody>
                    <a:bodyPr/>
                    <a:lstStyle/>
                    <a:p>
                      <a:pPr marL="0" marR="0">
                        <a:lnSpc>
                          <a:spcPct val="107000"/>
                        </a:lnSpc>
                        <a:spcBef>
                          <a:spcPts val="0"/>
                        </a:spcBef>
                        <a:spcAft>
                          <a:spcPts val="0"/>
                        </a:spcAft>
                      </a:pPr>
                      <a:r>
                        <a:rPr lang="en-US" sz="1600" spc="10">
                          <a:effectLst/>
                        </a:rPr>
                        <a:t>It didn’t support audio and video without the use of flash player support.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It supports audio and video controls with the use of &lt;audio&gt; and &lt;video&gt; tags.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1167710958"/>
                  </a:ext>
                </a:extLst>
              </a:tr>
              <a:tr h="0">
                <a:tc>
                  <a:txBody>
                    <a:bodyPr/>
                    <a:lstStyle/>
                    <a:p>
                      <a:pPr marL="0" marR="0">
                        <a:lnSpc>
                          <a:spcPct val="107000"/>
                        </a:lnSpc>
                        <a:spcBef>
                          <a:spcPts val="0"/>
                        </a:spcBef>
                        <a:spcAft>
                          <a:spcPts val="0"/>
                        </a:spcAft>
                      </a:pPr>
                      <a:r>
                        <a:rPr lang="en-US" sz="1600" spc="10" dirty="0">
                          <a:effectLst/>
                        </a:rPr>
                        <a:t>It uses cookies to store temporary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It uses SQL databases and application cache to store offline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485769203"/>
                  </a:ext>
                </a:extLst>
              </a:tr>
              <a:tr h="0">
                <a:tc>
                  <a:txBody>
                    <a:bodyPr/>
                    <a:lstStyle/>
                    <a:p>
                      <a:pPr marL="0" marR="0">
                        <a:lnSpc>
                          <a:spcPct val="107000"/>
                        </a:lnSpc>
                        <a:spcBef>
                          <a:spcPts val="0"/>
                        </a:spcBef>
                        <a:spcAft>
                          <a:spcPts val="0"/>
                        </a:spcAft>
                      </a:pPr>
                      <a:r>
                        <a:rPr lang="en-US" sz="1600" spc="10">
                          <a:effectLst/>
                        </a:rPr>
                        <a:t>Does not allow JavaScript to run in browser.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Allows JavaScript to run in background. This is possible due to JS Web worker API in HTML5.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3412614122"/>
                  </a:ext>
                </a:extLst>
              </a:tr>
              <a:tr h="0">
                <a:tc>
                  <a:txBody>
                    <a:bodyPr/>
                    <a:lstStyle/>
                    <a:p>
                      <a:pPr marL="0" marR="0">
                        <a:lnSpc>
                          <a:spcPct val="107000"/>
                        </a:lnSpc>
                        <a:spcBef>
                          <a:spcPts val="0"/>
                        </a:spcBef>
                        <a:spcAft>
                          <a:spcPts val="0"/>
                        </a:spcAft>
                      </a:pPr>
                      <a:r>
                        <a:rPr lang="en-US" sz="1600" spc="10">
                          <a:effectLst/>
                        </a:rPr>
                        <a:t>It does not allow drag and drop effects.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It allows drag and drop effects.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1047720005"/>
                  </a:ext>
                </a:extLst>
              </a:tr>
              <a:tr h="0">
                <a:tc>
                  <a:txBody>
                    <a:bodyPr/>
                    <a:lstStyle/>
                    <a:p>
                      <a:pPr marL="0" marR="0">
                        <a:lnSpc>
                          <a:spcPct val="107000"/>
                        </a:lnSpc>
                        <a:spcBef>
                          <a:spcPts val="0"/>
                        </a:spcBef>
                        <a:spcAft>
                          <a:spcPts val="0"/>
                        </a:spcAft>
                      </a:pPr>
                      <a:r>
                        <a:rPr lang="en-US" sz="1600" spc="10">
                          <a:effectLst/>
                        </a:rPr>
                        <a:t>It works with all old browsers.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dirty="0">
                          <a:effectLst/>
                        </a:rPr>
                        <a:t>It supported by all new browser like Firefox, Mozilla, Chrome, Safari, etc.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136810340"/>
                  </a:ext>
                </a:extLst>
              </a:tr>
            </a:tbl>
          </a:graphicData>
        </a:graphic>
      </p:graphicFrame>
    </p:spTree>
    <p:extLst>
      <p:ext uri="{BB962C8B-B14F-4D97-AF65-F5344CB8AC3E}">
        <p14:creationId xmlns:p14="http://schemas.microsoft.com/office/powerpoint/2010/main" val="22326164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Audio</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96566"/>
            <a:ext cx="8925922" cy="42028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HTML &lt;audio&gt; element is used to play an audio file on a web page.</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HTML </a:t>
            </a:r>
            <a:r>
              <a:rPr lang="en-US" sz="1800" b="1" dirty="0">
                <a:latin typeface="Tahoma" panose="020B0604030504040204" pitchFamily="34" charset="0"/>
                <a:ea typeface="Tahoma" panose="020B0604030504040204" pitchFamily="34" charset="0"/>
                <a:cs typeface="Tahoma" panose="020B0604030504040204" pitchFamily="34" charset="0"/>
              </a:rPr>
              <a:t>Audio - How It Works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controls attribute adds audio controls, like play, pause, and volume.</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&lt;source&gt; element allows you to specify alternative audio files which the browser may choose from. The browser will use the first recognized format.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text between the &lt;audio&gt; and &lt;/audio&gt; tags will only be displayed in browsers that do not support the &lt;audio&gt; element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590425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Audio</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96566"/>
            <a:ext cx="8925922" cy="42028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To start an audio file automatically, use the autoplay attribute</a:t>
            </a:r>
          </a:p>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Add muted after autoplay to let your audio file start playing automatically (but muted)</a:t>
            </a:r>
          </a:p>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In HTML5, there are 3 supported audio formats: MP3, Wav, and </a:t>
            </a:r>
            <a:r>
              <a:rPr lang="en-US" sz="1800" dirty="0" err="1" smtClean="0">
                <a:latin typeface="Tahoma" panose="020B0604030504040204" pitchFamily="34" charset="0"/>
                <a:ea typeface="Tahoma" panose="020B0604030504040204" pitchFamily="34" charset="0"/>
                <a:cs typeface="Tahoma" panose="020B0604030504040204" pitchFamily="34" charset="0"/>
              </a:rPr>
              <a:t>Ogg</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&lt;audio controls autoplay muted&gt;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&lt;source </a:t>
            </a:r>
            <a:r>
              <a:rPr lang="en-US" sz="1800" dirty="0" err="1">
                <a:latin typeface="Tahoma" panose="020B0604030504040204" pitchFamily="34" charset="0"/>
                <a:ea typeface="Tahoma" panose="020B0604030504040204" pitchFamily="34" charset="0"/>
                <a:cs typeface="Tahoma" panose="020B0604030504040204" pitchFamily="34" charset="0"/>
              </a:rPr>
              <a:t>src</a:t>
            </a:r>
            <a:r>
              <a:rPr lang="en-US" sz="1800" dirty="0">
                <a:latin typeface="Tahoma" panose="020B0604030504040204" pitchFamily="34" charset="0"/>
                <a:ea typeface="Tahoma" panose="020B0604030504040204" pitchFamily="34" charset="0"/>
                <a:cs typeface="Tahoma" panose="020B0604030504040204" pitchFamily="34" charset="0"/>
              </a:rPr>
              <a:t>="horse.ogg" type="audio/</a:t>
            </a:r>
            <a:r>
              <a:rPr lang="en-US" sz="1800" dirty="0" err="1">
                <a:latin typeface="Tahoma" panose="020B0604030504040204" pitchFamily="34" charset="0"/>
                <a:ea typeface="Tahoma" panose="020B0604030504040204" pitchFamily="34" charset="0"/>
                <a:cs typeface="Tahoma" panose="020B0604030504040204" pitchFamily="34" charset="0"/>
              </a:rPr>
              <a:t>ogg</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&lt;source </a:t>
            </a:r>
            <a:r>
              <a:rPr lang="en-US" sz="1800" dirty="0" err="1">
                <a:latin typeface="Tahoma" panose="020B0604030504040204" pitchFamily="34" charset="0"/>
                <a:ea typeface="Tahoma" panose="020B0604030504040204" pitchFamily="34" charset="0"/>
                <a:cs typeface="Tahoma" panose="020B0604030504040204" pitchFamily="34" charset="0"/>
              </a:rPr>
              <a:t>src</a:t>
            </a:r>
            <a:r>
              <a:rPr lang="en-US" sz="1800" dirty="0">
                <a:latin typeface="Tahoma" panose="020B0604030504040204" pitchFamily="34" charset="0"/>
                <a:ea typeface="Tahoma" panose="020B0604030504040204" pitchFamily="34" charset="0"/>
                <a:cs typeface="Tahoma" panose="020B0604030504040204" pitchFamily="34" charset="0"/>
              </a:rPr>
              <a:t>="horse.mp3" type="audio/mpeg"&gt;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Your browser does not support the audio element.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&lt;/audio&gt;</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176623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Video</a:t>
            </a:r>
          </a:p>
        </p:txBody>
      </p:sp>
      <p:sp>
        <p:nvSpPr>
          <p:cNvPr id="4" name="Title 8"/>
          <p:cNvSpPr txBox="1">
            <a:spLocks/>
          </p:cNvSpPr>
          <p:nvPr/>
        </p:nvSpPr>
        <p:spPr>
          <a:xfrm>
            <a:off x="675278" y="1141466"/>
            <a:ext cx="8534400" cy="40504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HTML &lt;video&gt; element is used to show a video on a web page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How it </a:t>
            </a:r>
            <a:r>
              <a:rPr lang="en-US" sz="1800" b="1" dirty="0" smtClean="0">
                <a:latin typeface="Tahoma" panose="020B0604030504040204" pitchFamily="34" charset="0"/>
                <a:ea typeface="Tahoma" panose="020B0604030504040204" pitchFamily="34" charset="0"/>
                <a:cs typeface="Tahoma" panose="020B0604030504040204" pitchFamily="34" charset="0"/>
              </a:rPr>
              <a:t>Works-</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controls attribute adds video controls, like play, pause, and volume.</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It is a good idea to always include width and height attributes. If height and width are not set, the page might flicker while the video loads.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&lt;source&gt; element allows you to specify alternative video files which the browser may choose from. The browser will use the first recognized format.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text between the &lt;video&gt; and &lt;/video&gt; tags will only be displayed in browsers that do not support the &lt;video&gt; element.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918519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Video</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start a video automatically, use the autoplay </a:t>
            </a:r>
            <a:r>
              <a:rPr lang="en-US" sz="1800" dirty="0" smtClean="0">
                <a:latin typeface="Tahoma" panose="020B0604030504040204" pitchFamily="34" charset="0"/>
                <a:ea typeface="Tahoma" panose="020B0604030504040204" pitchFamily="34" charset="0"/>
                <a:cs typeface="Tahoma" panose="020B0604030504040204" pitchFamily="34" charset="0"/>
              </a:rPr>
              <a:t>attribute</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Add muted after autoplay to let your video start playing automatically (but muted</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There are three supported video formats: MP4, </a:t>
            </a:r>
            <a:r>
              <a:rPr lang="en-US" sz="1800" dirty="0" err="1">
                <a:latin typeface="Tahoma" panose="020B0604030504040204" pitchFamily="34" charset="0"/>
                <a:ea typeface="Tahoma" panose="020B0604030504040204" pitchFamily="34" charset="0"/>
                <a:cs typeface="Tahoma" panose="020B0604030504040204" pitchFamily="34" charset="0"/>
              </a:rPr>
              <a:t>WebM</a:t>
            </a:r>
            <a:r>
              <a:rPr lang="en-US" sz="1800" dirty="0">
                <a:latin typeface="Tahoma" panose="020B0604030504040204" pitchFamily="34" charset="0"/>
                <a:ea typeface="Tahoma" panose="020B0604030504040204" pitchFamily="34" charset="0"/>
                <a:cs typeface="Tahoma" panose="020B0604030504040204" pitchFamily="34" charset="0"/>
              </a:rPr>
              <a:t>, and </a:t>
            </a:r>
            <a:r>
              <a:rPr lang="en-US" sz="1800" dirty="0" err="1" smtClean="0">
                <a:latin typeface="Tahoma" panose="020B0604030504040204" pitchFamily="34" charset="0"/>
                <a:ea typeface="Tahoma" panose="020B0604030504040204" pitchFamily="34" charset="0"/>
                <a:cs typeface="Tahoma" panose="020B0604030504040204" pitchFamily="34" charset="0"/>
              </a:rPr>
              <a:t>Ogg</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a:t>
            </a:r>
            <a:r>
              <a:rPr lang="en-US" sz="1800" dirty="0" smtClean="0">
                <a:latin typeface="Tahoma" panose="020B0604030504040204" pitchFamily="34" charset="0"/>
                <a:ea typeface="Tahoma" panose="020B0604030504040204" pitchFamily="34" charset="0"/>
                <a:cs typeface="Tahoma" panose="020B0604030504040204" pitchFamily="34" charset="0"/>
              </a:rPr>
              <a:t> :-</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&lt;video width="320" height="240" autoplay muted&gt;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&lt;source </a:t>
            </a:r>
            <a:r>
              <a:rPr lang="en-US" sz="1800" dirty="0" err="1">
                <a:latin typeface="Tahoma" panose="020B0604030504040204" pitchFamily="34" charset="0"/>
                <a:ea typeface="Tahoma" panose="020B0604030504040204" pitchFamily="34" charset="0"/>
                <a:cs typeface="Tahoma" panose="020B0604030504040204" pitchFamily="34" charset="0"/>
              </a:rPr>
              <a:t>src</a:t>
            </a:r>
            <a:r>
              <a:rPr lang="en-US" sz="1800" dirty="0">
                <a:latin typeface="Tahoma" panose="020B0604030504040204" pitchFamily="34" charset="0"/>
                <a:ea typeface="Tahoma" panose="020B0604030504040204" pitchFamily="34" charset="0"/>
                <a:cs typeface="Tahoma" panose="020B0604030504040204" pitchFamily="34" charset="0"/>
              </a:rPr>
              <a:t>="movie.mp4" type="video/mp4"&gt;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&lt;source </a:t>
            </a:r>
            <a:r>
              <a:rPr lang="en-US" sz="1800" dirty="0" err="1">
                <a:latin typeface="Tahoma" panose="020B0604030504040204" pitchFamily="34" charset="0"/>
                <a:ea typeface="Tahoma" panose="020B0604030504040204" pitchFamily="34" charset="0"/>
                <a:cs typeface="Tahoma" panose="020B0604030504040204" pitchFamily="34" charset="0"/>
              </a:rPr>
              <a:t>src</a:t>
            </a:r>
            <a:r>
              <a:rPr lang="en-US" sz="1800" dirty="0">
                <a:latin typeface="Tahoma" panose="020B0604030504040204" pitchFamily="34" charset="0"/>
                <a:ea typeface="Tahoma" panose="020B0604030504040204" pitchFamily="34" charset="0"/>
                <a:cs typeface="Tahoma" panose="020B0604030504040204" pitchFamily="34" charset="0"/>
              </a:rPr>
              <a:t>="movie.ogg" type="video/</a:t>
            </a:r>
            <a:r>
              <a:rPr lang="en-US" sz="1800" dirty="0" err="1">
                <a:latin typeface="Tahoma" panose="020B0604030504040204" pitchFamily="34" charset="0"/>
                <a:ea typeface="Tahoma" panose="020B0604030504040204" pitchFamily="34" charset="0"/>
                <a:cs typeface="Tahoma" panose="020B0604030504040204" pitchFamily="34" charset="0"/>
              </a:rPr>
              <a:t>ogg</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Your browser does not support the video tag.</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&lt;/video&gt;</a:t>
            </a:r>
          </a:p>
        </p:txBody>
      </p:sp>
    </p:spTree>
    <p:extLst>
      <p:ext uri="{BB962C8B-B14F-4D97-AF65-F5344CB8AC3E}">
        <p14:creationId xmlns:p14="http://schemas.microsoft.com/office/powerpoint/2010/main" val="32789456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Drag and Drop</a:t>
            </a:r>
          </a:p>
        </p:txBody>
      </p:sp>
      <p:sp>
        <p:nvSpPr>
          <p:cNvPr id="4" name="Title 8"/>
          <p:cNvSpPr txBox="1">
            <a:spLocks/>
          </p:cNvSpPr>
          <p:nvPr/>
        </p:nvSpPr>
        <p:spPr>
          <a:xfrm>
            <a:off x="675278" y="1096566"/>
            <a:ext cx="8534400" cy="4419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Drag </a:t>
            </a:r>
            <a:r>
              <a:rPr lang="en-US" sz="1800" dirty="0">
                <a:latin typeface="Tahoma" panose="020B0604030504040204" pitchFamily="34" charset="0"/>
                <a:ea typeface="Tahoma" panose="020B0604030504040204" pitchFamily="34" charset="0"/>
                <a:cs typeface="Tahoma" panose="020B0604030504040204" pitchFamily="34" charset="0"/>
              </a:rPr>
              <a:t>and drop is a very common feature. It is when you "grab" an object and drag it to a different </a:t>
            </a:r>
            <a:r>
              <a:rPr lang="en-US" sz="1800" dirty="0" smtClean="0">
                <a:latin typeface="Tahoma" panose="020B0604030504040204" pitchFamily="34" charset="0"/>
                <a:ea typeface="Tahoma" panose="020B0604030504040204" pitchFamily="34" charset="0"/>
                <a:cs typeface="Tahoma" panose="020B0604030504040204" pitchFamily="34" charset="0"/>
              </a:rPr>
              <a:t>location.</a:t>
            </a:r>
          </a:p>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make an element draggable, </a:t>
            </a:r>
            <a:r>
              <a:rPr lang="en-US" sz="1800" b="1" dirty="0">
                <a:latin typeface="Tahoma" panose="020B0604030504040204" pitchFamily="34" charset="0"/>
                <a:ea typeface="Tahoma" panose="020B0604030504040204" pitchFamily="34" charset="0"/>
                <a:cs typeface="Tahoma" panose="020B0604030504040204" pitchFamily="34" charset="0"/>
              </a:rPr>
              <a:t>&lt;</a:t>
            </a:r>
            <a:r>
              <a:rPr lang="en-US" sz="1800" b="1" dirty="0" err="1">
                <a:latin typeface="Tahoma" panose="020B0604030504040204" pitchFamily="34" charset="0"/>
                <a:ea typeface="Tahoma" panose="020B0604030504040204" pitchFamily="34" charset="0"/>
                <a:cs typeface="Tahoma" panose="020B0604030504040204" pitchFamily="34" charset="0"/>
              </a:rPr>
              <a:t>img</a:t>
            </a:r>
            <a:r>
              <a:rPr lang="en-US" sz="1800" b="1" dirty="0">
                <a:latin typeface="Tahoma" panose="020B0604030504040204" pitchFamily="34" charset="0"/>
                <a:ea typeface="Tahoma" panose="020B0604030504040204" pitchFamily="34" charset="0"/>
                <a:cs typeface="Tahoma" panose="020B0604030504040204" pitchFamily="34" charset="0"/>
              </a:rPr>
              <a:t> draggable="true</a:t>
            </a:r>
            <a:r>
              <a:rPr lang="en-US" sz="1800" b="1" dirty="0" smtClean="0">
                <a:latin typeface="Tahoma" panose="020B0604030504040204" pitchFamily="34" charset="0"/>
                <a:ea typeface="Tahoma" panose="020B0604030504040204" pitchFamily="34" charset="0"/>
                <a:cs typeface="Tahoma" panose="020B0604030504040204" pitchFamily="34" charset="0"/>
              </a:rPr>
              <a:t>"&gt;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What to Drag - </a:t>
            </a:r>
            <a:r>
              <a:rPr lang="en-US" sz="1800" b="1" dirty="0" err="1">
                <a:latin typeface="Tahoma" panose="020B0604030504040204" pitchFamily="34" charset="0"/>
                <a:ea typeface="Tahoma" panose="020B0604030504040204" pitchFamily="34" charset="0"/>
                <a:cs typeface="Tahoma" panose="020B0604030504040204" pitchFamily="34" charset="0"/>
              </a:rPr>
              <a:t>ondragstart</a:t>
            </a:r>
            <a:r>
              <a:rPr lang="en-US" sz="1800" b="1" dirty="0">
                <a:latin typeface="Tahoma" panose="020B0604030504040204" pitchFamily="34" charset="0"/>
                <a:ea typeface="Tahoma" panose="020B0604030504040204" pitchFamily="34" charset="0"/>
                <a:cs typeface="Tahoma" panose="020B0604030504040204" pitchFamily="34" charset="0"/>
              </a:rPr>
              <a:t> and </a:t>
            </a:r>
            <a:r>
              <a:rPr lang="en-US" sz="1800" b="1" dirty="0" err="1">
                <a:latin typeface="Tahoma" panose="020B0604030504040204" pitchFamily="34" charset="0"/>
                <a:ea typeface="Tahoma" panose="020B0604030504040204" pitchFamily="34" charset="0"/>
                <a:cs typeface="Tahoma" panose="020B0604030504040204" pitchFamily="34" charset="0"/>
              </a:rPr>
              <a:t>setData</a:t>
            </a:r>
            <a:r>
              <a:rPr lang="en-US" sz="1800" b="1"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The </a:t>
            </a:r>
            <a:r>
              <a:rPr lang="en-US" sz="1800" dirty="0" err="1">
                <a:latin typeface="Tahoma" panose="020B0604030504040204" pitchFamily="34" charset="0"/>
                <a:ea typeface="Tahoma" panose="020B0604030504040204" pitchFamily="34" charset="0"/>
                <a:cs typeface="Tahoma" panose="020B0604030504040204" pitchFamily="34" charset="0"/>
              </a:rPr>
              <a:t>dataTransfer.setData</a:t>
            </a:r>
            <a:r>
              <a:rPr lang="en-US" sz="1800" dirty="0">
                <a:latin typeface="Tahoma" panose="020B0604030504040204" pitchFamily="34" charset="0"/>
                <a:ea typeface="Tahoma" panose="020B0604030504040204" pitchFamily="34" charset="0"/>
                <a:cs typeface="Tahoma" panose="020B0604030504040204" pitchFamily="34" charset="0"/>
              </a:rPr>
              <a:t>() method sets the data type and the value of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the dragged data</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b="1" dirty="0">
                <a:latin typeface="Tahoma" panose="020B0604030504040204" pitchFamily="34" charset="0"/>
                <a:ea typeface="Tahoma" panose="020B0604030504040204" pitchFamily="34" charset="0"/>
                <a:cs typeface="Tahoma" panose="020B0604030504040204" pitchFamily="34" charset="0"/>
              </a:rPr>
              <a:t>function drag(</a:t>
            </a:r>
            <a:r>
              <a:rPr lang="en-US" sz="1800" b="1" dirty="0" err="1">
                <a:latin typeface="Tahoma" panose="020B0604030504040204" pitchFamily="34" charset="0"/>
                <a:ea typeface="Tahoma" panose="020B0604030504040204" pitchFamily="34" charset="0"/>
                <a:cs typeface="Tahoma" panose="020B0604030504040204" pitchFamily="34" charset="0"/>
              </a:rPr>
              <a:t>ev</a:t>
            </a:r>
            <a:r>
              <a:rPr lang="en-US" sz="1800" b="1"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ev.dataTransfer.setData</a:t>
            </a:r>
            <a:r>
              <a:rPr lang="en-US" sz="1800" b="1" dirty="0">
                <a:latin typeface="Tahoma" panose="020B0604030504040204" pitchFamily="34" charset="0"/>
                <a:ea typeface="Tahoma" panose="020B0604030504040204" pitchFamily="34" charset="0"/>
                <a:cs typeface="Tahoma" panose="020B0604030504040204" pitchFamily="34" charset="0"/>
              </a:rPr>
              <a:t>("text", ev.target.id);</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smtClean="0">
                <a:latin typeface="Tahoma" panose="020B0604030504040204" pitchFamily="34" charset="0"/>
                <a:ea typeface="Tahoma" panose="020B0604030504040204" pitchFamily="34" charset="0"/>
                <a:cs typeface="Tahoma" panose="020B0604030504040204" pitchFamily="34" charset="0"/>
              </a:rPr>
              <a:t>}</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82417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Drag and Drop</a:t>
            </a:r>
          </a:p>
        </p:txBody>
      </p:sp>
      <p:sp>
        <p:nvSpPr>
          <p:cNvPr id="4" name="Title 8"/>
          <p:cNvSpPr txBox="1">
            <a:spLocks/>
          </p:cNvSpPr>
          <p:nvPr/>
        </p:nvSpPr>
        <p:spPr>
          <a:xfrm>
            <a:off x="675278" y="1000919"/>
            <a:ext cx="8534400" cy="4419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l"/>
            <a:r>
              <a:rPr lang="en-US" sz="1600" b="1" dirty="0" smtClean="0">
                <a:latin typeface="Tahoma" panose="020B0604030504040204" pitchFamily="34" charset="0"/>
                <a:ea typeface="Tahoma" panose="020B0604030504040204" pitchFamily="34" charset="0"/>
                <a:cs typeface="Tahoma" panose="020B0604030504040204" pitchFamily="34" charset="0"/>
              </a:rPr>
              <a:t>Where </a:t>
            </a:r>
            <a:r>
              <a:rPr lang="en-US" sz="1600" b="1" dirty="0">
                <a:latin typeface="Tahoma" panose="020B0604030504040204" pitchFamily="34" charset="0"/>
                <a:ea typeface="Tahoma" panose="020B0604030504040204" pitchFamily="34" charset="0"/>
                <a:cs typeface="Tahoma" panose="020B0604030504040204" pitchFamily="34" charset="0"/>
              </a:rPr>
              <a:t>to Drop </a:t>
            </a:r>
            <a:r>
              <a:rPr lang="en-US" sz="1600" b="1" dirty="0" smtClean="0">
                <a:latin typeface="Tahoma" panose="020B0604030504040204" pitchFamily="34" charset="0"/>
                <a:ea typeface="Tahoma" panose="020B0604030504040204" pitchFamily="34" charset="0"/>
                <a:cs typeface="Tahoma" panose="020B0604030504040204" pitchFamily="34" charset="0"/>
              </a:rPr>
              <a:t>– </a:t>
            </a:r>
            <a:r>
              <a:rPr lang="en-US" sz="1600" b="1" dirty="0" err="1" smtClean="0">
                <a:latin typeface="Tahoma" panose="020B0604030504040204" pitchFamily="34" charset="0"/>
                <a:ea typeface="Tahoma" panose="020B0604030504040204" pitchFamily="34" charset="0"/>
                <a:cs typeface="Tahoma" panose="020B0604030504040204" pitchFamily="34" charset="0"/>
              </a:rPr>
              <a:t>ondragover</a:t>
            </a:r>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l"/>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err="1">
                <a:latin typeface="Tahoma" panose="020B0604030504040204" pitchFamily="34" charset="0"/>
                <a:ea typeface="Tahoma" panose="020B0604030504040204" pitchFamily="34" charset="0"/>
                <a:cs typeface="Tahoma" panose="020B0604030504040204" pitchFamily="34" charset="0"/>
              </a:rPr>
              <a:t>ondragover</a:t>
            </a:r>
            <a:r>
              <a:rPr lang="en-US" sz="1600" dirty="0">
                <a:latin typeface="Tahoma" panose="020B0604030504040204" pitchFamily="34" charset="0"/>
                <a:ea typeface="Tahoma" panose="020B0604030504040204" pitchFamily="34" charset="0"/>
                <a:cs typeface="Tahoma" panose="020B0604030504040204" pitchFamily="34" charset="0"/>
              </a:rPr>
              <a:t> event specifies where the dragged data can be dropped</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smtClean="0">
                <a:latin typeface="Tahoma" panose="020B0604030504040204" pitchFamily="34" charset="0"/>
                <a:ea typeface="Tahoma" panose="020B0604030504040204" pitchFamily="34" charset="0"/>
                <a:cs typeface="Tahoma" panose="020B0604030504040204" pitchFamily="34" charset="0"/>
              </a:rPr>
              <a:t>By </a:t>
            </a:r>
            <a:r>
              <a:rPr lang="en-US" sz="1600" dirty="0">
                <a:latin typeface="Tahoma" panose="020B0604030504040204" pitchFamily="34" charset="0"/>
                <a:ea typeface="Tahoma" panose="020B0604030504040204" pitchFamily="34" charset="0"/>
                <a:cs typeface="Tahoma" panose="020B0604030504040204" pitchFamily="34" charset="0"/>
              </a:rPr>
              <a:t>default, data/elements cannot be dropped in other elements. To allow a drop, we must prevent the default handling of the element.</a:t>
            </a:r>
          </a:p>
          <a:p>
            <a:pPr algn="l"/>
            <a:r>
              <a:rPr lang="en-US" sz="1600" dirty="0">
                <a:latin typeface="Tahoma" panose="020B0604030504040204" pitchFamily="34" charset="0"/>
                <a:ea typeface="Tahoma" panose="020B0604030504040204" pitchFamily="34" charset="0"/>
                <a:cs typeface="Tahoma" panose="020B0604030504040204" pitchFamily="34" charset="0"/>
              </a:rPr>
              <a:t>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r>
              <a:rPr lang="en-US" sz="1600" dirty="0" smtClean="0">
                <a:latin typeface="Tahoma" panose="020B0604030504040204" pitchFamily="34" charset="0"/>
                <a:ea typeface="Tahoma" panose="020B0604030504040204" pitchFamily="34" charset="0"/>
                <a:cs typeface="Tahoma" panose="020B0604030504040204" pitchFamily="34" charset="0"/>
              </a:rPr>
              <a:t>This is done by calling the </a:t>
            </a:r>
            <a:r>
              <a:rPr lang="en-US" sz="1600" dirty="0" err="1" smtClean="0">
                <a:latin typeface="Tahoma" panose="020B0604030504040204" pitchFamily="34" charset="0"/>
                <a:ea typeface="Tahoma" panose="020B0604030504040204" pitchFamily="34" charset="0"/>
                <a:cs typeface="Tahoma" panose="020B0604030504040204" pitchFamily="34" charset="0"/>
              </a:rPr>
              <a:t>event.preventDefault</a:t>
            </a:r>
            <a:r>
              <a:rPr lang="en-US" sz="1600" dirty="0" smtClean="0">
                <a:latin typeface="Tahoma" panose="020B0604030504040204" pitchFamily="34" charset="0"/>
                <a:ea typeface="Tahoma" panose="020B0604030504040204" pitchFamily="34" charset="0"/>
                <a:cs typeface="Tahoma" panose="020B0604030504040204" pitchFamily="34" charset="0"/>
              </a:rPr>
              <a:t>() method for the </a:t>
            </a:r>
            <a:r>
              <a:rPr lang="en-US" sz="1600" dirty="0" err="1" smtClean="0">
                <a:latin typeface="Tahoma" panose="020B0604030504040204" pitchFamily="34" charset="0"/>
                <a:ea typeface="Tahoma" panose="020B0604030504040204" pitchFamily="34" charset="0"/>
                <a:cs typeface="Tahoma" panose="020B0604030504040204" pitchFamily="34" charset="0"/>
              </a:rPr>
              <a:t>ondragover</a:t>
            </a:r>
            <a:r>
              <a:rPr lang="en-US" sz="1600" dirty="0" smtClean="0">
                <a:latin typeface="Tahoma" panose="020B0604030504040204" pitchFamily="34" charset="0"/>
                <a:ea typeface="Tahoma" panose="020B0604030504040204" pitchFamily="34" charset="0"/>
                <a:cs typeface="Tahoma" panose="020B0604030504040204" pitchFamily="34" charset="0"/>
              </a:rPr>
              <a:t> event:</a:t>
            </a:r>
          </a:p>
          <a:p>
            <a:pPr algn="l"/>
            <a:r>
              <a:rPr lang="en-US" sz="1600" dirty="0">
                <a:latin typeface="Tahoma" panose="020B0604030504040204" pitchFamily="34" charset="0"/>
                <a:ea typeface="Tahoma" panose="020B0604030504040204" pitchFamily="34" charset="0"/>
                <a:cs typeface="Tahoma" panose="020B0604030504040204" pitchFamily="34" charset="0"/>
              </a:rPr>
              <a:t> </a:t>
            </a:r>
          </a:p>
          <a:p>
            <a:pPr algn="l"/>
            <a:r>
              <a:rPr lang="en-US" sz="1600" b="1" dirty="0">
                <a:latin typeface="Tahoma" panose="020B0604030504040204" pitchFamily="34" charset="0"/>
                <a:ea typeface="Tahoma" panose="020B0604030504040204" pitchFamily="34" charset="0"/>
                <a:cs typeface="Tahoma" panose="020B0604030504040204" pitchFamily="34" charset="0"/>
              </a:rPr>
              <a:t> function </a:t>
            </a:r>
            <a:r>
              <a:rPr lang="en-US" sz="1600" b="1" dirty="0" err="1">
                <a:latin typeface="Tahoma" panose="020B0604030504040204" pitchFamily="34" charset="0"/>
                <a:ea typeface="Tahoma" panose="020B0604030504040204" pitchFamily="34" charset="0"/>
                <a:cs typeface="Tahoma" panose="020B0604030504040204" pitchFamily="34" charset="0"/>
              </a:rPr>
              <a:t>allowDrop</a:t>
            </a:r>
            <a:r>
              <a:rPr lang="en-US" sz="1600" b="1" dirty="0">
                <a:latin typeface="Tahoma" panose="020B0604030504040204" pitchFamily="34" charset="0"/>
                <a:ea typeface="Tahoma" panose="020B0604030504040204" pitchFamily="34" charset="0"/>
                <a:cs typeface="Tahoma" panose="020B0604030504040204" pitchFamily="34" charset="0"/>
              </a:rPr>
              <a:t>(</a:t>
            </a:r>
            <a:r>
              <a:rPr lang="en-US" sz="1600" b="1" dirty="0" err="1">
                <a:latin typeface="Tahoma" panose="020B0604030504040204" pitchFamily="34" charset="0"/>
                <a:ea typeface="Tahoma" panose="020B0604030504040204" pitchFamily="34" charset="0"/>
                <a:cs typeface="Tahoma" panose="020B0604030504040204" pitchFamily="34" charset="0"/>
              </a:rPr>
              <a:t>ev</a:t>
            </a:r>
            <a:r>
              <a:rPr lang="en-US" sz="1600" b="1" dirty="0">
                <a:latin typeface="Tahoma" panose="020B0604030504040204" pitchFamily="34" charset="0"/>
                <a:ea typeface="Tahoma" panose="020B0604030504040204" pitchFamily="34" charset="0"/>
                <a:cs typeface="Tahoma" panose="020B0604030504040204" pitchFamily="34" charset="0"/>
              </a:rPr>
              <a:t>) {</a:t>
            </a:r>
          </a:p>
          <a:p>
            <a:pPr algn="l"/>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err="1">
                <a:latin typeface="Tahoma" panose="020B0604030504040204" pitchFamily="34" charset="0"/>
                <a:ea typeface="Tahoma" panose="020B0604030504040204" pitchFamily="34" charset="0"/>
                <a:cs typeface="Tahoma" panose="020B0604030504040204" pitchFamily="34" charset="0"/>
              </a:rPr>
              <a:t>ev.preventDefault</a:t>
            </a:r>
            <a:r>
              <a:rPr lang="en-US" sz="1600" b="1" dirty="0">
                <a:latin typeface="Tahoma" panose="020B0604030504040204" pitchFamily="34" charset="0"/>
                <a:ea typeface="Tahoma" panose="020B0604030504040204" pitchFamily="34" charset="0"/>
                <a:cs typeface="Tahoma" panose="020B0604030504040204" pitchFamily="34" charset="0"/>
              </a:rPr>
              <a:t>();</a:t>
            </a:r>
          </a:p>
          <a:p>
            <a:pPr algn="l"/>
            <a:r>
              <a:rPr lang="en-US" sz="1600" b="1" dirty="0">
                <a:latin typeface="Tahoma" panose="020B0604030504040204" pitchFamily="34" charset="0"/>
                <a:ea typeface="Tahoma" panose="020B0604030504040204" pitchFamily="34" charset="0"/>
                <a:cs typeface="Tahoma" panose="020B0604030504040204" pitchFamily="34" charset="0"/>
              </a:rPr>
              <a:t>        }</a:t>
            </a:r>
          </a:p>
          <a:p>
            <a:pPr algn="l"/>
            <a:endParaRPr lang="en-US" sz="16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IN" sz="1600"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172440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Drag and Drop</a:t>
            </a:r>
          </a:p>
        </p:txBody>
      </p:sp>
      <p:sp>
        <p:nvSpPr>
          <p:cNvPr id="4" name="Title 8"/>
          <p:cNvSpPr txBox="1">
            <a:spLocks/>
          </p:cNvSpPr>
          <p:nvPr/>
        </p:nvSpPr>
        <p:spPr>
          <a:xfrm>
            <a:off x="675278" y="1000919"/>
            <a:ext cx="8534400" cy="4419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l"/>
            <a:r>
              <a:rPr lang="en-US" sz="1600" b="1" dirty="0" smtClean="0">
                <a:latin typeface="Tahoma" panose="020B0604030504040204" pitchFamily="34" charset="0"/>
                <a:ea typeface="Tahoma" panose="020B0604030504040204" pitchFamily="34" charset="0"/>
                <a:cs typeface="Tahoma" panose="020B0604030504040204" pitchFamily="34" charset="0"/>
              </a:rPr>
              <a:t>Do </a:t>
            </a:r>
            <a:r>
              <a:rPr lang="en-US" sz="1600" b="1" dirty="0">
                <a:latin typeface="Tahoma" panose="020B0604030504040204" pitchFamily="34" charset="0"/>
                <a:ea typeface="Tahoma" panose="020B0604030504040204" pitchFamily="34" charset="0"/>
                <a:cs typeface="Tahoma" panose="020B0604030504040204" pitchFamily="34" charset="0"/>
              </a:rPr>
              <a:t>the Drop </a:t>
            </a:r>
            <a:r>
              <a:rPr lang="en-US" sz="1600" b="1" dirty="0" smtClean="0">
                <a:latin typeface="Tahoma" panose="020B0604030504040204" pitchFamily="34" charset="0"/>
                <a:ea typeface="Tahoma" panose="020B0604030504040204" pitchFamily="34" charset="0"/>
                <a:cs typeface="Tahoma" panose="020B0604030504040204" pitchFamily="34" charset="0"/>
              </a:rPr>
              <a:t>– </a:t>
            </a:r>
            <a:r>
              <a:rPr lang="en-US" sz="1600" b="1" dirty="0" err="1" smtClean="0">
                <a:latin typeface="Tahoma" panose="020B0604030504040204" pitchFamily="34" charset="0"/>
                <a:ea typeface="Tahoma" panose="020B0604030504040204" pitchFamily="34" charset="0"/>
                <a:cs typeface="Tahoma" panose="020B0604030504040204" pitchFamily="34" charset="0"/>
              </a:rPr>
              <a:t>ondrop</a:t>
            </a:r>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l"/>
            <a:endParaRPr lang="en-US" sz="1600" b="1" dirty="0">
              <a:latin typeface="Tahoma" panose="020B0604030504040204" pitchFamily="34" charset="0"/>
              <a:ea typeface="Tahoma" panose="020B0604030504040204" pitchFamily="34" charset="0"/>
              <a:cs typeface="Tahoma" panose="020B0604030504040204" pitchFamily="34" charset="0"/>
            </a:endParaRPr>
          </a:p>
          <a:p>
            <a:pPr algn="l"/>
            <a:r>
              <a:rPr lang="en-US" sz="1600" dirty="0">
                <a:latin typeface="Tahoma" panose="020B0604030504040204" pitchFamily="34" charset="0"/>
                <a:ea typeface="Tahoma" panose="020B0604030504040204" pitchFamily="34" charset="0"/>
                <a:cs typeface="Tahoma" panose="020B0604030504040204" pitchFamily="34" charset="0"/>
              </a:rPr>
              <a:t>When the dragged data is dropped, a drop event occurs.</a:t>
            </a:r>
          </a:p>
          <a:p>
            <a:pPr algn="l"/>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In </a:t>
            </a:r>
            <a:r>
              <a:rPr lang="en-US" sz="1600" dirty="0">
                <a:latin typeface="Tahoma" panose="020B0604030504040204" pitchFamily="34" charset="0"/>
                <a:ea typeface="Tahoma" panose="020B0604030504040204" pitchFamily="34" charset="0"/>
                <a:cs typeface="Tahoma" panose="020B0604030504040204" pitchFamily="34" charset="0"/>
              </a:rPr>
              <a:t>the example above, the </a:t>
            </a:r>
            <a:r>
              <a:rPr lang="en-US" sz="1600" dirty="0" err="1">
                <a:latin typeface="Tahoma" panose="020B0604030504040204" pitchFamily="34" charset="0"/>
                <a:ea typeface="Tahoma" panose="020B0604030504040204" pitchFamily="34" charset="0"/>
                <a:cs typeface="Tahoma" panose="020B0604030504040204" pitchFamily="34" charset="0"/>
              </a:rPr>
              <a:t>ondrop</a:t>
            </a:r>
            <a:r>
              <a:rPr lang="en-US" sz="1600" dirty="0">
                <a:latin typeface="Tahoma" panose="020B0604030504040204" pitchFamily="34" charset="0"/>
                <a:ea typeface="Tahoma" panose="020B0604030504040204" pitchFamily="34" charset="0"/>
                <a:cs typeface="Tahoma" panose="020B0604030504040204" pitchFamily="34" charset="0"/>
              </a:rPr>
              <a:t> attribute calls a function, drop(event):</a:t>
            </a:r>
          </a:p>
          <a:p>
            <a:pPr algn="l" fontAlgn="base"/>
            <a:endParaRPr lang="en-IN" sz="16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600" b="1" dirty="0">
                <a:latin typeface="Tahoma" panose="020B0604030504040204" pitchFamily="34" charset="0"/>
                <a:ea typeface="Tahoma" panose="020B0604030504040204" pitchFamily="34" charset="0"/>
                <a:cs typeface="Tahoma" panose="020B0604030504040204" pitchFamily="34" charset="0"/>
              </a:rPr>
              <a:t>function drop(</a:t>
            </a:r>
            <a:r>
              <a:rPr lang="en-US" sz="1600" b="1" dirty="0" err="1">
                <a:latin typeface="Tahoma" panose="020B0604030504040204" pitchFamily="34" charset="0"/>
                <a:ea typeface="Tahoma" panose="020B0604030504040204" pitchFamily="34" charset="0"/>
                <a:cs typeface="Tahoma" panose="020B0604030504040204" pitchFamily="34" charset="0"/>
              </a:rPr>
              <a:t>ev</a:t>
            </a:r>
            <a:r>
              <a:rPr lang="en-US" sz="1600" b="1"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err="1">
                <a:latin typeface="Tahoma" panose="020B0604030504040204" pitchFamily="34" charset="0"/>
                <a:ea typeface="Tahoma" panose="020B0604030504040204" pitchFamily="34" charset="0"/>
                <a:cs typeface="Tahoma" panose="020B0604030504040204" pitchFamily="34" charset="0"/>
              </a:rPr>
              <a:t>ev.preventDefault</a:t>
            </a:r>
            <a:r>
              <a:rPr lang="en-US" sz="1600" b="1"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err="1">
                <a:latin typeface="Tahoma" panose="020B0604030504040204" pitchFamily="34" charset="0"/>
                <a:ea typeface="Tahoma" panose="020B0604030504040204" pitchFamily="34" charset="0"/>
                <a:cs typeface="Tahoma" panose="020B0604030504040204" pitchFamily="34" charset="0"/>
              </a:rPr>
              <a:t>var</a:t>
            </a:r>
            <a:r>
              <a:rPr lang="en-US" sz="1600" b="1" dirty="0">
                <a:latin typeface="Tahoma" panose="020B0604030504040204" pitchFamily="34" charset="0"/>
                <a:ea typeface="Tahoma" panose="020B0604030504040204" pitchFamily="34" charset="0"/>
                <a:cs typeface="Tahoma" panose="020B0604030504040204" pitchFamily="34" charset="0"/>
              </a:rPr>
              <a:t> data = </a:t>
            </a:r>
            <a:r>
              <a:rPr lang="en-US" sz="1600" b="1" dirty="0" err="1">
                <a:latin typeface="Tahoma" panose="020B0604030504040204" pitchFamily="34" charset="0"/>
                <a:ea typeface="Tahoma" panose="020B0604030504040204" pitchFamily="34" charset="0"/>
                <a:cs typeface="Tahoma" panose="020B0604030504040204" pitchFamily="34" charset="0"/>
              </a:rPr>
              <a:t>ev.dataTransfer.getData</a:t>
            </a:r>
            <a:r>
              <a:rPr lang="en-US" sz="1600" b="1" dirty="0">
                <a:latin typeface="Tahoma" panose="020B0604030504040204" pitchFamily="34" charset="0"/>
                <a:ea typeface="Tahoma" panose="020B0604030504040204" pitchFamily="34" charset="0"/>
                <a:cs typeface="Tahoma" panose="020B0604030504040204" pitchFamily="34" charset="0"/>
              </a:rPr>
              <a:t>("text");</a:t>
            </a:r>
          </a:p>
          <a:p>
            <a:pPr algn="l" fontAlgn="base"/>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err="1">
                <a:latin typeface="Tahoma" panose="020B0604030504040204" pitchFamily="34" charset="0"/>
                <a:ea typeface="Tahoma" panose="020B0604030504040204" pitchFamily="34" charset="0"/>
                <a:cs typeface="Tahoma" panose="020B0604030504040204" pitchFamily="34" charset="0"/>
              </a:rPr>
              <a:t>ev.target.appendChild</a:t>
            </a:r>
            <a:r>
              <a:rPr lang="en-US" sz="1600" b="1" dirty="0">
                <a:latin typeface="Tahoma" panose="020B0604030504040204" pitchFamily="34" charset="0"/>
                <a:ea typeface="Tahoma" panose="020B0604030504040204" pitchFamily="34" charset="0"/>
                <a:cs typeface="Tahoma" panose="020B0604030504040204" pitchFamily="34" charset="0"/>
              </a:rPr>
              <a:t>(</a:t>
            </a:r>
            <a:r>
              <a:rPr lang="en-US" sz="1600" b="1" dirty="0" err="1">
                <a:latin typeface="Tahoma" panose="020B0604030504040204" pitchFamily="34" charset="0"/>
                <a:ea typeface="Tahoma" panose="020B0604030504040204" pitchFamily="34" charset="0"/>
                <a:cs typeface="Tahoma" panose="020B0604030504040204" pitchFamily="34" charset="0"/>
              </a:rPr>
              <a:t>document.getElementById</a:t>
            </a:r>
            <a:r>
              <a:rPr lang="en-US" sz="1600" b="1" dirty="0">
                <a:latin typeface="Tahoma" panose="020B0604030504040204" pitchFamily="34" charset="0"/>
                <a:ea typeface="Tahoma" panose="020B0604030504040204" pitchFamily="34" charset="0"/>
                <a:cs typeface="Tahoma" panose="020B0604030504040204" pitchFamily="34" charset="0"/>
              </a:rPr>
              <a:t>(data));</a:t>
            </a:r>
          </a:p>
          <a:p>
            <a:pPr algn="l" fontAlgn="base"/>
            <a:r>
              <a:rPr lang="en-US" sz="1600" b="1" dirty="0">
                <a:latin typeface="Tahoma" panose="020B0604030504040204" pitchFamily="34" charset="0"/>
                <a:ea typeface="Tahoma" panose="020B0604030504040204" pitchFamily="34" charset="0"/>
                <a:cs typeface="Tahoma" panose="020B0604030504040204" pitchFamily="34" charset="0"/>
              </a:rPr>
              <a:t>}</a:t>
            </a:r>
          </a:p>
          <a:p>
            <a:pPr algn="l" fontAlgn="base"/>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6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592977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Drag and Drop</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a:latin typeface="Tahoma" panose="020B0604030504040204" pitchFamily="34" charset="0"/>
                <a:ea typeface="Tahoma" panose="020B0604030504040204" pitchFamily="34" charset="0"/>
                <a:cs typeface="Tahoma" panose="020B0604030504040204" pitchFamily="34" charset="0"/>
              </a:rPr>
              <a:t>&lt;body&gt;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&lt;div id="div1" </a:t>
            </a:r>
            <a:r>
              <a:rPr lang="en-US" sz="1800" dirty="0" err="1">
                <a:latin typeface="Tahoma" panose="020B0604030504040204" pitchFamily="34" charset="0"/>
                <a:ea typeface="Tahoma" panose="020B0604030504040204" pitchFamily="34" charset="0"/>
                <a:cs typeface="Tahoma" panose="020B0604030504040204" pitchFamily="34" charset="0"/>
              </a:rPr>
              <a:t>ondrop</a:t>
            </a:r>
            <a:r>
              <a:rPr lang="en-US" sz="1800" dirty="0">
                <a:latin typeface="Tahoma" panose="020B0604030504040204" pitchFamily="34" charset="0"/>
                <a:ea typeface="Tahoma" panose="020B0604030504040204" pitchFamily="34" charset="0"/>
                <a:cs typeface="Tahoma" panose="020B0604030504040204" pitchFamily="34" charset="0"/>
              </a:rPr>
              <a:t>="drop(event)" </a:t>
            </a:r>
            <a:r>
              <a:rPr lang="en-US" sz="1800" dirty="0" err="1">
                <a:latin typeface="Tahoma" panose="020B0604030504040204" pitchFamily="34" charset="0"/>
                <a:ea typeface="Tahoma" panose="020B0604030504040204" pitchFamily="34" charset="0"/>
                <a:cs typeface="Tahoma" panose="020B0604030504040204" pitchFamily="34" charset="0"/>
              </a:rPr>
              <a:t>ondragover</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allowDrop</a:t>
            </a:r>
            <a:r>
              <a:rPr lang="en-US" sz="1800" dirty="0">
                <a:latin typeface="Tahoma" panose="020B0604030504040204" pitchFamily="34" charset="0"/>
                <a:ea typeface="Tahoma" panose="020B0604030504040204" pitchFamily="34" charset="0"/>
                <a:cs typeface="Tahoma" panose="020B0604030504040204" pitchFamily="34" charset="0"/>
              </a:rPr>
              <a:t>(event)"&gt;&lt;/div&gt;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&lt;img id="drag1" </a:t>
            </a:r>
            <a:r>
              <a:rPr lang="en-US" sz="1800" dirty="0" err="1">
                <a:latin typeface="Tahoma" panose="020B0604030504040204" pitchFamily="34" charset="0"/>
                <a:ea typeface="Tahoma" panose="020B0604030504040204" pitchFamily="34" charset="0"/>
                <a:cs typeface="Tahoma" panose="020B0604030504040204" pitchFamily="34" charset="0"/>
              </a:rPr>
              <a:t>src</a:t>
            </a:r>
            <a:r>
              <a:rPr lang="en-US" sz="1800" dirty="0">
                <a:latin typeface="Tahoma" panose="020B0604030504040204" pitchFamily="34" charset="0"/>
                <a:ea typeface="Tahoma" panose="020B0604030504040204" pitchFamily="34" charset="0"/>
                <a:cs typeface="Tahoma" panose="020B0604030504040204" pitchFamily="34" charset="0"/>
              </a:rPr>
              <a:t>="img_logo.gif" draggable="true"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err="1" smtClean="0">
                <a:latin typeface="Tahoma" panose="020B0604030504040204" pitchFamily="34" charset="0"/>
                <a:ea typeface="Tahoma" panose="020B0604030504040204" pitchFamily="34" charset="0"/>
                <a:cs typeface="Tahoma" panose="020B0604030504040204" pitchFamily="34" charset="0"/>
              </a:rPr>
              <a:t>ondragstart</a:t>
            </a:r>
            <a:r>
              <a:rPr lang="en-US" sz="1800" dirty="0">
                <a:latin typeface="Tahoma" panose="020B0604030504040204" pitchFamily="34" charset="0"/>
                <a:ea typeface="Tahoma" panose="020B0604030504040204" pitchFamily="34" charset="0"/>
                <a:cs typeface="Tahoma" panose="020B0604030504040204" pitchFamily="34" charset="0"/>
              </a:rPr>
              <a:t>="drag(event)" width="336" height="69"&gt;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&lt;/body&gt;</a:t>
            </a:r>
          </a:p>
        </p:txBody>
      </p:sp>
    </p:spTree>
    <p:extLst>
      <p:ext uri="{BB962C8B-B14F-4D97-AF65-F5344CB8AC3E}">
        <p14:creationId xmlns:p14="http://schemas.microsoft.com/office/powerpoint/2010/main" val="42354148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What is HTML Canvas?</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HTML &lt;canvas&gt; element is used to draw graphics, on the fly, via JavaScript.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&lt;canvas&gt; element is only a container for graphics. You must use JavaScript to actually draw the graphics.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Canvas has several methods for drawing paths, boxes, circles, text, and adding images.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809269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Canvas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0504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 canvas is a rectangular area on an HTML page. By default, a canvas has no border and no content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Note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Always </a:t>
            </a:r>
            <a:r>
              <a:rPr lang="en-US" sz="1800" dirty="0">
                <a:latin typeface="Tahoma" panose="020B0604030504040204" pitchFamily="34" charset="0"/>
                <a:ea typeface="Tahoma" panose="020B0604030504040204" pitchFamily="34" charset="0"/>
                <a:cs typeface="Tahoma" panose="020B0604030504040204" pitchFamily="34" charset="0"/>
              </a:rPr>
              <a:t>specify an id attribute (to be referred to in a script), and a width and height attribute to define the size of the canvas. To add a border, use the style attribute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a:t>
            </a: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&lt;canvas id</a:t>
            </a:r>
            <a:r>
              <a:rPr lang="en-US" sz="1800" dirty="0" smtClean="0">
                <a:latin typeface="Tahoma" panose="020B0604030504040204" pitchFamily="34" charset="0"/>
                <a:ea typeface="Tahoma" panose="020B0604030504040204" pitchFamily="34" charset="0"/>
                <a:cs typeface="Tahoma" panose="020B0604030504040204" pitchFamily="34" charset="0"/>
              </a:rPr>
              <a:t>=“c1" </a:t>
            </a:r>
            <a:r>
              <a:rPr lang="en-US" sz="1800" dirty="0">
                <a:latin typeface="Tahoma" panose="020B0604030504040204" pitchFamily="34" charset="0"/>
                <a:ea typeface="Tahoma" panose="020B0604030504040204" pitchFamily="34" charset="0"/>
                <a:cs typeface="Tahoma" panose="020B0604030504040204" pitchFamily="34" charset="0"/>
              </a:rPr>
              <a:t>width="200" height="100" style="border:1px solid #000000;"&gt;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Your browser does not support the HTML canvas tag.</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&lt;/canvas&gt;</a:t>
            </a:r>
          </a:p>
        </p:txBody>
      </p:sp>
    </p:spTree>
    <p:extLst>
      <p:ext uri="{BB962C8B-B14F-4D97-AF65-F5344CB8AC3E}">
        <p14:creationId xmlns:p14="http://schemas.microsoft.com/office/powerpoint/2010/main" val="114110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Difference</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149909139"/>
              </p:ext>
            </p:extLst>
          </p:nvPr>
        </p:nvGraphicFramePr>
        <p:xfrm>
          <a:off x="712659" y="1127013"/>
          <a:ext cx="8674100" cy="3948495"/>
        </p:xfrm>
        <a:graphic>
          <a:graphicData uri="http://schemas.openxmlformats.org/drawingml/2006/table">
            <a:tbl>
              <a:tblPr firstRow="1" firstCol="1" bandRow="1">
                <a:tableStyleId>{5C22544A-7EE6-4342-B048-85BDC9FD1C3A}</a:tableStyleId>
              </a:tblPr>
              <a:tblGrid>
                <a:gridCol w="4337050">
                  <a:extLst>
                    <a:ext uri="{9D8B030D-6E8A-4147-A177-3AD203B41FA5}">
                      <a16:colId xmlns:a16="http://schemas.microsoft.com/office/drawing/2014/main" val="1951160904"/>
                    </a:ext>
                  </a:extLst>
                </a:gridCol>
                <a:gridCol w="4337050">
                  <a:extLst>
                    <a:ext uri="{9D8B030D-6E8A-4147-A177-3AD203B41FA5}">
                      <a16:colId xmlns:a16="http://schemas.microsoft.com/office/drawing/2014/main" val="2242827577"/>
                    </a:ext>
                  </a:extLst>
                </a:gridCol>
              </a:tblGrid>
              <a:tr h="0">
                <a:tc>
                  <a:txBody>
                    <a:bodyPr/>
                    <a:lstStyle/>
                    <a:p>
                      <a:pPr marL="0" marR="0">
                        <a:lnSpc>
                          <a:spcPct val="107000"/>
                        </a:lnSpc>
                        <a:spcBef>
                          <a:spcPts val="0"/>
                        </a:spcBef>
                        <a:spcAft>
                          <a:spcPts val="0"/>
                        </a:spcAft>
                      </a:pPr>
                      <a:r>
                        <a:rPr lang="en-US" sz="1600" spc="10" dirty="0">
                          <a:effectLst/>
                        </a:rPr>
                        <a:t>Older version of HTML are less mobile-friendly.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HTML5 language is more mobile-friendly.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3505028905"/>
                  </a:ext>
                </a:extLst>
              </a:tr>
              <a:tr h="0">
                <a:tc>
                  <a:txBody>
                    <a:bodyPr/>
                    <a:lstStyle/>
                    <a:p>
                      <a:pPr marL="0" marR="0">
                        <a:lnSpc>
                          <a:spcPct val="107000"/>
                        </a:lnSpc>
                        <a:spcBef>
                          <a:spcPts val="0"/>
                        </a:spcBef>
                        <a:spcAft>
                          <a:spcPts val="0"/>
                        </a:spcAft>
                      </a:pPr>
                      <a:r>
                        <a:rPr lang="en-US" sz="1600" spc="10">
                          <a:effectLst/>
                        </a:rPr>
                        <a:t>Doctype declaration is too long and complicated.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Doctype declaration is quite simple and easy.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2322720271"/>
                  </a:ext>
                </a:extLst>
              </a:tr>
              <a:tr h="0">
                <a:tc>
                  <a:txBody>
                    <a:bodyPr/>
                    <a:lstStyle/>
                    <a:p>
                      <a:pPr marL="0" marR="0">
                        <a:lnSpc>
                          <a:spcPct val="107000"/>
                        </a:lnSpc>
                        <a:spcBef>
                          <a:spcPts val="0"/>
                        </a:spcBef>
                        <a:spcAft>
                          <a:spcPts val="0"/>
                        </a:spcAft>
                      </a:pPr>
                      <a:r>
                        <a:rPr lang="en-US" sz="1600" spc="10">
                          <a:effectLst/>
                        </a:rPr>
                        <a:t>Elements like nav, header were not present.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New element for web structure like nav, header, footer etc.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1548965041"/>
                  </a:ext>
                </a:extLst>
              </a:tr>
              <a:tr h="0">
                <a:tc>
                  <a:txBody>
                    <a:bodyPr/>
                    <a:lstStyle/>
                    <a:p>
                      <a:pPr marL="0" marR="0">
                        <a:lnSpc>
                          <a:spcPct val="107000"/>
                        </a:lnSpc>
                        <a:spcBef>
                          <a:spcPts val="0"/>
                        </a:spcBef>
                        <a:spcAft>
                          <a:spcPts val="0"/>
                        </a:spcAft>
                      </a:pPr>
                      <a:r>
                        <a:rPr lang="en-US" sz="1600" spc="10">
                          <a:effectLst/>
                        </a:rPr>
                        <a:t>Character encoding is long and complicated.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Character encoding is simple and easy.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1494450623"/>
                  </a:ext>
                </a:extLst>
              </a:tr>
              <a:tr h="0">
                <a:tc>
                  <a:txBody>
                    <a:bodyPr/>
                    <a:lstStyle/>
                    <a:p>
                      <a:pPr marL="0" marR="0">
                        <a:lnSpc>
                          <a:spcPct val="107000"/>
                        </a:lnSpc>
                        <a:spcBef>
                          <a:spcPts val="0"/>
                        </a:spcBef>
                        <a:spcAft>
                          <a:spcPts val="0"/>
                        </a:spcAft>
                      </a:pPr>
                      <a:r>
                        <a:rPr lang="en-US" sz="1600" spc="10">
                          <a:effectLst/>
                        </a:rPr>
                        <a:t>It is almost impossible to get true GeoLocation of user with the help of browser.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One can track the GeoLocation of a user easily by using JS GeoLocation API.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592698896"/>
                  </a:ext>
                </a:extLst>
              </a:tr>
              <a:tr h="0">
                <a:tc>
                  <a:txBody>
                    <a:bodyPr/>
                    <a:lstStyle/>
                    <a:p>
                      <a:pPr marL="0" marR="0">
                        <a:lnSpc>
                          <a:spcPct val="107000"/>
                        </a:lnSpc>
                        <a:spcBef>
                          <a:spcPts val="0"/>
                        </a:spcBef>
                        <a:spcAft>
                          <a:spcPts val="0"/>
                        </a:spcAft>
                      </a:pPr>
                      <a:r>
                        <a:rPr lang="en-US" sz="1600" spc="10">
                          <a:effectLst/>
                        </a:rPr>
                        <a:t>It can not handle inaccurate syntax.</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dirty="0">
                          <a:effectLst/>
                        </a:rPr>
                        <a:t>It is capable of handling inaccurate syntax.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350174354"/>
                  </a:ext>
                </a:extLst>
              </a:tr>
            </a:tbl>
          </a:graphicData>
        </a:graphic>
      </p:graphicFrame>
    </p:spTree>
    <p:extLst>
      <p:ext uri="{BB962C8B-B14F-4D97-AF65-F5344CB8AC3E}">
        <p14:creationId xmlns:p14="http://schemas.microsoft.com/office/powerpoint/2010/main" val="14908361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Canvas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00919"/>
            <a:ext cx="9002122" cy="43434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a:latin typeface="Tahoma" panose="020B0604030504040204" pitchFamily="34" charset="0"/>
                <a:ea typeface="Tahoma" panose="020B0604030504040204" pitchFamily="34" charset="0"/>
                <a:cs typeface="Tahoma" panose="020B0604030504040204" pitchFamily="34" charset="0"/>
              </a:rPr>
              <a:t> &lt;canvas id="c1" height="200px" width="200px" style="border: solid </a:t>
            </a:r>
            <a:r>
              <a:rPr lang="en-US" sz="1800" dirty="0" smtClean="0">
                <a:latin typeface="Tahoma" panose="020B0604030504040204" pitchFamily="34" charset="0"/>
                <a:ea typeface="Tahoma" panose="020B0604030504040204" pitchFamily="34" charset="0"/>
                <a:cs typeface="Tahoma" panose="020B0604030504040204" pitchFamily="34" charset="0"/>
              </a:rPr>
              <a:t>7px blue</a:t>
            </a:r>
            <a:r>
              <a:rPr lang="en-US" sz="1800" dirty="0">
                <a:latin typeface="Tahoma" panose="020B0604030504040204" pitchFamily="34" charset="0"/>
                <a:ea typeface="Tahoma" panose="020B0604030504040204" pitchFamily="34" charset="0"/>
                <a:cs typeface="Tahoma" panose="020B0604030504040204" pitchFamily="34" charset="0"/>
              </a:rPr>
              <a:t>;"&gt;&lt;/canvas&gt;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&lt;script&gt;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var</a:t>
            </a:r>
            <a:r>
              <a:rPr lang="en-US" sz="1800" dirty="0">
                <a:latin typeface="Tahoma" panose="020B0604030504040204" pitchFamily="34" charset="0"/>
                <a:ea typeface="Tahoma" panose="020B0604030504040204" pitchFamily="34" charset="0"/>
                <a:cs typeface="Tahoma" panose="020B0604030504040204" pitchFamily="34" charset="0"/>
              </a:rPr>
              <a:t> c = </a:t>
            </a:r>
            <a:r>
              <a:rPr lang="en-US" sz="1800" dirty="0" err="1">
                <a:latin typeface="Tahoma" panose="020B0604030504040204" pitchFamily="34" charset="0"/>
                <a:ea typeface="Tahoma" panose="020B0604030504040204" pitchFamily="34" charset="0"/>
                <a:cs typeface="Tahoma" panose="020B0604030504040204" pitchFamily="34" charset="0"/>
              </a:rPr>
              <a:t>document.getElementById</a:t>
            </a:r>
            <a:r>
              <a:rPr lang="en-US" sz="1800" dirty="0">
                <a:latin typeface="Tahoma" panose="020B0604030504040204" pitchFamily="34" charset="0"/>
                <a:ea typeface="Tahoma" panose="020B0604030504040204" pitchFamily="34" charset="0"/>
                <a:cs typeface="Tahoma" panose="020B0604030504040204" pitchFamily="34" charset="0"/>
              </a:rPr>
              <a:t>("c1");</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var</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ctx</a:t>
            </a:r>
            <a:r>
              <a:rPr lang="en-US" sz="1800" dirty="0">
                <a:latin typeface="Tahoma" panose="020B0604030504040204" pitchFamily="34" charset="0"/>
                <a:ea typeface="Tahoma" panose="020B0604030504040204" pitchFamily="34" charset="0"/>
                <a:cs typeface="Tahoma" panose="020B0604030504040204" pitchFamily="34" charset="0"/>
              </a:rPr>
              <a:t> = </a:t>
            </a:r>
            <a:r>
              <a:rPr lang="en-US" sz="1800" dirty="0" err="1">
                <a:latin typeface="Tahoma" panose="020B0604030504040204" pitchFamily="34" charset="0"/>
                <a:ea typeface="Tahoma" panose="020B0604030504040204" pitchFamily="34" charset="0"/>
                <a:cs typeface="Tahoma" panose="020B0604030504040204" pitchFamily="34" charset="0"/>
              </a:rPr>
              <a:t>c.getContext</a:t>
            </a:r>
            <a:r>
              <a:rPr lang="en-US" sz="1800" dirty="0">
                <a:latin typeface="Tahoma" panose="020B0604030504040204" pitchFamily="34" charset="0"/>
                <a:ea typeface="Tahoma" panose="020B0604030504040204" pitchFamily="34" charset="0"/>
                <a:cs typeface="Tahoma" panose="020B0604030504040204" pitchFamily="34" charset="0"/>
              </a:rPr>
              <a:t>("2d");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ctx.font</a:t>
            </a:r>
            <a:r>
              <a:rPr lang="en-US" sz="1800" dirty="0">
                <a:latin typeface="Tahoma" panose="020B0604030504040204" pitchFamily="34" charset="0"/>
                <a:ea typeface="Tahoma" panose="020B0604030504040204" pitchFamily="34" charset="0"/>
                <a:cs typeface="Tahoma" panose="020B0604030504040204" pitchFamily="34" charset="0"/>
              </a:rPr>
              <a:t> = "30px Arial";</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ctx.fillText</a:t>
            </a:r>
            <a:r>
              <a:rPr lang="en-US" sz="1800" dirty="0">
                <a:latin typeface="Tahoma" panose="020B0604030504040204" pitchFamily="34" charset="0"/>
                <a:ea typeface="Tahoma" panose="020B0604030504040204" pitchFamily="34" charset="0"/>
                <a:cs typeface="Tahoma" panose="020B0604030504040204" pitchFamily="34" charset="0"/>
              </a:rPr>
              <a:t>("Hello World", 10, 50); //</a:t>
            </a:r>
            <a:r>
              <a:rPr lang="en-US" sz="1800" dirty="0" err="1">
                <a:latin typeface="Tahoma" panose="020B0604030504040204" pitchFamily="34" charset="0"/>
                <a:ea typeface="Tahoma" panose="020B0604030504040204" pitchFamily="34" charset="0"/>
                <a:cs typeface="Tahoma" panose="020B0604030504040204" pitchFamily="34" charset="0"/>
              </a:rPr>
              <a:t>context.fillText</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text,x,y,maxWidth</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&lt;/script</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//Circle</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ctx.beginPath</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r>
              <a:rPr lang="en-IN" sz="1800" dirty="0">
                <a:latin typeface="Tahoma" panose="020B0604030504040204" pitchFamily="34" charset="0"/>
                <a:ea typeface="Tahoma" panose="020B0604030504040204" pitchFamily="34" charset="0"/>
                <a:cs typeface="Tahoma" panose="020B0604030504040204" pitchFamily="34" charset="0"/>
              </a:rPr>
              <a:t>//context.arc(</a:t>
            </a:r>
            <a:r>
              <a:rPr lang="en-IN" sz="1800" dirty="0" err="1">
                <a:latin typeface="Tahoma" panose="020B0604030504040204" pitchFamily="34" charset="0"/>
                <a:ea typeface="Tahoma" panose="020B0604030504040204" pitchFamily="34" charset="0"/>
                <a:cs typeface="Tahoma" panose="020B0604030504040204" pitchFamily="34" charset="0"/>
              </a:rPr>
              <a:t>x,y,r,sAngle,eAngle,counterclockwise</a:t>
            </a:r>
            <a:r>
              <a:rPr lang="en-IN" sz="1800" dirty="0">
                <a:latin typeface="Tahoma" panose="020B0604030504040204" pitchFamily="34" charset="0"/>
                <a:ea typeface="Tahoma" panose="020B0604030504040204" pitchFamily="34" charset="0"/>
                <a:cs typeface="Tahoma" panose="020B0604030504040204" pitchFamily="34" charset="0"/>
              </a:rPr>
              <a:t>);</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a:t>
            </a:r>
            <a:r>
              <a:rPr lang="en-US" sz="1800" dirty="0">
                <a:latin typeface="Tahoma" panose="020B0604030504040204" pitchFamily="34" charset="0"/>
                <a:ea typeface="Tahoma" panose="020B0604030504040204" pitchFamily="34" charset="0"/>
                <a:cs typeface="Tahoma" panose="020B0604030504040204" pitchFamily="34" charset="0"/>
              </a:rPr>
              <a:t>ctx.arc(95, 50, 40, 0, 2 * </a:t>
            </a:r>
            <a:r>
              <a:rPr lang="en-US" sz="1800" dirty="0" err="1">
                <a:latin typeface="Tahoma" panose="020B0604030504040204" pitchFamily="34" charset="0"/>
                <a:ea typeface="Tahoma" panose="020B0604030504040204" pitchFamily="34" charset="0"/>
                <a:cs typeface="Tahoma" panose="020B0604030504040204" pitchFamily="34" charset="0"/>
              </a:rPr>
              <a:t>Math.PI</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script&gt;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6351917" y="3591719"/>
            <a:ext cx="3733800" cy="1785104"/>
          </a:xfrm>
          <a:prstGeom prst="rect">
            <a:avLst/>
          </a:prstGeom>
          <a:noFill/>
        </p:spPr>
        <p:txBody>
          <a:bodyPr wrap="square" rtlCol="0">
            <a:spAutoFit/>
          </a:bodyPr>
          <a:lstStyle/>
          <a:p>
            <a:pPr fontAlgn="base"/>
            <a:r>
              <a:rPr lang="en-US" sz="1800" dirty="0">
                <a:latin typeface="Tahoma" panose="020B0604030504040204" pitchFamily="34" charset="0"/>
                <a:ea typeface="Tahoma" panose="020B0604030504040204" pitchFamily="34" charset="0"/>
                <a:cs typeface="Tahoma" panose="020B0604030504040204" pitchFamily="34" charset="0"/>
              </a:rPr>
              <a:t>//Line</a:t>
            </a:r>
          </a:p>
          <a:p>
            <a:pPr fontAlgn="base"/>
            <a:r>
              <a:rPr lang="en-US" sz="1800" dirty="0" smtClean="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ctx.moveTo</a:t>
            </a:r>
            <a:r>
              <a:rPr lang="en-US" sz="1800" dirty="0">
                <a:latin typeface="Tahoma" panose="020B0604030504040204" pitchFamily="34" charset="0"/>
                <a:ea typeface="Tahoma" panose="020B0604030504040204" pitchFamily="34" charset="0"/>
                <a:cs typeface="Tahoma" panose="020B0604030504040204" pitchFamily="34" charset="0"/>
              </a:rPr>
              <a:t>(0,0</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fontAlgn="base"/>
            <a:r>
              <a:rPr lang="en-IN" sz="1800" dirty="0" smtClean="0">
                <a:latin typeface="Tahoma" panose="020B0604030504040204" pitchFamily="34" charset="0"/>
                <a:ea typeface="Tahoma" panose="020B0604030504040204" pitchFamily="34" charset="0"/>
                <a:cs typeface="Tahoma" panose="020B0604030504040204" pitchFamily="34" charset="0"/>
              </a:rPr>
              <a:t>//</a:t>
            </a:r>
            <a:r>
              <a:rPr lang="en-US" i="1" dirty="0" err="1"/>
              <a:t>context</a:t>
            </a:r>
            <a:r>
              <a:rPr lang="en-US" dirty="0" err="1"/>
              <a:t>.lineTo</a:t>
            </a:r>
            <a:r>
              <a:rPr lang="en-US" dirty="0"/>
              <a:t>(</a:t>
            </a:r>
            <a:r>
              <a:rPr lang="en-US" i="1" dirty="0" err="1"/>
              <a:t>x,y</a:t>
            </a:r>
            <a:r>
              <a:rPr lang="en-US" dirty="0"/>
              <a:t>);</a:t>
            </a:r>
            <a:endParaRPr lang="en-US" sz="1800" dirty="0">
              <a:latin typeface="Tahoma" panose="020B0604030504040204" pitchFamily="34" charset="0"/>
              <a:ea typeface="Tahoma" panose="020B0604030504040204" pitchFamily="34" charset="0"/>
              <a:cs typeface="Tahoma" panose="020B0604030504040204" pitchFamily="34" charset="0"/>
            </a:endParaRPr>
          </a:p>
          <a:p>
            <a:pPr fontAlgn="base"/>
            <a:r>
              <a:rPr lang="en-US" sz="1800" dirty="0" smtClean="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ctx.lineTo</a:t>
            </a:r>
            <a:r>
              <a:rPr lang="en-US" sz="1800" dirty="0">
                <a:latin typeface="Tahoma" panose="020B0604030504040204" pitchFamily="34" charset="0"/>
                <a:ea typeface="Tahoma" panose="020B0604030504040204" pitchFamily="34" charset="0"/>
                <a:cs typeface="Tahoma" panose="020B0604030504040204" pitchFamily="34" charset="0"/>
              </a:rPr>
              <a:t>(200,200);</a:t>
            </a:r>
          </a:p>
          <a:p>
            <a:pPr fontAlgn="base"/>
            <a:r>
              <a:rPr lang="en-US" sz="1800" dirty="0" smtClean="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ctx.stroke</a:t>
            </a:r>
            <a:r>
              <a:rPr lang="en-US" sz="1800" dirty="0">
                <a:latin typeface="Tahoma" panose="020B0604030504040204" pitchFamily="34" charset="0"/>
                <a:ea typeface="Tahoma" panose="020B0604030504040204" pitchFamily="34" charset="0"/>
                <a:cs typeface="Tahoma" panose="020B0604030504040204" pitchFamily="34" charset="0"/>
              </a:rPr>
              <a:t>();</a:t>
            </a:r>
          </a:p>
          <a:p>
            <a:pPr fontAlgn="base"/>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script&gt;</a:t>
            </a:r>
          </a:p>
        </p:txBody>
      </p:sp>
    </p:spTree>
    <p:extLst>
      <p:ext uri="{BB962C8B-B14F-4D97-AF65-F5344CB8AC3E}">
        <p14:creationId xmlns:p14="http://schemas.microsoft.com/office/powerpoint/2010/main" val="21126221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What is HTML Web Storage?</a:t>
            </a:r>
          </a:p>
        </p:txBody>
      </p:sp>
      <p:sp>
        <p:nvSpPr>
          <p:cNvPr id="4" name="Title 8"/>
          <p:cNvSpPr txBox="1">
            <a:spLocks/>
          </p:cNvSpPr>
          <p:nvPr/>
        </p:nvSpPr>
        <p:spPr>
          <a:xfrm>
            <a:off x="675278" y="1192213"/>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With </a:t>
            </a:r>
            <a:r>
              <a:rPr lang="en-US" sz="1800" dirty="0">
                <a:latin typeface="Tahoma" panose="020B0604030504040204" pitchFamily="34" charset="0"/>
                <a:ea typeface="Tahoma" panose="020B0604030504040204" pitchFamily="34" charset="0"/>
                <a:cs typeface="Tahoma" panose="020B0604030504040204" pitchFamily="34" charset="0"/>
              </a:rPr>
              <a:t>web storage, web applications can store data locally within the user's browser.</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Before HTML5, application data had to be stored in cookies, included in every server request. Web storage is more secure, and large amounts of data can be stored locally, without affecting website performance.</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Unlike cookies, the storage limit is far larger (at least 5MB) and information is never transferred to the server.</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Web storage is per origin (per domain and protocol). All pages, from one origin, can store and access the same data.</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84137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Web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Storage Objects</a:t>
            </a:r>
            <a:endPar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HTML </a:t>
            </a:r>
            <a:r>
              <a:rPr lang="en-US" sz="1800" dirty="0">
                <a:latin typeface="Tahoma" panose="020B0604030504040204" pitchFamily="34" charset="0"/>
                <a:ea typeface="Tahoma" panose="020B0604030504040204" pitchFamily="34" charset="0"/>
                <a:cs typeface="Tahoma" panose="020B0604030504040204" pitchFamily="34" charset="0"/>
              </a:rPr>
              <a:t>web storage provides two objects for storing data on the client: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err="1">
                <a:latin typeface="Tahoma" panose="020B0604030504040204" pitchFamily="34" charset="0"/>
                <a:ea typeface="Tahoma" panose="020B0604030504040204" pitchFamily="34" charset="0"/>
                <a:cs typeface="Tahoma" panose="020B0604030504040204" pitchFamily="34" charset="0"/>
              </a:rPr>
              <a:t>window.localStorage</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smtClean="0">
                <a:latin typeface="Tahoma" panose="020B0604030504040204" pitchFamily="34" charset="0"/>
                <a:ea typeface="Tahoma" panose="020B0604030504040204" pitchFamily="34" charset="0"/>
                <a:cs typeface="Tahoma" panose="020B0604030504040204" pitchFamily="34" charset="0"/>
              </a:rPr>
              <a:t>– </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err="1">
                <a:latin typeface="Tahoma" panose="020B0604030504040204" pitchFamily="34" charset="0"/>
                <a:ea typeface="Tahoma" panose="020B0604030504040204" pitchFamily="34" charset="0"/>
                <a:cs typeface="Tahoma" panose="020B0604030504040204" pitchFamily="34" charset="0"/>
              </a:rPr>
              <a:t>localStorage</a:t>
            </a:r>
            <a:r>
              <a:rPr lang="en-US" sz="1800" dirty="0">
                <a:latin typeface="Tahoma" panose="020B0604030504040204" pitchFamily="34" charset="0"/>
                <a:ea typeface="Tahoma" panose="020B0604030504040204" pitchFamily="34" charset="0"/>
                <a:cs typeface="Tahoma" panose="020B0604030504040204" pitchFamily="34" charset="0"/>
              </a:rPr>
              <a:t> object stores the data with no expiration date. The data will not be deleted when the browser is closed, and will be available the next day, week, or year</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IN"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Store</a:t>
            </a:r>
          </a:p>
          <a:p>
            <a:pPr algn="l" fontAlgn="base"/>
            <a:r>
              <a:rPr lang="en-US" sz="1800" dirty="0" err="1">
                <a:latin typeface="Tahoma" panose="020B0604030504040204" pitchFamily="34" charset="0"/>
                <a:ea typeface="Tahoma" panose="020B0604030504040204" pitchFamily="34" charset="0"/>
                <a:cs typeface="Tahoma" panose="020B0604030504040204" pitchFamily="34" charset="0"/>
              </a:rPr>
              <a:t>localStorage.setItem</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lastname</a:t>
            </a:r>
            <a:r>
              <a:rPr lang="en-US" sz="1800" dirty="0">
                <a:latin typeface="Tahoma" panose="020B0604030504040204" pitchFamily="34" charset="0"/>
                <a:ea typeface="Tahoma" panose="020B0604030504040204" pitchFamily="34" charset="0"/>
                <a:cs typeface="Tahoma" panose="020B0604030504040204" pitchFamily="34" charset="0"/>
              </a:rPr>
              <a:t>", "Smith");</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Retrieve</a:t>
            </a:r>
          </a:p>
          <a:p>
            <a:pPr algn="l" fontAlgn="base"/>
            <a:r>
              <a:rPr lang="en-US" sz="1800" dirty="0" err="1">
                <a:latin typeface="Tahoma" panose="020B0604030504040204" pitchFamily="34" charset="0"/>
                <a:ea typeface="Tahoma" panose="020B0604030504040204" pitchFamily="34" charset="0"/>
                <a:cs typeface="Tahoma" panose="020B0604030504040204" pitchFamily="34" charset="0"/>
              </a:rPr>
              <a:t>document.getElementById</a:t>
            </a:r>
            <a:r>
              <a:rPr lang="en-US" sz="1800" dirty="0">
                <a:latin typeface="Tahoma" panose="020B0604030504040204" pitchFamily="34" charset="0"/>
                <a:ea typeface="Tahoma" panose="020B0604030504040204" pitchFamily="34" charset="0"/>
                <a:cs typeface="Tahoma" panose="020B0604030504040204" pitchFamily="34" charset="0"/>
              </a:rPr>
              <a:t>("result").</a:t>
            </a:r>
            <a:r>
              <a:rPr lang="en-US" sz="1800" dirty="0" err="1">
                <a:latin typeface="Tahoma" panose="020B0604030504040204" pitchFamily="34" charset="0"/>
                <a:ea typeface="Tahoma" panose="020B0604030504040204" pitchFamily="34" charset="0"/>
                <a:cs typeface="Tahoma" panose="020B0604030504040204" pitchFamily="34" charset="0"/>
              </a:rPr>
              <a:t>innerHTML</a:t>
            </a:r>
            <a:r>
              <a:rPr lang="en-US" sz="1800" dirty="0">
                <a:latin typeface="Tahoma" panose="020B0604030504040204" pitchFamily="34" charset="0"/>
                <a:ea typeface="Tahoma" panose="020B0604030504040204" pitchFamily="34" charset="0"/>
                <a:cs typeface="Tahoma" panose="020B0604030504040204" pitchFamily="34" charset="0"/>
              </a:rPr>
              <a:t> = </a:t>
            </a:r>
            <a:r>
              <a:rPr lang="en-US" sz="1800" dirty="0" err="1">
                <a:latin typeface="Tahoma" panose="020B0604030504040204" pitchFamily="34" charset="0"/>
                <a:ea typeface="Tahoma" panose="020B0604030504040204" pitchFamily="34" charset="0"/>
                <a:cs typeface="Tahoma" panose="020B0604030504040204" pitchFamily="34" charset="0"/>
              </a:rPr>
              <a:t>localStorage.getItem</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lastname</a:t>
            </a:r>
            <a:r>
              <a:rPr lang="en-US" sz="1800" dirty="0" smtClean="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4795394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Web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Storage Objects</a:t>
            </a:r>
            <a:endPar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600" b="1" dirty="0" err="1" smtClean="0">
                <a:latin typeface="Tahoma" panose="020B0604030504040204" pitchFamily="34" charset="0"/>
                <a:ea typeface="Tahoma" panose="020B0604030504040204" pitchFamily="34" charset="0"/>
                <a:cs typeface="Tahoma" panose="020B0604030504040204" pitchFamily="34" charset="0"/>
              </a:rPr>
              <a:t>window.sessionStorage</a:t>
            </a:r>
            <a:r>
              <a:rPr lang="en-US" sz="1600" dirty="0" smtClean="0">
                <a:latin typeface="Tahoma" panose="020B0604030504040204" pitchFamily="34" charset="0"/>
                <a:ea typeface="Tahoma" panose="020B0604030504040204" pitchFamily="34" charset="0"/>
                <a:cs typeface="Tahoma" panose="020B0604030504040204" pitchFamily="34" charset="0"/>
              </a:rPr>
              <a:t> – </a:t>
            </a:r>
          </a:p>
          <a:p>
            <a:pPr algn="l" fontAlgn="base"/>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err="1">
                <a:latin typeface="Tahoma" panose="020B0604030504040204" pitchFamily="34" charset="0"/>
                <a:ea typeface="Tahoma" panose="020B0604030504040204" pitchFamily="34" charset="0"/>
                <a:cs typeface="Tahoma" panose="020B0604030504040204" pitchFamily="34" charset="0"/>
              </a:rPr>
              <a:t>sessionStorage</a:t>
            </a:r>
            <a:r>
              <a:rPr lang="en-US" sz="1600" dirty="0">
                <a:latin typeface="Tahoma" panose="020B0604030504040204" pitchFamily="34" charset="0"/>
                <a:ea typeface="Tahoma" panose="020B0604030504040204" pitchFamily="34" charset="0"/>
                <a:cs typeface="Tahoma" panose="020B0604030504040204" pitchFamily="34" charset="0"/>
              </a:rPr>
              <a:t> object is equal to the </a:t>
            </a:r>
            <a:r>
              <a:rPr lang="en-US" sz="1600" dirty="0" err="1">
                <a:latin typeface="Tahoma" panose="020B0604030504040204" pitchFamily="34" charset="0"/>
                <a:ea typeface="Tahoma" panose="020B0604030504040204" pitchFamily="34" charset="0"/>
                <a:cs typeface="Tahoma" panose="020B0604030504040204" pitchFamily="34" charset="0"/>
              </a:rPr>
              <a:t>localStorage</a:t>
            </a:r>
            <a:r>
              <a:rPr lang="en-US" sz="1600" dirty="0">
                <a:latin typeface="Tahoma" panose="020B0604030504040204" pitchFamily="34" charset="0"/>
                <a:ea typeface="Tahoma" panose="020B0604030504040204" pitchFamily="34" charset="0"/>
                <a:cs typeface="Tahoma" panose="020B0604030504040204" pitchFamily="34" charset="0"/>
              </a:rPr>
              <a:t> object, except that it stores the data for only one session. The data is deleted when the user closes the specific browser tab</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IN" sz="1600" dirty="0">
              <a:latin typeface="Tahoma" panose="020B0604030504040204" pitchFamily="34" charset="0"/>
              <a:ea typeface="Tahoma" panose="020B0604030504040204" pitchFamily="34" charset="0"/>
              <a:cs typeface="Tahoma" panose="020B0604030504040204" pitchFamily="34" charset="0"/>
            </a:endParaRPr>
          </a:p>
          <a:p>
            <a:pPr algn="l" fontAlgn="base"/>
            <a:r>
              <a:rPr lang="en-IN" sz="1600"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6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600" dirty="0">
                <a:latin typeface="Tahoma" panose="020B0604030504040204" pitchFamily="34" charset="0"/>
                <a:ea typeface="Tahoma" panose="020B0604030504040204" pitchFamily="34" charset="0"/>
                <a:cs typeface="Tahoma" panose="020B0604030504040204" pitchFamily="34" charset="0"/>
              </a:rPr>
              <a:t>if (</a:t>
            </a:r>
            <a:r>
              <a:rPr lang="en-US" sz="1600" dirty="0" err="1">
                <a:latin typeface="Tahoma" panose="020B0604030504040204" pitchFamily="34" charset="0"/>
                <a:ea typeface="Tahoma" panose="020B0604030504040204" pitchFamily="34" charset="0"/>
                <a:cs typeface="Tahoma" panose="020B0604030504040204" pitchFamily="34" charset="0"/>
              </a:rPr>
              <a:t>sessionStorage.clickcount</a:t>
            </a:r>
            <a:r>
              <a:rPr lang="en-US" sz="16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sessionStorage.clickcount</a:t>
            </a:r>
            <a:r>
              <a:rPr lang="en-US" sz="1600" dirty="0">
                <a:latin typeface="Tahoma" panose="020B0604030504040204" pitchFamily="34" charset="0"/>
                <a:ea typeface="Tahoma" panose="020B0604030504040204" pitchFamily="34" charset="0"/>
                <a:cs typeface="Tahoma" panose="020B0604030504040204" pitchFamily="34" charset="0"/>
              </a:rPr>
              <a:t> = Number(</a:t>
            </a:r>
            <a:r>
              <a:rPr lang="en-US" sz="1600" dirty="0" err="1">
                <a:latin typeface="Tahoma" panose="020B0604030504040204" pitchFamily="34" charset="0"/>
                <a:ea typeface="Tahoma" panose="020B0604030504040204" pitchFamily="34" charset="0"/>
                <a:cs typeface="Tahoma" panose="020B0604030504040204" pitchFamily="34" charset="0"/>
              </a:rPr>
              <a:t>sessionStorage.clickcount</a:t>
            </a:r>
            <a:r>
              <a:rPr lang="en-US" sz="1600" dirty="0">
                <a:latin typeface="Tahoma" panose="020B0604030504040204" pitchFamily="34" charset="0"/>
                <a:ea typeface="Tahoma" panose="020B0604030504040204" pitchFamily="34" charset="0"/>
                <a:cs typeface="Tahoma" panose="020B0604030504040204" pitchFamily="34" charset="0"/>
              </a:rPr>
              <a:t>) + 1;</a:t>
            </a:r>
          </a:p>
          <a:p>
            <a:pPr algn="l" fontAlgn="base"/>
            <a:r>
              <a:rPr lang="en-US" sz="1600" dirty="0">
                <a:latin typeface="Tahoma" panose="020B0604030504040204" pitchFamily="34" charset="0"/>
                <a:ea typeface="Tahoma" panose="020B0604030504040204" pitchFamily="34" charset="0"/>
                <a:cs typeface="Tahoma" panose="020B0604030504040204" pitchFamily="34" charset="0"/>
              </a:rPr>
              <a:t>} else {</a:t>
            </a:r>
          </a:p>
          <a:p>
            <a:pPr algn="l" fontAlgn="base"/>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sessionStorage.clickcount</a:t>
            </a:r>
            <a:r>
              <a:rPr lang="en-US" sz="1600" dirty="0">
                <a:latin typeface="Tahoma" panose="020B0604030504040204" pitchFamily="34" charset="0"/>
                <a:ea typeface="Tahoma" panose="020B0604030504040204" pitchFamily="34" charset="0"/>
                <a:cs typeface="Tahoma" panose="020B0604030504040204" pitchFamily="34" charset="0"/>
              </a:rPr>
              <a:t> = 1;</a:t>
            </a:r>
          </a:p>
          <a:p>
            <a:pPr algn="l" fontAlgn="base"/>
            <a:r>
              <a:rPr lang="en-US" sz="1600"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600" dirty="0" err="1">
                <a:latin typeface="Tahoma" panose="020B0604030504040204" pitchFamily="34" charset="0"/>
                <a:ea typeface="Tahoma" panose="020B0604030504040204" pitchFamily="34" charset="0"/>
                <a:cs typeface="Tahoma" panose="020B0604030504040204" pitchFamily="34" charset="0"/>
              </a:rPr>
              <a:t>document.getElementById</a:t>
            </a:r>
            <a:r>
              <a:rPr lang="en-US" sz="1600" dirty="0">
                <a:latin typeface="Tahoma" panose="020B0604030504040204" pitchFamily="34" charset="0"/>
                <a:ea typeface="Tahoma" panose="020B0604030504040204" pitchFamily="34" charset="0"/>
                <a:cs typeface="Tahoma" panose="020B0604030504040204" pitchFamily="34" charset="0"/>
              </a:rPr>
              <a:t>("result").</a:t>
            </a:r>
            <a:r>
              <a:rPr lang="en-US" sz="1600" dirty="0" err="1">
                <a:latin typeface="Tahoma" panose="020B0604030504040204" pitchFamily="34" charset="0"/>
                <a:ea typeface="Tahoma" panose="020B0604030504040204" pitchFamily="34" charset="0"/>
                <a:cs typeface="Tahoma" panose="020B0604030504040204" pitchFamily="34" charset="0"/>
              </a:rPr>
              <a:t>innerHTML</a:t>
            </a:r>
            <a:r>
              <a:rPr lang="en-US" sz="1600" dirty="0">
                <a:latin typeface="Tahoma" panose="020B0604030504040204" pitchFamily="34" charset="0"/>
                <a:ea typeface="Tahoma" panose="020B0604030504040204" pitchFamily="34" charset="0"/>
                <a:cs typeface="Tahoma" panose="020B0604030504040204" pitchFamily="34" charset="0"/>
              </a:rPr>
              <a:t> = "You have clicked the button " +</a:t>
            </a:r>
          </a:p>
          <a:p>
            <a:pPr algn="l" fontAlgn="base"/>
            <a:r>
              <a:rPr lang="en-US" sz="1600" dirty="0" err="1">
                <a:latin typeface="Tahoma" panose="020B0604030504040204" pitchFamily="34" charset="0"/>
                <a:ea typeface="Tahoma" panose="020B0604030504040204" pitchFamily="34" charset="0"/>
                <a:cs typeface="Tahoma" panose="020B0604030504040204" pitchFamily="34" charset="0"/>
              </a:rPr>
              <a:t>sessionStorage.clickcount</a:t>
            </a:r>
            <a:r>
              <a:rPr lang="en-US" sz="1600" dirty="0">
                <a:latin typeface="Tahoma" panose="020B0604030504040204" pitchFamily="34" charset="0"/>
                <a:ea typeface="Tahoma" panose="020B0604030504040204" pitchFamily="34" charset="0"/>
                <a:cs typeface="Tahoma" panose="020B0604030504040204" pitchFamily="34" charset="0"/>
              </a:rPr>
              <a:t> + " time(s) in this session.";</a:t>
            </a:r>
          </a:p>
        </p:txBody>
      </p:sp>
    </p:spTree>
    <p:extLst>
      <p:ext uri="{BB962C8B-B14F-4D97-AF65-F5344CB8AC3E}">
        <p14:creationId xmlns:p14="http://schemas.microsoft.com/office/powerpoint/2010/main" val="34978650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2000" dirty="0" smtClean="0">
                <a:solidFill>
                  <a:srgbClr val="00B8F1"/>
                </a:solidFill>
                <a:latin typeface="Tahoma" panose="020B0604030504040204" pitchFamily="34" charset="0"/>
                <a:ea typeface="Tahoma" panose="020B0604030504040204" pitchFamily="34" charset="0"/>
                <a:cs typeface="Tahoma" panose="020B0604030504040204" pitchFamily="34" charset="0"/>
              </a:rPr>
              <a:t>Selector API</a:t>
            </a:r>
            <a:endParaRPr lang="en-US" sz="1940" b="1" dirty="0">
              <a:solidFill>
                <a:srgbClr val="00B8F1"/>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600" dirty="0">
                <a:latin typeface="Tahoma" panose="020B0604030504040204" pitchFamily="34" charset="0"/>
                <a:ea typeface="Tahoma" panose="020B0604030504040204" pitchFamily="34" charset="0"/>
                <a:cs typeface="Tahoma" panose="020B0604030504040204" pitchFamily="34" charset="0"/>
              </a:rPr>
              <a:t>Methods for selecting and testing elements </a:t>
            </a:r>
          </a:p>
          <a:p>
            <a:pPr algn="l" fontAlgn="base"/>
            <a:r>
              <a:rPr lang="en-US" sz="1600" dirty="0">
                <a:latin typeface="Tahoma" panose="020B0604030504040204" pitchFamily="34" charset="0"/>
                <a:ea typeface="Tahoma" panose="020B0604030504040204" pitchFamily="34" charset="0"/>
                <a:cs typeface="Tahoma" panose="020B0604030504040204" pitchFamily="34" charset="0"/>
              </a:rPr>
              <a:t>based on match of a given selector.</a:t>
            </a:r>
          </a:p>
          <a:p>
            <a:pPr algn="l" fontAlgn="base"/>
            <a:r>
              <a:rPr lang="en-US" sz="1600" dirty="0">
                <a:latin typeface="Tahoma" panose="020B0604030504040204" pitchFamily="34" charset="0"/>
                <a:ea typeface="Tahoma" panose="020B0604030504040204" pitchFamily="34" charset="0"/>
                <a:cs typeface="Tahoma" panose="020B0604030504040204" pitchFamily="34" charset="0"/>
              </a:rPr>
              <a:t>Two types Selector methods </a:t>
            </a:r>
            <a:r>
              <a:rPr lang="en-US" sz="1600" dirty="0" smtClean="0">
                <a:latin typeface="Tahoma" panose="020B0604030504040204" pitchFamily="34" charset="0"/>
                <a:ea typeface="Tahoma" panose="020B0604030504040204" pitchFamily="34" charset="0"/>
                <a:cs typeface="Tahoma" panose="020B0604030504040204" pitchFamily="34" charset="0"/>
              </a:rPr>
              <a:t>available</a:t>
            </a:r>
          </a:p>
          <a:p>
            <a:pPr algn="l" fontAlgn="base"/>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600" dirty="0" err="1" smtClean="0">
                <a:latin typeface="Tahoma" panose="020B0604030504040204" pitchFamily="34" charset="0"/>
                <a:ea typeface="Tahoma" panose="020B0604030504040204" pitchFamily="34" charset="0"/>
                <a:cs typeface="Tahoma" panose="020B0604030504040204" pitchFamily="34" charset="0"/>
              </a:rPr>
              <a:t>querySelector</a:t>
            </a:r>
            <a:r>
              <a:rPr lang="en-US" sz="1600" dirty="0">
                <a:latin typeface="Tahoma" panose="020B0604030504040204" pitchFamily="34" charset="0"/>
                <a:ea typeface="Tahoma" panose="020B0604030504040204" pitchFamily="34" charset="0"/>
                <a:cs typeface="Tahoma" panose="020B0604030504040204" pitchFamily="34" charset="0"/>
              </a:rPr>
              <a:t>(): the first element which matches the </a:t>
            </a:r>
            <a:r>
              <a:rPr lang="en-US" sz="1600" dirty="0" smtClean="0">
                <a:latin typeface="Tahoma" panose="020B0604030504040204" pitchFamily="34" charset="0"/>
                <a:ea typeface="Tahoma" panose="020B0604030504040204" pitchFamily="34" charset="0"/>
                <a:cs typeface="Tahoma" panose="020B0604030504040204" pitchFamily="34" charset="0"/>
              </a:rPr>
              <a:t>specified </a:t>
            </a:r>
            <a:r>
              <a:rPr lang="en-US" sz="1600" dirty="0">
                <a:latin typeface="Tahoma" panose="020B0604030504040204" pitchFamily="34" charset="0"/>
                <a:ea typeface="Tahoma" panose="020B0604030504040204" pitchFamily="34" charset="0"/>
                <a:cs typeface="Tahoma" panose="020B0604030504040204" pitchFamily="34" charset="0"/>
              </a:rPr>
              <a:t>DOM string</a:t>
            </a:r>
          </a:p>
          <a:p>
            <a:pPr marL="285750" indent="-285750" algn="l" fontAlgn="base">
              <a:buFont typeface="Arial" panose="020B0604020202020204" pitchFamily="34" charset="0"/>
              <a:buChar char="•"/>
            </a:pPr>
            <a:r>
              <a:rPr lang="en-US" sz="1600" dirty="0" err="1" smtClean="0">
                <a:latin typeface="Tahoma" panose="020B0604030504040204" pitchFamily="34" charset="0"/>
                <a:ea typeface="Tahoma" panose="020B0604030504040204" pitchFamily="34" charset="0"/>
                <a:cs typeface="Tahoma" panose="020B0604030504040204" pitchFamily="34" charset="0"/>
              </a:rPr>
              <a:t>querySelectorAll</a:t>
            </a:r>
            <a:r>
              <a:rPr lang="en-US" sz="1600" dirty="0">
                <a:latin typeface="Tahoma" panose="020B0604030504040204" pitchFamily="34" charset="0"/>
                <a:ea typeface="Tahoma" panose="020B0604030504040204" pitchFamily="34" charset="0"/>
                <a:cs typeface="Tahoma" panose="020B0604030504040204" pitchFamily="34" charset="0"/>
              </a:rPr>
              <a:t>(): returns all the elements which </a:t>
            </a:r>
            <a:r>
              <a:rPr lang="en-US" sz="1600" dirty="0" smtClean="0">
                <a:latin typeface="Tahoma" panose="020B0604030504040204" pitchFamily="34" charset="0"/>
                <a:ea typeface="Tahoma" panose="020B0604030504040204" pitchFamily="34" charset="0"/>
                <a:cs typeface="Tahoma" panose="020B0604030504040204" pitchFamily="34" charset="0"/>
              </a:rPr>
              <a:t>match </a:t>
            </a:r>
            <a:r>
              <a:rPr lang="en-US" sz="1600" dirty="0">
                <a:latin typeface="Tahoma" panose="020B0604030504040204" pitchFamily="34" charset="0"/>
                <a:ea typeface="Tahoma" panose="020B0604030504040204" pitchFamily="34" charset="0"/>
                <a:cs typeface="Tahoma" panose="020B0604030504040204" pitchFamily="34" charset="0"/>
              </a:rPr>
              <a:t>the specified DOM string</a:t>
            </a:r>
          </a:p>
        </p:txBody>
      </p:sp>
    </p:spTree>
    <p:extLst>
      <p:ext uri="{BB962C8B-B14F-4D97-AF65-F5344CB8AC3E}">
        <p14:creationId xmlns:p14="http://schemas.microsoft.com/office/powerpoint/2010/main" val="3999679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Geolocation API</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HTML Geolocation API is used to locate a user's position.</a:t>
            </a:r>
          </a:p>
          <a:p>
            <a:pPr marL="285750" indent="-285750" algn="l" fontAlgn="base">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a:t>
            </a:r>
            <a:r>
              <a:rPr lang="en-US" sz="1600" b="1" dirty="0" err="1">
                <a:latin typeface="Tahoma" panose="020B0604030504040204" pitchFamily="34" charset="0"/>
                <a:ea typeface="Tahoma" panose="020B0604030504040204" pitchFamily="34" charset="0"/>
                <a:cs typeface="Tahoma" panose="020B0604030504040204" pitchFamily="34" charset="0"/>
              </a:rPr>
              <a:t>getCurrentPosition</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method is used to return the user's position</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600" b="1" i="1" dirty="0">
                <a:latin typeface="Tahoma" panose="020B0604030504040204" pitchFamily="34" charset="0"/>
                <a:ea typeface="Tahoma" panose="020B0604030504040204" pitchFamily="34" charset="0"/>
                <a:cs typeface="Tahoma" panose="020B0604030504040204" pitchFamily="34" charset="0"/>
              </a:rPr>
              <a:t> </a:t>
            </a:r>
            <a:r>
              <a:rPr lang="en-US" sz="1600" b="1" i="1" dirty="0" err="1">
                <a:latin typeface="Tahoma" panose="020B0604030504040204" pitchFamily="34" charset="0"/>
                <a:ea typeface="Tahoma" panose="020B0604030504040204" pitchFamily="34" charset="0"/>
                <a:cs typeface="Tahoma" panose="020B0604030504040204" pitchFamily="34" charset="0"/>
              </a:rPr>
              <a:t>navigator.geolocation.getCurrentPosition</a:t>
            </a:r>
            <a:r>
              <a:rPr lang="en-US" sz="1600" b="1" i="1" dirty="0">
                <a:latin typeface="Tahoma" panose="020B0604030504040204" pitchFamily="34" charset="0"/>
                <a:ea typeface="Tahoma" panose="020B0604030504040204" pitchFamily="34" charset="0"/>
                <a:cs typeface="Tahoma" panose="020B0604030504040204" pitchFamily="34" charset="0"/>
              </a:rPr>
              <a:t>(</a:t>
            </a:r>
            <a:r>
              <a:rPr lang="en-US" sz="1600" b="1" i="1" dirty="0" err="1">
                <a:latin typeface="Tahoma" panose="020B0604030504040204" pitchFamily="34" charset="0"/>
                <a:ea typeface="Tahoma" panose="020B0604030504040204" pitchFamily="34" charset="0"/>
                <a:cs typeface="Tahoma" panose="020B0604030504040204" pitchFamily="34" charset="0"/>
              </a:rPr>
              <a:t>showPosition</a:t>
            </a:r>
            <a:r>
              <a:rPr lang="en-US" sz="1600" b="1" i="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If </a:t>
            </a:r>
            <a:r>
              <a:rPr lang="en-US" sz="1600" dirty="0">
                <a:latin typeface="Tahoma" panose="020B0604030504040204" pitchFamily="34" charset="0"/>
                <a:ea typeface="Tahoma" panose="020B0604030504040204" pitchFamily="34" charset="0"/>
                <a:cs typeface="Tahoma" panose="020B0604030504040204" pitchFamily="34" charset="0"/>
              </a:rPr>
              <a:t>the </a:t>
            </a:r>
            <a:r>
              <a:rPr lang="en-US" sz="1600" dirty="0" err="1">
                <a:latin typeface="Tahoma" panose="020B0604030504040204" pitchFamily="34" charset="0"/>
                <a:ea typeface="Tahoma" panose="020B0604030504040204" pitchFamily="34" charset="0"/>
                <a:cs typeface="Tahoma" panose="020B0604030504040204" pitchFamily="34" charset="0"/>
              </a:rPr>
              <a:t>getCurrentPosition</a:t>
            </a:r>
            <a:r>
              <a:rPr lang="en-US" sz="1600" dirty="0">
                <a:latin typeface="Tahoma" panose="020B0604030504040204" pitchFamily="34" charset="0"/>
                <a:ea typeface="Tahoma" panose="020B0604030504040204" pitchFamily="34" charset="0"/>
                <a:cs typeface="Tahoma" panose="020B0604030504040204" pitchFamily="34" charset="0"/>
              </a:rPr>
              <a:t>() method is successful, it returns a coordinates object to the function specified in the parameter (</a:t>
            </a:r>
            <a:r>
              <a:rPr lang="en-US" sz="1600" dirty="0" err="1">
                <a:latin typeface="Tahoma" panose="020B0604030504040204" pitchFamily="34" charset="0"/>
                <a:ea typeface="Tahoma" panose="020B0604030504040204" pitchFamily="34" charset="0"/>
                <a:cs typeface="Tahoma" panose="020B0604030504040204" pitchFamily="34" charset="0"/>
              </a:rPr>
              <a:t>showPosition</a:t>
            </a:r>
            <a:r>
              <a:rPr lang="en-US" sz="16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41028524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Geolocation API</a:t>
            </a:r>
          </a:p>
        </p:txBody>
      </p:sp>
      <p:graphicFrame>
        <p:nvGraphicFramePr>
          <p:cNvPr id="5" name="Table 4"/>
          <p:cNvGraphicFramePr>
            <a:graphicFrameLocks noGrp="1"/>
          </p:cNvGraphicFramePr>
          <p:nvPr>
            <p:extLst>
              <p:ext uri="{D42A27DB-BD31-4B8C-83A1-F6EECF244321}">
                <p14:modId xmlns:p14="http://schemas.microsoft.com/office/powerpoint/2010/main" val="3148502978"/>
              </p:ext>
            </p:extLst>
          </p:nvPr>
        </p:nvGraphicFramePr>
        <p:xfrm>
          <a:off x="457200" y="1096565"/>
          <a:ext cx="8915400" cy="4199273"/>
        </p:xfrm>
        <a:graphic>
          <a:graphicData uri="http://schemas.openxmlformats.org/drawingml/2006/table">
            <a:tbl>
              <a:tblPr/>
              <a:tblGrid>
                <a:gridCol w="1572438">
                  <a:extLst>
                    <a:ext uri="{9D8B030D-6E8A-4147-A177-3AD203B41FA5}">
                      <a16:colId xmlns:a16="http://schemas.microsoft.com/office/drawing/2014/main" val="2977181047"/>
                    </a:ext>
                  </a:extLst>
                </a:gridCol>
                <a:gridCol w="7342962">
                  <a:extLst>
                    <a:ext uri="{9D8B030D-6E8A-4147-A177-3AD203B41FA5}">
                      <a16:colId xmlns:a16="http://schemas.microsoft.com/office/drawing/2014/main" val="3104840703"/>
                    </a:ext>
                  </a:extLst>
                </a:gridCol>
              </a:tblGrid>
              <a:tr h="279445">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Property</a:t>
                      </a:r>
                    </a:p>
                  </a:txBody>
                  <a:tcPr marL="83510"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latin typeface="Tahoma" panose="020B0604030504040204" pitchFamily="34" charset="0"/>
                          <a:ea typeface="Tahoma" panose="020B0604030504040204" pitchFamily="34" charset="0"/>
                          <a:cs typeface="Tahoma" panose="020B0604030504040204" pitchFamily="34" charset="0"/>
                        </a:rPr>
                        <a:t>Returns</a:t>
                      </a:r>
                    </a:p>
                  </a:txBody>
                  <a:tcPr marL="41755"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09775344"/>
                  </a:ext>
                </a:extLst>
              </a:tr>
              <a:tr h="464591">
                <a:tc>
                  <a:txBody>
                    <a:bodyPr/>
                    <a:lstStyle/>
                    <a:p>
                      <a:pPr algn="l" fontAlgn="t"/>
                      <a:r>
                        <a:rPr lang="en-US" sz="1600" dirty="0" err="1">
                          <a:effectLst/>
                          <a:latin typeface="Tahoma" panose="020B0604030504040204" pitchFamily="34" charset="0"/>
                          <a:ea typeface="Tahoma" panose="020B0604030504040204" pitchFamily="34" charset="0"/>
                          <a:cs typeface="Tahoma" panose="020B0604030504040204" pitchFamily="34" charset="0"/>
                        </a:rPr>
                        <a:t>coords.latitude</a:t>
                      </a:r>
                      <a:endParaRPr lang="en-US" sz="1600" dirty="0">
                        <a:effectLst/>
                        <a:latin typeface="Tahoma" panose="020B0604030504040204" pitchFamily="34" charset="0"/>
                        <a:ea typeface="Tahoma" panose="020B0604030504040204" pitchFamily="34" charset="0"/>
                        <a:cs typeface="Tahoma" panose="020B0604030504040204" pitchFamily="34" charset="0"/>
                      </a:endParaRPr>
                    </a:p>
                  </a:txBody>
                  <a:tcPr marL="83510"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The latitude as a decimal number (always returned)</a:t>
                      </a:r>
                    </a:p>
                  </a:txBody>
                  <a:tcPr marL="41755"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191653392"/>
                  </a:ext>
                </a:extLst>
              </a:tr>
              <a:tr h="464591">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coords.longitude</a:t>
                      </a:r>
                    </a:p>
                  </a:txBody>
                  <a:tcPr marL="83510"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latin typeface="Tahoma" panose="020B0604030504040204" pitchFamily="34" charset="0"/>
                          <a:ea typeface="Tahoma" panose="020B0604030504040204" pitchFamily="34" charset="0"/>
                          <a:cs typeface="Tahoma" panose="020B0604030504040204" pitchFamily="34" charset="0"/>
                        </a:rPr>
                        <a:t>The longitude as a decimal number (always returned)</a:t>
                      </a:r>
                    </a:p>
                  </a:txBody>
                  <a:tcPr marL="41755"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20796990"/>
                  </a:ext>
                </a:extLst>
              </a:tr>
              <a:tr h="464591">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coords.accuracy</a:t>
                      </a:r>
                    </a:p>
                  </a:txBody>
                  <a:tcPr marL="83510"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dirty="0">
                          <a:effectLst/>
                          <a:latin typeface="Tahoma" panose="020B0604030504040204" pitchFamily="34" charset="0"/>
                          <a:ea typeface="Tahoma" panose="020B0604030504040204" pitchFamily="34" charset="0"/>
                          <a:cs typeface="Tahoma" panose="020B0604030504040204" pitchFamily="34" charset="0"/>
                        </a:rPr>
                        <a:t>The accuracy of position (always returned)</a:t>
                      </a:r>
                    </a:p>
                  </a:txBody>
                  <a:tcPr marL="41755"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76796818"/>
                  </a:ext>
                </a:extLst>
              </a:tr>
              <a:tr h="464591">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coords.altitude</a:t>
                      </a:r>
                    </a:p>
                  </a:txBody>
                  <a:tcPr marL="83510"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The altitude in meters above the mean sea level (returned if available)</a:t>
                      </a:r>
                    </a:p>
                  </a:txBody>
                  <a:tcPr marL="41755"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18776436"/>
                  </a:ext>
                </a:extLst>
              </a:tr>
              <a:tr h="650428">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coords.altitudeAccuracy</a:t>
                      </a:r>
                    </a:p>
                  </a:txBody>
                  <a:tcPr marL="83510"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The altitude accuracy of position (returned if available)</a:t>
                      </a:r>
                    </a:p>
                  </a:txBody>
                  <a:tcPr marL="41755"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064320747"/>
                  </a:ext>
                </a:extLst>
              </a:tr>
              <a:tr h="464591">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coords.heading</a:t>
                      </a:r>
                    </a:p>
                  </a:txBody>
                  <a:tcPr marL="83510"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The heading as degrees clockwise from North (returned if available)</a:t>
                      </a:r>
                    </a:p>
                  </a:txBody>
                  <a:tcPr marL="41755"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27570854"/>
                  </a:ext>
                </a:extLst>
              </a:tr>
              <a:tr h="464591">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coords.speed</a:t>
                      </a:r>
                    </a:p>
                  </a:txBody>
                  <a:tcPr marL="83510"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The speed in meters per second (returned if available)</a:t>
                      </a:r>
                    </a:p>
                  </a:txBody>
                  <a:tcPr marL="41755"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207596643"/>
                  </a:ext>
                </a:extLst>
              </a:tr>
              <a:tr h="279445">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timestamp</a:t>
                      </a:r>
                    </a:p>
                  </a:txBody>
                  <a:tcPr marL="83510"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latin typeface="Tahoma" panose="020B0604030504040204" pitchFamily="34" charset="0"/>
                          <a:ea typeface="Tahoma" panose="020B0604030504040204" pitchFamily="34" charset="0"/>
                          <a:cs typeface="Tahoma" panose="020B0604030504040204" pitchFamily="34" charset="0"/>
                        </a:rPr>
                        <a:t>The date/time of the response (returned if available)</a:t>
                      </a:r>
                    </a:p>
                  </a:txBody>
                  <a:tcPr marL="41755" marR="41755" marT="41755" marB="41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90632185"/>
                  </a:ext>
                </a:extLst>
              </a:tr>
            </a:tbl>
          </a:graphicData>
        </a:graphic>
      </p:graphicFrame>
    </p:spTree>
    <p:extLst>
      <p:ext uri="{BB962C8B-B14F-4D97-AF65-F5344CB8AC3E}">
        <p14:creationId xmlns:p14="http://schemas.microsoft.com/office/powerpoint/2010/main" val="33896257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Web Worker</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When </a:t>
            </a:r>
            <a:r>
              <a:rPr lang="en-US" sz="1600" dirty="0">
                <a:latin typeface="Tahoma" panose="020B0604030504040204" pitchFamily="34" charset="0"/>
                <a:ea typeface="Tahoma" panose="020B0604030504040204" pitchFamily="34" charset="0"/>
                <a:cs typeface="Tahoma" panose="020B0604030504040204" pitchFamily="34" charset="0"/>
              </a:rPr>
              <a:t>executing scripts in an HTML page, the page becomes unresponsive until the script is finished.</a:t>
            </a:r>
          </a:p>
          <a:p>
            <a:pPr marL="285750" indent="-285750" algn="l" fontAlgn="base">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 web worker is a JavaScript that runs in the background, independently of other scripts, without affecting the performance of the page. You can continue to do whatever you want: clicking, selecting things, etc., while the web worker runs in the background</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6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following lines checks if the worker already exists, if not - it creates a new web worker object and runs the code in "demo_workers.js</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IN" sz="16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if (</a:t>
            </a:r>
            <a:r>
              <a:rPr lang="en-US" sz="1600" b="1" dirty="0" err="1">
                <a:latin typeface="Tahoma" panose="020B0604030504040204" pitchFamily="34" charset="0"/>
                <a:ea typeface="Tahoma" panose="020B0604030504040204" pitchFamily="34" charset="0"/>
                <a:cs typeface="Tahoma" panose="020B0604030504040204" pitchFamily="34" charset="0"/>
              </a:rPr>
              <a:t>typeof</a:t>
            </a:r>
            <a:r>
              <a:rPr lang="en-US" sz="1600" b="1" dirty="0">
                <a:latin typeface="Tahoma" panose="020B0604030504040204" pitchFamily="34" charset="0"/>
                <a:ea typeface="Tahoma" panose="020B0604030504040204" pitchFamily="34" charset="0"/>
                <a:cs typeface="Tahoma" panose="020B0604030504040204" pitchFamily="34" charset="0"/>
              </a:rPr>
              <a:t>(w) == "undefined") {</a:t>
            </a:r>
            <a:br>
              <a:rPr lang="en-US" sz="1600" b="1" dirty="0">
                <a:latin typeface="Tahoma" panose="020B0604030504040204" pitchFamily="34" charset="0"/>
                <a:ea typeface="Tahoma" panose="020B0604030504040204" pitchFamily="34" charset="0"/>
                <a:cs typeface="Tahoma" panose="020B0604030504040204" pitchFamily="34" charset="0"/>
              </a:rPr>
            </a:br>
            <a:r>
              <a:rPr lang="en-US" sz="1600" b="1" dirty="0">
                <a:latin typeface="Tahoma" panose="020B0604030504040204" pitchFamily="34" charset="0"/>
                <a:ea typeface="Tahoma" panose="020B0604030504040204" pitchFamily="34" charset="0"/>
                <a:cs typeface="Tahoma" panose="020B0604030504040204" pitchFamily="34" charset="0"/>
              </a:rPr>
              <a:t>  w = new Worker("demo_workers.js");</a:t>
            </a:r>
            <a:br>
              <a:rPr lang="en-US" sz="1600" b="1" dirty="0">
                <a:latin typeface="Tahoma" panose="020B0604030504040204" pitchFamily="34" charset="0"/>
                <a:ea typeface="Tahoma" panose="020B0604030504040204" pitchFamily="34" charset="0"/>
                <a:cs typeface="Tahoma" panose="020B0604030504040204" pitchFamily="34" charset="0"/>
              </a:rPr>
            </a:br>
            <a:r>
              <a:rPr lang="en-US" sz="1600" b="1"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1507757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Web Worker</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Then we can send and receive messages from the web worker.</a:t>
            </a:r>
          </a:p>
          <a:p>
            <a:pPr marL="285750" indent="-285750" algn="l" fontAlgn="base">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Add an "</a:t>
            </a:r>
            <a:r>
              <a:rPr lang="en-US" sz="1600" dirty="0" err="1">
                <a:latin typeface="Tahoma" panose="020B0604030504040204" pitchFamily="34" charset="0"/>
                <a:ea typeface="Tahoma" panose="020B0604030504040204" pitchFamily="34" charset="0"/>
                <a:cs typeface="Tahoma" panose="020B0604030504040204" pitchFamily="34" charset="0"/>
              </a:rPr>
              <a:t>onmessage</a:t>
            </a:r>
            <a:r>
              <a:rPr lang="en-US" sz="1600" dirty="0">
                <a:latin typeface="Tahoma" panose="020B0604030504040204" pitchFamily="34" charset="0"/>
                <a:ea typeface="Tahoma" panose="020B0604030504040204" pitchFamily="34" charset="0"/>
                <a:cs typeface="Tahoma" panose="020B0604030504040204" pitchFamily="34" charset="0"/>
              </a:rPr>
              <a:t>" event listener to the web worker.</a:t>
            </a:r>
          </a:p>
          <a:p>
            <a:pPr marL="285750" indent="-285750" algn="l" fontAlgn="base">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600" b="1" dirty="0" err="1">
                <a:latin typeface="Tahoma" panose="020B0604030504040204" pitchFamily="34" charset="0"/>
                <a:ea typeface="Tahoma" panose="020B0604030504040204" pitchFamily="34" charset="0"/>
                <a:cs typeface="Tahoma" panose="020B0604030504040204" pitchFamily="34" charset="0"/>
              </a:rPr>
              <a:t>w.onmessage</a:t>
            </a:r>
            <a:r>
              <a:rPr lang="en-US" sz="1600" b="1" dirty="0">
                <a:latin typeface="Tahoma" panose="020B0604030504040204" pitchFamily="34" charset="0"/>
                <a:ea typeface="Tahoma" panose="020B0604030504040204" pitchFamily="34" charset="0"/>
                <a:cs typeface="Tahoma" panose="020B0604030504040204" pitchFamily="34" charset="0"/>
              </a:rPr>
              <a:t> = function(event){</a:t>
            </a:r>
          </a:p>
          <a:p>
            <a:pPr algn="l" fontAlgn="base"/>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err="1">
                <a:latin typeface="Tahoma" panose="020B0604030504040204" pitchFamily="34" charset="0"/>
                <a:ea typeface="Tahoma" panose="020B0604030504040204" pitchFamily="34" charset="0"/>
                <a:cs typeface="Tahoma" panose="020B0604030504040204" pitchFamily="34" charset="0"/>
              </a:rPr>
              <a:t>document.getElementById</a:t>
            </a:r>
            <a:r>
              <a:rPr lang="en-US" sz="1600" b="1" dirty="0">
                <a:latin typeface="Tahoma" panose="020B0604030504040204" pitchFamily="34" charset="0"/>
                <a:ea typeface="Tahoma" panose="020B0604030504040204" pitchFamily="34" charset="0"/>
                <a:cs typeface="Tahoma" panose="020B0604030504040204" pitchFamily="34" charset="0"/>
              </a:rPr>
              <a:t>("result").</a:t>
            </a:r>
            <a:r>
              <a:rPr lang="en-US" sz="1600" b="1" dirty="0" err="1">
                <a:latin typeface="Tahoma" panose="020B0604030504040204" pitchFamily="34" charset="0"/>
                <a:ea typeface="Tahoma" panose="020B0604030504040204" pitchFamily="34" charset="0"/>
                <a:cs typeface="Tahoma" panose="020B0604030504040204" pitchFamily="34" charset="0"/>
              </a:rPr>
              <a:t>innerHTML</a:t>
            </a:r>
            <a:r>
              <a:rPr lang="en-US" sz="1600" b="1" dirty="0">
                <a:latin typeface="Tahoma" panose="020B0604030504040204" pitchFamily="34" charset="0"/>
                <a:ea typeface="Tahoma" panose="020B0604030504040204" pitchFamily="34" charset="0"/>
                <a:cs typeface="Tahoma" panose="020B0604030504040204" pitchFamily="34" charset="0"/>
              </a:rPr>
              <a:t> = </a:t>
            </a:r>
            <a:r>
              <a:rPr lang="en-US" sz="1600" b="1" dirty="0" err="1">
                <a:latin typeface="Tahoma" panose="020B0604030504040204" pitchFamily="34" charset="0"/>
                <a:ea typeface="Tahoma" panose="020B0604030504040204" pitchFamily="34" charset="0"/>
                <a:cs typeface="Tahoma" panose="020B0604030504040204" pitchFamily="34" charset="0"/>
              </a:rPr>
              <a:t>event.data</a:t>
            </a:r>
            <a:r>
              <a:rPr lang="en-US" sz="1600" b="1"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6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When the web worker posts a message, the code within the event listener is executed. The data from the web worker is stored in </a:t>
            </a:r>
            <a:r>
              <a:rPr lang="en-US" sz="1600" dirty="0" err="1">
                <a:latin typeface="Tahoma" panose="020B0604030504040204" pitchFamily="34" charset="0"/>
                <a:ea typeface="Tahoma" panose="020B0604030504040204" pitchFamily="34" charset="0"/>
                <a:cs typeface="Tahoma" panose="020B0604030504040204" pitchFamily="34" charset="0"/>
              </a:rPr>
              <a:t>event.data</a:t>
            </a:r>
            <a:r>
              <a:rPr lang="en-US" sz="16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0781039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8"/>
          <p:cNvSpPr txBox="1">
            <a:spLocks/>
          </p:cNvSpPr>
          <p:nvPr/>
        </p:nvSpPr>
        <p:spPr>
          <a:xfrm>
            <a:off x="457200" y="2296319"/>
            <a:ext cx="8534400" cy="990601"/>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spcBef>
                <a:spcPts val="600"/>
              </a:spcBef>
              <a:defRPr/>
            </a:pPr>
            <a:r>
              <a:rPr lang="en-US" sz="600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CSS</a:t>
            </a:r>
            <a:endParaRPr lang="en-US" sz="6000"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04659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Basic Format</a:t>
            </a:r>
            <a:endPar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152400" y="1305719"/>
            <a:ext cx="9081859" cy="3581400"/>
          </a:xfrm>
          <a:prstGeom prst="rect">
            <a:avLst/>
          </a:prstGeom>
        </p:spPr>
        <p:txBody>
          <a:bodyPr lIns="100557" tIns="50278" rIns="100557" bIns="50278" anchor="t">
            <a:normAutofit fontScale="92500" lnSpcReduction="1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lvl="1">
              <a:spcBef>
                <a:spcPts val="563"/>
              </a:spcBef>
              <a:buClr>
                <a:srgbClr val="E46C0A"/>
              </a:buClr>
              <a:buSzPct val="85000"/>
            </a:pPr>
            <a:r>
              <a:rPr lang="en-US" altLang="en-US" sz="2800" dirty="0">
                <a:latin typeface="Calibri" panose="020F0502020204030204" pitchFamily="34" charset="0"/>
              </a:rPr>
              <a:t>&lt;html&gt;</a:t>
            </a:r>
          </a:p>
          <a:p>
            <a:pPr lvl="2">
              <a:spcBef>
                <a:spcPts val="563"/>
              </a:spcBef>
              <a:buClr>
                <a:srgbClr val="E46C0A"/>
              </a:buClr>
              <a:buSzPct val="85000"/>
            </a:pPr>
            <a:r>
              <a:rPr lang="en-US" altLang="en-US" sz="2800" dirty="0">
                <a:latin typeface="Calibri" panose="020F0502020204030204" pitchFamily="34" charset="0"/>
              </a:rPr>
              <a:t>&lt;head&gt;</a:t>
            </a:r>
          </a:p>
          <a:p>
            <a:pPr lvl="2">
              <a:spcBef>
                <a:spcPts val="563"/>
              </a:spcBef>
              <a:buClr>
                <a:srgbClr val="E46C0A"/>
              </a:buClr>
              <a:buSzPct val="85000"/>
            </a:pPr>
            <a:r>
              <a:rPr lang="en-US" altLang="en-US" sz="2800" dirty="0" smtClean="0">
                <a:latin typeface="Calibri" panose="020F0502020204030204" pitchFamily="34" charset="0"/>
              </a:rPr>
              <a:t>	&lt;</a:t>
            </a:r>
            <a:r>
              <a:rPr lang="en-US" altLang="en-US" sz="2800" dirty="0">
                <a:latin typeface="Calibri" panose="020F0502020204030204" pitchFamily="34" charset="0"/>
              </a:rPr>
              <a:t>title&gt;My First HTML Page&lt;/title&gt;</a:t>
            </a:r>
          </a:p>
          <a:p>
            <a:pPr lvl="2">
              <a:spcBef>
                <a:spcPts val="563"/>
              </a:spcBef>
              <a:buClr>
                <a:srgbClr val="E46C0A"/>
              </a:buClr>
              <a:buSzPct val="85000"/>
            </a:pPr>
            <a:r>
              <a:rPr lang="en-US" altLang="en-US" sz="2800" dirty="0">
                <a:latin typeface="Calibri" panose="020F0502020204030204" pitchFamily="34" charset="0"/>
              </a:rPr>
              <a:t>&lt;/head&gt;</a:t>
            </a:r>
          </a:p>
          <a:p>
            <a:pPr lvl="2">
              <a:spcBef>
                <a:spcPts val="563"/>
              </a:spcBef>
              <a:buClr>
                <a:srgbClr val="E46C0A"/>
              </a:buClr>
              <a:buSzPct val="85000"/>
            </a:pPr>
            <a:r>
              <a:rPr lang="en-US" altLang="en-US" sz="2800" dirty="0">
                <a:latin typeface="Calibri" panose="020F0502020204030204" pitchFamily="34" charset="0"/>
              </a:rPr>
              <a:t>&lt;body&gt;</a:t>
            </a:r>
          </a:p>
          <a:p>
            <a:pPr lvl="2">
              <a:spcBef>
                <a:spcPts val="563"/>
              </a:spcBef>
              <a:buClr>
                <a:srgbClr val="E46C0A"/>
              </a:buClr>
              <a:buSzPct val="85000"/>
            </a:pPr>
            <a:r>
              <a:rPr lang="en-US" altLang="en-US" sz="2800" dirty="0" smtClean="0">
                <a:latin typeface="Calibri" panose="020F0502020204030204" pitchFamily="34" charset="0"/>
              </a:rPr>
              <a:t>	This </a:t>
            </a:r>
            <a:r>
              <a:rPr lang="en-US" altLang="en-US" sz="2800" dirty="0">
                <a:latin typeface="Calibri" panose="020F0502020204030204" pitchFamily="34" charset="0"/>
              </a:rPr>
              <a:t>is some text</a:t>
            </a:r>
          </a:p>
          <a:p>
            <a:pPr lvl="2">
              <a:spcBef>
                <a:spcPts val="563"/>
              </a:spcBef>
              <a:buClr>
                <a:srgbClr val="E46C0A"/>
              </a:buClr>
              <a:buSzPct val="85000"/>
            </a:pPr>
            <a:r>
              <a:rPr lang="en-US" altLang="en-US" sz="2800" dirty="0">
                <a:latin typeface="Calibri" panose="020F0502020204030204" pitchFamily="34" charset="0"/>
              </a:rPr>
              <a:t>&lt;/body&gt;</a:t>
            </a:r>
          </a:p>
          <a:p>
            <a:pPr lvl="1">
              <a:spcBef>
                <a:spcPts val="563"/>
              </a:spcBef>
              <a:buClr>
                <a:srgbClr val="E46C0A"/>
              </a:buClr>
              <a:buSzPct val="85000"/>
            </a:pPr>
            <a:r>
              <a:rPr lang="en-US" altLang="en-US" sz="2800" dirty="0">
                <a:latin typeface="Calibri" panose="020F0502020204030204" pitchFamily="34" charset="0"/>
              </a:rPr>
              <a:t>&lt;/html&gt;</a:t>
            </a:r>
          </a:p>
        </p:txBody>
      </p:sp>
    </p:spTree>
    <p:extLst>
      <p:ext uri="{BB962C8B-B14F-4D97-AF65-F5344CB8AC3E}">
        <p14:creationId xmlns:p14="http://schemas.microsoft.com/office/powerpoint/2010/main" val="35033711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CSS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00920"/>
            <a:ext cx="8534400" cy="390496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spcBef>
                <a:spcPts val="588"/>
              </a:spcBef>
              <a:buClr>
                <a:srgbClr val="0070C0"/>
              </a:buClr>
              <a:buFont typeface="Arial" charset="0"/>
              <a:buChar char="•"/>
              <a:defRPr/>
            </a:pPr>
            <a:r>
              <a:rPr lang="en-US" sz="1800" dirty="0" smtClean="0">
                <a:latin typeface="Tahoma" panose="020B0604030504040204" pitchFamily="34" charset="0"/>
                <a:ea typeface="Tahoma" panose="020B0604030504040204" pitchFamily="34" charset="0"/>
                <a:cs typeface="Tahoma" panose="020B0604030504040204" pitchFamily="34" charset="0"/>
              </a:rPr>
              <a:t> HTML used </a:t>
            </a:r>
            <a:r>
              <a:rPr lang="en-US" sz="1800" dirty="0">
                <a:latin typeface="Tahoma" panose="020B0604030504040204" pitchFamily="34" charset="0"/>
                <a:ea typeface="Tahoma" panose="020B0604030504040204" pitchFamily="34" charset="0"/>
                <a:cs typeface="Tahoma" panose="020B0604030504040204" pitchFamily="34" charset="0"/>
              </a:rPr>
              <a:t>tags for formatting a documents like:</a:t>
            </a:r>
          </a:p>
          <a:p>
            <a:pPr indent="396875" algn="l">
              <a:spcBef>
                <a:spcPts val="588"/>
              </a:spcBef>
              <a:defRPr/>
            </a:pPr>
            <a:r>
              <a:rPr lang="en-US" sz="1800" dirty="0">
                <a:latin typeface="Tahoma" panose="020B0604030504040204" pitchFamily="34" charset="0"/>
                <a:ea typeface="Tahoma" panose="020B0604030504040204" pitchFamily="34" charset="0"/>
                <a:cs typeface="Tahoma" panose="020B0604030504040204" pitchFamily="34" charset="0"/>
              </a:rPr>
              <a:t>&lt;h1&gt;This is a heading&lt;/h1&gt;</a:t>
            </a:r>
          </a:p>
          <a:p>
            <a:pPr indent="396875" algn="l">
              <a:spcBef>
                <a:spcPts val="588"/>
              </a:spcBef>
              <a:defRPr/>
            </a:pPr>
            <a:r>
              <a:rPr lang="en-US" sz="1800" dirty="0">
                <a:latin typeface="Tahoma" panose="020B0604030504040204" pitchFamily="34" charset="0"/>
                <a:ea typeface="Tahoma" panose="020B0604030504040204" pitchFamily="34" charset="0"/>
                <a:cs typeface="Tahoma" panose="020B0604030504040204" pitchFamily="34" charset="0"/>
              </a:rPr>
              <a:t>&lt;p&gt;This is a paragraph.&lt;/p</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indent="396875" algn="l">
              <a:spcBef>
                <a:spcPts val="588"/>
              </a:spcBef>
              <a:defRP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a:spcBef>
                <a:spcPts val="600"/>
              </a:spcBef>
              <a:buClr>
                <a:srgbClr val="0070C0"/>
              </a:buClr>
              <a:buFont typeface="Arial" charset="0"/>
              <a:buChar char="•"/>
              <a:defRPr/>
            </a:pPr>
            <a:r>
              <a:rPr lang="en-US" sz="1800" b="1" dirty="0" smtClean="0">
                <a:latin typeface="Tahoma" panose="020B0604030504040204" pitchFamily="34" charset="0"/>
                <a:ea typeface="Tahoma" panose="020B0604030504040204" pitchFamily="34" charset="0"/>
                <a:cs typeface="Tahoma" panose="020B0604030504040204" pitchFamily="34" charset="0"/>
              </a:rPr>
              <a:t> Problem </a:t>
            </a:r>
            <a:r>
              <a:rPr lang="en-US" sz="1800" b="1" dirty="0">
                <a:latin typeface="Tahoma" panose="020B0604030504040204" pitchFamily="34" charset="0"/>
                <a:ea typeface="Tahoma" panose="020B0604030504040204" pitchFamily="34" charset="0"/>
                <a:cs typeface="Tahoma" panose="020B0604030504040204" pitchFamily="34" charset="0"/>
              </a:rPr>
              <a:t>in HTML-</a:t>
            </a:r>
          </a:p>
          <a:p>
            <a:pPr lvl="1">
              <a:spcBef>
                <a:spcPts val="563"/>
              </a:spcBef>
              <a:buClr>
                <a:srgbClr val="E46C0A"/>
              </a:buClr>
              <a:buSzPct val="85000"/>
              <a:buFont typeface="Wingdings" charset="2"/>
              <a:buChar char=""/>
              <a:defRPr/>
            </a:pPr>
            <a:r>
              <a:rPr lang="en-US" sz="1800" dirty="0">
                <a:latin typeface="Tahoma" panose="020B0604030504040204" pitchFamily="34" charset="0"/>
                <a:ea typeface="Tahoma" panose="020B0604030504040204" pitchFamily="34" charset="0"/>
                <a:cs typeface="Tahoma" panose="020B0604030504040204" pitchFamily="34" charset="0"/>
              </a:rPr>
              <a:t>When tags like &lt;font&gt;, and color attributes were added to the HTML ,it nightmare for web developers. </a:t>
            </a:r>
          </a:p>
          <a:p>
            <a:pPr lvl="1">
              <a:spcBef>
                <a:spcPts val="563"/>
              </a:spcBef>
              <a:buClr>
                <a:srgbClr val="E46C0A"/>
              </a:buClr>
              <a:buSzPct val="85000"/>
              <a:buFont typeface="Wingdings" charset="2"/>
              <a:buChar char=""/>
              <a:defRPr/>
            </a:pPr>
            <a:r>
              <a:rPr lang="en-US" sz="1800" dirty="0">
                <a:latin typeface="Tahoma" panose="020B0604030504040204" pitchFamily="34" charset="0"/>
                <a:ea typeface="Tahoma" panose="020B0604030504040204" pitchFamily="34" charset="0"/>
                <a:cs typeface="Tahoma" panose="020B0604030504040204" pitchFamily="34" charset="0"/>
              </a:rPr>
              <a:t>Development of large web sites, where fonts and color information were added to every single page, became a long and expensive process.</a:t>
            </a:r>
          </a:p>
          <a:p>
            <a:pPr algn="l">
              <a:spcBef>
                <a:spcPts val="600"/>
              </a:spcBef>
              <a:buClr>
                <a:srgbClr val="0070C0"/>
              </a:buClr>
              <a:defRP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a:spcBef>
                <a:spcPts val="600"/>
              </a:spcBef>
              <a:defRP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538845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CSS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00920"/>
            <a:ext cx="8534400" cy="390496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spcBef>
                <a:spcPts val="600"/>
              </a:spcBef>
              <a:buClr>
                <a:srgbClr val="0070C0"/>
              </a:buClr>
              <a:buFont typeface="Arial" charset="0"/>
              <a:buChar char="•"/>
              <a:defRPr/>
            </a:pPr>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a:spcBef>
                <a:spcPts val="600"/>
              </a:spcBef>
              <a:buClr>
                <a:srgbClr val="0070C0"/>
              </a:buClr>
              <a:buFont typeface="Arial" charset="0"/>
              <a:buChar char="•"/>
              <a:defRPr/>
            </a:pP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smtClean="0">
                <a:latin typeface="Tahoma" panose="020B0604030504040204" pitchFamily="34" charset="0"/>
                <a:ea typeface="Tahoma" panose="020B0604030504040204" pitchFamily="34" charset="0"/>
                <a:cs typeface="Tahoma" panose="020B0604030504040204" pitchFamily="34" charset="0"/>
              </a:rPr>
              <a:t>Solution- </a:t>
            </a:r>
            <a:endParaRPr lang="en-US" sz="1800" b="1" dirty="0">
              <a:latin typeface="Tahoma" panose="020B0604030504040204" pitchFamily="34" charset="0"/>
              <a:ea typeface="Tahoma" panose="020B0604030504040204" pitchFamily="34" charset="0"/>
              <a:cs typeface="Tahoma" panose="020B0604030504040204" pitchFamily="34" charset="0"/>
            </a:endParaRPr>
          </a:p>
          <a:p>
            <a:pPr lvl="1">
              <a:spcBef>
                <a:spcPts val="563"/>
              </a:spcBef>
              <a:buClr>
                <a:srgbClr val="E46C0A"/>
              </a:buClr>
              <a:buSzPct val="85000"/>
              <a:buFont typeface="Wingdings" charset="2"/>
              <a:buChar char=""/>
              <a:defRPr/>
            </a:pPr>
            <a:r>
              <a:rPr lang="en-US" sz="1800" dirty="0">
                <a:latin typeface="Tahoma" panose="020B0604030504040204" pitchFamily="34" charset="0"/>
                <a:ea typeface="Tahoma" panose="020B0604030504040204" pitchFamily="34" charset="0"/>
                <a:cs typeface="Tahoma" panose="020B0604030504040204" pitchFamily="34" charset="0"/>
              </a:rPr>
              <a:t> World Wide Web Consortium (W3C) created CSS.</a:t>
            </a:r>
          </a:p>
          <a:p>
            <a:pPr lvl="1">
              <a:spcBef>
                <a:spcPts val="563"/>
              </a:spcBef>
              <a:buClr>
                <a:srgbClr val="E46C0A"/>
              </a:buClr>
              <a:buSzPct val="85000"/>
              <a:buFont typeface="Wingdings" charset="2"/>
              <a:buChar char=""/>
              <a:defRPr/>
            </a:pPr>
            <a:r>
              <a:rPr lang="en-US" sz="1800" dirty="0">
                <a:latin typeface="Tahoma" panose="020B0604030504040204" pitchFamily="34" charset="0"/>
                <a:ea typeface="Tahoma" panose="020B0604030504040204" pitchFamily="34" charset="0"/>
                <a:cs typeface="Tahoma" panose="020B0604030504040204" pitchFamily="34" charset="0"/>
              </a:rPr>
              <a:t>By using all formatting could be removed from the HTML document, and stored in a separate CSS file.</a:t>
            </a:r>
          </a:p>
          <a:p>
            <a:pPr lvl="1">
              <a:spcBef>
                <a:spcPts val="563"/>
              </a:spcBef>
              <a:buClr>
                <a:srgbClr val="E46C0A"/>
              </a:buClr>
              <a:buSzPct val="85000"/>
              <a:buFont typeface="Wingdings" charset="2"/>
              <a:buChar char=""/>
              <a:defRPr/>
            </a:pPr>
            <a:r>
              <a:rPr lang="en-US" sz="1800" dirty="0">
                <a:latin typeface="Tahoma" panose="020B0604030504040204" pitchFamily="34" charset="0"/>
                <a:ea typeface="Tahoma" panose="020B0604030504040204" pitchFamily="34" charset="0"/>
                <a:cs typeface="Tahoma" panose="020B0604030504040204" pitchFamily="34" charset="0"/>
              </a:rPr>
              <a:t>External style sheets enable you to change the appearance and layout of all the pages in a Web site, just by editing one single file!</a:t>
            </a:r>
          </a:p>
          <a:p>
            <a:pPr algn="l">
              <a:spcBef>
                <a:spcPts val="600"/>
              </a:spcBef>
              <a:defRP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153096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CSS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What is CSS</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CSS </a:t>
            </a:r>
            <a:r>
              <a:rPr lang="en-US" sz="1800" dirty="0">
                <a:latin typeface="Tahoma" panose="020B0604030504040204" pitchFamily="34" charset="0"/>
                <a:ea typeface="Tahoma" panose="020B0604030504040204" pitchFamily="34" charset="0"/>
                <a:cs typeface="Tahoma" panose="020B0604030504040204" pitchFamily="34" charset="0"/>
              </a:rPr>
              <a:t>stands for Cascading Style Sheets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CSS describes how HTML elements are to be displayed on screen, paper, or in other media</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CSS saves a lot of work. It can control the layout of multiple web pages all at once</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External stylesheets are stored in CSS files</a:t>
            </a:r>
          </a:p>
        </p:txBody>
      </p:sp>
    </p:spTree>
    <p:extLst>
      <p:ext uri="{BB962C8B-B14F-4D97-AF65-F5344CB8AC3E}">
        <p14:creationId xmlns:p14="http://schemas.microsoft.com/office/powerpoint/2010/main" val="4417218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CSS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621122"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selector points to the HTML element you want to style.</a:t>
            </a: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declaration block contains one or more declarations separated by semicolons.</a:t>
            </a: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Each </a:t>
            </a:r>
            <a:r>
              <a:rPr lang="en-US" sz="1800" dirty="0">
                <a:latin typeface="Tahoma" panose="020B0604030504040204" pitchFamily="34" charset="0"/>
                <a:ea typeface="Tahoma" panose="020B0604030504040204" pitchFamily="34" charset="0"/>
                <a:cs typeface="Tahoma" panose="020B0604030504040204" pitchFamily="34" charset="0"/>
              </a:rPr>
              <a:t>declaration includes a CSS property name and a value, separated by a colon.</a:t>
            </a: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Multiple </a:t>
            </a:r>
            <a:r>
              <a:rPr lang="en-US" sz="1800" dirty="0">
                <a:latin typeface="Tahoma" panose="020B0604030504040204" pitchFamily="34" charset="0"/>
                <a:ea typeface="Tahoma" panose="020B0604030504040204" pitchFamily="34" charset="0"/>
                <a:cs typeface="Tahoma" panose="020B0604030504040204" pitchFamily="34" charset="0"/>
              </a:rPr>
              <a:t>CSS declarations are separated with semicolons, and declaration blocks are surrounded by curly braces.</a:t>
            </a:r>
          </a:p>
        </p:txBody>
      </p:sp>
      <p:pic>
        <p:nvPicPr>
          <p:cNvPr id="2050" name="Picture 2" descr="CSS sel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15519"/>
            <a:ext cx="6324600" cy="1514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044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Box Model</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In </a:t>
            </a:r>
            <a:r>
              <a:rPr lang="en-US" sz="1800" dirty="0">
                <a:latin typeface="Tahoma" panose="020B0604030504040204" pitchFamily="34" charset="0"/>
                <a:ea typeface="Tahoma" panose="020B0604030504040204" pitchFamily="34" charset="0"/>
                <a:cs typeface="Tahoma" panose="020B0604030504040204" pitchFamily="34" charset="0"/>
              </a:rPr>
              <a:t>CSS, the term "box model" is used when talking about design and layout.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CSS box model is essentially a box that wraps around every HTML element. It consists of: margins, borders, padding, and the actual content. The image below illustrates the box model</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063125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CSS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Content</a:t>
            </a:r>
            <a:r>
              <a:rPr lang="en-US" sz="1800" dirty="0">
                <a:latin typeface="Tahoma" panose="020B0604030504040204" pitchFamily="34" charset="0"/>
                <a:ea typeface="Tahoma" panose="020B0604030504040204" pitchFamily="34" charset="0"/>
                <a:cs typeface="Tahoma" panose="020B0604030504040204" pitchFamily="34" charset="0"/>
              </a:rPr>
              <a:t> - The content of the box, where text and images appear</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Padding</a:t>
            </a:r>
            <a:r>
              <a:rPr lang="en-US" sz="1800" dirty="0">
                <a:latin typeface="Tahoma" panose="020B0604030504040204" pitchFamily="34" charset="0"/>
                <a:ea typeface="Tahoma" panose="020B0604030504040204" pitchFamily="34" charset="0"/>
                <a:cs typeface="Tahoma" panose="020B0604030504040204" pitchFamily="34" charset="0"/>
              </a:rPr>
              <a:t> - Clears an area around the content. The padding is transparent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Border</a:t>
            </a:r>
            <a:r>
              <a:rPr lang="en-US" sz="1800" dirty="0">
                <a:latin typeface="Tahoma" panose="020B0604030504040204" pitchFamily="34" charset="0"/>
                <a:ea typeface="Tahoma" panose="020B0604030504040204" pitchFamily="34" charset="0"/>
                <a:cs typeface="Tahoma" panose="020B0604030504040204" pitchFamily="34" charset="0"/>
              </a:rPr>
              <a:t> - A border that goes around the padding and content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Margin</a:t>
            </a:r>
            <a:r>
              <a:rPr lang="en-US" sz="1800" dirty="0">
                <a:latin typeface="Tahoma" panose="020B0604030504040204" pitchFamily="34" charset="0"/>
                <a:ea typeface="Tahoma" panose="020B0604030504040204" pitchFamily="34" charset="0"/>
                <a:cs typeface="Tahoma" panose="020B0604030504040204" pitchFamily="34" charset="0"/>
              </a:rPr>
              <a:t> - Clears an area outside the border. The margin is transparent</a:t>
            </a:r>
          </a:p>
        </p:txBody>
      </p:sp>
      <p:pic>
        <p:nvPicPr>
          <p:cNvPr id="5" name="Picture 4"/>
          <p:cNvPicPr>
            <a:picLocks noChangeAspect="1"/>
          </p:cNvPicPr>
          <p:nvPr/>
        </p:nvPicPr>
        <p:blipFill>
          <a:blip r:embed="rId2"/>
          <a:stretch>
            <a:fillRect/>
          </a:stretch>
        </p:blipFill>
        <p:spPr>
          <a:xfrm>
            <a:off x="1066800" y="2296319"/>
            <a:ext cx="6886772" cy="2971800"/>
          </a:xfrm>
          <a:prstGeom prst="rect">
            <a:avLst/>
          </a:prstGeom>
        </p:spPr>
      </p:pic>
    </p:spTree>
    <p:extLst>
      <p:ext uri="{BB962C8B-B14F-4D97-AF65-F5344CB8AC3E}">
        <p14:creationId xmlns:p14="http://schemas.microsoft.com/office/powerpoint/2010/main" val="26143632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CSS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spcBef>
                <a:spcPts val="600"/>
              </a:spcBef>
            </a:pPr>
            <a:r>
              <a:rPr lang="en-US" altLang="en-US" sz="1800" b="1" dirty="0">
                <a:solidFill>
                  <a:srgbClr val="000000"/>
                </a:solidFill>
                <a:latin typeface="Tahoma" panose="020B0604030504040204" pitchFamily="34" charset="0"/>
                <a:ea typeface="Tahoma" panose="020B0604030504040204" pitchFamily="34" charset="0"/>
                <a:cs typeface="Tahoma" panose="020B0604030504040204" pitchFamily="34" charset="0"/>
              </a:rPr>
              <a:t>Three Ways to Insert CSS in </a:t>
            </a:r>
            <a:r>
              <a:rPr lang="en-US" altLang="en-US" sz="18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HTML-</a:t>
            </a:r>
          </a:p>
          <a:p>
            <a:pPr algn="l">
              <a:spcBef>
                <a:spcPts val="600"/>
              </a:spcBef>
            </a:pPr>
            <a:endParaRPr lang="en-US" altLang="en-US" sz="18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285750" indent="-285750" algn="l">
              <a:spcBef>
                <a:spcPts val="600"/>
              </a:spcBef>
              <a:buFont typeface="Arial" panose="020B0604020202020204" pitchFamily="34" charset="0"/>
              <a:buChar char="•"/>
            </a:pPr>
            <a:r>
              <a:rPr lang="en-US" altLang="en-US" sz="1800" b="1" dirty="0">
                <a:solidFill>
                  <a:srgbClr val="000000"/>
                </a:solidFill>
                <a:latin typeface="Tahoma" panose="020B0604030504040204" pitchFamily="34" charset="0"/>
                <a:ea typeface="Tahoma" panose="020B0604030504040204" pitchFamily="34" charset="0"/>
                <a:cs typeface="Tahoma" panose="020B0604030504040204" pitchFamily="34" charset="0"/>
              </a:rPr>
              <a:t>Inline style</a:t>
            </a:r>
          </a:p>
          <a:p>
            <a:pPr marL="285750" indent="-285750" algn="l">
              <a:spcBef>
                <a:spcPts val="600"/>
              </a:spcBef>
              <a:buFont typeface="Arial" panose="020B0604020202020204" pitchFamily="34" charset="0"/>
              <a:buChar char="•"/>
            </a:pPr>
            <a:r>
              <a:rPr lang="en-US" altLang="en-US" sz="1800" b="1" dirty="0">
                <a:solidFill>
                  <a:srgbClr val="000000"/>
                </a:solidFill>
                <a:latin typeface="Tahoma" panose="020B0604030504040204" pitchFamily="34" charset="0"/>
                <a:ea typeface="Tahoma" panose="020B0604030504040204" pitchFamily="34" charset="0"/>
                <a:cs typeface="Tahoma" panose="020B0604030504040204" pitchFamily="34" charset="0"/>
              </a:rPr>
              <a:t>Internal style sheet</a:t>
            </a:r>
          </a:p>
          <a:p>
            <a:pPr marL="285750" indent="-285750" algn="l">
              <a:spcBef>
                <a:spcPts val="600"/>
              </a:spcBef>
              <a:buFont typeface="Arial" panose="020B0604020202020204" pitchFamily="34" charset="0"/>
              <a:buChar char="•"/>
            </a:pPr>
            <a:r>
              <a:rPr lang="en-US" altLang="en-US" sz="1800" b="1" dirty="0">
                <a:solidFill>
                  <a:srgbClr val="000000"/>
                </a:solidFill>
                <a:latin typeface="Tahoma" panose="020B0604030504040204" pitchFamily="34" charset="0"/>
                <a:ea typeface="Tahoma" panose="020B0604030504040204" pitchFamily="34" charset="0"/>
                <a:cs typeface="Tahoma" panose="020B0604030504040204" pitchFamily="34" charset="0"/>
              </a:rPr>
              <a:t>External style sheet</a:t>
            </a:r>
          </a:p>
          <a:p>
            <a:pPr algn="l">
              <a:spcBef>
                <a:spcPts val="600"/>
              </a:spcBef>
            </a:pPr>
            <a:endParaRPr lang="en-US" altLang="en-US" sz="18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l">
              <a:spcBef>
                <a:spcPts val="600"/>
              </a:spcBef>
            </a:pPr>
            <a:endParaRPr lang="en-US" altLang="en-US" sz="1800" b="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081195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64113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Limitations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and solution in </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Normal selector</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788533" lvl="1" indent="-285750">
              <a:spcBef>
                <a:spcPts val="563"/>
              </a:spcBef>
              <a:buClr>
                <a:srgbClr val="E46C0A"/>
              </a:buClr>
              <a:buSzPct val="85000"/>
              <a:buFont typeface="Arial" panose="020B0604020202020204" pitchFamily="34" charset="0"/>
              <a:buChar char="•"/>
            </a:pPr>
            <a:endParaRPr lang="en-US" altLang="en-US" sz="1800"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788533" lvl="1" indent="-285750">
              <a:spcBef>
                <a:spcPts val="563"/>
              </a:spcBef>
              <a:buClr>
                <a:srgbClr val="E46C0A"/>
              </a:buClr>
              <a:buSzPct val="85000"/>
              <a:buFont typeface="Arial" panose="020B0604020202020204" pitchFamily="34" charset="0"/>
              <a:buChar char="•"/>
            </a:pPr>
            <a:r>
              <a:rPr lang="en-US" altLang="en-US" sz="1800" dirty="0" smtClean="0">
                <a:solidFill>
                  <a:srgbClr val="000000"/>
                </a:solidFill>
                <a:latin typeface="Tahoma" panose="020B0604030504040204" pitchFamily="34" charset="0"/>
                <a:ea typeface="Tahoma" panose="020B0604030504040204" pitchFamily="34" charset="0"/>
                <a:cs typeface="Tahoma" panose="020B0604030504040204" pitchFamily="34" charset="0"/>
              </a:rPr>
              <a:t>Won’t </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able to apply same formatting  for different tags from HTML.</a:t>
            </a:r>
          </a:p>
          <a:p>
            <a:pPr marL="788533" lvl="1" indent="-285750">
              <a:spcBef>
                <a:spcPts val="563"/>
              </a:spcBef>
              <a:buClr>
                <a:srgbClr val="E46C0A"/>
              </a:buClr>
              <a:buSzPct val="85000"/>
              <a:buFont typeface="Wingdings" panose="05000000000000000000" pitchFamily="2" charset="2"/>
              <a:buChar char="Ø"/>
            </a:pPr>
            <a:r>
              <a:rPr lang="en-US" altLang="en-US" sz="1800" dirty="0" smtClean="0">
                <a:solidFill>
                  <a:srgbClr val="000000"/>
                </a:solidFill>
                <a:latin typeface="Tahoma" panose="020B0604030504040204" pitchFamily="34" charset="0"/>
                <a:ea typeface="Tahoma" panose="020B0604030504040204" pitchFamily="34" charset="0"/>
                <a:cs typeface="Tahoma" panose="020B0604030504040204" pitchFamily="34" charset="0"/>
              </a:rPr>
              <a:t>	Solution-Group selector</a:t>
            </a:r>
          </a:p>
          <a:p>
            <a:pPr lvl="1">
              <a:spcBef>
                <a:spcPts val="563"/>
              </a:spcBef>
              <a:buClr>
                <a:srgbClr val="E46C0A"/>
              </a:buClr>
              <a:buSzPct val="85000"/>
            </a:pPr>
            <a:endPar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788533" lvl="1" indent="-285750">
              <a:spcBef>
                <a:spcPts val="563"/>
              </a:spcBef>
              <a:buClr>
                <a:srgbClr val="E46C0A"/>
              </a:buClr>
              <a:buSzPct val="85000"/>
              <a:buFont typeface="Arial" panose="020B0604020202020204" pitchFamily="34" charset="0"/>
              <a:buChar char="•"/>
            </a:pP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Won’t able to apply different formatting for same tag from HTML</a:t>
            </a:r>
          </a:p>
          <a:p>
            <a:pPr marL="788533" lvl="1" indent="-285750">
              <a:spcBef>
                <a:spcPts val="563"/>
              </a:spcBef>
              <a:buClr>
                <a:srgbClr val="E46C0A"/>
              </a:buClr>
              <a:buSzPct val="85000"/>
              <a:buFont typeface="Wingdings" panose="05000000000000000000" pitchFamily="2" charset="2"/>
              <a:buChar char="Ø"/>
            </a:pP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Solution-Class selector </a:t>
            </a:r>
            <a:endParaRPr lang="en-US" altLang="en-US" sz="1800"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spcBef>
                <a:spcPts val="563"/>
              </a:spcBef>
              <a:buClr>
                <a:srgbClr val="E46C0A"/>
              </a:buClr>
              <a:buSzPct val="85000"/>
            </a:pPr>
            <a:endPar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788533" lvl="1" indent="-285750">
              <a:spcBef>
                <a:spcPts val="563"/>
              </a:spcBef>
              <a:buClr>
                <a:srgbClr val="E46C0A"/>
              </a:buClr>
              <a:buSzPct val="85000"/>
              <a:buFont typeface="Arial" panose="020B0604020202020204" pitchFamily="34" charset="0"/>
              <a:buChar char="•"/>
            </a:pP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Won’t able to create own selector name</a:t>
            </a:r>
          </a:p>
          <a:p>
            <a:pPr marL="788533" lvl="1" indent="-285750">
              <a:spcBef>
                <a:spcPts val="563"/>
              </a:spcBef>
              <a:buClr>
                <a:srgbClr val="E46C0A"/>
              </a:buClr>
              <a:buSzPct val="85000"/>
              <a:buFont typeface="Wingdings" panose="05000000000000000000" pitchFamily="2" charset="2"/>
              <a:buChar char="Ø"/>
            </a:pP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Solution-ID selector</a:t>
            </a:r>
          </a:p>
        </p:txBody>
      </p:sp>
    </p:spTree>
    <p:extLst>
      <p:ext uri="{BB962C8B-B14F-4D97-AF65-F5344CB8AC3E}">
        <p14:creationId xmlns:p14="http://schemas.microsoft.com/office/powerpoint/2010/main" val="1009325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Visibility Property </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37192"/>
            <a:ext cx="8534400" cy="42028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visibility property specifies whether or not an element is visible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visible</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:-Default value. The element is </a:t>
            </a:r>
            <a:r>
              <a:rPr lang="en-US" sz="1800" dirty="0" smtClean="0">
                <a:latin typeface="Tahoma" panose="020B0604030504040204" pitchFamily="34" charset="0"/>
                <a:ea typeface="Tahoma" panose="020B0604030504040204" pitchFamily="34" charset="0"/>
                <a:cs typeface="Tahoma" panose="020B0604030504040204" pitchFamily="34" charset="0"/>
              </a:rPr>
              <a:t>visible</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hidden</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:-The element is hidden (but still takes up space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collapse</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:-Only for table rows (&lt;</a:t>
            </a:r>
            <a:r>
              <a:rPr lang="en-US" sz="1800" dirty="0" err="1">
                <a:latin typeface="Tahoma" panose="020B0604030504040204" pitchFamily="34" charset="0"/>
                <a:ea typeface="Tahoma" panose="020B0604030504040204" pitchFamily="34" charset="0"/>
                <a:cs typeface="Tahoma" panose="020B0604030504040204" pitchFamily="34" charset="0"/>
              </a:rPr>
              <a:t>tr</a:t>
            </a:r>
            <a:r>
              <a:rPr lang="en-US" sz="1800" dirty="0">
                <a:latin typeface="Tahoma" panose="020B0604030504040204" pitchFamily="34" charset="0"/>
                <a:ea typeface="Tahoma" panose="020B0604030504040204" pitchFamily="34" charset="0"/>
                <a:cs typeface="Tahoma" panose="020B0604030504040204" pitchFamily="34" charset="0"/>
              </a:rPr>
              <a:t>&gt;), row groups (&lt;</a:t>
            </a:r>
            <a:r>
              <a:rPr lang="en-US" sz="1800" dirty="0" err="1">
                <a:latin typeface="Tahoma" panose="020B0604030504040204" pitchFamily="34" charset="0"/>
                <a:ea typeface="Tahoma" panose="020B0604030504040204" pitchFamily="34" charset="0"/>
                <a:cs typeface="Tahoma" panose="020B0604030504040204" pitchFamily="34" charset="0"/>
              </a:rPr>
              <a:t>tbody</a:t>
            </a:r>
            <a:r>
              <a:rPr lang="en-US" sz="1800" dirty="0">
                <a:latin typeface="Tahoma" panose="020B0604030504040204" pitchFamily="34" charset="0"/>
                <a:ea typeface="Tahoma" panose="020B0604030504040204" pitchFamily="34" charset="0"/>
                <a:cs typeface="Tahoma" panose="020B0604030504040204" pitchFamily="34" charset="0"/>
              </a:rPr>
              <a:t>&gt;), columns (&lt;col&gt;), </a:t>
            </a:r>
            <a:r>
              <a:rPr lang="en-US" sz="1800" dirty="0" smtClean="0">
                <a:latin typeface="Tahoma" panose="020B0604030504040204" pitchFamily="34" charset="0"/>
                <a:ea typeface="Tahoma" panose="020B0604030504040204" pitchFamily="34" charset="0"/>
                <a:cs typeface="Tahoma" panose="020B0604030504040204" pitchFamily="34" charset="0"/>
              </a:rPr>
              <a:t>	column </a:t>
            </a:r>
            <a:r>
              <a:rPr lang="en-US" sz="1800" dirty="0">
                <a:latin typeface="Tahoma" panose="020B0604030504040204" pitchFamily="34" charset="0"/>
                <a:ea typeface="Tahoma" panose="020B0604030504040204" pitchFamily="34" charset="0"/>
                <a:cs typeface="Tahoma" panose="020B0604030504040204" pitchFamily="34" charset="0"/>
              </a:rPr>
              <a:t>groups (&lt;</a:t>
            </a:r>
            <a:r>
              <a:rPr lang="en-US" sz="1800" dirty="0" err="1">
                <a:latin typeface="Tahoma" panose="020B0604030504040204" pitchFamily="34" charset="0"/>
                <a:ea typeface="Tahoma" panose="020B0604030504040204" pitchFamily="34" charset="0"/>
                <a:cs typeface="Tahoma" panose="020B0604030504040204" pitchFamily="34" charset="0"/>
              </a:rPr>
              <a:t>colgroup</a:t>
            </a:r>
            <a:r>
              <a:rPr lang="en-US" sz="1800" dirty="0">
                <a:latin typeface="Tahoma" panose="020B0604030504040204" pitchFamily="34" charset="0"/>
                <a:ea typeface="Tahoma" panose="020B0604030504040204" pitchFamily="34" charset="0"/>
                <a:cs typeface="Tahoma" panose="020B0604030504040204" pitchFamily="34" charset="0"/>
              </a:rPr>
              <a:t>&gt;). This value removes a row or column, but </a:t>
            </a:r>
            <a:r>
              <a:rPr lang="en-US" sz="1800" dirty="0" smtClean="0">
                <a:latin typeface="Tahoma" panose="020B0604030504040204" pitchFamily="34" charset="0"/>
                <a:ea typeface="Tahoma" panose="020B0604030504040204" pitchFamily="34" charset="0"/>
                <a:cs typeface="Tahoma" panose="020B0604030504040204" pitchFamily="34" charset="0"/>
              </a:rPr>
              <a:t>	it </a:t>
            </a:r>
            <a:r>
              <a:rPr lang="en-US" sz="1800" dirty="0">
                <a:latin typeface="Tahoma" panose="020B0604030504040204" pitchFamily="34" charset="0"/>
                <a:ea typeface="Tahoma" panose="020B0604030504040204" pitchFamily="34" charset="0"/>
                <a:cs typeface="Tahoma" panose="020B0604030504040204" pitchFamily="34" charset="0"/>
              </a:rPr>
              <a:t>does not affect the table layout. The space taken up by the row or </a:t>
            </a:r>
            <a:r>
              <a:rPr lang="en-US" sz="1800" dirty="0" smtClean="0">
                <a:latin typeface="Tahoma" panose="020B0604030504040204" pitchFamily="34" charset="0"/>
                <a:ea typeface="Tahoma" panose="020B0604030504040204" pitchFamily="34" charset="0"/>
                <a:cs typeface="Tahoma" panose="020B0604030504040204" pitchFamily="34" charset="0"/>
              </a:rPr>
              <a:t>	column </a:t>
            </a:r>
            <a:r>
              <a:rPr lang="en-US" sz="1800" dirty="0">
                <a:latin typeface="Tahoma" panose="020B0604030504040204" pitchFamily="34" charset="0"/>
                <a:ea typeface="Tahoma" panose="020B0604030504040204" pitchFamily="34" charset="0"/>
                <a:cs typeface="Tahoma" panose="020B0604030504040204" pitchFamily="34" charset="0"/>
              </a:rPr>
              <a:t>will be available for other content.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	If </a:t>
            </a:r>
            <a:r>
              <a:rPr lang="en-US" sz="1800" dirty="0">
                <a:latin typeface="Tahoma" panose="020B0604030504040204" pitchFamily="34" charset="0"/>
                <a:ea typeface="Tahoma" panose="020B0604030504040204" pitchFamily="34" charset="0"/>
                <a:cs typeface="Tahoma" panose="020B0604030504040204" pitchFamily="34" charset="0"/>
              </a:rPr>
              <a:t>collapse is used on other elements, it renders as "</a:t>
            </a:r>
            <a:r>
              <a:rPr lang="en-US" sz="1800" dirty="0" smtClean="0">
                <a:latin typeface="Tahoma" panose="020B0604030504040204" pitchFamily="34" charset="0"/>
                <a:ea typeface="Tahoma" panose="020B0604030504040204" pitchFamily="34" charset="0"/>
                <a:cs typeface="Tahoma" panose="020B0604030504040204" pitchFamily="34" charset="0"/>
              </a:rPr>
              <a:t>hidden“.</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initial</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:-Sets this property to its default </a:t>
            </a:r>
            <a:r>
              <a:rPr lang="en-US" sz="1800" dirty="0" smtClean="0">
                <a:latin typeface="Tahoma" panose="020B0604030504040204" pitchFamily="34" charset="0"/>
                <a:ea typeface="Tahoma" panose="020B0604030504040204" pitchFamily="34" charset="0"/>
                <a:cs typeface="Tahoma" panose="020B0604030504040204" pitchFamily="34" charset="0"/>
              </a:rPr>
              <a:t>value.</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inherit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:-Inherits this property from its parent element. </a:t>
            </a:r>
          </a:p>
        </p:txBody>
      </p:sp>
    </p:spTree>
    <p:extLst>
      <p:ext uri="{BB962C8B-B14F-4D97-AF65-F5344CB8AC3E}">
        <p14:creationId xmlns:p14="http://schemas.microsoft.com/office/powerpoint/2010/main" val="24565029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position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Property</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position property specifies the type of positioning method used for an element (static, relative, absolute, fixed, or sticky</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Static</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Default value. Elements render in order, as they appear in the document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flow.</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Absolute</a:t>
            </a:r>
            <a:r>
              <a:rPr lang="en-US" sz="1800" dirty="0">
                <a:latin typeface="Tahoma" panose="020B0604030504040204" pitchFamily="34" charset="0"/>
                <a:ea typeface="Tahoma" panose="020B0604030504040204" pitchFamily="34" charset="0"/>
                <a:cs typeface="Tahoma" panose="020B0604030504040204" pitchFamily="34" charset="0"/>
              </a:rPr>
              <a:t> :- The element is positioned relative to its first positioned (not static)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    ancestor element.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Fixed</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The element is positioned relative to the browser </a:t>
            </a:r>
            <a:r>
              <a:rPr lang="en-US" sz="1800" dirty="0" smtClean="0">
                <a:latin typeface="Tahoma" panose="020B0604030504040204" pitchFamily="34" charset="0"/>
                <a:ea typeface="Tahoma" panose="020B0604030504040204" pitchFamily="34" charset="0"/>
                <a:cs typeface="Tahoma" panose="020B0604030504040204" pitchFamily="34" charset="0"/>
              </a:rPr>
              <a:t>window.</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Relative</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The element is positioned relative to its normal position, so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left:20px" </a:t>
            </a:r>
            <a:r>
              <a:rPr lang="en-US" sz="1800" dirty="0" smtClean="0">
                <a:latin typeface="Tahoma" panose="020B0604030504040204" pitchFamily="34" charset="0"/>
                <a:ea typeface="Tahoma" panose="020B0604030504040204" pitchFamily="34" charset="0"/>
                <a:cs typeface="Tahoma" panose="020B0604030504040204" pitchFamily="34" charset="0"/>
              </a:rPr>
              <a:t>adds </a:t>
            </a:r>
            <a:r>
              <a:rPr lang="en-US" sz="1800" dirty="0">
                <a:latin typeface="Tahoma" panose="020B0604030504040204" pitchFamily="34" charset="0"/>
                <a:ea typeface="Tahoma" panose="020B0604030504040204" pitchFamily="34" charset="0"/>
                <a:cs typeface="Tahoma" panose="020B0604030504040204" pitchFamily="34" charset="0"/>
              </a:rPr>
              <a:t>20 pixels to the element's LEFT position</a:t>
            </a:r>
          </a:p>
        </p:txBody>
      </p:sp>
    </p:spTree>
    <p:extLst>
      <p:ext uri="{BB962C8B-B14F-4D97-AF65-F5344CB8AC3E}">
        <p14:creationId xmlns:p14="http://schemas.microsoft.com/office/powerpoint/2010/main" val="3889808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Basic Formatting Tags </a:t>
            </a:r>
            <a:endPar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152400" y="1305719"/>
            <a:ext cx="9081859" cy="3581400"/>
          </a:xfrm>
          <a:prstGeom prst="rect">
            <a:avLst/>
          </a:prstGeom>
        </p:spPr>
        <p:txBody>
          <a:bodyPr lIns="100557" tIns="50278" rIns="100557" bIns="50278" anchor="t">
            <a:normAutofit fontScale="92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959983" lvl="1" indent="-457200">
              <a:spcBef>
                <a:spcPts val="563"/>
              </a:spcBef>
              <a:buClr>
                <a:srgbClr val="E46C0A"/>
              </a:buClr>
              <a:buSzPct val="85000"/>
              <a:buFont typeface="Arial" panose="020B0604020202020204" pitchFamily="34" charset="0"/>
              <a:buChar char="•"/>
            </a:pPr>
            <a:r>
              <a:rPr lang="en-US" altLang="en-US" sz="2800" dirty="0">
                <a:latin typeface="Calibri" panose="020F0502020204030204" pitchFamily="34" charset="0"/>
              </a:rPr>
              <a:t>To make text bold-&lt;b&gt;……&lt;/b&gt;</a:t>
            </a:r>
          </a:p>
          <a:p>
            <a:pPr marL="959983" lvl="1" indent="-457200">
              <a:spcBef>
                <a:spcPts val="563"/>
              </a:spcBef>
              <a:buClr>
                <a:srgbClr val="E46C0A"/>
              </a:buClr>
              <a:buSzPct val="85000"/>
              <a:buFont typeface="Arial" panose="020B0604020202020204" pitchFamily="34" charset="0"/>
              <a:buChar char="•"/>
            </a:pPr>
            <a:r>
              <a:rPr lang="en-US" altLang="en-US" sz="2800" dirty="0">
                <a:latin typeface="Calibri" panose="020F0502020204030204" pitchFamily="34" charset="0"/>
              </a:rPr>
              <a:t>To make text italic-&lt;</a:t>
            </a:r>
            <a:r>
              <a:rPr lang="en-US" altLang="en-US" sz="2800" dirty="0" err="1">
                <a:latin typeface="Calibri" panose="020F0502020204030204" pitchFamily="34" charset="0"/>
              </a:rPr>
              <a:t>i</a:t>
            </a:r>
            <a:r>
              <a:rPr lang="en-US" altLang="en-US" sz="2800" dirty="0">
                <a:latin typeface="Calibri" panose="020F0502020204030204" pitchFamily="34" charset="0"/>
              </a:rPr>
              <a:t>&gt;…….&lt;/</a:t>
            </a:r>
            <a:r>
              <a:rPr lang="en-US" altLang="en-US" sz="2800" dirty="0" err="1">
                <a:latin typeface="Calibri" panose="020F0502020204030204" pitchFamily="34" charset="0"/>
              </a:rPr>
              <a:t>i</a:t>
            </a:r>
            <a:r>
              <a:rPr lang="en-US" altLang="en-US" sz="2800" dirty="0">
                <a:latin typeface="Calibri" panose="020F0502020204030204" pitchFamily="34" charset="0"/>
              </a:rPr>
              <a:t>&gt;</a:t>
            </a:r>
          </a:p>
          <a:p>
            <a:pPr marL="959983" lvl="1" indent="-457200">
              <a:spcBef>
                <a:spcPts val="563"/>
              </a:spcBef>
              <a:buClr>
                <a:srgbClr val="E46C0A"/>
              </a:buClr>
              <a:buSzPct val="85000"/>
              <a:buFont typeface="Arial" panose="020B0604020202020204" pitchFamily="34" charset="0"/>
              <a:buChar char="•"/>
            </a:pPr>
            <a:r>
              <a:rPr lang="en-US" altLang="en-US" sz="2800" dirty="0">
                <a:latin typeface="Calibri" panose="020F0502020204030204" pitchFamily="34" charset="0"/>
              </a:rPr>
              <a:t>To underline the text-&lt;u&gt;……..&lt;/u&gt;</a:t>
            </a:r>
          </a:p>
          <a:p>
            <a:pPr marL="959983" lvl="1" indent="-457200">
              <a:spcBef>
                <a:spcPts val="563"/>
              </a:spcBef>
              <a:buClr>
                <a:srgbClr val="E46C0A"/>
              </a:buClr>
              <a:buSzPct val="85000"/>
              <a:buFont typeface="Arial" panose="020B0604020202020204" pitchFamily="34" charset="0"/>
              <a:buChar char="•"/>
            </a:pPr>
            <a:r>
              <a:rPr lang="en-US" altLang="en-US" sz="2800" dirty="0">
                <a:latin typeface="Calibri" panose="020F0502020204030204" pitchFamily="34" charset="0"/>
              </a:rPr>
              <a:t>To make text deleted -&lt;del&gt;…….&lt;/del&gt;</a:t>
            </a:r>
          </a:p>
          <a:p>
            <a:pPr marL="959983" lvl="1" indent="-457200">
              <a:spcBef>
                <a:spcPts val="563"/>
              </a:spcBef>
              <a:buClr>
                <a:srgbClr val="E46C0A"/>
              </a:buClr>
              <a:buSzPct val="85000"/>
              <a:buFont typeface="Arial" panose="020B0604020202020204" pitchFamily="34" charset="0"/>
              <a:buChar char="•"/>
            </a:pPr>
            <a:r>
              <a:rPr lang="en-US" altLang="en-US" sz="2800" dirty="0">
                <a:latin typeface="Calibri" panose="020F0502020204030204" pitchFamily="34" charset="0"/>
              </a:rPr>
              <a:t>To give Superscript effect-&lt;sup&gt;……..&lt;/sup&gt;</a:t>
            </a:r>
          </a:p>
          <a:p>
            <a:pPr marL="959983" lvl="1" indent="-457200">
              <a:spcBef>
                <a:spcPts val="563"/>
              </a:spcBef>
              <a:buClr>
                <a:srgbClr val="E46C0A"/>
              </a:buClr>
              <a:buSzPct val="85000"/>
              <a:buFont typeface="Arial" panose="020B0604020202020204" pitchFamily="34" charset="0"/>
              <a:buChar char="•"/>
            </a:pPr>
            <a:r>
              <a:rPr lang="en-US" altLang="en-US" sz="2800" dirty="0">
                <a:latin typeface="Calibri" panose="020F0502020204030204" pitchFamily="34" charset="0"/>
              </a:rPr>
              <a:t>To give Subscript effect-&lt;sub&gt;…….&lt;/sub&gt;    </a:t>
            </a:r>
          </a:p>
          <a:p>
            <a:pPr marL="959983" lvl="1" indent="-457200">
              <a:spcBef>
                <a:spcPts val="563"/>
              </a:spcBef>
              <a:buClr>
                <a:srgbClr val="E46C0A"/>
              </a:buClr>
              <a:buSzPct val="85000"/>
              <a:buFont typeface="Arial" panose="020B0604020202020204" pitchFamily="34" charset="0"/>
              <a:buChar char="•"/>
            </a:pPr>
            <a:r>
              <a:rPr lang="en-US" altLang="en-US" sz="2800" dirty="0">
                <a:latin typeface="Calibri" panose="020F0502020204030204" pitchFamily="34" charset="0"/>
              </a:rPr>
              <a:t>To make text at center of webpage-&lt;center&gt;…&lt;/center&gt;  </a:t>
            </a:r>
          </a:p>
        </p:txBody>
      </p:sp>
    </p:spTree>
    <p:extLst>
      <p:ext uri="{BB962C8B-B14F-4D97-AF65-F5344CB8AC3E}">
        <p14:creationId xmlns:p14="http://schemas.microsoft.com/office/powerpoint/2010/main" val="41517997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position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Property</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Initial</a:t>
            </a:r>
            <a:r>
              <a:rPr lang="en-US" sz="1800" dirty="0">
                <a:latin typeface="Tahoma" panose="020B0604030504040204" pitchFamily="34" charset="0"/>
                <a:ea typeface="Tahoma" panose="020B0604030504040204" pitchFamily="34" charset="0"/>
                <a:cs typeface="Tahoma" panose="020B0604030504040204" pitchFamily="34" charset="0"/>
              </a:rPr>
              <a:t> :- Sets this property to its default value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Inherit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Inherits this property from its parent </a:t>
            </a:r>
            <a:r>
              <a:rPr lang="en-US" sz="1800" dirty="0" smtClean="0">
                <a:latin typeface="Tahoma" panose="020B0604030504040204" pitchFamily="34" charset="0"/>
                <a:ea typeface="Tahoma" panose="020B0604030504040204" pitchFamily="34" charset="0"/>
                <a:cs typeface="Tahoma" panose="020B0604030504040204" pitchFamily="34" charset="0"/>
              </a:rPr>
              <a:t>element.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Sticky</a:t>
            </a:r>
            <a:r>
              <a:rPr lang="en-US" sz="1800" dirty="0">
                <a:latin typeface="Tahoma" panose="020B0604030504040204" pitchFamily="34" charset="0"/>
                <a:ea typeface="Tahoma" panose="020B0604030504040204" pitchFamily="34" charset="0"/>
                <a:cs typeface="Tahoma" panose="020B0604030504040204" pitchFamily="34" charset="0"/>
              </a:rPr>
              <a:t> :- The element is positioned based on the user's scroll position</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	A </a:t>
            </a:r>
            <a:r>
              <a:rPr lang="en-US" sz="1800" dirty="0">
                <a:latin typeface="Tahoma" panose="020B0604030504040204" pitchFamily="34" charset="0"/>
                <a:ea typeface="Tahoma" panose="020B0604030504040204" pitchFamily="34" charset="0"/>
                <a:cs typeface="Tahoma" panose="020B0604030504040204" pitchFamily="34" charset="0"/>
              </a:rPr>
              <a:t>sticky element toggles between relative and fixed, depending on the </a:t>
            </a:r>
            <a:r>
              <a:rPr lang="en-US" sz="1800" dirty="0" smtClean="0">
                <a:latin typeface="Tahoma" panose="020B0604030504040204" pitchFamily="34" charset="0"/>
                <a:ea typeface="Tahoma" panose="020B0604030504040204" pitchFamily="34" charset="0"/>
                <a:cs typeface="Tahoma" panose="020B0604030504040204" pitchFamily="34" charset="0"/>
              </a:rPr>
              <a:t>	scroll </a:t>
            </a:r>
            <a:r>
              <a:rPr lang="en-US" sz="1800" dirty="0">
                <a:latin typeface="Tahoma" panose="020B0604030504040204" pitchFamily="34" charset="0"/>
                <a:ea typeface="Tahoma" panose="020B0604030504040204" pitchFamily="34" charset="0"/>
                <a:cs typeface="Tahoma" panose="020B0604030504040204" pitchFamily="34" charset="0"/>
              </a:rPr>
              <a:t>position. It is positioned relative until a given offset position is met </a:t>
            </a:r>
            <a:r>
              <a:rPr lang="en-US" sz="1800" dirty="0" smtClean="0">
                <a:latin typeface="Tahoma" panose="020B0604030504040204" pitchFamily="34" charset="0"/>
                <a:ea typeface="Tahoma" panose="020B0604030504040204" pitchFamily="34" charset="0"/>
                <a:cs typeface="Tahoma" panose="020B0604030504040204" pitchFamily="34" charset="0"/>
              </a:rPr>
              <a:t>	in </a:t>
            </a:r>
            <a:r>
              <a:rPr lang="en-US" sz="1800" dirty="0">
                <a:latin typeface="Tahoma" panose="020B0604030504040204" pitchFamily="34" charset="0"/>
                <a:ea typeface="Tahoma" panose="020B0604030504040204" pitchFamily="34" charset="0"/>
                <a:cs typeface="Tahoma" panose="020B0604030504040204" pitchFamily="34" charset="0"/>
              </a:rPr>
              <a:t>the viewport - then it "sticks" in place (like </a:t>
            </a:r>
            <a:r>
              <a:rPr lang="en-US" sz="1800" dirty="0" err="1">
                <a:latin typeface="Tahoma" panose="020B0604030504040204" pitchFamily="34" charset="0"/>
                <a:ea typeface="Tahoma" panose="020B0604030504040204" pitchFamily="34" charset="0"/>
                <a:cs typeface="Tahoma" panose="020B0604030504040204" pitchFamily="34" charset="0"/>
              </a:rPr>
              <a:t>position:fixed</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Note: Not supported in IE/Edge 15 or earlier. Supported in Safari from version 6.1 with a -</a:t>
            </a:r>
            <a:r>
              <a:rPr lang="en-US" sz="1800" dirty="0" err="1">
                <a:latin typeface="Tahoma" panose="020B0604030504040204" pitchFamily="34" charset="0"/>
                <a:ea typeface="Tahoma" panose="020B0604030504040204" pitchFamily="34" charset="0"/>
                <a:cs typeface="Tahoma" panose="020B0604030504040204" pitchFamily="34" charset="0"/>
              </a:rPr>
              <a:t>webkit</a:t>
            </a:r>
            <a:r>
              <a:rPr lang="en-US" sz="1800" dirty="0">
                <a:latin typeface="Tahoma" panose="020B0604030504040204" pitchFamily="34" charset="0"/>
                <a:ea typeface="Tahoma" panose="020B0604030504040204" pitchFamily="34" charset="0"/>
                <a:cs typeface="Tahoma" panose="020B0604030504040204" pitchFamily="34" charset="0"/>
              </a:rPr>
              <a:t>- prefix.</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27531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float Property</a:t>
            </a:r>
          </a:p>
          <a:p>
            <a:pPr marL="0" indent="0" fontAlgn="base">
              <a:buNone/>
            </a:pP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2028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float property specifies whether an element should float to the left, right, or not at all</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Note: Absolutely positioned elements ignore the float property</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none</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element does not float, (will be displayed just where it occurs in the text). This is </a:t>
            </a:r>
            <a:r>
              <a:rPr lang="en-US" sz="1800" dirty="0" smtClean="0">
                <a:latin typeface="Tahoma" panose="020B0604030504040204" pitchFamily="34" charset="0"/>
                <a:ea typeface="Tahoma" panose="020B0604030504040204" pitchFamily="34" charset="0"/>
                <a:cs typeface="Tahoma" panose="020B0604030504040204" pitchFamily="34" charset="0"/>
              </a:rPr>
              <a:t>default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l</a:t>
            </a:r>
            <a:r>
              <a:rPr lang="en-US" sz="1800" b="1" dirty="0" smtClean="0">
                <a:latin typeface="Tahoma" panose="020B0604030504040204" pitchFamily="34" charset="0"/>
                <a:ea typeface="Tahoma" panose="020B0604030504040204" pitchFamily="34" charset="0"/>
                <a:cs typeface="Tahoma" panose="020B0604030504040204" pitchFamily="34" charset="0"/>
              </a:rPr>
              <a:t>eft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element floats to the left of its </a:t>
            </a:r>
            <a:r>
              <a:rPr lang="en-US" sz="1800" dirty="0" smtClean="0">
                <a:latin typeface="Tahoma" panose="020B0604030504040204" pitchFamily="34" charset="0"/>
                <a:ea typeface="Tahoma" panose="020B0604030504040204" pitchFamily="34" charset="0"/>
                <a:cs typeface="Tahoma" panose="020B0604030504040204" pitchFamily="34" charset="0"/>
              </a:rPr>
              <a:t>container</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r</a:t>
            </a:r>
            <a:r>
              <a:rPr lang="en-US" sz="1800" b="1" dirty="0" smtClean="0">
                <a:latin typeface="Tahoma" panose="020B0604030504040204" pitchFamily="34" charset="0"/>
                <a:ea typeface="Tahoma" panose="020B0604030504040204" pitchFamily="34" charset="0"/>
                <a:cs typeface="Tahoma" panose="020B0604030504040204" pitchFamily="34" charset="0"/>
              </a:rPr>
              <a:t>ight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element floats the right of its container</a:t>
            </a:r>
          </a:p>
        </p:txBody>
      </p:sp>
    </p:spTree>
    <p:extLst>
      <p:ext uri="{BB962C8B-B14F-4D97-AF65-F5344CB8AC3E}">
        <p14:creationId xmlns:p14="http://schemas.microsoft.com/office/powerpoint/2010/main" val="28537261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float Property</a:t>
            </a:r>
          </a:p>
          <a:p>
            <a:pPr marL="0" indent="0" fontAlgn="base">
              <a:buNone/>
            </a:pP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initial</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Sets this property to its default value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inherit</a:t>
            </a:r>
            <a:r>
              <a:rPr lang="en-US" sz="1800" dirty="0" smtClean="0">
                <a:latin typeface="Tahoma" panose="020B0604030504040204" pitchFamily="34" charset="0"/>
                <a:ea typeface="Tahoma" panose="020B0604030504040204" pitchFamily="34" charset="0"/>
                <a:cs typeface="Tahoma" panose="020B0604030504040204" pitchFamily="34" charset="0"/>
              </a:rPr>
              <a:t> </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Inherits </a:t>
            </a:r>
            <a:r>
              <a:rPr lang="en-US" sz="1800" dirty="0">
                <a:latin typeface="Tahoma" panose="020B0604030504040204" pitchFamily="34" charset="0"/>
                <a:ea typeface="Tahoma" panose="020B0604030504040204" pitchFamily="34" charset="0"/>
                <a:cs typeface="Tahoma" panose="020B0604030504040204" pitchFamily="34" charset="0"/>
              </a:rPr>
              <a:t>this property from its parent element.</a:t>
            </a:r>
          </a:p>
        </p:txBody>
      </p:sp>
    </p:spTree>
    <p:extLst>
      <p:ext uri="{BB962C8B-B14F-4D97-AF65-F5344CB8AC3E}">
        <p14:creationId xmlns:p14="http://schemas.microsoft.com/office/powerpoint/2010/main" val="14319311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border </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Property</a:t>
            </a:r>
          </a:p>
          <a:p>
            <a:pPr marL="0" indent="0" fontAlgn="base">
              <a:buNone/>
            </a:pP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96566"/>
            <a:ext cx="8534400" cy="42477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border-width</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property specifies the width of the four borders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width can be set as a specific size (in </a:t>
            </a:r>
            <a:r>
              <a:rPr lang="en-US" sz="1800" dirty="0" err="1">
                <a:latin typeface="Tahoma" panose="020B0604030504040204" pitchFamily="34" charset="0"/>
                <a:ea typeface="Tahoma" panose="020B0604030504040204" pitchFamily="34" charset="0"/>
                <a:cs typeface="Tahoma" panose="020B0604030504040204" pitchFamily="34" charset="0"/>
              </a:rPr>
              <a:t>px</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pt</a:t>
            </a:r>
            <a:r>
              <a:rPr lang="en-US" sz="1800" dirty="0">
                <a:latin typeface="Tahoma" panose="020B0604030504040204" pitchFamily="34" charset="0"/>
                <a:ea typeface="Tahoma" panose="020B0604030504040204" pitchFamily="34" charset="0"/>
                <a:cs typeface="Tahoma" panose="020B0604030504040204" pitchFamily="34" charset="0"/>
              </a:rPr>
              <a:t>, cm, </a:t>
            </a:r>
            <a:r>
              <a:rPr lang="en-US" sz="1800" dirty="0" err="1">
                <a:latin typeface="Tahoma" panose="020B0604030504040204" pitchFamily="34" charset="0"/>
                <a:ea typeface="Tahoma" panose="020B0604030504040204" pitchFamily="34" charset="0"/>
                <a:cs typeface="Tahoma" panose="020B0604030504040204" pitchFamily="34" charset="0"/>
              </a:rPr>
              <a:t>em</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etc</a:t>
            </a:r>
            <a:r>
              <a:rPr lang="en-US" sz="1800" dirty="0">
                <a:latin typeface="Tahoma" panose="020B0604030504040204" pitchFamily="34" charset="0"/>
                <a:ea typeface="Tahoma" panose="020B0604030504040204" pitchFamily="34" charset="0"/>
                <a:cs typeface="Tahoma" panose="020B0604030504040204" pitchFamily="34" charset="0"/>
              </a:rPr>
              <a:t>) or by using one of the three pre-defined values: thin, medium, or </a:t>
            </a:r>
            <a:r>
              <a:rPr lang="en-US" sz="1800" dirty="0" smtClean="0">
                <a:latin typeface="Tahoma" panose="020B0604030504040204" pitchFamily="34" charset="0"/>
                <a:ea typeface="Tahoma" panose="020B0604030504040204" pitchFamily="34" charset="0"/>
                <a:cs typeface="Tahoma" panose="020B0604030504040204" pitchFamily="34" charset="0"/>
              </a:rPr>
              <a:t>thick</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border-style </a:t>
            </a:r>
            <a:r>
              <a:rPr lang="en-US" sz="1800" b="1" dirty="0">
                <a:latin typeface="Tahoma" panose="020B0604030504040204" pitchFamily="34" charset="0"/>
                <a:ea typeface="Tahoma" panose="020B0604030504040204" pitchFamily="34" charset="0"/>
                <a:cs typeface="Tahoma" panose="020B0604030504040204" pitchFamily="34" charset="0"/>
              </a:rPr>
              <a:t>(required)</a:t>
            </a:r>
            <a:r>
              <a:rPr lang="en-US" sz="1800" dirty="0">
                <a:latin typeface="Tahoma" panose="020B0604030504040204" pitchFamily="34" charset="0"/>
                <a:ea typeface="Tahoma" panose="020B0604030504040204" pitchFamily="34" charset="0"/>
                <a:cs typeface="Tahoma" panose="020B0604030504040204" pitchFamily="34" charset="0"/>
              </a:rPr>
              <a:t>:- Specifies the style of the border. </a:t>
            </a:r>
            <a:r>
              <a:rPr lang="en-US" sz="1800" b="1" dirty="0" smtClean="0">
                <a:latin typeface="Tahoma" panose="020B0604030504040204" pitchFamily="34" charset="0"/>
                <a:ea typeface="Tahoma" panose="020B0604030504040204" pitchFamily="34" charset="0"/>
                <a:cs typeface="Tahoma" panose="020B0604030504040204" pitchFamily="34" charset="0"/>
              </a:rPr>
              <a:t>none|hidden|dotted|dashed|solid|double|groove|ridge|inset|outset|initial|inherit—</a:t>
            </a: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a:t>
            </a:r>
            <a:r>
              <a:rPr lang="en-US" sz="1800" b="1" dirty="0">
                <a:latin typeface="Tahoma" panose="020B0604030504040204" pitchFamily="34" charset="0"/>
                <a:ea typeface="Tahoma" panose="020B0604030504040204" pitchFamily="34" charset="0"/>
                <a:cs typeface="Tahoma" panose="020B0604030504040204" pitchFamily="34" charset="0"/>
              </a:rPr>
              <a:t>border-style: </a:t>
            </a:r>
            <a:r>
              <a:rPr lang="en-US" sz="1800" dirty="0" smtClean="0">
                <a:latin typeface="Tahoma" panose="020B0604030504040204" pitchFamily="34" charset="0"/>
                <a:ea typeface="Tahoma" panose="020B0604030504040204" pitchFamily="34" charset="0"/>
                <a:cs typeface="Tahoma" panose="020B0604030504040204" pitchFamily="34" charset="0"/>
              </a:rPr>
              <a:t>dotted(top) solid(right) double(bottom) dashed(left);</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border-color</a:t>
            </a:r>
            <a:r>
              <a:rPr lang="en-US" sz="1800" dirty="0">
                <a:latin typeface="Tahoma" panose="020B0604030504040204" pitchFamily="34" charset="0"/>
                <a:ea typeface="Tahoma" panose="020B0604030504040204" pitchFamily="34" charset="0"/>
                <a:cs typeface="Tahoma" panose="020B0604030504040204" pitchFamily="34" charset="0"/>
              </a:rPr>
              <a:t>:- Specifies the color of the border. Default value is the color of the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         text</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045654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border </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Property</a:t>
            </a:r>
          </a:p>
          <a:p>
            <a:pPr marL="0" indent="0" fontAlgn="base">
              <a:buNone/>
            </a:pP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96566"/>
            <a:ext cx="8534400" cy="42477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CSS Border - Shorthand Property</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there </a:t>
            </a:r>
            <a:r>
              <a:rPr lang="en-US" sz="1800" dirty="0">
                <a:latin typeface="Tahoma" panose="020B0604030504040204" pitchFamily="34" charset="0"/>
                <a:ea typeface="Tahoma" panose="020B0604030504040204" pitchFamily="34" charset="0"/>
                <a:cs typeface="Tahoma" panose="020B0604030504040204" pitchFamily="34" charset="0"/>
              </a:rPr>
              <a:t>are many properties to consider when dealing with borders.</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To shorten the code, it is also possible to specify all the individual border properties in one property.</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The border property is a shorthand property for the following individual border properties:</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border-width</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border-style (required)</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border-color</a:t>
            </a:r>
          </a:p>
        </p:txBody>
      </p:sp>
    </p:spTree>
    <p:extLst>
      <p:ext uri="{BB962C8B-B14F-4D97-AF65-F5344CB8AC3E}">
        <p14:creationId xmlns:p14="http://schemas.microsoft.com/office/powerpoint/2010/main" val="19785968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border Property</a:t>
            </a:r>
          </a:p>
          <a:p>
            <a:pPr marL="0" indent="0" fontAlgn="base">
              <a:buNone/>
            </a:pP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11313"/>
            <a:ext cx="8534400" cy="41266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The border-bottom property is a shorthand property for (in the following order):</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border-bottom-width </a:t>
            </a:r>
            <a:r>
              <a:rPr lang="en-US" sz="1800" dirty="0">
                <a:latin typeface="Tahoma" panose="020B0604030504040204" pitchFamily="34" charset="0"/>
                <a:ea typeface="Tahoma" panose="020B0604030504040204" pitchFamily="34" charset="0"/>
                <a:cs typeface="Tahoma" panose="020B0604030504040204" pitchFamily="34" charset="0"/>
              </a:rPr>
              <a:t>property sets the width of an element's bottom border.</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border-bottom-width: </a:t>
            </a:r>
            <a:r>
              <a:rPr lang="en-US" sz="1800" b="1" dirty="0" err="1">
                <a:latin typeface="Tahoma" panose="020B0604030504040204" pitchFamily="34" charset="0"/>
                <a:ea typeface="Tahoma" panose="020B0604030504040204" pitchFamily="34" charset="0"/>
                <a:cs typeface="Tahoma" panose="020B0604030504040204" pitchFamily="34" charset="0"/>
              </a:rPr>
              <a:t>medium|thin|thick|length|initial|inherit</a:t>
            </a:r>
            <a:r>
              <a:rPr lang="en-US" sz="1800" b="1" dirty="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border-bottom-style</a:t>
            </a:r>
            <a:r>
              <a:rPr lang="en-US" sz="1800" dirty="0">
                <a:latin typeface="Tahoma" panose="020B0604030504040204" pitchFamily="34" charset="0"/>
                <a:ea typeface="Tahoma" panose="020B0604030504040204" pitchFamily="34" charset="0"/>
                <a:cs typeface="Tahoma" panose="020B0604030504040204" pitchFamily="34" charset="0"/>
              </a:rPr>
              <a:t> property sets the style of an element's bottom border.</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border-bottom-style: none|hidden|dotted|dashed|solid|double|groove|ridge|inset|outset|initial|inherit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border-bottom-color</a:t>
            </a:r>
            <a:r>
              <a:rPr lang="en-US" sz="1800" dirty="0">
                <a:latin typeface="Tahoma" panose="020B0604030504040204" pitchFamily="34" charset="0"/>
                <a:ea typeface="Tahoma" panose="020B0604030504040204" pitchFamily="34" charset="0"/>
                <a:cs typeface="Tahoma" panose="020B0604030504040204" pitchFamily="34" charset="0"/>
              </a:rPr>
              <a:t> property sets the color of an element's bottom border.</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129948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border Property</a:t>
            </a:r>
          </a:p>
          <a:p>
            <a:pPr marL="0" indent="0" fontAlgn="base">
              <a:buNone/>
            </a:pP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00919"/>
            <a:ext cx="8534400" cy="42672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border-bottom-left-radius</a:t>
            </a:r>
            <a:r>
              <a:rPr lang="en-US" sz="1800" dirty="0">
                <a:latin typeface="Tahoma" panose="020B0604030504040204" pitchFamily="34" charset="0"/>
                <a:ea typeface="Tahoma" panose="020B0604030504040204" pitchFamily="34" charset="0"/>
                <a:cs typeface="Tahoma" panose="020B0604030504040204" pitchFamily="34" charset="0"/>
              </a:rPr>
              <a:t> property defines the radius of the bottom-left corner.</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border-bottom-left-radius: 50px 20px;</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border-bottom-right-radius</a:t>
            </a:r>
            <a:r>
              <a:rPr lang="en-US" sz="1800" dirty="0">
                <a:latin typeface="Tahoma" panose="020B0604030504040204" pitchFamily="34" charset="0"/>
                <a:ea typeface="Tahoma" panose="020B0604030504040204" pitchFamily="34" charset="0"/>
                <a:cs typeface="Tahoma" panose="020B0604030504040204" pitchFamily="34" charset="0"/>
              </a:rPr>
              <a:t> property defines the radius of the bottom-right corner.</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border-bottom-right-radius: 50px 20px;</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Tip</a:t>
            </a:r>
            <a:r>
              <a:rPr lang="en-US" sz="1800" dirty="0">
                <a:latin typeface="Tahoma" panose="020B0604030504040204" pitchFamily="34" charset="0"/>
                <a:ea typeface="Tahoma" panose="020B0604030504040204" pitchFamily="34" charset="0"/>
                <a:cs typeface="Tahoma" panose="020B0604030504040204" pitchFamily="34" charset="0"/>
              </a:rPr>
              <a:t>: This property allows you to add rounded borders to elements!</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border-image</a:t>
            </a:r>
            <a:r>
              <a:rPr lang="en-US" sz="1800" dirty="0">
                <a:latin typeface="Tahoma" panose="020B0604030504040204" pitchFamily="34" charset="0"/>
                <a:ea typeface="Tahoma" panose="020B0604030504040204" pitchFamily="34" charset="0"/>
                <a:cs typeface="Tahoma" panose="020B0604030504040204" pitchFamily="34" charset="0"/>
              </a:rPr>
              <a:t> property allows you to specify an image to be used as the border around an element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a:t>
            </a:r>
            <a:r>
              <a:rPr lang="en-US" sz="1800" b="1" dirty="0" err="1">
                <a:latin typeface="Tahoma" panose="020B0604030504040204" pitchFamily="34" charset="0"/>
                <a:ea typeface="Tahoma" panose="020B0604030504040204" pitchFamily="34" charset="0"/>
                <a:cs typeface="Tahoma" panose="020B0604030504040204" pitchFamily="34" charset="0"/>
              </a:rPr>
              <a:t>borderimg</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smtClean="0">
                <a:latin typeface="Tahoma" panose="020B0604030504040204" pitchFamily="34" charset="0"/>
                <a:ea typeface="Tahoma" panose="020B0604030504040204" pitchFamily="34" charset="0"/>
                <a:cs typeface="Tahoma" panose="020B0604030504040204" pitchFamily="34" charset="0"/>
              </a:rPr>
              <a:t>{  border-image</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url</a:t>
            </a:r>
            <a:r>
              <a:rPr lang="en-US" sz="1800" b="1" dirty="0">
                <a:latin typeface="Tahoma" panose="020B0604030504040204" pitchFamily="34" charset="0"/>
                <a:ea typeface="Tahoma" panose="020B0604030504040204" pitchFamily="34" charset="0"/>
                <a:cs typeface="Tahoma" panose="020B0604030504040204" pitchFamily="34" charset="0"/>
              </a:rPr>
              <a:t>(border.png) 30 round</a:t>
            </a:r>
            <a:r>
              <a:rPr lang="en-US" sz="1800" b="1" dirty="0" smtClean="0">
                <a:latin typeface="Tahoma" panose="020B0604030504040204" pitchFamily="34" charset="0"/>
                <a:ea typeface="Tahoma" panose="020B0604030504040204" pitchFamily="34" charset="0"/>
                <a:cs typeface="Tahoma" panose="020B0604030504040204" pitchFamily="34" charset="0"/>
              </a:rPr>
              <a:t>;   }</a:t>
            </a:r>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306869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text-transform Property</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text-transform property is used to specify uppercase and lowercase letters in a text.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It can be used to turn everything into uppercase or lowercase letters, or capitalize the first letter of each word</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E.g.</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text-transform: uppercase</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text-transform: lowercase</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text-transform: capitalize</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468079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Text Overflow</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overflow property specifies whether to clip the content or to add scrollbars when the content of an element is too big to fit in the specified area.</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overflow property has the following values: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visible</a:t>
            </a:r>
            <a:r>
              <a:rPr lang="en-US" sz="1800" dirty="0">
                <a:latin typeface="Tahoma" panose="020B0604030504040204" pitchFamily="34" charset="0"/>
                <a:ea typeface="Tahoma" panose="020B0604030504040204" pitchFamily="34" charset="0"/>
                <a:cs typeface="Tahoma" panose="020B0604030504040204" pitchFamily="34" charset="0"/>
              </a:rPr>
              <a:t> - Default. The overflow is not clipped. The content renders outside the element's box</a:t>
            </a: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hidden</a:t>
            </a:r>
            <a:r>
              <a:rPr lang="en-US" sz="1800" dirty="0">
                <a:latin typeface="Tahoma" panose="020B0604030504040204" pitchFamily="34" charset="0"/>
                <a:ea typeface="Tahoma" panose="020B0604030504040204" pitchFamily="34" charset="0"/>
                <a:cs typeface="Tahoma" panose="020B0604030504040204" pitchFamily="34" charset="0"/>
              </a:rPr>
              <a:t> - The overflow is clipped, and the rest of the content will be invisible</a:t>
            </a: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scroll</a:t>
            </a:r>
            <a:r>
              <a:rPr lang="en-US" sz="1800" dirty="0">
                <a:latin typeface="Tahoma" panose="020B0604030504040204" pitchFamily="34" charset="0"/>
                <a:ea typeface="Tahoma" panose="020B0604030504040204" pitchFamily="34" charset="0"/>
                <a:cs typeface="Tahoma" panose="020B0604030504040204" pitchFamily="34" charset="0"/>
              </a:rPr>
              <a:t> - The overflow is clipped, and a scrollbar is added to see the rest of the content</a:t>
            </a: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auto</a:t>
            </a:r>
            <a:r>
              <a:rPr lang="en-US" sz="1800" dirty="0">
                <a:latin typeface="Tahoma" panose="020B0604030504040204" pitchFamily="34" charset="0"/>
                <a:ea typeface="Tahoma" panose="020B0604030504040204" pitchFamily="34" charset="0"/>
                <a:cs typeface="Tahoma" panose="020B0604030504040204" pitchFamily="34" charset="0"/>
              </a:rPr>
              <a:t> - Similar to scroll, but it adds scrollbars only when necessary</a:t>
            </a:r>
          </a:p>
        </p:txBody>
      </p:sp>
    </p:spTree>
    <p:extLst>
      <p:ext uri="{BB962C8B-B14F-4D97-AF65-F5344CB8AC3E}">
        <p14:creationId xmlns:p14="http://schemas.microsoft.com/office/powerpoint/2010/main" val="42851676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Text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Effect</a:t>
            </a:r>
            <a:endPar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355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CSS Text Overflow</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CSS </a:t>
            </a:r>
            <a:r>
              <a:rPr lang="en-US" sz="1800" b="1" dirty="0">
                <a:latin typeface="Tahoma" panose="020B0604030504040204" pitchFamily="34" charset="0"/>
                <a:ea typeface="Tahoma" panose="020B0604030504040204" pitchFamily="34" charset="0"/>
                <a:cs typeface="Tahoma" panose="020B0604030504040204" pitchFamily="34" charset="0"/>
              </a:rPr>
              <a:t>text-overflow</a:t>
            </a:r>
            <a:r>
              <a:rPr lang="en-US" sz="1800" dirty="0">
                <a:latin typeface="Tahoma" panose="020B0604030504040204" pitchFamily="34" charset="0"/>
                <a:ea typeface="Tahoma" panose="020B0604030504040204" pitchFamily="34" charset="0"/>
                <a:cs typeface="Tahoma" panose="020B0604030504040204" pitchFamily="34" charset="0"/>
              </a:rPr>
              <a:t> property specifies how overflowed content that is not displayed should be signaled to the user</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text-overflow : </a:t>
            </a:r>
            <a:r>
              <a:rPr lang="en-US" sz="1800" dirty="0" smtClean="0">
                <a:latin typeface="Tahoma" panose="020B0604030504040204" pitchFamily="34" charset="0"/>
                <a:ea typeface="Tahoma" panose="020B0604030504040204" pitchFamily="34" charset="0"/>
                <a:cs typeface="Tahoma" panose="020B0604030504040204" pitchFamily="34" charset="0"/>
              </a:rPr>
              <a:t>clip | ellipsis</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CSS Word Wrapping</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CSS </a:t>
            </a:r>
            <a:r>
              <a:rPr lang="en-US" sz="1800" b="1" dirty="0">
                <a:latin typeface="Tahoma" panose="020B0604030504040204" pitchFamily="34" charset="0"/>
                <a:ea typeface="Tahoma" panose="020B0604030504040204" pitchFamily="34" charset="0"/>
                <a:cs typeface="Tahoma" panose="020B0604030504040204" pitchFamily="34" charset="0"/>
              </a:rPr>
              <a:t>word-wrap</a:t>
            </a:r>
            <a:r>
              <a:rPr lang="en-US" sz="1800" dirty="0">
                <a:latin typeface="Tahoma" panose="020B0604030504040204" pitchFamily="34" charset="0"/>
                <a:ea typeface="Tahoma" panose="020B0604030504040204" pitchFamily="34" charset="0"/>
                <a:cs typeface="Tahoma" panose="020B0604030504040204" pitchFamily="34" charset="0"/>
              </a:rPr>
              <a:t> property allows long words to be able to be broken and wrap onto the next line. </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If </a:t>
            </a:r>
            <a:r>
              <a:rPr lang="en-US" sz="1800" dirty="0">
                <a:latin typeface="Tahoma" panose="020B0604030504040204" pitchFamily="34" charset="0"/>
                <a:ea typeface="Tahoma" panose="020B0604030504040204" pitchFamily="34" charset="0"/>
                <a:cs typeface="Tahoma" panose="020B0604030504040204" pitchFamily="34" charset="0"/>
              </a:rPr>
              <a:t>a word is too long to fit within an area, it expands </a:t>
            </a:r>
            <a:r>
              <a:rPr lang="en-US" sz="1800" dirty="0" smtClean="0">
                <a:latin typeface="Tahoma" panose="020B0604030504040204" pitchFamily="34" charset="0"/>
                <a:ea typeface="Tahoma" panose="020B0604030504040204" pitchFamily="34" charset="0"/>
                <a:cs typeface="Tahoma" panose="020B0604030504040204" pitchFamily="34" charset="0"/>
              </a:rPr>
              <a:t>outside.</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CSS Word Breaking</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CSS </a:t>
            </a:r>
            <a:r>
              <a:rPr lang="en-US" sz="1800" b="1" dirty="0">
                <a:latin typeface="Tahoma" panose="020B0604030504040204" pitchFamily="34" charset="0"/>
                <a:ea typeface="Tahoma" panose="020B0604030504040204" pitchFamily="34" charset="0"/>
                <a:cs typeface="Tahoma" panose="020B0604030504040204" pitchFamily="34" charset="0"/>
              </a:rPr>
              <a:t>word-break</a:t>
            </a:r>
            <a:r>
              <a:rPr lang="en-US" sz="1800" dirty="0">
                <a:latin typeface="Tahoma" panose="020B0604030504040204" pitchFamily="34" charset="0"/>
                <a:ea typeface="Tahoma" panose="020B0604030504040204" pitchFamily="34" charset="0"/>
                <a:cs typeface="Tahoma" panose="020B0604030504040204" pitchFamily="34" charset="0"/>
              </a:rPr>
              <a:t> property specifies line breaking rules.</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word-break</a:t>
            </a:r>
            <a:r>
              <a:rPr lang="en-US" sz="1800" b="1" dirty="0" smtClean="0">
                <a:latin typeface="Tahoma" panose="020B0604030504040204" pitchFamily="34" charset="0"/>
                <a:ea typeface="Tahoma" panose="020B0604030504040204" pitchFamily="34" charset="0"/>
                <a:cs typeface="Tahoma" panose="020B0604030504040204" pitchFamily="34" charset="0"/>
              </a:rPr>
              <a:t> </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break-all |keep-all</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49006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Introduction</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make text Strong:&lt;strong&gt;</a:t>
            </a:r>
          </a:p>
          <a:p>
            <a:pPr marL="285750" indent="-285750" algn="l">
              <a:lnSpc>
                <a:spcPct val="150000"/>
              </a:lnSpc>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make text Italic:&lt;</a:t>
            </a:r>
            <a:r>
              <a:rPr lang="en-US" sz="1800" dirty="0" err="1">
                <a:latin typeface="Tahoma" panose="020B0604030504040204" pitchFamily="34" charset="0"/>
                <a:ea typeface="Tahoma" panose="020B0604030504040204" pitchFamily="34" charset="0"/>
                <a:cs typeface="Tahoma" panose="020B0604030504040204" pitchFamily="34" charset="0"/>
              </a:rPr>
              <a:t>em</a:t>
            </a:r>
            <a:r>
              <a:rPr lang="en-US" sz="1800" dirty="0">
                <a:latin typeface="Tahoma" panose="020B0604030504040204" pitchFamily="34" charset="0"/>
                <a:ea typeface="Tahoma" panose="020B0604030504040204" pitchFamily="34" charset="0"/>
                <a:cs typeface="Tahoma" panose="020B0604030504040204" pitchFamily="34" charset="0"/>
              </a:rPr>
              <a:t>&gt;</a:t>
            </a:r>
          </a:p>
          <a:p>
            <a:pPr marL="285750" indent="-285750" algn="l">
              <a:lnSpc>
                <a:spcPct val="150000"/>
              </a:lnSpc>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make text Highlighted:&lt;mark&gt;</a:t>
            </a:r>
          </a:p>
          <a:p>
            <a:pPr marL="285750" indent="-285750" algn="l">
              <a:lnSpc>
                <a:spcPct val="150000"/>
              </a:lnSpc>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add Comment:&lt;!-- Comment --&gt;</a:t>
            </a:r>
          </a:p>
          <a:p>
            <a:pPr marL="285750" indent="-285750" algn="l">
              <a:lnSpc>
                <a:spcPct val="150000"/>
              </a:lnSpc>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make text small:&lt;small&gt;</a:t>
            </a:r>
          </a:p>
          <a:p>
            <a:pPr marL="285750" indent="-285750" algn="l">
              <a:lnSpc>
                <a:spcPct val="150000"/>
              </a:lnSpc>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make text Inserted:&lt;ins&gt;</a:t>
            </a:r>
          </a:p>
          <a:p>
            <a:pPr marL="285750" indent="-285750" algn="l">
              <a:lnSpc>
                <a:spcPct val="150000"/>
              </a:lnSpc>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Define short inline quotation:&lt;q&gt;</a:t>
            </a:r>
          </a:p>
          <a:p>
            <a:pPr marL="285750" indent="-285750" algn="l">
              <a:lnSpc>
                <a:spcPct val="150000"/>
              </a:lnSpc>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187127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Text Effect</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CSS Writing Mode</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CSS </a:t>
            </a:r>
            <a:r>
              <a:rPr lang="en-US" sz="1800" b="1" dirty="0">
                <a:latin typeface="Tahoma" panose="020B0604030504040204" pitchFamily="34" charset="0"/>
                <a:ea typeface="Tahoma" panose="020B0604030504040204" pitchFamily="34" charset="0"/>
                <a:cs typeface="Tahoma" panose="020B0604030504040204" pitchFamily="34" charset="0"/>
              </a:rPr>
              <a:t>writing-mode</a:t>
            </a:r>
            <a:r>
              <a:rPr lang="en-US" sz="1800" dirty="0">
                <a:latin typeface="Tahoma" panose="020B0604030504040204" pitchFamily="34" charset="0"/>
                <a:ea typeface="Tahoma" panose="020B0604030504040204" pitchFamily="34" charset="0"/>
                <a:cs typeface="Tahoma" panose="020B0604030504040204" pitchFamily="34" charset="0"/>
              </a:rPr>
              <a:t> property specifies whether lines of text are laid out horizontally or vertically</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writing-mode </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horizontal-</a:t>
            </a:r>
            <a:r>
              <a:rPr lang="en-US" sz="1800" dirty="0" err="1" smtClean="0">
                <a:latin typeface="Tahoma" panose="020B0604030504040204" pitchFamily="34" charset="0"/>
                <a:ea typeface="Tahoma" panose="020B0604030504040204" pitchFamily="34" charset="0"/>
                <a:cs typeface="Tahoma" panose="020B0604030504040204" pitchFamily="34" charset="0"/>
              </a:rPr>
              <a:t>tb</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vertical-</a:t>
            </a:r>
            <a:r>
              <a:rPr lang="en-US" sz="1800" dirty="0" err="1" smtClean="0">
                <a:latin typeface="Tahoma" panose="020B0604030504040204" pitchFamily="34" charset="0"/>
                <a:ea typeface="Tahoma" panose="020B0604030504040204" pitchFamily="34" charset="0"/>
                <a:cs typeface="Tahoma" panose="020B0604030504040204" pitchFamily="34" charset="0"/>
              </a:rPr>
              <a:t>rl</a:t>
            </a:r>
            <a:r>
              <a:rPr lang="en-US" sz="1800" smtClean="0">
                <a:latin typeface="Tahoma" panose="020B0604030504040204" pitchFamily="34" charset="0"/>
                <a:ea typeface="Tahoma" panose="020B0604030504040204" pitchFamily="34" charset="0"/>
                <a:cs typeface="Tahoma" panose="020B0604030504040204" pitchFamily="34" charset="0"/>
              </a:rPr>
              <a:t> </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122544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background</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background-color</a:t>
            </a:r>
            <a:r>
              <a:rPr lang="en-US" sz="1800" dirty="0">
                <a:latin typeface="Tahoma" panose="020B0604030504040204" pitchFamily="34" charset="0"/>
                <a:ea typeface="Tahoma" panose="020B0604030504040204" pitchFamily="34" charset="0"/>
                <a:cs typeface="Tahoma" panose="020B0604030504040204" pitchFamily="34" charset="0"/>
              </a:rPr>
              <a:t> property specifies the background color of an element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Opacity / Transparency</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opacity property specifies the opacity/transparency of an element. It can take a value from 0.0 - 1.0. The lower value, the more </a:t>
            </a:r>
            <a:r>
              <a:rPr lang="en-US" sz="1800" dirty="0" smtClean="0">
                <a:latin typeface="Tahoma" panose="020B0604030504040204" pitchFamily="34" charset="0"/>
                <a:ea typeface="Tahoma" panose="020B0604030504040204" pitchFamily="34" charset="0"/>
                <a:cs typeface="Tahoma" panose="020B0604030504040204" pitchFamily="34" charset="0"/>
              </a:rPr>
              <a:t>transparent.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div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background-color: green;</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opacity: 0.3;</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80660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background</a:t>
            </a:r>
          </a:p>
        </p:txBody>
      </p:sp>
      <p:sp>
        <p:nvSpPr>
          <p:cNvPr id="4" name="Title 8"/>
          <p:cNvSpPr txBox="1">
            <a:spLocks/>
          </p:cNvSpPr>
          <p:nvPr/>
        </p:nvSpPr>
        <p:spPr>
          <a:xfrm>
            <a:off x="675278" y="1141466"/>
            <a:ext cx="8534400" cy="42790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CSS background-image</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background-image</a:t>
            </a:r>
            <a:r>
              <a:rPr lang="en-US" sz="1800" dirty="0">
                <a:latin typeface="Tahoma" panose="020B0604030504040204" pitchFamily="34" charset="0"/>
                <a:ea typeface="Tahoma" panose="020B0604030504040204" pitchFamily="34" charset="0"/>
                <a:cs typeface="Tahoma" panose="020B0604030504040204" pitchFamily="34" charset="0"/>
              </a:rPr>
              <a:t> property specifies an image to use as the background of an element.</a:t>
            </a: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By </a:t>
            </a:r>
            <a:r>
              <a:rPr lang="en-US" sz="1800" dirty="0">
                <a:latin typeface="Tahoma" panose="020B0604030504040204" pitchFamily="34" charset="0"/>
                <a:ea typeface="Tahoma" panose="020B0604030504040204" pitchFamily="34" charset="0"/>
                <a:cs typeface="Tahoma" panose="020B0604030504040204" pitchFamily="34" charset="0"/>
              </a:rPr>
              <a:t>default, the image is repeated so it covers the entire element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background-image</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url</a:t>
            </a:r>
            <a:r>
              <a:rPr lang="en-US" sz="1800" dirty="0">
                <a:latin typeface="Tahoma" panose="020B0604030504040204" pitchFamily="34" charset="0"/>
                <a:ea typeface="Tahoma" panose="020B0604030504040204" pitchFamily="34" charset="0"/>
                <a:cs typeface="Tahoma" panose="020B0604030504040204" pitchFamily="34" charset="0"/>
              </a:rPr>
              <a:t>("paper.gif</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background-repeat: </a:t>
            </a:r>
            <a:r>
              <a:rPr lang="en-US" sz="1800" dirty="0" smtClean="0">
                <a:latin typeface="Tahoma" panose="020B0604030504040204" pitchFamily="34" charset="0"/>
                <a:ea typeface="Tahoma" panose="020B0604030504040204" pitchFamily="34" charset="0"/>
                <a:cs typeface="Tahoma" panose="020B0604030504040204" pitchFamily="34" charset="0"/>
              </a:rPr>
              <a:t>repeat-x | repeat-y | no-repeat </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background-position </a:t>
            </a:r>
            <a:r>
              <a:rPr lang="en-US" sz="1800" dirty="0">
                <a:latin typeface="Tahoma" panose="020B0604030504040204" pitchFamily="34" charset="0"/>
                <a:ea typeface="Tahoma" panose="020B0604030504040204" pitchFamily="34" charset="0"/>
                <a:cs typeface="Tahoma" panose="020B0604030504040204" pitchFamily="34" charset="0"/>
              </a:rPr>
              <a:t>property is used to specify the position of the background </a:t>
            </a:r>
            <a:r>
              <a:rPr lang="en-US" sz="1800" dirty="0" smtClean="0">
                <a:latin typeface="Tahoma" panose="020B0604030504040204" pitchFamily="34" charset="0"/>
                <a:ea typeface="Tahoma" panose="020B0604030504040204" pitchFamily="34" charset="0"/>
                <a:cs typeface="Tahoma" panose="020B0604030504040204" pitchFamily="34" charset="0"/>
              </a:rPr>
              <a:t>image</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background-position : </a:t>
            </a:r>
            <a:r>
              <a:rPr lang="en-US" sz="1800" dirty="0">
                <a:latin typeface="Tahoma" panose="020B0604030504040204" pitchFamily="34" charset="0"/>
                <a:ea typeface="Tahoma" panose="020B0604030504040204" pitchFamily="34" charset="0"/>
                <a:cs typeface="Tahoma" panose="020B0604030504040204" pitchFamily="34" charset="0"/>
              </a:rPr>
              <a:t>right </a:t>
            </a:r>
            <a:r>
              <a:rPr lang="en-US" sz="1800" dirty="0" smtClean="0">
                <a:latin typeface="Tahoma" panose="020B0604030504040204" pitchFamily="34" charset="0"/>
                <a:ea typeface="Tahoma" panose="020B0604030504040204" pitchFamily="34" charset="0"/>
                <a:cs typeface="Tahoma" panose="020B0604030504040204" pitchFamily="34" charset="0"/>
              </a:rPr>
              <a:t>top | left top | right bottom | left bottom</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background-attachment</a:t>
            </a:r>
            <a:r>
              <a:rPr lang="en-US" sz="1800" dirty="0">
                <a:latin typeface="Tahoma" panose="020B0604030504040204" pitchFamily="34" charset="0"/>
                <a:ea typeface="Tahoma" panose="020B0604030504040204" pitchFamily="34" charset="0"/>
                <a:cs typeface="Tahoma" panose="020B0604030504040204" pitchFamily="34" charset="0"/>
              </a:rPr>
              <a:t> property specifies whether the background image should scroll or be fixed (will not scroll with the rest of the page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background-attachment : </a:t>
            </a:r>
            <a:r>
              <a:rPr lang="en-US" sz="1800" dirty="0" smtClean="0">
                <a:latin typeface="Tahoma" panose="020B0604030504040204" pitchFamily="34" charset="0"/>
                <a:ea typeface="Tahoma" panose="020B0604030504040204" pitchFamily="34" charset="0"/>
                <a:cs typeface="Tahoma" panose="020B0604030504040204" pitchFamily="34" charset="0"/>
              </a:rPr>
              <a:t>fixed |scroll</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6249468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53445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background - Shorthand property</a:t>
            </a:r>
          </a:p>
        </p:txBody>
      </p:sp>
      <p:sp>
        <p:nvSpPr>
          <p:cNvPr id="4" name="Title 8"/>
          <p:cNvSpPr txBox="1">
            <a:spLocks/>
          </p:cNvSpPr>
          <p:nvPr/>
        </p:nvSpPr>
        <p:spPr>
          <a:xfrm>
            <a:off x="699720" y="1000919"/>
            <a:ext cx="8534400" cy="42672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shorten the code, it is also possible to specify all the background properties in one single property. This is called a shorthand property</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When using the shorthand property the order of the property values is:</a:t>
            </a: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background-color</a:t>
            </a: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background-image</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background-repeat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background-attachment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background-position</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It does not matter if one of the property values is missing, as long as the other ones are in this order. Note that we do not use the background-attachment property in the examples above, as it does not have a value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background</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ffffff</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url</a:t>
            </a:r>
            <a:r>
              <a:rPr lang="en-US" sz="1800" b="1" dirty="0">
                <a:latin typeface="Tahoma" panose="020B0604030504040204" pitchFamily="34" charset="0"/>
                <a:ea typeface="Tahoma" panose="020B0604030504040204" pitchFamily="34" charset="0"/>
                <a:cs typeface="Tahoma" panose="020B0604030504040204" pitchFamily="34" charset="0"/>
              </a:rPr>
              <a:t>("img_tree.png") no-repeat right top;</a:t>
            </a:r>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769640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Box Shadow</a:t>
            </a:r>
          </a:p>
        </p:txBody>
      </p:sp>
      <p:sp>
        <p:nvSpPr>
          <p:cNvPr id="4" name="Title 8"/>
          <p:cNvSpPr txBox="1">
            <a:spLocks/>
          </p:cNvSpPr>
          <p:nvPr/>
        </p:nvSpPr>
        <p:spPr>
          <a:xfrm>
            <a:off x="675278" y="1141466"/>
            <a:ext cx="8534400" cy="41266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box-shadow property attaches one or more shadows to an element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box-shadow: </a:t>
            </a:r>
            <a:r>
              <a:rPr lang="en-US" sz="1800" b="1" dirty="0" err="1">
                <a:latin typeface="Tahoma" panose="020B0604030504040204" pitchFamily="34" charset="0"/>
                <a:ea typeface="Tahoma" panose="020B0604030504040204" pitchFamily="34" charset="0"/>
                <a:cs typeface="Tahoma" panose="020B0604030504040204" pitchFamily="34" charset="0"/>
              </a:rPr>
              <a:t>none|h-offset</a:t>
            </a:r>
            <a:r>
              <a:rPr lang="en-US" sz="1800" b="1" dirty="0">
                <a:latin typeface="Tahoma" panose="020B0604030504040204" pitchFamily="34" charset="0"/>
                <a:ea typeface="Tahoma" panose="020B0604030504040204" pitchFamily="34" charset="0"/>
                <a:cs typeface="Tahoma" panose="020B0604030504040204" pitchFamily="34" charset="0"/>
              </a:rPr>
              <a:t> v-offset blur spread color </a:t>
            </a:r>
            <a:r>
              <a:rPr lang="en-US" sz="1800" b="1" dirty="0" smtClean="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inset|initial|inherit</a:t>
            </a:r>
            <a:r>
              <a:rPr lang="en-US" sz="1800" b="1" dirty="0" smtClean="0">
                <a:latin typeface="Tahoma" panose="020B0604030504040204" pitchFamily="34" charset="0"/>
                <a:ea typeface="Tahoma" panose="020B0604030504040204" pitchFamily="34" charset="0"/>
                <a:cs typeface="Tahoma" panose="020B0604030504040204" pitchFamily="34" charset="0"/>
              </a:rPr>
              <a:t>;</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h-offset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Required. The horizontal offset of the shadow. A positive value puts the shadow on the right side of the box, a negative value puts the shadow on the left side of the </a:t>
            </a:r>
            <a:r>
              <a:rPr lang="en-US" sz="1800" dirty="0" smtClean="0">
                <a:latin typeface="Tahoma" panose="020B0604030504040204" pitchFamily="34" charset="0"/>
                <a:ea typeface="Tahoma" panose="020B0604030504040204" pitchFamily="34" charset="0"/>
                <a:cs typeface="Tahoma" panose="020B0604030504040204" pitchFamily="34" charset="0"/>
              </a:rPr>
              <a:t>box.</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v-offset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Required. The vertical offset of the shadow. A positive value puts the shadow below the box, a negative value puts the shadow above the box</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b</a:t>
            </a:r>
            <a:r>
              <a:rPr lang="en-US" sz="1800" b="1" dirty="0" smtClean="0">
                <a:latin typeface="Tahoma" panose="020B0604030504040204" pitchFamily="34" charset="0"/>
                <a:ea typeface="Tahoma" panose="020B0604030504040204" pitchFamily="34" charset="0"/>
                <a:cs typeface="Tahoma" panose="020B0604030504040204" pitchFamily="34" charset="0"/>
              </a:rPr>
              <a:t>lur</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Optional. The blur radius. The higher the number, the more blurred the shadow will </a:t>
            </a:r>
            <a:r>
              <a:rPr lang="en-US" sz="1800" dirty="0" smtClean="0">
                <a:latin typeface="Tahoma" panose="020B0604030504040204" pitchFamily="34" charset="0"/>
                <a:ea typeface="Tahoma" panose="020B0604030504040204" pitchFamily="34" charset="0"/>
                <a:cs typeface="Tahoma" panose="020B0604030504040204" pitchFamily="34" charset="0"/>
              </a:rPr>
              <a:t>be.</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Spread</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Optional. The spread radius. A positive value increases the size of the shadow, a negative value decreases the size of the shadow</a:t>
            </a:r>
          </a:p>
        </p:txBody>
      </p:sp>
    </p:spTree>
    <p:extLst>
      <p:ext uri="{BB962C8B-B14F-4D97-AF65-F5344CB8AC3E}">
        <p14:creationId xmlns:p14="http://schemas.microsoft.com/office/powerpoint/2010/main" val="9693869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Box Shadow</a:t>
            </a:r>
          </a:p>
        </p:txBody>
      </p:sp>
      <p:sp>
        <p:nvSpPr>
          <p:cNvPr id="4" name="Title 8"/>
          <p:cNvSpPr txBox="1">
            <a:spLocks/>
          </p:cNvSpPr>
          <p:nvPr/>
        </p:nvSpPr>
        <p:spPr>
          <a:xfrm>
            <a:off x="675278" y="1141466"/>
            <a:ext cx="8534400" cy="41266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c</a:t>
            </a:r>
            <a:r>
              <a:rPr lang="en-US" sz="1800" b="1" dirty="0" smtClean="0">
                <a:latin typeface="Tahoma" panose="020B0604030504040204" pitchFamily="34" charset="0"/>
                <a:ea typeface="Tahoma" panose="020B0604030504040204" pitchFamily="34" charset="0"/>
                <a:cs typeface="Tahoma" panose="020B0604030504040204" pitchFamily="34" charset="0"/>
              </a:rPr>
              <a:t>olor</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Optional. The color of the shadow. The default value is the text color. Look at CSS Color Values for a complete list of possible color values.</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Note: In Safari (on PC) the color parameter is required. If you do not specify the color, the shadow is not displayed at all</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i</a:t>
            </a:r>
            <a:r>
              <a:rPr lang="en-US" sz="1800" b="1" dirty="0" smtClean="0">
                <a:latin typeface="Tahoma" panose="020B0604030504040204" pitchFamily="34" charset="0"/>
                <a:ea typeface="Tahoma" panose="020B0604030504040204" pitchFamily="34" charset="0"/>
                <a:cs typeface="Tahoma" panose="020B0604030504040204" pitchFamily="34" charset="0"/>
              </a:rPr>
              <a:t>nset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Optional. Changes the shadow from an outer shadow (outset) to an inner </a:t>
            </a:r>
            <a:r>
              <a:rPr lang="en-US" sz="1800" dirty="0" smtClean="0">
                <a:latin typeface="Tahoma" panose="020B0604030504040204" pitchFamily="34" charset="0"/>
                <a:ea typeface="Tahoma" panose="020B0604030504040204" pitchFamily="34" charset="0"/>
                <a:cs typeface="Tahoma" panose="020B0604030504040204" pitchFamily="34" charset="0"/>
              </a:rPr>
              <a:t>shadow</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814711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Transitions property </a:t>
            </a:r>
            <a:endPar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CSS </a:t>
            </a:r>
            <a:r>
              <a:rPr lang="en-US" sz="1800" dirty="0">
                <a:latin typeface="Tahoma" panose="020B0604030504040204" pitchFamily="34" charset="0"/>
                <a:ea typeface="Tahoma" panose="020B0604030504040204" pitchFamily="34" charset="0"/>
                <a:cs typeface="Tahoma" panose="020B0604030504040204" pitchFamily="34" charset="0"/>
              </a:rPr>
              <a:t>transitions allows you to change property values smoothly, over a given duration</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How to Use CSS </a:t>
            </a:r>
            <a:r>
              <a:rPr lang="en-US" sz="1800" b="1" dirty="0" smtClean="0">
                <a:latin typeface="Tahoma" panose="020B0604030504040204" pitchFamily="34" charset="0"/>
                <a:ea typeface="Tahoma" panose="020B0604030504040204" pitchFamily="34" charset="0"/>
                <a:cs typeface="Tahoma" panose="020B0604030504040204" pitchFamily="34" charset="0"/>
              </a:rPr>
              <a:t>Transitions?</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To </a:t>
            </a:r>
            <a:r>
              <a:rPr lang="en-US" sz="1800" dirty="0">
                <a:latin typeface="Tahoma" panose="020B0604030504040204" pitchFamily="34" charset="0"/>
                <a:ea typeface="Tahoma" panose="020B0604030504040204" pitchFamily="34" charset="0"/>
                <a:cs typeface="Tahoma" panose="020B0604030504040204" pitchFamily="34" charset="0"/>
              </a:rPr>
              <a:t>create a transition effect, you must specify two things:</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CSS property you want to add an effect </a:t>
            </a:r>
            <a:r>
              <a:rPr lang="en-US" sz="1800" dirty="0" smtClean="0">
                <a:latin typeface="Tahoma" panose="020B0604030504040204" pitchFamily="34" charset="0"/>
                <a:ea typeface="Tahoma" panose="020B0604030504040204" pitchFamily="34" charset="0"/>
                <a:cs typeface="Tahoma" panose="020B0604030504040204" pitchFamily="34" charset="0"/>
              </a:rPr>
              <a:t>to </a:t>
            </a: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duration of the effect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Note</a:t>
            </a:r>
            <a:r>
              <a:rPr lang="en-US" sz="1800" dirty="0">
                <a:latin typeface="Tahoma" panose="020B0604030504040204" pitchFamily="34" charset="0"/>
                <a:ea typeface="Tahoma" panose="020B0604030504040204" pitchFamily="34" charset="0"/>
                <a:cs typeface="Tahoma" panose="020B0604030504040204" pitchFamily="34" charset="0"/>
              </a:rPr>
              <a:t>: If the duration part is not specified, the transition will have no effect, because the default value is 0</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316901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Transitions property </a:t>
            </a:r>
          </a:p>
          <a:p>
            <a:pPr marL="0" indent="0" fontAlgn="base">
              <a:buNone/>
            </a:pP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2028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transition-timing-function</a:t>
            </a:r>
            <a:r>
              <a:rPr lang="en-US" sz="1800" dirty="0">
                <a:latin typeface="Tahoma" panose="020B0604030504040204" pitchFamily="34" charset="0"/>
                <a:ea typeface="Tahoma" panose="020B0604030504040204" pitchFamily="34" charset="0"/>
                <a:cs typeface="Tahoma" panose="020B0604030504040204" pitchFamily="34" charset="0"/>
              </a:rPr>
              <a:t> property specifies the speed curve of the transition effect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transition-timing-function property can have the following values:</a:t>
            </a:r>
          </a:p>
          <a:p>
            <a:pPr marL="285750" indent="-285750" algn="l" fontAlgn="base">
              <a:buFont typeface="Arial" panose="020B0604020202020204" pitchFamily="34" charset="0"/>
              <a:buChar char="•"/>
            </a:pPr>
            <a:r>
              <a:rPr lang="en-US" sz="1800" b="1" dirty="0" smtClean="0">
                <a:latin typeface="Tahoma" panose="020B0604030504040204" pitchFamily="34" charset="0"/>
                <a:ea typeface="Tahoma" panose="020B0604030504040204" pitchFamily="34" charset="0"/>
                <a:cs typeface="Tahoma" panose="020B0604030504040204" pitchFamily="34" charset="0"/>
              </a:rPr>
              <a:t>ease</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specifies a transition effect with a slow start, then fast, then end slowly (this is default)</a:t>
            </a: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linear</a:t>
            </a:r>
            <a:r>
              <a:rPr lang="en-US" sz="1800" dirty="0">
                <a:latin typeface="Tahoma" panose="020B0604030504040204" pitchFamily="34" charset="0"/>
                <a:ea typeface="Tahoma" panose="020B0604030504040204" pitchFamily="34" charset="0"/>
                <a:cs typeface="Tahoma" panose="020B0604030504040204" pitchFamily="34" charset="0"/>
              </a:rPr>
              <a:t> - specifies a transition effect with the same speed from start to end</a:t>
            </a: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ease-in</a:t>
            </a:r>
            <a:r>
              <a:rPr lang="en-US" sz="1800" dirty="0">
                <a:latin typeface="Tahoma" panose="020B0604030504040204" pitchFamily="34" charset="0"/>
                <a:ea typeface="Tahoma" panose="020B0604030504040204" pitchFamily="34" charset="0"/>
                <a:cs typeface="Tahoma" panose="020B0604030504040204" pitchFamily="34" charset="0"/>
              </a:rPr>
              <a:t> - specifies a transition effect with a slow start</a:t>
            </a: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ease-out</a:t>
            </a:r>
            <a:r>
              <a:rPr lang="en-US" sz="1800" dirty="0">
                <a:latin typeface="Tahoma" panose="020B0604030504040204" pitchFamily="34" charset="0"/>
                <a:ea typeface="Tahoma" panose="020B0604030504040204" pitchFamily="34" charset="0"/>
                <a:cs typeface="Tahoma" panose="020B0604030504040204" pitchFamily="34" charset="0"/>
              </a:rPr>
              <a:t> - specifies a transition effect with a slow end</a:t>
            </a: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ease-in-out</a:t>
            </a:r>
            <a:r>
              <a:rPr lang="en-US" sz="1800" dirty="0">
                <a:latin typeface="Tahoma" panose="020B0604030504040204" pitchFamily="34" charset="0"/>
                <a:ea typeface="Tahoma" panose="020B0604030504040204" pitchFamily="34" charset="0"/>
                <a:cs typeface="Tahoma" panose="020B0604030504040204" pitchFamily="34" charset="0"/>
              </a:rPr>
              <a:t> - specifies a transition effect with a slow start and end</a:t>
            </a: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cubic-</a:t>
            </a:r>
            <a:r>
              <a:rPr lang="en-US" sz="1800" b="1" dirty="0" err="1">
                <a:latin typeface="Tahoma" panose="020B0604030504040204" pitchFamily="34" charset="0"/>
                <a:ea typeface="Tahoma" panose="020B0604030504040204" pitchFamily="34" charset="0"/>
                <a:cs typeface="Tahoma" panose="020B0604030504040204" pitchFamily="34" charset="0"/>
              </a:rPr>
              <a:t>bezier</a:t>
            </a:r>
            <a:r>
              <a:rPr lang="en-US" sz="1800" b="1" dirty="0">
                <a:latin typeface="Tahoma" panose="020B0604030504040204" pitchFamily="34" charset="0"/>
                <a:ea typeface="Tahoma" panose="020B0604030504040204" pitchFamily="34" charset="0"/>
                <a:cs typeface="Tahoma" panose="020B0604030504040204" pitchFamily="34" charset="0"/>
              </a:rPr>
              <a:t>(</a:t>
            </a:r>
            <a:r>
              <a:rPr lang="en-US" sz="1800" b="1" dirty="0" err="1">
                <a:latin typeface="Tahoma" panose="020B0604030504040204" pitchFamily="34" charset="0"/>
                <a:ea typeface="Tahoma" panose="020B0604030504040204" pitchFamily="34" charset="0"/>
                <a:cs typeface="Tahoma" panose="020B0604030504040204" pitchFamily="34" charset="0"/>
              </a:rPr>
              <a:t>n,n,n,n</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lets you define your own values in a cubic-</a:t>
            </a:r>
            <a:r>
              <a:rPr lang="en-US" sz="1800" dirty="0" err="1">
                <a:latin typeface="Tahoma" panose="020B0604030504040204" pitchFamily="34" charset="0"/>
                <a:ea typeface="Tahoma" panose="020B0604030504040204" pitchFamily="34" charset="0"/>
                <a:cs typeface="Tahoma" panose="020B0604030504040204" pitchFamily="34" charset="0"/>
              </a:rPr>
              <a:t>bezier</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function</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#div1 {transition-timing-function: linear;}</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0761886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Transitions property </a:t>
            </a: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transition-delay</a:t>
            </a:r>
            <a:r>
              <a:rPr lang="en-US" sz="1800" dirty="0">
                <a:latin typeface="Tahoma" panose="020B0604030504040204" pitchFamily="34" charset="0"/>
                <a:ea typeface="Tahoma" panose="020B0604030504040204" pitchFamily="34" charset="0"/>
                <a:cs typeface="Tahoma" panose="020B0604030504040204" pitchFamily="34" charset="0"/>
              </a:rPr>
              <a:t> property specifies a delay (in seconds) for the transition effect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div {	   transition-delay</a:t>
            </a:r>
            <a:r>
              <a:rPr lang="en-US" sz="1800" b="1" dirty="0">
                <a:latin typeface="Tahoma" panose="020B0604030504040204" pitchFamily="34" charset="0"/>
                <a:ea typeface="Tahoma" panose="020B0604030504040204" pitchFamily="34" charset="0"/>
                <a:cs typeface="Tahoma" panose="020B0604030504040204" pitchFamily="34" charset="0"/>
              </a:rPr>
              <a:t>: 1s</a:t>
            </a:r>
            <a:r>
              <a:rPr lang="en-US" sz="1800" b="1" dirty="0" smtClean="0">
                <a:latin typeface="Tahoma" panose="020B0604030504040204" pitchFamily="34" charset="0"/>
                <a:ea typeface="Tahoma" panose="020B0604030504040204" pitchFamily="34" charset="0"/>
                <a:cs typeface="Tahoma" panose="020B0604030504040204" pitchFamily="34" charset="0"/>
              </a:rPr>
              <a:t>;	}</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transition-duration</a:t>
            </a:r>
            <a:r>
              <a:rPr lang="en-US" sz="1800" dirty="0">
                <a:latin typeface="Tahoma" panose="020B0604030504040204" pitchFamily="34" charset="0"/>
                <a:ea typeface="Tahoma" panose="020B0604030504040204" pitchFamily="34" charset="0"/>
                <a:cs typeface="Tahoma" panose="020B0604030504040204" pitchFamily="34" charset="0"/>
              </a:rPr>
              <a:t> property specifies how many seconds (s) or milliseconds (</a:t>
            </a:r>
            <a:r>
              <a:rPr lang="en-US" sz="1800" dirty="0" err="1">
                <a:latin typeface="Tahoma" panose="020B0604030504040204" pitchFamily="34" charset="0"/>
                <a:ea typeface="Tahoma" panose="020B0604030504040204" pitchFamily="34" charset="0"/>
                <a:cs typeface="Tahoma" panose="020B0604030504040204" pitchFamily="34" charset="0"/>
              </a:rPr>
              <a:t>ms</a:t>
            </a:r>
            <a:r>
              <a:rPr lang="en-US" sz="1800" dirty="0">
                <a:latin typeface="Tahoma" panose="020B0604030504040204" pitchFamily="34" charset="0"/>
                <a:ea typeface="Tahoma" panose="020B0604030504040204" pitchFamily="34" charset="0"/>
                <a:cs typeface="Tahoma" panose="020B0604030504040204" pitchFamily="34" charset="0"/>
              </a:rPr>
              <a:t>) a transition effect takes to complete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div </a:t>
            </a:r>
            <a:r>
              <a:rPr lang="en-US" sz="1800" b="1" dirty="0" smtClean="0">
                <a:latin typeface="Tahoma" panose="020B0604030504040204" pitchFamily="34" charset="0"/>
                <a:ea typeface="Tahoma" panose="020B0604030504040204" pitchFamily="34" charset="0"/>
                <a:cs typeface="Tahoma" panose="020B0604030504040204" pitchFamily="34" charset="0"/>
              </a:rPr>
              <a:t>{	transition-duration</a:t>
            </a:r>
            <a:r>
              <a:rPr lang="en-US" sz="1800" b="1" dirty="0">
                <a:latin typeface="Tahoma" panose="020B0604030504040204" pitchFamily="34" charset="0"/>
                <a:ea typeface="Tahoma" panose="020B0604030504040204" pitchFamily="34" charset="0"/>
                <a:cs typeface="Tahoma" panose="020B0604030504040204" pitchFamily="34" charset="0"/>
              </a:rPr>
              <a:t>: 5s</a:t>
            </a:r>
            <a:r>
              <a:rPr lang="en-US" sz="1800" b="1" dirty="0" smtClean="0">
                <a:latin typeface="Tahoma" panose="020B0604030504040204" pitchFamily="34" charset="0"/>
                <a:ea typeface="Tahoma" panose="020B0604030504040204" pitchFamily="34" charset="0"/>
                <a:cs typeface="Tahoma" panose="020B0604030504040204" pitchFamily="34" charset="0"/>
              </a:rPr>
              <a:t>;	}</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transition-property</a:t>
            </a:r>
            <a:r>
              <a:rPr lang="en-US" sz="1800" dirty="0">
                <a:latin typeface="Tahoma" panose="020B0604030504040204" pitchFamily="34" charset="0"/>
                <a:ea typeface="Tahoma" panose="020B0604030504040204" pitchFamily="34" charset="0"/>
                <a:cs typeface="Tahoma" panose="020B0604030504040204" pitchFamily="34" charset="0"/>
              </a:rPr>
              <a:t> property specifies the name of the CSS property the transition effect is for (the transition effect will start when the specified CSS property changes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Tip: A transition effect could typically occur when a user hover over an element</a:t>
            </a:r>
            <a:r>
              <a:rPr lang="en-US" sz="1800" dirty="0" smtClean="0">
                <a:latin typeface="Tahoma" panose="020B0604030504040204" pitchFamily="34" charset="0"/>
                <a:ea typeface="Tahoma" panose="020B0604030504040204" pitchFamily="34" charset="0"/>
                <a:cs typeface="Tahoma" panose="020B0604030504040204" pitchFamily="34" charset="0"/>
              </a:rPr>
              <a:t>.</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div </a:t>
            </a:r>
            <a:r>
              <a:rPr lang="en-US" sz="1800" b="1" dirty="0" smtClean="0">
                <a:latin typeface="Tahoma" panose="020B0604030504040204" pitchFamily="34" charset="0"/>
                <a:ea typeface="Tahoma" panose="020B0604030504040204" pitchFamily="34" charset="0"/>
                <a:cs typeface="Tahoma" panose="020B0604030504040204" pitchFamily="34" charset="0"/>
              </a:rPr>
              <a:t>{	transition-property</a:t>
            </a:r>
            <a:r>
              <a:rPr lang="en-US" sz="1800" b="1" dirty="0">
                <a:latin typeface="Tahoma" panose="020B0604030504040204" pitchFamily="34" charset="0"/>
                <a:ea typeface="Tahoma" panose="020B0604030504040204" pitchFamily="34" charset="0"/>
                <a:cs typeface="Tahoma" panose="020B0604030504040204" pitchFamily="34" charset="0"/>
              </a:rPr>
              <a:t>: width</a:t>
            </a:r>
            <a:r>
              <a:rPr lang="en-US" sz="1800" b="1" dirty="0" smtClean="0">
                <a:latin typeface="Tahoma" panose="020B0604030504040204" pitchFamily="34" charset="0"/>
                <a:ea typeface="Tahoma" panose="020B0604030504040204" pitchFamily="34" charset="0"/>
                <a:cs typeface="Tahoma" panose="020B0604030504040204" pitchFamily="34" charset="0"/>
              </a:rPr>
              <a:t>;	}</a:t>
            </a:r>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2665389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Animations</a:t>
            </a: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What are CSS Animations</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An animation lets an element gradually change from one style to another.</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You can change as many CSS properties you want, as many times as you want.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use CSS animation, you must first specify some </a:t>
            </a:r>
            <a:r>
              <a:rPr lang="en-US" sz="1800" dirty="0" err="1">
                <a:latin typeface="Tahoma" panose="020B0604030504040204" pitchFamily="34" charset="0"/>
                <a:ea typeface="Tahoma" panose="020B0604030504040204" pitchFamily="34" charset="0"/>
                <a:cs typeface="Tahoma" panose="020B0604030504040204" pitchFamily="34" charset="0"/>
              </a:rPr>
              <a:t>keyframes</a:t>
            </a:r>
            <a:r>
              <a:rPr lang="en-US" sz="1800" dirty="0">
                <a:latin typeface="Tahoma" panose="020B0604030504040204" pitchFamily="34" charset="0"/>
                <a:ea typeface="Tahoma" panose="020B0604030504040204" pitchFamily="34" charset="0"/>
                <a:cs typeface="Tahoma" panose="020B0604030504040204" pitchFamily="34" charset="0"/>
              </a:rPr>
              <a:t> for the animation.</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err="1">
                <a:latin typeface="Tahoma" panose="020B0604030504040204" pitchFamily="34" charset="0"/>
                <a:ea typeface="Tahoma" panose="020B0604030504040204" pitchFamily="34" charset="0"/>
                <a:cs typeface="Tahoma" panose="020B0604030504040204" pitchFamily="34" charset="0"/>
              </a:rPr>
              <a:t>Keyframes</a:t>
            </a:r>
            <a:r>
              <a:rPr lang="en-US" sz="1800" dirty="0">
                <a:latin typeface="Tahoma" panose="020B0604030504040204" pitchFamily="34" charset="0"/>
                <a:ea typeface="Tahoma" panose="020B0604030504040204" pitchFamily="34" charset="0"/>
                <a:cs typeface="Tahoma" panose="020B0604030504040204" pitchFamily="34" charset="0"/>
              </a:rPr>
              <a:t> hold what styles the element will have at certain times</a:t>
            </a:r>
          </a:p>
        </p:txBody>
      </p:sp>
    </p:spTree>
    <p:extLst>
      <p:ext uri="{BB962C8B-B14F-4D97-AF65-F5344CB8AC3E}">
        <p14:creationId xmlns:p14="http://schemas.microsoft.com/office/powerpoint/2010/main" val="2890439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Semantic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Elements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A </a:t>
            </a:r>
            <a:r>
              <a:rPr lang="en-US" sz="1800" dirty="0">
                <a:latin typeface="Tahoma" panose="020B0604030504040204" pitchFamily="34" charset="0"/>
                <a:ea typeface="Tahoma" panose="020B0604030504040204" pitchFamily="34" charset="0"/>
                <a:cs typeface="Tahoma" panose="020B0604030504040204" pitchFamily="34" charset="0"/>
              </a:rPr>
              <a:t>semantic element clearly describes its meaning to both the browser and the developer.</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Examples of non-semantic elements: &lt;div&gt; and &lt;span&gt; - Tells nothing about its content.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Examples of semantic elements: &lt;form&gt;, &lt;table&gt;, and &lt;article&gt; - Clearly defines its content.</a:t>
            </a:r>
          </a:p>
        </p:txBody>
      </p:sp>
    </p:spTree>
    <p:extLst>
      <p:ext uri="{BB962C8B-B14F-4D97-AF65-F5344CB8AC3E}">
        <p14:creationId xmlns:p14="http://schemas.microsoft.com/office/powerpoint/2010/main" val="293690639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Animations</a:t>
            </a: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The @</a:t>
            </a:r>
            <a:r>
              <a:rPr lang="en-US" sz="1800" b="1" dirty="0" err="1">
                <a:latin typeface="Tahoma" panose="020B0604030504040204" pitchFamily="34" charset="0"/>
                <a:ea typeface="Tahoma" panose="020B0604030504040204" pitchFamily="34" charset="0"/>
                <a:cs typeface="Tahoma" panose="020B0604030504040204" pitchFamily="34" charset="0"/>
              </a:rPr>
              <a:t>keyframes</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smtClean="0">
                <a:latin typeface="Tahoma" panose="020B0604030504040204" pitchFamily="34" charset="0"/>
                <a:ea typeface="Tahoma" panose="020B0604030504040204" pitchFamily="34" charset="0"/>
                <a:cs typeface="Tahoma" panose="020B0604030504040204" pitchFamily="34" charset="0"/>
              </a:rPr>
              <a:t>Rule</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When you specify CSS styles inside the @</a:t>
            </a:r>
            <a:r>
              <a:rPr lang="en-US" sz="1800" dirty="0" err="1">
                <a:latin typeface="Tahoma" panose="020B0604030504040204" pitchFamily="34" charset="0"/>
                <a:ea typeface="Tahoma" panose="020B0604030504040204" pitchFamily="34" charset="0"/>
                <a:cs typeface="Tahoma" panose="020B0604030504040204" pitchFamily="34" charset="0"/>
              </a:rPr>
              <a:t>keyframes</a:t>
            </a:r>
            <a:r>
              <a:rPr lang="en-US" sz="1800" dirty="0">
                <a:latin typeface="Tahoma" panose="020B0604030504040204" pitchFamily="34" charset="0"/>
                <a:ea typeface="Tahoma" panose="020B0604030504040204" pitchFamily="34" charset="0"/>
                <a:cs typeface="Tahoma" panose="020B0604030504040204" pitchFamily="34" charset="0"/>
              </a:rPr>
              <a:t> rule, the animation will gradually change from the current style to the new style at certain times.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get an animation to work, you must bind the animation to an element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animation-duration</a:t>
            </a:r>
            <a:r>
              <a:rPr lang="en-US" sz="1800" dirty="0">
                <a:latin typeface="Tahoma" panose="020B0604030504040204" pitchFamily="34" charset="0"/>
                <a:ea typeface="Tahoma" panose="020B0604030504040204" pitchFamily="34" charset="0"/>
                <a:cs typeface="Tahoma" panose="020B0604030504040204" pitchFamily="34" charset="0"/>
              </a:rPr>
              <a:t> property defines how long an animation should take to complete. If the animation-duration property is not specified, no animation will occur, because the default value is 0s (0 seconds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animation-delay</a:t>
            </a:r>
            <a:r>
              <a:rPr lang="en-US" sz="1800" dirty="0">
                <a:latin typeface="Tahoma" panose="020B0604030504040204" pitchFamily="34" charset="0"/>
                <a:ea typeface="Tahoma" panose="020B0604030504040204" pitchFamily="34" charset="0"/>
                <a:cs typeface="Tahoma" panose="020B0604030504040204" pitchFamily="34" charset="0"/>
              </a:rPr>
              <a:t> property specifies a delay for the start of an animation</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Negative values are also allowed. If using negative values, the animation will start as if it had already been playing for N seconds.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9614431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Animations</a:t>
            </a: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animation-iteration-count</a:t>
            </a:r>
            <a:r>
              <a:rPr lang="en-US" sz="1800" dirty="0">
                <a:latin typeface="Tahoma" panose="020B0604030504040204" pitchFamily="34" charset="0"/>
                <a:ea typeface="Tahoma" panose="020B0604030504040204" pitchFamily="34" charset="0"/>
                <a:cs typeface="Tahoma" panose="020B0604030504040204" pitchFamily="34" charset="0"/>
              </a:rPr>
              <a:t> property specifies the number of times an animation should run</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he </a:t>
            </a:r>
            <a:r>
              <a:rPr lang="en-US" sz="1800" b="1" dirty="0">
                <a:latin typeface="Tahoma" panose="020B0604030504040204" pitchFamily="34" charset="0"/>
                <a:ea typeface="Tahoma" panose="020B0604030504040204" pitchFamily="34" charset="0"/>
                <a:cs typeface="Tahoma" panose="020B0604030504040204" pitchFamily="34" charset="0"/>
              </a:rPr>
              <a:t>animation-direction</a:t>
            </a:r>
            <a:r>
              <a:rPr lang="en-US" sz="1800" dirty="0">
                <a:latin typeface="Tahoma" panose="020B0604030504040204" pitchFamily="34" charset="0"/>
                <a:ea typeface="Tahoma" panose="020B0604030504040204" pitchFamily="34" charset="0"/>
                <a:cs typeface="Tahoma" panose="020B0604030504040204" pitchFamily="34" charset="0"/>
              </a:rPr>
              <a:t> property specifies whether an animation should be played forwards, backwards or in alternate cycles.</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animation-direction property can have the following values:</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normal</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The animation is played as normal (forwards). This is default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reverse</a:t>
            </a:r>
            <a:r>
              <a:rPr lang="en-US" sz="1800" dirty="0">
                <a:latin typeface="Tahoma" panose="020B0604030504040204" pitchFamily="34" charset="0"/>
                <a:ea typeface="Tahoma" panose="020B0604030504040204" pitchFamily="34" charset="0"/>
                <a:cs typeface="Tahoma" panose="020B0604030504040204" pitchFamily="34" charset="0"/>
              </a:rPr>
              <a:t> - The animation is played in reverse direction (backwards)</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alternate</a:t>
            </a:r>
            <a:r>
              <a:rPr lang="en-US" sz="1800" dirty="0">
                <a:latin typeface="Tahoma" panose="020B0604030504040204" pitchFamily="34" charset="0"/>
                <a:ea typeface="Tahoma" panose="020B0604030504040204" pitchFamily="34" charset="0"/>
                <a:cs typeface="Tahoma" panose="020B0604030504040204" pitchFamily="34" charset="0"/>
              </a:rPr>
              <a:t> - The animation is played forwards first, then backwards</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alternate-reverse</a:t>
            </a:r>
            <a:r>
              <a:rPr lang="en-US" sz="1800" dirty="0">
                <a:latin typeface="Tahoma" panose="020B0604030504040204" pitchFamily="34" charset="0"/>
                <a:ea typeface="Tahoma" panose="020B0604030504040204" pitchFamily="34" charset="0"/>
                <a:cs typeface="Tahoma" panose="020B0604030504040204" pitchFamily="34" charset="0"/>
              </a:rPr>
              <a:t> - The animation is played backwards first, then forwards</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5006313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Animations</a:t>
            </a:r>
          </a:p>
        </p:txBody>
      </p:sp>
      <p:sp>
        <p:nvSpPr>
          <p:cNvPr id="4" name="Title 8"/>
          <p:cNvSpPr txBox="1">
            <a:spLocks/>
          </p:cNvSpPr>
          <p:nvPr/>
        </p:nvSpPr>
        <p:spPr>
          <a:xfrm>
            <a:off x="675278" y="1000919"/>
            <a:ext cx="8534400" cy="42028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keyframes</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first_div</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from{</a:t>
            </a:r>
            <a:r>
              <a:rPr lang="en-US" sz="1800" dirty="0" err="1">
                <a:latin typeface="Tahoma" panose="020B0604030504040204" pitchFamily="34" charset="0"/>
                <a:ea typeface="Tahoma" panose="020B0604030504040204" pitchFamily="34" charset="0"/>
                <a:cs typeface="Tahoma" panose="020B0604030504040204" pitchFamily="34" charset="0"/>
              </a:rPr>
              <a:t>background-color:Green</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to{background-color: gold;}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keyframes</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first_div</a:t>
            </a:r>
            <a:r>
              <a:rPr lang="en-US" sz="18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0%{background-color: red;}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25%{background-color: green;}</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50%{background-color: blue;}</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100%{background-color: yellow;}</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989376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Animations</a:t>
            </a: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div</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width: 300px;</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height: 300px;</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border: solid 2px gold;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background-color: red;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animation-name: </a:t>
            </a:r>
            <a:r>
              <a:rPr lang="en-US" sz="1800" dirty="0" err="1">
                <a:latin typeface="Tahoma" panose="020B0604030504040204" pitchFamily="34" charset="0"/>
                <a:ea typeface="Tahoma" panose="020B0604030504040204" pitchFamily="34" charset="0"/>
                <a:cs typeface="Tahoma" panose="020B0604030504040204" pitchFamily="34" charset="0"/>
              </a:rPr>
              <a:t>first_div</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animation-duration: 7s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          animation-delay</a:t>
            </a:r>
            <a:r>
              <a:rPr lang="en-US" sz="1800" dirty="0">
                <a:latin typeface="Tahoma" panose="020B0604030504040204" pitchFamily="34" charset="0"/>
                <a:ea typeface="Tahoma" panose="020B0604030504040204" pitchFamily="34" charset="0"/>
                <a:cs typeface="Tahoma" panose="020B0604030504040204" pitchFamily="34" charset="0"/>
              </a:rPr>
              <a:t>: 4s;</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&lt;/style&gt;</a:t>
            </a:r>
          </a:p>
        </p:txBody>
      </p:sp>
    </p:spTree>
    <p:extLst>
      <p:ext uri="{BB962C8B-B14F-4D97-AF65-F5344CB8AC3E}">
        <p14:creationId xmlns:p14="http://schemas.microsoft.com/office/powerpoint/2010/main" val="7321203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Animations</a:t>
            </a: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Specify the Speed Curve of the </a:t>
            </a:r>
            <a:r>
              <a:rPr lang="en-US" sz="1800" b="1" dirty="0" smtClean="0">
                <a:latin typeface="Tahoma" panose="020B0604030504040204" pitchFamily="34" charset="0"/>
                <a:ea typeface="Tahoma" panose="020B0604030504040204" pitchFamily="34" charset="0"/>
                <a:cs typeface="Tahoma" panose="020B0604030504040204" pitchFamily="34" charset="0"/>
              </a:rPr>
              <a:t>Animation</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animation-timing-function</a:t>
            </a:r>
            <a:r>
              <a:rPr lang="en-US" sz="1800" dirty="0">
                <a:latin typeface="Tahoma" panose="020B0604030504040204" pitchFamily="34" charset="0"/>
                <a:ea typeface="Tahoma" panose="020B0604030504040204" pitchFamily="34" charset="0"/>
                <a:cs typeface="Tahoma" panose="020B0604030504040204" pitchFamily="34" charset="0"/>
              </a:rPr>
              <a:t> property specifies the speed curve of the animation.</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animation-timing-function property can have the following values:</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ease - Specifies an animation with a slow start, then fast, then end slowly (this is default)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linear</a:t>
            </a:r>
            <a:r>
              <a:rPr lang="en-US" sz="1800" dirty="0">
                <a:latin typeface="Tahoma" panose="020B0604030504040204" pitchFamily="34" charset="0"/>
                <a:ea typeface="Tahoma" panose="020B0604030504040204" pitchFamily="34" charset="0"/>
                <a:cs typeface="Tahoma" panose="020B0604030504040204" pitchFamily="34" charset="0"/>
              </a:rPr>
              <a:t> - Specifies an animation with the same speed from start to end</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ease-in</a:t>
            </a:r>
            <a:r>
              <a:rPr lang="en-US" sz="1800" dirty="0">
                <a:latin typeface="Tahoma" panose="020B0604030504040204" pitchFamily="34" charset="0"/>
                <a:ea typeface="Tahoma" panose="020B0604030504040204" pitchFamily="34" charset="0"/>
                <a:cs typeface="Tahoma" panose="020B0604030504040204" pitchFamily="34" charset="0"/>
              </a:rPr>
              <a:t> - Specifies an animation with a slow start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ease-out</a:t>
            </a:r>
            <a:r>
              <a:rPr lang="en-US" sz="1800" dirty="0">
                <a:latin typeface="Tahoma" panose="020B0604030504040204" pitchFamily="34" charset="0"/>
                <a:ea typeface="Tahoma" panose="020B0604030504040204" pitchFamily="34" charset="0"/>
                <a:cs typeface="Tahoma" panose="020B0604030504040204" pitchFamily="34" charset="0"/>
              </a:rPr>
              <a:t> - Specifies an animation with a slow end</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ease-in-out</a:t>
            </a:r>
            <a:r>
              <a:rPr lang="en-US" sz="1800" dirty="0">
                <a:latin typeface="Tahoma" panose="020B0604030504040204" pitchFamily="34" charset="0"/>
                <a:ea typeface="Tahoma" panose="020B0604030504040204" pitchFamily="34" charset="0"/>
                <a:cs typeface="Tahoma" panose="020B0604030504040204" pitchFamily="34" charset="0"/>
              </a:rPr>
              <a:t> - Specifies an animation with a slow start and end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cubic-</a:t>
            </a:r>
            <a:r>
              <a:rPr lang="en-US" sz="1800" dirty="0" err="1">
                <a:latin typeface="Tahoma" panose="020B0604030504040204" pitchFamily="34" charset="0"/>
                <a:ea typeface="Tahoma" panose="020B0604030504040204" pitchFamily="34" charset="0"/>
                <a:cs typeface="Tahoma" panose="020B0604030504040204" pitchFamily="34" charset="0"/>
              </a:rPr>
              <a:t>bezier</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n,n,n,n</a:t>
            </a:r>
            <a:r>
              <a:rPr lang="en-US" sz="1800" dirty="0">
                <a:latin typeface="Tahoma" panose="020B0604030504040204" pitchFamily="34" charset="0"/>
                <a:ea typeface="Tahoma" panose="020B0604030504040204" pitchFamily="34" charset="0"/>
                <a:cs typeface="Tahoma" panose="020B0604030504040204" pitchFamily="34" charset="0"/>
              </a:rPr>
              <a:t>) - Lets you define your own values in a cubic-</a:t>
            </a:r>
            <a:r>
              <a:rPr lang="en-US" sz="1800" dirty="0" err="1">
                <a:latin typeface="Tahoma" panose="020B0604030504040204" pitchFamily="34" charset="0"/>
                <a:ea typeface="Tahoma" panose="020B0604030504040204" pitchFamily="34" charset="0"/>
                <a:cs typeface="Tahoma" panose="020B0604030504040204" pitchFamily="34" charset="0"/>
              </a:rPr>
              <a:t>bezier</a:t>
            </a:r>
            <a:r>
              <a:rPr lang="en-US" sz="1800" dirty="0">
                <a:latin typeface="Tahoma" panose="020B0604030504040204" pitchFamily="34" charset="0"/>
                <a:ea typeface="Tahoma" panose="020B0604030504040204" pitchFamily="34" charset="0"/>
                <a:cs typeface="Tahoma" panose="020B0604030504040204" pitchFamily="34" charset="0"/>
              </a:rPr>
              <a:t> function</a:t>
            </a:r>
          </a:p>
        </p:txBody>
      </p:sp>
    </p:spTree>
    <p:extLst>
      <p:ext uri="{BB962C8B-B14F-4D97-AF65-F5344CB8AC3E}">
        <p14:creationId xmlns:p14="http://schemas.microsoft.com/office/powerpoint/2010/main" val="40014491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Animations</a:t>
            </a: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div</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width: 300px;</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height: 300px;</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border: solid 2px gold;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background-color: red;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animation-name: </a:t>
            </a:r>
            <a:r>
              <a:rPr lang="en-US" sz="1800" dirty="0" err="1">
                <a:latin typeface="Tahoma" panose="020B0604030504040204" pitchFamily="34" charset="0"/>
                <a:ea typeface="Tahoma" panose="020B0604030504040204" pitchFamily="34" charset="0"/>
                <a:cs typeface="Tahoma" panose="020B0604030504040204" pitchFamily="34" charset="0"/>
              </a:rPr>
              <a:t>first_div</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animation-duration: 7s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          animation-delay</a:t>
            </a:r>
            <a:r>
              <a:rPr lang="en-US" sz="1800" dirty="0">
                <a:latin typeface="Tahoma" panose="020B0604030504040204" pitchFamily="34" charset="0"/>
                <a:ea typeface="Tahoma" panose="020B0604030504040204" pitchFamily="34" charset="0"/>
                <a:cs typeface="Tahoma" panose="020B0604030504040204" pitchFamily="34" charset="0"/>
              </a:rPr>
              <a:t>: 4s;</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&lt;/style&gt;</a:t>
            </a:r>
          </a:p>
        </p:txBody>
      </p:sp>
    </p:spTree>
    <p:extLst>
      <p:ext uri="{BB962C8B-B14F-4D97-AF65-F5344CB8AC3E}">
        <p14:creationId xmlns:p14="http://schemas.microsoft.com/office/powerpoint/2010/main" val="212159579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2D Transforms</a:t>
            </a: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translate() </a:t>
            </a:r>
            <a:r>
              <a:rPr lang="en-US" sz="1800" b="1" dirty="0" smtClean="0">
                <a:latin typeface="Tahoma" panose="020B0604030504040204" pitchFamily="34" charset="0"/>
                <a:ea typeface="Tahoma" panose="020B0604030504040204" pitchFamily="34" charset="0"/>
                <a:cs typeface="Tahoma" panose="020B0604030504040204" pitchFamily="34" charset="0"/>
              </a:rPr>
              <a:t>method:-</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translate() method moves an element from its current position (according to the parameters given for the X-axis and the Y-axis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transform</a:t>
            </a:r>
            <a:r>
              <a:rPr lang="en-US" sz="1800" b="1" dirty="0">
                <a:latin typeface="Tahoma" panose="020B0604030504040204" pitchFamily="34" charset="0"/>
                <a:ea typeface="Tahoma" panose="020B0604030504040204" pitchFamily="34" charset="0"/>
                <a:cs typeface="Tahoma" panose="020B0604030504040204" pitchFamily="34" charset="0"/>
              </a:rPr>
              <a:t>: translate(50px,100px</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rotate() </a:t>
            </a:r>
            <a:r>
              <a:rPr lang="en-US" sz="1800" b="1" dirty="0" smtClean="0">
                <a:latin typeface="Tahoma" panose="020B0604030504040204" pitchFamily="34" charset="0"/>
                <a:ea typeface="Tahoma" panose="020B0604030504040204" pitchFamily="34" charset="0"/>
                <a:cs typeface="Tahoma" panose="020B0604030504040204" pitchFamily="34" charset="0"/>
              </a:rPr>
              <a:t>method:-</a:t>
            </a:r>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rotate() method rotates an element clockwise or counter-clockwise according to a given </a:t>
            </a:r>
            <a:r>
              <a:rPr lang="en-US" sz="1800" dirty="0" smtClean="0">
                <a:latin typeface="Tahoma" panose="020B0604030504040204" pitchFamily="34" charset="0"/>
                <a:ea typeface="Tahoma" panose="020B0604030504040204" pitchFamily="34" charset="0"/>
                <a:cs typeface="Tahoma" panose="020B0604030504040204" pitchFamily="34" charset="0"/>
              </a:rPr>
              <a:t>degree</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transform</a:t>
            </a:r>
            <a:r>
              <a:rPr lang="en-US" sz="1800" b="1" dirty="0">
                <a:latin typeface="Tahoma" panose="020B0604030504040204" pitchFamily="34" charset="0"/>
                <a:ea typeface="Tahoma" panose="020B0604030504040204" pitchFamily="34" charset="0"/>
                <a:cs typeface="Tahoma" panose="020B0604030504040204" pitchFamily="34" charset="0"/>
              </a:rPr>
              <a:t>: rotate(20deg</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scale() </a:t>
            </a:r>
            <a:r>
              <a:rPr lang="en-US" sz="1800" b="1" dirty="0" smtClean="0">
                <a:latin typeface="Tahoma" panose="020B0604030504040204" pitchFamily="34" charset="0"/>
                <a:ea typeface="Tahoma" panose="020B0604030504040204" pitchFamily="34" charset="0"/>
                <a:cs typeface="Tahoma" panose="020B0604030504040204" pitchFamily="34" charset="0"/>
              </a:rPr>
              <a:t>method:-</a:t>
            </a:r>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scale() method increases or decreases the size of an element (according to the parameters given for the width and height).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transform: scale(2, 3);</a:t>
            </a:r>
          </a:p>
        </p:txBody>
      </p:sp>
    </p:spTree>
    <p:extLst>
      <p:ext uri="{BB962C8B-B14F-4D97-AF65-F5344CB8AC3E}">
        <p14:creationId xmlns:p14="http://schemas.microsoft.com/office/powerpoint/2010/main" val="25129883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2D Transforms</a:t>
            </a:r>
          </a:p>
        </p:txBody>
      </p:sp>
      <p:sp>
        <p:nvSpPr>
          <p:cNvPr id="4" name="Title 8"/>
          <p:cNvSpPr txBox="1">
            <a:spLocks/>
          </p:cNvSpPr>
          <p:nvPr/>
        </p:nvSpPr>
        <p:spPr>
          <a:xfrm>
            <a:off x="675278" y="1085319"/>
            <a:ext cx="8534400" cy="42590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err="1" smtClean="0">
                <a:latin typeface="Tahoma" panose="020B0604030504040204" pitchFamily="34" charset="0"/>
                <a:ea typeface="Tahoma" panose="020B0604030504040204" pitchFamily="34" charset="0"/>
                <a:cs typeface="Tahoma" panose="020B0604030504040204" pitchFamily="34" charset="0"/>
              </a:rPr>
              <a:t>scaleX</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smtClean="0">
                <a:latin typeface="Tahoma" panose="020B0604030504040204" pitchFamily="34" charset="0"/>
                <a:ea typeface="Tahoma" panose="020B0604030504040204" pitchFamily="34" charset="0"/>
                <a:cs typeface="Tahoma" panose="020B0604030504040204" pitchFamily="34" charset="0"/>
              </a:rPr>
              <a:t>Method:-</a:t>
            </a:r>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dirty="0" err="1">
                <a:latin typeface="Tahoma" panose="020B0604030504040204" pitchFamily="34" charset="0"/>
                <a:ea typeface="Tahoma" panose="020B0604030504040204" pitchFamily="34" charset="0"/>
                <a:cs typeface="Tahoma" panose="020B0604030504040204" pitchFamily="34" charset="0"/>
              </a:rPr>
              <a:t>scaleX</a:t>
            </a:r>
            <a:r>
              <a:rPr lang="en-US" sz="1800" dirty="0">
                <a:latin typeface="Tahoma" panose="020B0604030504040204" pitchFamily="34" charset="0"/>
                <a:ea typeface="Tahoma" panose="020B0604030504040204" pitchFamily="34" charset="0"/>
                <a:cs typeface="Tahoma" panose="020B0604030504040204" pitchFamily="34" charset="0"/>
              </a:rPr>
              <a:t>() method increases or decreases the width of an element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transform</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scaleX</a:t>
            </a:r>
            <a:r>
              <a:rPr lang="en-US" sz="1800" b="1" dirty="0">
                <a:latin typeface="Tahoma" panose="020B0604030504040204" pitchFamily="34" charset="0"/>
                <a:ea typeface="Tahoma" panose="020B0604030504040204" pitchFamily="34" charset="0"/>
                <a:cs typeface="Tahoma" panose="020B0604030504040204" pitchFamily="34" charset="0"/>
              </a:rPr>
              <a:t>(2</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err="1">
                <a:latin typeface="Tahoma" panose="020B0604030504040204" pitchFamily="34" charset="0"/>
                <a:ea typeface="Tahoma" panose="020B0604030504040204" pitchFamily="34" charset="0"/>
                <a:cs typeface="Tahoma" panose="020B0604030504040204" pitchFamily="34" charset="0"/>
              </a:rPr>
              <a:t>skewX</a:t>
            </a:r>
            <a:r>
              <a:rPr lang="en-US" sz="1800" b="1" dirty="0">
                <a:latin typeface="Tahoma" panose="020B0604030504040204" pitchFamily="34" charset="0"/>
                <a:ea typeface="Tahoma" panose="020B0604030504040204" pitchFamily="34" charset="0"/>
                <a:cs typeface="Tahoma" panose="020B0604030504040204" pitchFamily="34" charset="0"/>
              </a:rPr>
              <a:t>() Method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dirty="0" err="1">
                <a:latin typeface="Tahoma" panose="020B0604030504040204" pitchFamily="34" charset="0"/>
                <a:ea typeface="Tahoma" panose="020B0604030504040204" pitchFamily="34" charset="0"/>
                <a:cs typeface="Tahoma" panose="020B0604030504040204" pitchFamily="34" charset="0"/>
              </a:rPr>
              <a:t>skewX</a:t>
            </a:r>
            <a:r>
              <a:rPr lang="en-US" sz="1800" dirty="0">
                <a:latin typeface="Tahoma" panose="020B0604030504040204" pitchFamily="34" charset="0"/>
                <a:ea typeface="Tahoma" panose="020B0604030504040204" pitchFamily="34" charset="0"/>
                <a:cs typeface="Tahoma" panose="020B0604030504040204" pitchFamily="34" charset="0"/>
              </a:rPr>
              <a:t>() method skews an element along the X-axis by the given angle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transform</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skewX</a:t>
            </a:r>
            <a:r>
              <a:rPr lang="en-US" sz="1800" b="1" dirty="0">
                <a:latin typeface="Tahoma" panose="020B0604030504040204" pitchFamily="34" charset="0"/>
                <a:ea typeface="Tahoma" panose="020B0604030504040204" pitchFamily="34" charset="0"/>
                <a:cs typeface="Tahoma" panose="020B0604030504040204" pitchFamily="34" charset="0"/>
              </a:rPr>
              <a:t>(20deg</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err="1">
                <a:latin typeface="Tahoma" panose="020B0604030504040204" pitchFamily="34" charset="0"/>
                <a:ea typeface="Tahoma" panose="020B0604030504040204" pitchFamily="34" charset="0"/>
                <a:cs typeface="Tahoma" panose="020B0604030504040204" pitchFamily="34" charset="0"/>
              </a:rPr>
              <a:t>skewY</a:t>
            </a:r>
            <a:r>
              <a:rPr lang="en-US" sz="1800" b="1" dirty="0">
                <a:latin typeface="Tahoma" panose="020B0604030504040204" pitchFamily="34" charset="0"/>
                <a:ea typeface="Tahoma" panose="020B0604030504040204" pitchFamily="34" charset="0"/>
                <a:cs typeface="Tahoma" panose="020B0604030504040204" pitchFamily="34" charset="0"/>
              </a:rPr>
              <a:t>() Method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dirty="0" err="1">
                <a:latin typeface="Tahoma" panose="020B0604030504040204" pitchFamily="34" charset="0"/>
                <a:ea typeface="Tahoma" panose="020B0604030504040204" pitchFamily="34" charset="0"/>
                <a:cs typeface="Tahoma" panose="020B0604030504040204" pitchFamily="34" charset="0"/>
              </a:rPr>
              <a:t>skewY</a:t>
            </a:r>
            <a:r>
              <a:rPr lang="en-US" sz="1800" dirty="0">
                <a:latin typeface="Tahoma" panose="020B0604030504040204" pitchFamily="34" charset="0"/>
                <a:ea typeface="Tahoma" panose="020B0604030504040204" pitchFamily="34" charset="0"/>
                <a:cs typeface="Tahoma" panose="020B0604030504040204" pitchFamily="34" charset="0"/>
              </a:rPr>
              <a:t>() method skews an element along the Y-axis by the given angle.</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transform</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skewY</a:t>
            </a:r>
            <a:r>
              <a:rPr lang="en-US" sz="1800" b="1" dirty="0">
                <a:latin typeface="Tahoma" panose="020B0604030504040204" pitchFamily="34" charset="0"/>
                <a:ea typeface="Tahoma" panose="020B0604030504040204" pitchFamily="34" charset="0"/>
                <a:cs typeface="Tahoma" panose="020B0604030504040204" pitchFamily="34" charset="0"/>
              </a:rPr>
              <a:t>(20deg);</a:t>
            </a:r>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skew() Method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skew() method skews an element along the X and Y-axis by the given angles.</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transform</a:t>
            </a:r>
            <a:r>
              <a:rPr lang="en-US" sz="1800" b="1" dirty="0">
                <a:latin typeface="Tahoma" panose="020B0604030504040204" pitchFamily="34" charset="0"/>
                <a:ea typeface="Tahoma" panose="020B0604030504040204" pitchFamily="34" charset="0"/>
                <a:cs typeface="Tahoma" panose="020B0604030504040204" pitchFamily="34" charset="0"/>
              </a:rPr>
              <a:t>: skew(20deg, 10deg);</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5911241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2D Transforms</a:t>
            </a:r>
          </a:p>
        </p:txBody>
      </p:sp>
      <p:sp>
        <p:nvSpPr>
          <p:cNvPr id="4" name="Title 8"/>
          <p:cNvSpPr txBox="1">
            <a:spLocks/>
          </p:cNvSpPr>
          <p:nvPr/>
        </p:nvSpPr>
        <p:spPr>
          <a:xfrm>
            <a:off x="675278" y="1085319"/>
            <a:ext cx="8534400" cy="42590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skew</a:t>
            </a:r>
            <a:r>
              <a:rPr lang="en-US" sz="1800" b="1" dirty="0">
                <a:latin typeface="Tahoma" panose="020B0604030504040204" pitchFamily="34" charset="0"/>
                <a:ea typeface="Tahoma" panose="020B0604030504040204" pitchFamily="34" charset="0"/>
                <a:cs typeface="Tahoma" panose="020B0604030504040204" pitchFamily="34" charset="0"/>
              </a:rPr>
              <a:t>() Method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skew() method skews an element along the X and Y-axis by the given angles.</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transform</a:t>
            </a:r>
            <a:r>
              <a:rPr lang="en-US" sz="1800" b="1" dirty="0">
                <a:latin typeface="Tahoma" panose="020B0604030504040204" pitchFamily="34" charset="0"/>
                <a:ea typeface="Tahoma" panose="020B0604030504040204" pitchFamily="34" charset="0"/>
                <a:cs typeface="Tahoma" panose="020B0604030504040204" pitchFamily="34" charset="0"/>
              </a:rPr>
              <a:t>: skew(20deg, 10deg);</a:t>
            </a: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matrix() </a:t>
            </a:r>
            <a:r>
              <a:rPr lang="en-US" sz="1800" b="1" dirty="0" smtClean="0">
                <a:latin typeface="Tahoma" panose="020B0604030504040204" pitchFamily="34" charset="0"/>
                <a:ea typeface="Tahoma" panose="020B0604030504040204" pitchFamily="34" charset="0"/>
                <a:cs typeface="Tahoma" panose="020B0604030504040204" pitchFamily="34" charset="0"/>
              </a:rPr>
              <a:t>method:-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matrix() method combines all the 2D transform methods into one.</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matrix() method take six parameters, containing mathematic functions, which allows you to rotate, scale, move (translate), and skew elements.</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parameters are as follow: matrix(</a:t>
            </a:r>
            <a:r>
              <a:rPr lang="en-US" sz="1800" dirty="0" err="1">
                <a:latin typeface="Tahoma" panose="020B0604030504040204" pitchFamily="34" charset="0"/>
                <a:ea typeface="Tahoma" panose="020B0604030504040204" pitchFamily="34" charset="0"/>
                <a:cs typeface="Tahoma" panose="020B0604030504040204" pitchFamily="34" charset="0"/>
              </a:rPr>
              <a:t>scaleX</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skewY</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skewX</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scaleY</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translateX</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translateY</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transform</a:t>
            </a:r>
            <a:r>
              <a:rPr lang="en-US" sz="1800" b="1" dirty="0">
                <a:latin typeface="Tahoma" panose="020B0604030504040204" pitchFamily="34" charset="0"/>
                <a:ea typeface="Tahoma" panose="020B0604030504040204" pitchFamily="34" charset="0"/>
                <a:cs typeface="Tahoma" panose="020B0604030504040204" pitchFamily="34" charset="0"/>
              </a:rPr>
              <a:t>: matrix(1, -0.3, 0, 1, 0, 0);</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160833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3D Transforms</a:t>
            </a:r>
          </a:p>
        </p:txBody>
      </p:sp>
      <p:sp>
        <p:nvSpPr>
          <p:cNvPr id="4" name="Title 8"/>
          <p:cNvSpPr txBox="1">
            <a:spLocks/>
          </p:cNvSpPr>
          <p:nvPr/>
        </p:nvSpPr>
        <p:spPr>
          <a:xfrm>
            <a:off x="675278" y="1085319"/>
            <a:ext cx="8534400" cy="42590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CSS 3D Transforms </a:t>
            </a:r>
            <a:r>
              <a:rPr lang="en-US" sz="1800" b="1" dirty="0" smtClean="0">
                <a:latin typeface="Tahoma" panose="020B0604030504040204" pitchFamily="34" charset="0"/>
                <a:ea typeface="Tahoma" panose="020B0604030504040204" pitchFamily="34" charset="0"/>
                <a:cs typeface="Tahoma" panose="020B0604030504040204" pitchFamily="34" charset="0"/>
              </a:rPr>
              <a:t>Methods</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With the CSS transform property you can use the following 3D transformation methods:</a:t>
            </a:r>
          </a:p>
          <a:p>
            <a:pPr algn="l" fontAlgn="base"/>
            <a:r>
              <a:rPr lang="en-US" sz="1800" b="1" dirty="0" err="1" smtClean="0">
                <a:latin typeface="Tahoma" panose="020B0604030504040204" pitchFamily="34" charset="0"/>
                <a:ea typeface="Tahoma" panose="020B0604030504040204" pitchFamily="34" charset="0"/>
                <a:cs typeface="Tahoma" panose="020B0604030504040204" pitchFamily="34" charset="0"/>
              </a:rPr>
              <a:t>rotateX</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dirty="0" err="1">
                <a:latin typeface="Tahoma" panose="020B0604030504040204" pitchFamily="34" charset="0"/>
                <a:ea typeface="Tahoma" panose="020B0604030504040204" pitchFamily="34" charset="0"/>
                <a:cs typeface="Tahoma" panose="020B0604030504040204" pitchFamily="34" charset="0"/>
              </a:rPr>
              <a:t>rotateX</a:t>
            </a:r>
            <a:r>
              <a:rPr lang="en-US" sz="1800" dirty="0">
                <a:latin typeface="Tahoma" panose="020B0604030504040204" pitchFamily="34" charset="0"/>
                <a:ea typeface="Tahoma" panose="020B0604030504040204" pitchFamily="34" charset="0"/>
                <a:cs typeface="Tahoma" panose="020B0604030504040204" pitchFamily="34" charset="0"/>
              </a:rPr>
              <a:t>() method rotates an element around its X-axis at a given degree</a:t>
            </a: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err="1" smtClean="0">
                <a:latin typeface="Tahoma" panose="020B0604030504040204" pitchFamily="34" charset="0"/>
                <a:ea typeface="Tahoma" panose="020B0604030504040204" pitchFamily="34" charset="0"/>
                <a:cs typeface="Tahoma" panose="020B0604030504040204" pitchFamily="34" charset="0"/>
              </a:rPr>
              <a:t>rotateY</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dirty="0" err="1">
                <a:latin typeface="Tahoma" panose="020B0604030504040204" pitchFamily="34" charset="0"/>
                <a:ea typeface="Tahoma" panose="020B0604030504040204" pitchFamily="34" charset="0"/>
                <a:cs typeface="Tahoma" panose="020B0604030504040204" pitchFamily="34" charset="0"/>
              </a:rPr>
              <a:t>rotateY</a:t>
            </a:r>
            <a:r>
              <a:rPr lang="en-US" sz="1800" dirty="0">
                <a:latin typeface="Tahoma" panose="020B0604030504040204" pitchFamily="34" charset="0"/>
                <a:ea typeface="Tahoma" panose="020B0604030504040204" pitchFamily="34" charset="0"/>
                <a:cs typeface="Tahoma" panose="020B0604030504040204" pitchFamily="34" charset="0"/>
              </a:rPr>
              <a:t>() method rotates an element around its Y-axis at a given degree</a:t>
            </a: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err="1" smtClean="0">
                <a:latin typeface="Tahoma" panose="020B0604030504040204" pitchFamily="34" charset="0"/>
                <a:ea typeface="Tahoma" panose="020B0604030504040204" pitchFamily="34" charset="0"/>
                <a:cs typeface="Tahoma" panose="020B0604030504040204" pitchFamily="34" charset="0"/>
              </a:rPr>
              <a:t>rotateZ</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dirty="0" err="1">
                <a:latin typeface="Tahoma" panose="020B0604030504040204" pitchFamily="34" charset="0"/>
                <a:ea typeface="Tahoma" panose="020B0604030504040204" pitchFamily="34" charset="0"/>
                <a:cs typeface="Tahoma" panose="020B0604030504040204" pitchFamily="34" charset="0"/>
              </a:rPr>
              <a:t>rotateZ</a:t>
            </a:r>
            <a:r>
              <a:rPr lang="en-US" sz="1800" dirty="0">
                <a:latin typeface="Tahoma" panose="020B0604030504040204" pitchFamily="34" charset="0"/>
                <a:ea typeface="Tahoma" panose="020B0604030504040204" pitchFamily="34" charset="0"/>
                <a:cs typeface="Tahoma" panose="020B0604030504040204" pitchFamily="34" charset="0"/>
              </a:rPr>
              <a:t>() method rotates an element around its Z-axis at a given degree</a:t>
            </a:r>
          </a:p>
        </p:txBody>
      </p:sp>
    </p:spTree>
    <p:extLst>
      <p:ext uri="{BB962C8B-B14F-4D97-AF65-F5344CB8AC3E}">
        <p14:creationId xmlns:p14="http://schemas.microsoft.com/office/powerpoint/2010/main" val="512779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5622</TotalTime>
  <Words>8072</Words>
  <Application>Microsoft Office PowerPoint</Application>
  <PresentationFormat>Custom</PresentationFormat>
  <Paragraphs>1102</Paragraphs>
  <Slides>103</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103</vt:i4>
      </vt:variant>
    </vt:vector>
  </HeadingPairs>
  <TitlesOfParts>
    <vt:vector size="112" baseType="lpstr">
      <vt:lpstr>Arial</vt:lpstr>
      <vt:lpstr>Calibri</vt:lpstr>
      <vt:lpstr>Segoe UI</vt:lpstr>
      <vt:lpstr>Segoe UI Light</vt:lpstr>
      <vt:lpstr>Tahoma</vt:lpstr>
      <vt:lpstr>Times New Roman</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Sonali Bajirao Mindhe</cp:lastModifiedBy>
  <cp:revision>402</cp:revision>
  <dcterms:created xsi:type="dcterms:W3CDTF">2018-01-05T05:23:08Z</dcterms:created>
  <dcterms:modified xsi:type="dcterms:W3CDTF">2022-06-08T12:13:37Z</dcterms:modified>
</cp:coreProperties>
</file>