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58400" cy="5651500"/>
  <p:notesSz cx="10058400" cy="5651500"/>
  <p:embeddedFontLst>
    <p:embeddedFont>
      <p:font typeface="JVPIVE+SegoeUI-Light"/>
      <p:regular r:id="rId24"/>
    </p:embeddedFont>
    <p:embeddedFont>
      <p:font typeface="WHCGUK+SegoeUI"/>
      <p:regular r:id="rId25"/>
    </p:embeddedFont>
    <p:embeddedFont>
      <p:font typeface="BCGQST+Wingdings-Regular"/>
      <p:regular r:id="rId26"/>
    </p:embeddedFont>
    <p:embeddedFont>
      <p:font typeface="NNUFHC+SegoeUI-Bold"/>
      <p:regular r:id="rId27"/>
    </p:embeddedFont>
    <p:embeddedFont>
      <p:font typeface="EEMRDG+SegoeUI-Italic"/>
      <p:regular r:id="rId28"/>
    </p:embeddedFont>
    <p:embeddedFont>
      <p:font typeface="AFLSCT+ArialMT"/>
      <p:regular r:id="rId29"/>
    </p:embeddedFont>
    <p:embeddedFont>
      <p:font typeface="AWJLJU+SegoeUI-Semibold"/>
      <p:regular r:id="rId3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27" Type="http://schemas.openxmlformats.org/officeDocument/2006/relationships/font" Target="fonts/font4.fntdata" /><Relationship Id="rId28" Type="http://schemas.openxmlformats.org/officeDocument/2006/relationships/font" Target="fonts/font5.fntdata" /><Relationship Id="rId29" Type="http://schemas.openxmlformats.org/officeDocument/2006/relationships/font" Target="fonts/font6.fntdata" /><Relationship Id="rId3" Type="http://schemas.openxmlformats.org/officeDocument/2006/relationships/viewProps" Target="viewProps.xml" /><Relationship Id="rId30" Type="http://schemas.openxmlformats.org/officeDocument/2006/relationships/font" Target="fonts/font7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3205" y="1666176"/>
            <a:ext cx="2605018" cy="406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QMS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Awareness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9342" y="2215408"/>
            <a:ext cx="3446383" cy="283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Tahoma"/>
                <a:cs typeface="Tahoma"/>
              </a:rPr>
              <a:t>Presented</a:t>
            </a:r>
            <a:r>
              <a:rPr dirty="0" sz="12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00b0f0"/>
                </a:solidFill>
                <a:latin typeface="Tahoma"/>
                <a:cs typeface="Tahoma"/>
              </a:rPr>
              <a:t>PALM</a:t>
            </a:r>
            <a:r>
              <a:rPr dirty="0" sz="1600" spc="-94" b="1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dirty="0" sz="1200" i="1">
                <a:solidFill>
                  <a:srgbClr val="ffffff"/>
                </a:solidFill>
                <a:latin typeface="Tahoma"/>
                <a:cs typeface="Tahoma"/>
              </a:rPr>
              <a:t>[Earlier:</a:t>
            </a:r>
            <a:r>
              <a:rPr dirty="0" sz="1200" i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i="1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dirty="0" sz="1200" i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i="1">
                <a:solidFill>
                  <a:srgbClr val="ffffff"/>
                </a:solidFill>
                <a:latin typeface="Tahoma"/>
                <a:cs typeface="Tahoma"/>
              </a:rPr>
              <a:t>Team]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880769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Scrum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1021891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Kanban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5046919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Waterfall,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Maintenance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Testing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Lifecycle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5542" y="1388637"/>
            <a:ext cx="714399" cy="177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0">
                <a:solidFill>
                  <a:srgbClr val="000000"/>
                </a:solidFill>
                <a:latin typeface="WHCGUK+SegoeUI"/>
                <a:cs typeface="WHCGUK+SegoeUI"/>
              </a:rPr>
              <a:t>Build</a:t>
            </a:r>
            <a:r>
              <a:rPr dirty="0" sz="800" spc="1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800">
                <a:solidFill>
                  <a:srgbClr val="000000"/>
                </a:solidFill>
                <a:latin typeface="WHCGUK+SegoeUI"/>
                <a:cs typeface="WHCGUK+SegoeUI"/>
              </a:rPr>
              <a:t>&amp;</a:t>
            </a:r>
            <a:r>
              <a:rPr dirty="0" sz="800" spc="25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800" spc="11">
                <a:solidFill>
                  <a:srgbClr val="000000"/>
                </a:solidFill>
                <a:latin typeface="WHCGUK+SegoeUI"/>
                <a:cs typeface="WHCGUK+SegoeUI"/>
              </a:rPr>
              <a:t>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260" y="1410567"/>
            <a:ext cx="1044450" cy="8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Requirements</a:t>
            </a:r>
          </a:p>
          <a:p>
            <a:pPr marL="499081" marR="0">
              <a:lnSpc>
                <a:spcPts val="1316"/>
              </a:lnSpc>
              <a:spcBef>
                <a:spcPts val="3596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9707" y="1622313"/>
            <a:ext cx="567473" cy="1683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 spc="10">
                <a:solidFill>
                  <a:srgbClr val="000000"/>
                </a:solidFill>
                <a:latin typeface="WHCGUK+SegoeUI"/>
                <a:cs typeface="WHCGUK+SegoeUI"/>
              </a:rPr>
              <a:t>Unit</a:t>
            </a:r>
            <a:r>
              <a:rPr dirty="0" sz="7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750">
                <a:solidFill>
                  <a:srgbClr val="000000"/>
                </a:solidFill>
                <a:latin typeface="WHCGUK+SegoeUI"/>
                <a:cs typeface="WHCGUK+SegoeUI"/>
              </a:rPr>
              <a:t>Tests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2532" y="2137262"/>
            <a:ext cx="749842" cy="303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1">
                <a:solidFill>
                  <a:srgbClr val="000000"/>
                </a:solidFill>
                <a:latin typeface="WHCGUK+SegoeUI"/>
                <a:cs typeface="WHCGUK+SegoeUI"/>
              </a:rPr>
              <a:t>Maintenance</a:t>
            </a:r>
          </a:p>
          <a:p>
            <a:pPr marL="111918" marR="0">
              <a:lnSpc>
                <a:spcPts val="98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2">
                <a:solidFill>
                  <a:srgbClr val="000000"/>
                </a:solidFill>
                <a:latin typeface="WHCGUK+SegoeUI"/>
                <a:cs typeface="WHCGUK+SegoeUI"/>
              </a:rPr>
              <a:t>Request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56780" y="2132056"/>
            <a:ext cx="522949" cy="303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987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2">
                <a:solidFill>
                  <a:srgbClr val="000000"/>
                </a:solidFill>
                <a:latin typeface="WHCGUK+SegoeUI"/>
                <a:cs typeface="WHCGUK+SegoeUI"/>
              </a:rPr>
              <a:t>Impact</a:t>
            </a:r>
          </a:p>
          <a:p>
            <a:pPr marL="0" marR="0">
              <a:lnSpc>
                <a:spcPts val="98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0">
                <a:solidFill>
                  <a:srgbClr val="000000"/>
                </a:solidFill>
                <a:latin typeface="WHCGUK+SegoeUI"/>
                <a:cs typeface="WHCGUK+SegoeUI"/>
              </a:rPr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76752" y="2168812"/>
            <a:ext cx="887001" cy="177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1">
                <a:solidFill>
                  <a:srgbClr val="000000"/>
                </a:solidFill>
                <a:latin typeface="WHCGUK+SegoeUI"/>
                <a:cs typeface="WHCGUK+SegoeUI"/>
              </a:rPr>
              <a:t>Implementation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90051" y="2221675"/>
            <a:ext cx="479719" cy="177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2">
                <a:solidFill>
                  <a:srgbClr val="000000"/>
                </a:solidFill>
                <a:latin typeface="WHCGUK+SegoeUI"/>
                <a:cs typeface="WHCGUK+SegoeUI"/>
              </a:rPr>
              <a:t>Deploy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6896" y="2645777"/>
            <a:ext cx="920593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Development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8175" y="3242746"/>
            <a:ext cx="570169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Testing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5742" y="3420119"/>
            <a:ext cx="889713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Requirement</a:t>
            </a:r>
          </a:p>
          <a:p>
            <a:pPr marL="138112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Analysis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57936" y="3439457"/>
            <a:ext cx="687035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AWJLJU+SegoeUI-Semibold"/>
                <a:cs typeface="AWJLJU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Case</a:t>
            </a:r>
          </a:p>
          <a:p>
            <a:pPr marL="70643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Design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88172" y="3509288"/>
            <a:ext cx="922689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AWJLJU+SegoeUI-Semibold"/>
                <a:cs typeface="AWJLJU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Planning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92527" y="3507353"/>
            <a:ext cx="570169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Testing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2386" y="3877436"/>
            <a:ext cx="853921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Deployment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0850" y="4275082"/>
            <a:ext cx="776261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Regression</a:t>
            </a:r>
          </a:p>
          <a:p>
            <a:pPr marL="10160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Testing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53622" y="4273145"/>
            <a:ext cx="691295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4137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Defect</a:t>
            </a:r>
          </a:p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Retesting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88993" y="4273146"/>
            <a:ext cx="773169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AWJLJU+SegoeUI-Semibold"/>
                <a:cs typeface="AWJLJU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Result</a:t>
            </a:r>
          </a:p>
          <a:p>
            <a:pPr marL="26193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Reporting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72046" y="4344913"/>
            <a:ext cx="849226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AWJLJU+SegoeUI-Semibold"/>
                <a:cs typeface="AWJLJU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Closure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99209" y="4503886"/>
            <a:ext cx="890940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WJLJU+SegoeUI-Semibold"/>
                <a:cs typeface="AWJLJU+SegoeUI-Semibold"/>
              </a:rPr>
              <a:t>Maintenance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8539564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ALM-DevOps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Integration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Opensource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Licensed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6942308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ALM-DevOps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Integration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Microsoft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699122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ALM-DevOps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Integration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Microsoft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Azure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6" y="722163"/>
            <a:ext cx="4340886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Set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of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Processes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QA’s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Involvement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9421" y="1391349"/>
            <a:ext cx="1153479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1872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55021" y="1391925"/>
            <a:ext cx="1153479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3035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4055" y="1498605"/>
            <a:ext cx="921766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8076" y="2409005"/>
            <a:ext cx="1838104" cy="224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Lifecycle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3676" y="2409006"/>
            <a:ext cx="2208271" cy="574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Process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Scrum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Projects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Process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Kanban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Projects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15477" y="2409006"/>
            <a:ext cx="2151912" cy="574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Configuration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Root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Cause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8076" y="2759525"/>
            <a:ext cx="2373016" cy="1275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Lifecycle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Process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Performance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Process</a:t>
            </a:r>
          </a:p>
          <a:p>
            <a:pPr marL="0" marR="0">
              <a:lnSpc>
                <a:spcPts val="1448"/>
              </a:lnSpc>
              <a:spcBef>
                <a:spcPts val="129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Web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Accessibility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Test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Process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Planning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&amp;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Monitoring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15477" y="3110046"/>
            <a:ext cx="2038831" cy="92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Resource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Knowledge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448"/>
              </a:lnSpc>
              <a:spcBef>
                <a:spcPts val="129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Continuous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Improvement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9195" y="4777295"/>
            <a:ext cx="7555591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forward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detailed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Involvement…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6" y="722163"/>
            <a:ext cx="5172528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Set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of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Processes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Developer’s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Involvement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9421" y="1391349"/>
            <a:ext cx="1153479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1872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55021" y="1391925"/>
            <a:ext cx="1153479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3035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</a:p>
          <a:p>
            <a:pPr marL="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4055" y="1498605"/>
            <a:ext cx="921766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8076" y="2332805"/>
            <a:ext cx="1838104" cy="574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Lifecycle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Maintenance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Lifecycle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3676" y="2332806"/>
            <a:ext cx="2208271" cy="574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Process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Scrum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Projects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Process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Kanban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Projects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15477" y="2332805"/>
            <a:ext cx="2151912" cy="574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Configuration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Root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Cause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8076" y="3033845"/>
            <a:ext cx="2329955" cy="224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Planning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&amp;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Monitoring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15477" y="3033845"/>
            <a:ext cx="2038831" cy="92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Resource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448"/>
              </a:lnSpc>
              <a:spcBef>
                <a:spcPts val="134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Knowledge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448"/>
              </a:lnSpc>
              <a:spcBef>
                <a:spcPts val="1294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5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Continuous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0000"/>
                </a:solidFill>
                <a:latin typeface="Tahoma"/>
                <a:cs typeface="Tahoma"/>
              </a:rPr>
              <a:t>Improvement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9195" y="4472495"/>
            <a:ext cx="7555591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forward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detailed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Involvement…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36205" y="2879106"/>
            <a:ext cx="1560026" cy="375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b3b4b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1482" y="95443"/>
            <a:ext cx="1015086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9186" y="677180"/>
            <a:ext cx="206772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Introduction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to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PALM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9186" y="1060212"/>
            <a:ext cx="3870155" cy="657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Introduction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to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Quality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Management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System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Quick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Glance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at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Q@Core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9186" y="1826276"/>
            <a:ext cx="170863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Project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Lifecycles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9186" y="2209308"/>
            <a:ext cx="4245062" cy="1040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Overview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ALM-DevOps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Practices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&amp;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Integration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Processes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for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Developers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&amp;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QA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–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A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Quick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Look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Q&amp;A!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1482" y="95443"/>
            <a:ext cx="261512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Introduction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PALM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7804" y="691169"/>
            <a:ext cx="630122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2060"/>
                </a:solidFill>
                <a:latin typeface="NNUFHC+SegoeUI-Bold"/>
                <a:cs typeface="NNUFHC+SegoeUI-Bold"/>
              </a:rPr>
              <a:t>P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roductivity</a:t>
            </a:r>
            <a:r>
              <a:rPr dirty="0" sz="1400" spc="18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 b="1">
                <a:solidFill>
                  <a:srgbClr val="002060"/>
                </a:solidFill>
                <a:latin typeface="NNUFHC+SegoeUI-Bold"/>
                <a:cs typeface="NNUFHC+SegoeUI-Bold"/>
              </a:rPr>
              <a:t>A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ssurance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&amp;</a:t>
            </a:r>
            <a:r>
              <a:rPr dirty="0" sz="1400" spc="34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 b="1">
                <a:solidFill>
                  <a:srgbClr val="002060"/>
                </a:solidFill>
                <a:latin typeface="NNUFHC+SegoeUI-Bold"/>
                <a:cs typeface="NNUFHC+SegoeUI-Bold"/>
              </a:rPr>
              <a:t>L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ifecycle</a:t>
            </a:r>
            <a:r>
              <a:rPr dirty="0" sz="1400" spc="23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 b="1">
                <a:solidFill>
                  <a:srgbClr val="002060"/>
                </a:solidFill>
                <a:latin typeface="NNUFHC+SegoeUI-Bold"/>
                <a:cs typeface="NNUFHC+SegoeUI-Bold"/>
              </a:rPr>
              <a:t>M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anagement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 spc="15">
                <a:solidFill>
                  <a:srgbClr val="2b3b4c"/>
                </a:solidFill>
                <a:latin typeface="WHCGUK+SegoeUI"/>
                <a:cs typeface="WHCGUK+SegoeUI"/>
              </a:rPr>
              <a:t>(</a:t>
            </a:r>
            <a:r>
              <a:rPr dirty="0" sz="1400" spc="-20" b="1">
                <a:solidFill>
                  <a:srgbClr val="00b0f0"/>
                </a:solidFill>
                <a:latin typeface="NNUFHC+SegoeUI-Bold"/>
                <a:cs typeface="NNUFHC+SegoeUI-Bold"/>
              </a:rPr>
              <a:t>PALM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),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EEMRDG+SegoeUI-Italic"/>
                <a:cs typeface="EEMRDG+SegoeUI-Italic"/>
              </a:rPr>
              <a:t>formerly</a:t>
            </a:r>
            <a:r>
              <a:rPr dirty="0" sz="1400" spc="33">
                <a:solidFill>
                  <a:srgbClr val="2b3b4b"/>
                </a:solidFill>
                <a:latin typeface="EEMRDG+SegoeUI-Italic"/>
                <a:cs typeface="EEMRDG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EEMRDG+SegoeUI-Italic"/>
                <a:cs typeface="EEMRDG+SegoeUI-Italic"/>
              </a:rPr>
              <a:t>known</a:t>
            </a:r>
            <a:r>
              <a:rPr dirty="0" sz="1400" spc="33">
                <a:solidFill>
                  <a:srgbClr val="2b3b4b"/>
                </a:solidFill>
                <a:latin typeface="EEMRDG+SegoeUI-Italic"/>
                <a:cs typeface="EEMRDG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EEMRDG+SegoeUI-Italic"/>
                <a:cs typeface="EEMRDG+SegoeUI-Italic"/>
              </a:rPr>
              <a:t>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6407" y="1117889"/>
            <a:ext cx="119429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EEMRDG+SegoeUI-Italic"/>
                <a:cs typeface="EEMRDG+SegoeUI-Italic"/>
              </a:rPr>
              <a:t>Process</a:t>
            </a:r>
            <a:r>
              <a:rPr dirty="0" sz="1400" spc="33">
                <a:solidFill>
                  <a:srgbClr val="2b3b4b"/>
                </a:solidFill>
                <a:latin typeface="EEMRDG+SegoeUI-Italic"/>
                <a:cs typeface="EEMRDG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EEMRDG+SegoeUI-Italic"/>
                <a:cs typeface="EEMRDG+SegoeUI-Italic"/>
              </a:rPr>
              <a:t>Team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7804" y="1646209"/>
            <a:ext cx="6434621" cy="1331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Aims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to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build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culture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Process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Oriented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&amp;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data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driven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implementation</a:t>
            </a:r>
          </a:p>
          <a:p>
            <a:pPr marL="0" marR="0">
              <a:lnSpc>
                <a:spcPts val="1862"/>
              </a:lnSpc>
              <a:spcBef>
                <a:spcPts val="2247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Defines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right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set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practices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organization,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with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help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Practitioners</a:t>
            </a:r>
          </a:p>
          <a:p>
            <a:pPr marL="0" marR="0">
              <a:lnSpc>
                <a:spcPts val="1862"/>
              </a:lnSpc>
              <a:spcBef>
                <a:spcPts val="2297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Emphasis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Tools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driven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practices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rather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than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manual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or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documented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way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7804" y="3231170"/>
            <a:ext cx="602905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Brings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flexibility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required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context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project(s);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enables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adopting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&amp;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36407" y="3657889"/>
            <a:ext cx="325862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integrating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Customer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specific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processes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7804" y="4186209"/>
            <a:ext cx="614453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Interaction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between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PALM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&amp;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Delivery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team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starts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right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at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project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WHCGUK+SegoeUI"/>
                <a:cs typeface="WHCGUK+SegoeUI"/>
              </a:rPr>
              <a:t>start.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37715"/>
            <a:ext cx="242739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PALM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Functioning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4041" y="1426313"/>
            <a:ext cx="2375826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2" b="1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Care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[NCC]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7220" y="1426313"/>
            <a:ext cx="3127442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130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Auditing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Team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239" y="1878534"/>
            <a:ext cx="3571035" cy="122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setup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for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New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Customer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projects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Conduct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session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on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Best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Practices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required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tools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ALM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setup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customization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consulting</a:t>
            </a:r>
          </a:p>
          <a:p>
            <a:pPr marL="0" marR="0">
              <a:lnSpc>
                <a:spcPts val="146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Facilitates,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Reviews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Suggests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01640" y="1887160"/>
            <a:ext cx="2412311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Definition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Maintenance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01640" y="2222441"/>
            <a:ext cx="2288169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Impart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Trainings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1640" y="2557721"/>
            <a:ext cx="3766197" cy="1565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Provides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ALM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consulting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Facilitate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Implementation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of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ALM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/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driven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Practices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Conduct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Audits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on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defined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periodicity</a:t>
            </a:r>
          </a:p>
          <a:p>
            <a:pPr marL="0" marR="0">
              <a:lnSpc>
                <a:spcPts val="146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Report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Project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health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Sr.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Management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Executive</a:t>
            </a:r>
          </a:p>
          <a:p>
            <a:pPr marL="171403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Management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8239" y="3219654"/>
            <a:ext cx="2394558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Report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results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Sr.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Management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39" y="3554934"/>
            <a:ext cx="3369029" cy="559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Stabilize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usage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in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first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3-4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months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Transitions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the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Project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to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Auditing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Team.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01640" y="4234120"/>
            <a:ext cx="2247600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Involved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in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automation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01640" y="4569400"/>
            <a:ext cx="3495943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BCGQST+Wingdings-Regular"/>
                <a:cs typeface="BCGQST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Facilitate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other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Continuous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Improvement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WHCGUK+SegoeUI"/>
                <a:cs typeface="WHCGUK+SegoeUI"/>
              </a:rPr>
              <a:t>Initiatives.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22163"/>
            <a:ext cx="465554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Quality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System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Cybage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22163"/>
            <a:ext cx="292440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Quick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Glance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Q@Core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989" y="2031455"/>
            <a:ext cx="1373129" cy="26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Apex</a:t>
            </a: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1014" y="2021598"/>
            <a:ext cx="1626790" cy="26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Process</a:t>
            </a: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1320" y="2057096"/>
            <a:ext cx="2205776" cy="26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Departmental</a:t>
            </a: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5876" y="2507297"/>
            <a:ext cx="1804025" cy="444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Traditional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Development</a:t>
            </a:r>
          </a:p>
          <a:p>
            <a:pPr marL="377189" marR="0">
              <a:lnSpc>
                <a:spcPts val="1295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5899" y="2534367"/>
            <a:ext cx="1357587" cy="449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Tahoma"/>
                <a:cs typeface="Tahoma"/>
              </a:rPr>
              <a:t>Human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Resource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Administration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5850" y="2584926"/>
            <a:ext cx="1820397" cy="204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Organization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information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5850" y="2830214"/>
            <a:ext cx="2279460" cy="695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Organization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&amp;</a:t>
            </a:r>
            <a:r>
              <a:rPr dirty="0" sz="1050" spc="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Structure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Lifecycles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Execution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Models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Overview</a:t>
            </a:r>
            <a:r>
              <a:rPr dirty="0" sz="1050" spc="12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Processes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5876" y="2986748"/>
            <a:ext cx="1949282" cy="681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7189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295"/>
              </a:lnSpc>
              <a:spcBef>
                <a:spcPts val="50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Agile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Development</a:t>
            </a:r>
          </a:p>
          <a:p>
            <a:pPr marL="377189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Scrum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5899" y="3024943"/>
            <a:ext cx="1518997" cy="204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Information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5850" y="3566078"/>
            <a:ext cx="1840520" cy="20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Roles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responsibilities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53066" y="3708620"/>
            <a:ext cx="785147" cy="20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Kanban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65850" y="3811365"/>
            <a:ext cx="2337637" cy="20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Information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enabling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functions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75876" y="3953909"/>
            <a:ext cx="1568524" cy="940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Horizontal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Processes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Support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Services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Content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Services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Business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Processes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37715"/>
            <a:ext cx="1938546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Process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2807" y="1429126"/>
            <a:ext cx="3046478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Traditional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Practices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8173" y="1427230"/>
            <a:ext cx="2554119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Agile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Practices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0330" y="1910609"/>
            <a:ext cx="708607" cy="261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NNUFHC+SegoeUI-Bold"/>
                <a:cs typeface="NNUFHC+SegoeUI-Bold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7351" y="2001135"/>
            <a:ext cx="1096848" cy="261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NNUFHC+SegoeUI-Bold"/>
                <a:cs typeface="NNUFHC+SegoeUI-Bold"/>
              </a:rPr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22153" y="1982312"/>
            <a:ext cx="205977" cy="209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4985" y="1962562"/>
            <a:ext cx="1397885" cy="233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Agile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Methodology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24571" y="2091660"/>
            <a:ext cx="1200068" cy="261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2" b="1">
                <a:solidFill>
                  <a:srgbClr val="ffffff"/>
                </a:solidFill>
                <a:latin typeface="NNUFHC+SegoeUI-Bold"/>
                <a:cs typeface="NNUFHC+SegoeUI-Bold"/>
              </a:rPr>
              <a:t>Management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22153" y="2302795"/>
            <a:ext cx="1526599" cy="57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Scrum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@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Cybage</a:t>
            </a:r>
          </a:p>
          <a:p>
            <a:pPr marL="0" marR="0">
              <a:lnSpc>
                <a:spcPts val="1536"/>
              </a:lnSpc>
              <a:spcBef>
                <a:spcPts val="1192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Kanban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@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Cybage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8788" y="2661081"/>
            <a:ext cx="960643" cy="366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WHCGUK+SegoeUI"/>
                <a:cs typeface="WHCGUK+SegoeUI"/>
              </a:rPr>
              <a:t>Development</a:t>
            </a:r>
          </a:p>
          <a:p>
            <a:pPr marL="149225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Lifecycle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3658" y="2661081"/>
            <a:ext cx="569330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WHCGUK+SegoeUI"/>
                <a:cs typeface="WHCGUK+SegoeUI"/>
              </a:rPr>
              <a:t>Project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85714" y="2808253"/>
            <a:ext cx="683444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Initiation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43658" y="3237298"/>
            <a:ext cx="569330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WHCGUK+SegoeUI"/>
                <a:cs typeface="WHCGUK+SegoeUI"/>
              </a:rPr>
              <a:t>Project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33732" y="3310885"/>
            <a:ext cx="589425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Testing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04985" y="3323494"/>
            <a:ext cx="1738845" cy="233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Project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Initiation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Process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22153" y="3343244"/>
            <a:ext cx="205977" cy="209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13483" y="3384471"/>
            <a:ext cx="828498" cy="366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WHCGUK+SegoeUI"/>
                <a:cs typeface="WHCGUK+SegoeUI"/>
              </a:rPr>
              <a:t>Planning</a:t>
            </a: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&amp;</a:t>
            </a:r>
          </a:p>
          <a:p>
            <a:pPr marL="0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WHCGUK+SegoeUI"/>
                <a:cs typeface="WHCGUK+SegoeUI"/>
              </a:rPr>
              <a:t>Monitoring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8013" y="3458058"/>
            <a:ext cx="659556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Lifecycle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22153" y="3663727"/>
            <a:ext cx="2121608" cy="57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Process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for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Scrum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Projects</a:t>
            </a:r>
          </a:p>
          <a:p>
            <a:pPr marL="0" marR="0">
              <a:lnSpc>
                <a:spcPts val="1536"/>
              </a:lnSpc>
              <a:spcBef>
                <a:spcPts val="1192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FLSCT+ArialMT"/>
                <a:cs typeface="AFLSCT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Process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for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Kanban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WHCGUK+SegoeUI"/>
                <a:cs typeface="WHCGUK+SegoeUI"/>
              </a:rPr>
              <a:t>Projects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62282" y="3960688"/>
            <a:ext cx="929437" cy="366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WHCGUK+SegoeUI"/>
                <a:cs typeface="WHCGUK+SegoeUI"/>
              </a:rPr>
              <a:t>Maintenance</a:t>
            </a:r>
          </a:p>
          <a:p>
            <a:pPr marL="135731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Lifecycle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021433" y="3960688"/>
            <a:ext cx="611848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WHCGUK+SegoeUI"/>
                <a:cs typeface="WHCGUK+SegoeUI"/>
              </a:rPr>
              <a:t>Change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49983" y="4107860"/>
            <a:ext cx="953990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WHCGUK+SegoeUI"/>
                <a:cs typeface="WHCGUK+SegoeUI"/>
              </a:rPr>
              <a:t>Management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799183" y="4684077"/>
            <a:ext cx="1056278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WHCGUK+SegoeUI"/>
                <a:cs typeface="WHCGUK+SegoeUI"/>
              </a:rPr>
              <a:t>Project</a:t>
            </a:r>
            <a:r>
              <a:rPr dirty="0" sz="1050">
                <a:solidFill>
                  <a:srgbClr val="000000"/>
                </a:solidFill>
                <a:latin typeface="WHCGUK+SegoeUI"/>
                <a:cs typeface="WHCGUK+SegoeUI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WHCGUK+SegoeUI"/>
                <a:cs typeface="WHCGUK+SegoeUI"/>
              </a:rPr>
              <a:t>Closure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9" y="737713"/>
            <a:ext cx="1938546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Process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616" y="1237080"/>
            <a:ext cx="1580956" cy="233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b0f0"/>
                </a:solidFill>
                <a:latin typeface="NNUFHC+SegoeUI-Bold"/>
                <a:cs typeface="NNUFHC+SegoeUI-Bold"/>
              </a:rPr>
              <a:t>Horizontal</a:t>
            </a:r>
            <a:r>
              <a:rPr dirty="0" sz="1150" b="1">
                <a:solidFill>
                  <a:srgbClr val="00b0f0"/>
                </a:solidFill>
                <a:latin typeface="NNUFHC+SegoeUI-Bold"/>
                <a:cs typeface="NNUFHC+SegoeUI-Bold"/>
              </a:rPr>
              <a:t> </a:t>
            </a:r>
            <a:r>
              <a:rPr dirty="0" sz="1150" b="1">
                <a:solidFill>
                  <a:srgbClr val="00b0f0"/>
                </a:solidFill>
                <a:latin typeface="NNUFHC+SegoeUI-Bold"/>
                <a:cs typeface="NNUFHC+SegoeUI-Bold"/>
              </a:rPr>
              <a:t>Processes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6927" y="2066170"/>
            <a:ext cx="895115" cy="340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4633" y="2154095"/>
            <a:ext cx="968046" cy="18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Internal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Audits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5931" y="2795309"/>
            <a:ext cx="993260" cy="206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3030" y="3159179"/>
            <a:ext cx="976766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8287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QMS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85068" y="3155566"/>
            <a:ext cx="781473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Root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Cause</a:t>
            </a:r>
          </a:p>
          <a:p>
            <a:pPr marL="94456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19735" y="3147917"/>
            <a:ext cx="1019003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612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Continuous</a:t>
            </a:r>
          </a:p>
          <a:p>
            <a:pPr marL="0" marR="0">
              <a:lnSpc>
                <a:spcPts val="1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Improvement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69661" y="3201047"/>
            <a:ext cx="870988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Knowledge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7037" y="3288307"/>
            <a:ext cx="1068362" cy="374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6375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46042" y="4204886"/>
            <a:ext cx="728989" cy="4916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</a:p>
          <a:p>
            <a:pPr marL="0" marR="0">
              <a:lnSpc>
                <a:spcPts val="1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Resolution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14206" y="4270326"/>
            <a:ext cx="870988" cy="340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84750" y="3786762"/>
            <a:ext cx="3879016" cy="283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Lifecycle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Execution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Methodologies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PIVE+SegoeUI-Light"/>
                <a:cs typeface="JVPIVE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WHCGUK+SegoeUI"/>
                <a:cs typeface="WHCGUK+SegoeUI"/>
              </a:rPr>
              <a:t>www.cybage.com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2022-07-01T04:17:05-05:00</dcterms:modified>
</cp:coreProperties>
</file>