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10058400" cy="5651500"/>
  <p:notesSz cx="10058400" cy="5651500"/>
  <p:embeddedFontLst>
    <p:embeddedFont>
      <p:font typeface="JVQKUD+SegoeUI-Light"/>
      <p:regular r:id="rId63"/>
    </p:embeddedFont>
    <p:embeddedFont>
      <p:font typeface="NLVURK+SegoeUI"/>
      <p:regular r:id="rId64"/>
    </p:embeddedFont>
    <p:embeddedFont>
      <p:font typeface="DQVPOP+Wingdings-Regular"/>
      <p:regular r:id="rId65"/>
    </p:embeddedFont>
    <p:embeddedFont>
      <p:font typeface="DKOKKQ+SegoeUI-Bold"/>
      <p:regular r:id="rId66"/>
    </p:embeddedFont>
    <p:embeddedFont>
      <p:font typeface="SMSHAR+ArialMT"/>
      <p:regular r:id="rId67"/>
    </p:embeddedFont>
    <p:embeddedFont>
      <p:font typeface="EORWRF+SegoeUI-Semibold"/>
      <p:regular r:id="rId68"/>
    </p:embeddedFont>
    <p:embeddedFont>
      <p:font typeface="AWSHNE+SegoeUI-Italic"/>
      <p:regular r:id="rId69"/>
    </p:embeddedFont>
    <p:embeddedFont>
      <p:font typeface="OMJPTV+SegoeUI-BoldItalic"/>
      <p:regular r:id="rId7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slide" Target="slides/slide35.xml" /><Relationship Id="rId41" Type="http://schemas.openxmlformats.org/officeDocument/2006/relationships/slide" Target="slides/slide36.xml" /><Relationship Id="rId42" Type="http://schemas.openxmlformats.org/officeDocument/2006/relationships/slide" Target="slides/slide37.xml" /><Relationship Id="rId43" Type="http://schemas.openxmlformats.org/officeDocument/2006/relationships/slide" Target="slides/slide38.xml" /><Relationship Id="rId44" Type="http://schemas.openxmlformats.org/officeDocument/2006/relationships/slide" Target="slides/slide39.xml" /><Relationship Id="rId45" Type="http://schemas.openxmlformats.org/officeDocument/2006/relationships/slide" Target="slides/slide40.xml" /><Relationship Id="rId46" Type="http://schemas.openxmlformats.org/officeDocument/2006/relationships/slide" Target="slides/slide41.xml" /><Relationship Id="rId47" Type="http://schemas.openxmlformats.org/officeDocument/2006/relationships/slide" Target="slides/slide42.xml" /><Relationship Id="rId48" Type="http://schemas.openxmlformats.org/officeDocument/2006/relationships/slide" Target="slides/slide43.xml" /><Relationship Id="rId49" Type="http://schemas.openxmlformats.org/officeDocument/2006/relationships/slide" Target="slides/slide44.xml" /><Relationship Id="rId5" Type="http://schemas.openxmlformats.org/officeDocument/2006/relationships/slideMaster" Target="slideMasters/slideMaster1.xml" /><Relationship Id="rId50" Type="http://schemas.openxmlformats.org/officeDocument/2006/relationships/slide" Target="slides/slide45.xml" /><Relationship Id="rId51" Type="http://schemas.openxmlformats.org/officeDocument/2006/relationships/slide" Target="slides/slide46.xml" /><Relationship Id="rId52" Type="http://schemas.openxmlformats.org/officeDocument/2006/relationships/slide" Target="slides/slide47.xml" /><Relationship Id="rId53" Type="http://schemas.openxmlformats.org/officeDocument/2006/relationships/slide" Target="slides/slide48.xml" /><Relationship Id="rId54" Type="http://schemas.openxmlformats.org/officeDocument/2006/relationships/slide" Target="slides/slide49.xml" /><Relationship Id="rId55" Type="http://schemas.openxmlformats.org/officeDocument/2006/relationships/slide" Target="slides/slide50.xml" /><Relationship Id="rId56" Type="http://schemas.openxmlformats.org/officeDocument/2006/relationships/slide" Target="slides/slide51.xml" /><Relationship Id="rId57" Type="http://schemas.openxmlformats.org/officeDocument/2006/relationships/slide" Target="slides/slide52.xml" /><Relationship Id="rId58" Type="http://schemas.openxmlformats.org/officeDocument/2006/relationships/slide" Target="slides/slide53.xml" /><Relationship Id="rId59" Type="http://schemas.openxmlformats.org/officeDocument/2006/relationships/slide" Target="slides/slide54.xml" /><Relationship Id="rId6" Type="http://schemas.openxmlformats.org/officeDocument/2006/relationships/slide" Target="slides/slide1.xml" /><Relationship Id="rId60" Type="http://schemas.openxmlformats.org/officeDocument/2006/relationships/slide" Target="slides/slide55.xml" /><Relationship Id="rId61" Type="http://schemas.openxmlformats.org/officeDocument/2006/relationships/slide" Target="slides/slide56.xml" /><Relationship Id="rId62" Type="http://schemas.openxmlformats.org/officeDocument/2006/relationships/slide" Target="slides/slide57.xml" /><Relationship Id="rId63" Type="http://schemas.openxmlformats.org/officeDocument/2006/relationships/font" Target="fonts/font1.fntdata" /><Relationship Id="rId64" Type="http://schemas.openxmlformats.org/officeDocument/2006/relationships/font" Target="fonts/font2.fntdata" /><Relationship Id="rId65" Type="http://schemas.openxmlformats.org/officeDocument/2006/relationships/font" Target="fonts/font3.fntdata" /><Relationship Id="rId66" Type="http://schemas.openxmlformats.org/officeDocument/2006/relationships/font" Target="fonts/font4.fntdata" /><Relationship Id="rId67" Type="http://schemas.openxmlformats.org/officeDocument/2006/relationships/font" Target="fonts/font5.fntdata" /><Relationship Id="rId68" Type="http://schemas.openxmlformats.org/officeDocument/2006/relationships/font" Target="fonts/font6.fntdata" /><Relationship Id="rId69" Type="http://schemas.openxmlformats.org/officeDocument/2006/relationships/font" Target="fonts/font7.fntdata" /><Relationship Id="rId7" Type="http://schemas.openxmlformats.org/officeDocument/2006/relationships/slide" Target="slides/slide2.xml" /><Relationship Id="rId70" Type="http://schemas.openxmlformats.org/officeDocument/2006/relationships/font" Target="fonts/font8.fntdata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0.pn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1.png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2.png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3.png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4.png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5.png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6.png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7.png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8.png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9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0.png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1.png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2.png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3.png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4.png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5.png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6.png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7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5055" y="1666472"/>
            <a:ext cx="3669059" cy="344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Orientation</a:t>
            </a: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Tahoma"/>
                <a:cs typeface="Tahoma"/>
              </a:rPr>
              <a:t>“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DEVELOPERS</a:t>
            </a: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8886" y="2032529"/>
            <a:ext cx="3135599" cy="2833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1200" spc="9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Integrated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Engineering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7792" y="2520505"/>
            <a:ext cx="2853729" cy="222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Tahoma"/>
                <a:cs typeface="Tahoma"/>
              </a:rPr>
              <a:t>Presented</a:t>
            </a:r>
            <a:r>
              <a:rPr dirty="0" sz="10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10" b="1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00b0f0"/>
                </a:solidFill>
                <a:latin typeface="Tahoma"/>
                <a:cs typeface="Tahoma"/>
              </a:rPr>
              <a:t>PALM</a:t>
            </a:r>
            <a:r>
              <a:rPr dirty="0" sz="1200" spc="-31" b="1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ffffff"/>
                </a:solidFill>
                <a:latin typeface="Tahoma"/>
                <a:cs typeface="Tahoma"/>
              </a:rPr>
              <a:t>[Earlier:</a:t>
            </a:r>
            <a:r>
              <a:rPr dirty="0" sz="1000" i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dirty="0" sz="1000" i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i="1">
                <a:solidFill>
                  <a:srgbClr val="ffffff"/>
                </a:solidFill>
                <a:latin typeface="Tahoma"/>
                <a:cs typeface="Tahoma"/>
              </a:rPr>
              <a:t>Team]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89883" y="5319881"/>
            <a:ext cx="236014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8" y="722163"/>
            <a:ext cx="880769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Scrum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05746" y="5319881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8" y="722163"/>
            <a:ext cx="1021891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Kanban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05746" y="5319881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8" y="722163"/>
            <a:ext cx="5046919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Waterfall,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Maintenance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&amp;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Testing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Lifecycle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05542" y="1388637"/>
            <a:ext cx="714399" cy="1774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0">
                <a:solidFill>
                  <a:srgbClr val="000000"/>
                </a:solidFill>
                <a:latin typeface="NLVURK+SegoeUI"/>
                <a:cs typeface="NLVURK+SegoeUI"/>
              </a:rPr>
              <a:t>Build</a:t>
            </a:r>
            <a:r>
              <a:rPr dirty="0" sz="800" spc="1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800">
                <a:solidFill>
                  <a:srgbClr val="000000"/>
                </a:solidFill>
                <a:latin typeface="NLVURK+SegoeUI"/>
                <a:cs typeface="NLVURK+SegoeUI"/>
              </a:rPr>
              <a:t>&amp;</a:t>
            </a:r>
            <a:r>
              <a:rPr dirty="0" sz="800" spc="25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800" spc="11">
                <a:solidFill>
                  <a:srgbClr val="000000"/>
                </a:solidFill>
                <a:latin typeface="NLVURK+SegoeUI"/>
                <a:cs typeface="NLVURK+SegoeUI"/>
              </a:rPr>
              <a:t>Test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7260" y="1410567"/>
            <a:ext cx="1044450" cy="82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Requirements</a:t>
            </a:r>
          </a:p>
          <a:p>
            <a:pPr marL="499081" marR="0">
              <a:lnSpc>
                <a:spcPts val="1316"/>
              </a:lnSpc>
              <a:spcBef>
                <a:spcPts val="3596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Design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9707" y="1622313"/>
            <a:ext cx="567473" cy="1683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750" spc="10">
                <a:solidFill>
                  <a:srgbClr val="000000"/>
                </a:solidFill>
                <a:latin typeface="NLVURK+SegoeUI"/>
                <a:cs typeface="NLVURK+SegoeUI"/>
              </a:rPr>
              <a:t>Unit</a:t>
            </a:r>
            <a:r>
              <a:rPr dirty="0" sz="75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750">
                <a:solidFill>
                  <a:srgbClr val="000000"/>
                </a:solidFill>
                <a:latin typeface="NLVURK+SegoeUI"/>
                <a:cs typeface="NLVURK+SegoeUI"/>
              </a:rPr>
              <a:t>Tests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02532" y="2137262"/>
            <a:ext cx="749842" cy="3031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1">
                <a:solidFill>
                  <a:srgbClr val="000000"/>
                </a:solidFill>
                <a:latin typeface="NLVURK+SegoeUI"/>
                <a:cs typeface="NLVURK+SegoeUI"/>
              </a:rPr>
              <a:t>Maintenance</a:t>
            </a:r>
          </a:p>
          <a:p>
            <a:pPr marL="111918" marR="0">
              <a:lnSpc>
                <a:spcPts val="989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2">
                <a:solidFill>
                  <a:srgbClr val="000000"/>
                </a:solidFill>
                <a:latin typeface="NLVURK+SegoeUI"/>
                <a:cs typeface="NLVURK+SegoeUI"/>
              </a:rPr>
              <a:t>Request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56780" y="2132056"/>
            <a:ext cx="522949" cy="3031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987" marR="0">
              <a:lnSpc>
                <a:spcPts val="109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2">
                <a:solidFill>
                  <a:srgbClr val="000000"/>
                </a:solidFill>
                <a:latin typeface="NLVURK+SegoeUI"/>
                <a:cs typeface="NLVURK+SegoeUI"/>
              </a:rPr>
              <a:t>Impact</a:t>
            </a:r>
          </a:p>
          <a:p>
            <a:pPr marL="0" marR="0">
              <a:lnSpc>
                <a:spcPts val="989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0">
                <a:solidFill>
                  <a:srgbClr val="000000"/>
                </a:solidFill>
                <a:latin typeface="NLVURK+SegoeUI"/>
                <a:cs typeface="NLVURK+SegoeUI"/>
              </a:rPr>
              <a:t>Analysis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76752" y="2168812"/>
            <a:ext cx="887001" cy="1774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1">
                <a:solidFill>
                  <a:srgbClr val="000000"/>
                </a:solidFill>
                <a:latin typeface="NLVURK+SegoeUI"/>
                <a:cs typeface="NLVURK+SegoeUI"/>
              </a:rPr>
              <a:t>Implementation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90051" y="2221675"/>
            <a:ext cx="479719" cy="1774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2">
                <a:solidFill>
                  <a:srgbClr val="000000"/>
                </a:solidFill>
                <a:latin typeface="NLVURK+SegoeUI"/>
                <a:cs typeface="NLVURK+SegoeUI"/>
              </a:rPr>
              <a:t>Deploy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6896" y="2645777"/>
            <a:ext cx="920593" cy="20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Development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38175" y="3242746"/>
            <a:ext cx="570169" cy="20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Testing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65742" y="3420119"/>
            <a:ext cx="889713" cy="341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Requirement</a:t>
            </a:r>
          </a:p>
          <a:p>
            <a:pPr marL="138112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Analysis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57936" y="3439457"/>
            <a:ext cx="687035" cy="341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Test</a:t>
            </a:r>
            <a:r>
              <a:rPr dirty="0" sz="1000" spc="22">
                <a:solidFill>
                  <a:srgbClr val="ffffff"/>
                </a:solidFill>
                <a:latin typeface="EORWRF+SegoeUI-Semibold"/>
                <a:cs typeface="EORWRF+SegoeUI-Semibold"/>
              </a:rPr>
              <a:t> </a:t>
            </a: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Case</a:t>
            </a:r>
          </a:p>
          <a:p>
            <a:pPr marL="70643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Design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88172" y="3509288"/>
            <a:ext cx="922689" cy="20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Test</a:t>
            </a:r>
            <a:r>
              <a:rPr dirty="0" sz="1000" spc="22">
                <a:solidFill>
                  <a:srgbClr val="ffffff"/>
                </a:solidFill>
                <a:latin typeface="EORWRF+SegoeUI-Semibold"/>
                <a:cs typeface="EORWRF+SegoeUI-Semibold"/>
              </a:rPr>
              <a:t> </a:t>
            </a: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Planning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492527" y="3507353"/>
            <a:ext cx="570169" cy="20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Testing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92386" y="3877436"/>
            <a:ext cx="853921" cy="20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Deployment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60850" y="4275082"/>
            <a:ext cx="776261" cy="341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Regression</a:t>
            </a:r>
          </a:p>
          <a:p>
            <a:pPr marL="10160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Testing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153622" y="4273145"/>
            <a:ext cx="691295" cy="341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4137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Defect</a:t>
            </a:r>
          </a:p>
          <a:p>
            <a:pPr marL="0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Retesting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388993" y="4273146"/>
            <a:ext cx="773169" cy="341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Test</a:t>
            </a:r>
            <a:r>
              <a:rPr dirty="0" sz="1000" spc="22">
                <a:solidFill>
                  <a:srgbClr val="ffffff"/>
                </a:solidFill>
                <a:latin typeface="EORWRF+SegoeUI-Semibold"/>
                <a:cs typeface="EORWRF+SegoeUI-Semibold"/>
              </a:rPr>
              <a:t> </a:t>
            </a: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Result</a:t>
            </a:r>
          </a:p>
          <a:p>
            <a:pPr marL="26193" marR="0">
              <a:lnSpc>
                <a:spcPts val="106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Reporting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572046" y="4344913"/>
            <a:ext cx="849226" cy="20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Test</a:t>
            </a:r>
            <a:r>
              <a:rPr dirty="0" sz="1000" spc="22">
                <a:solidFill>
                  <a:srgbClr val="ffffff"/>
                </a:solidFill>
                <a:latin typeface="EORWRF+SegoeUI-Semibold"/>
                <a:cs typeface="EORWRF+SegoeUI-Semibold"/>
              </a:rPr>
              <a:t> </a:t>
            </a: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Closure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699209" y="4503886"/>
            <a:ext cx="890940" cy="205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EORWRF+SegoeUI-Semibold"/>
                <a:cs typeface="EORWRF+SegoeUI-Semibold"/>
              </a:rPr>
              <a:t>Maintenance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705746" y="5319881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8" y="722163"/>
            <a:ext cx="8539564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ALM-DevOps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Practices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&amp;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Tool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Integration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–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Opensource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&amp;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Licensed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05746" y="5319881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8" y="722163"/>
            <a:ext cx="6942308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ALM-DevOps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Practices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&amp;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Tool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Integration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–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Microsoft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05746" y="5319881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8" y="722163"/>
            <a:ext cx="6991225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ALM-DevOps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Practices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&amp;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Tool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Integration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–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Microsoft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Azure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05746" y="5319881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31895" y="3133021"/>
            <a:ext cx="2657890" cy="3293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b="1">
                <a:solidFill>
                  <a:srgbClr val="ffffff"/>
                </a:solidFill>
                <a:latin typeface="Tahoma"/>
                <a:cs typeface="Tahoma"/>
              </a:rPr>
              <a:t>Role</a:t>
            </a:r>
            <a:r>
              <a:rPr dirty="0" sz="19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b="1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1900" spc="551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b="1">
                <a:solidFill>
                  <a:srgbClr val="ffffff"/>
                </a:solidFill>
                <a:latin typeface="Tahoma"/>
                <a:cs typeface="Tahoma"/>
              </a:rPr>
              <a:t>DEVELOPERS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05746" y="5319881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3518442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Accountability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developer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0416" y="1433155"/>
            <a:ext cx="3761233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The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Developers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are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always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accountable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spc="17" b="1">
                <a:solidFill>
                  <a:srgbClr val="2b3b4b"/>
                </a:solidFill>
                <a:latin typeface="DKOKKQ+SegoeUI-Bold"/>
                <a:cs typeface="DKOKKQ+SegoeUI-Bold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0416" y="2115907"/>
            <a:ext cx="4226689" cy="95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Creating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plan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Backlog</a:t>
            </a:r>
          </a:p>
          <a:p>
            <a:pPr marL="0" marR="0">
              <a:lnSpc>
                <a:spcPts val="1862"/>
              </a:lnSpc>
              <a:spcBef>
                <a:spcPts val="825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Instilling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quality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adhering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Definition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</a:p>
          <a:p>
            <a:pPr marL="285750" marR="0">
              <a:lnSpc>
                <a:spcPts val="1862"/>
              </a:lnSpc>
              <a:spcBef>
                <a:spcPts val="775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Done;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0416" y="3140036"/>
            <a:ext cx="4109163" cy="6159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Adapting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their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plan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each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day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toward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</a:p>
          <a:p>
            <a:pPr marL="285750" marR="0">
              <a:lnSpc>
                <a:spcPts val="1862"/>
              </a:lnSpc>
              <a:spcBef>
                <a:spcPts val="825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Goal;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0416" y="3822788"/>
            <a:ext cx="4270592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Holding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each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other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accountable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professionals.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05746" y="5319881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1844799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Project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Kickoff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0415" y="1415845"/>
            <a:ext cx="2619397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Participate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project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kickoff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0415" y="1735885"/>
            <a:ext cx="5651760" cy="1554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Get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information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environment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&amp;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tools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identified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project</a:t>
            </a:r>
          </a:p>
          <a:p>
            <a:pPr marL="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Know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about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in-scope,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out-scope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activities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&amp;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requirements</a:t>
            </a:r>
          </a:p>
          <a:p>
            <a:pPr marL="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Know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Methodology,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Deliverables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&amp;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Timelines</a:t>
            </a:r>
          </a:p>
          <a:p>
            <a:pPr marL="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Understand</a:t>
            </a:r>
            <a:r>
              <a:rPr dirty="0" sz="1400" spc="8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assumptions,</a:t>
            </a:r>
            <a:r>
              <a:rPr dirty="0" sz="1400" spc="89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dependencies,</a:t>
            </a:r>
            <a:r>
              <a:rPr dirty="0" sz="1400" spc="10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constraints</a:t>
            </a:r>
            <a:r>
              <a:rPr dirty="0" sz="1400" spc="97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&amp;</a:t>
            </a:r>
            <a:r>
              <a:rPr dirty="0" sz="1400" spc="79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risks</a:t>
            </a:r>
            <a:r>
              <a:rPr dirty="0" sz="1400" spc="92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 spc="6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</a:p>
          <a:p>
            <a:pPr marL="28575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0415" y="3336085"/>
            <a:ext cx="5650158" cy="594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Get</a:t>
            </a:r>
            <a:r>
              <a:rPr dirty="0" sz="1400" spc="64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familiar</a:t>
            </a:r>
            <a:r>
              <a:rPr dirty="0" sz="1400" spc="634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400" spc="636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-</a:t>
            </a:r>
            <a:r>
              <a:rPr dirty="0" sz="1400" spc="64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Team</a:t>
            </a:r>
            <a:r>
              <a:rPr dirty="0" sz="1400" spc="646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hierarchy,</a:t>
            </a:r>
            <a:r>
              <a:rPr dirty="0" sz="1400" spc="642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Reporting</a:t>
            </a:r>
            <a:r>
              <a:rPr dirty="0" sz="1400" spc="655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requirements,</a:t>
            </a:r>
          </a:p>
          <a:p>
            <a:pPr marL="28575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Escalation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Protocols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0415" y="3976165"/>
            <a:ext cx="5652026" cy="9146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Receive</a:t>
            </a:r>
            <a:r>
              <a:rPr dirty="0" sz="1400" spc="105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Training</a:t>
            </a:r>
            <a:r>
              <a:rPr dirty="0" sz="1400" spc="79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/</a:t>
            </a:r>
            <a:r>
              <a:rPr dirty="0" sz="1400" spc="82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KT</a:t>
            </a:r>
            <a:r>
              <a:rPr dirty="0" sz="1400" spc="82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/</a:t>
            </a:r>
            <a:r>
              <a:rPr dirty="0" sz="1400" spc="82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Ramp</a:t>
            </a:r>
            <a:r>
              <a:rPr dirty="0" sz="1400" spc="76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up</a:t>
            </a:r>
            <a:r>
              <a:rPr dirty="0" sz="1400" spc="77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 spc="85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project</a:t>
            </a:r>
            <a:r>
              <a:rPr dirty="0" sz="1400" spc="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from</a:t>
            </a:r>
            <a:r>
              <a:rPr dirty="0" sz="1400" spc="81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Client</a:t>
            </a:r>
            <a:r>
              <a:rPr dirty="0" sz="1400" spc="75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 spc="77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Other</a:t>
            </a:r>
          </a:p>
          <a:p>
            <a:pPr marL="28575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relevant</a:t>
            </a:r>
            <a:r>
              <a:rPr dirty="0" sz="1400" spc="876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stakeholders</a:t>
            </a:r>
            <a:r>
              <a:rPr dirty="0" sz="1400" spc="897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like</a:t>
            </a:r>
            <a:r>
              <a:rPr dirty="0" sz="1400" spc="865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BA,</a:t>
            </a:r>
            <a:r>
              <a:rPr dirty="0" sz="1400" spc="85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Architect,</a:t>
            </a:r>
            <a:r>
              <a:rPr dirty="0" sz="1400" spc="86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Other</a:t>
            </a:r>
            <a:r>
              <a:rPr dirty="0" sz="1400" spc="86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vendors</a:t>
            </a:r>
            <a:r>
              <a:rPr dirty="0" sz="1400" spc="881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(if</a:t>
            </a:r>
          </a:p>
          <a:p>
            <a:pPr marL="28575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involved).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3917304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Development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Environment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setup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5835" y="1315375"/>
            <a:ext cx="7957250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Development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environment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set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processes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tools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developing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application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program.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0157" y="1855735"/>
            <a:ext cx="1919020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DKOKKQ+SegoeUI-Bold"/>
                <a:cs typeface="DKOKKQ+SegoeUI-Bold"/>
              </a:rPr>
              <a:t>Set-up</a:t>
            </a:r>
            <a:r>
              <a:rPr dirty="0" sz="1400" b="1">
                <a:solidFill>
                  <a:srgbClr val="000000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DKOKKQ+SegoeUI-Bold"/>
                <a:cs typeface="DKOKKQ+SegoeUI-Bold"/>
              </a:rPr>
              <a:t>requirements: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0157" y="2189059"/>
            <a:ext cx="4741941" cy="16400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Knowledge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customer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&amp;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business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requirements</a:t>
            </a:r>
          </a:p>
          <a:p>
            <a:pPr marL="0" marR="0">
              <a:lnSpc>
                <a:spcPts val="1862"/>
              </a:lnSpc>
              <a:spcBef>
                <a:spcPts val="825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Operating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system,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Hardware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&amp;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Devices</a:t>
            </a:r>
          </a:p>
          <a:p>
            <a:pPr marL="0" marR="0">
              <a:lnSpc>
                <a:spcPts val="1862"/>
              </a:lnSpc>
              <a:spcBef>
                <a:spcPts val="775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IDE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Configuration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like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visual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studio,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eclipse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etc.</a:t>
            </a:r>
          </a:p>
          <a:p>
            <a:pPr marL="0" marR="0">
              <a:lnSpc>
                <a:spcPts val="1862"/>
              </a:lnSpc>
              <a:spcBef>
                <a:spcPts val="825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Setting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extension(s)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plugin(s)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like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SonarLint,</a:t>
            </a:r>
          </a:p>
          <a:p>
            <a:pPr marL="285750" marR="0">
              <a:lnSpc>
                <a:spcPts val="1862"/>
              </a:lnSpc>
              <a:spcBef>
                <a:spcPts val="825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NUnit,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NCrunch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etc.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0157" y="3895940"/>
            <a:ext cx="5097541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Licensing,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third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party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software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software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user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purpose.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3477" y="4548550"/>
            <a:ext cx="7804627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Note: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Make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sure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that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development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environment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replica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production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environment,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much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3477" y="4911262"/>
            <a:ext cx="6056746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possible;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refresh/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revisit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environment,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defined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frequency.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71482" y="95443"/>
            <a:ext cx="1015086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9186" y="677180"/>
            <a:ext cx="2067729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Introduction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PALM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9186" y="1060212"/>
            <a:ext cx="3870155" cy="10406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Introduction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Quality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Management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System</a:t>
            </a:r>
          </a:p>
          <a:p>
            <a:pPr marL="0" marR="0">
              <a:lnSpc>
                <a:spcPts val="1862"/>
              </a:lnSpc>
              <a:spcBef>
                <a:spcPts val="1103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Quick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Glance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at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Q@Core</a:t>
            </a:r>
          </a:p>
          <a:p>
            <a:pPr marL="0" marR="0">
              <a:lnSpc>
                <a:spcPts val="1862"/>
              </a:lnSpc>
              <a:spcBef>
                <a:spcPts val="1103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Project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Lifecycles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9186" y="2209308"/>
            <a:ext cx="4245062" cy="14236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Overview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ALM-DevOps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Practices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&amp;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Integration</a:t>
            </a:r>
          </a:p>
          <a:p>
            <a:pPr marL="0" marR="0">
              <a:lnSpc>
                <a:spcPts val="1862"/>
              </a:lnSpc>
              <a:spcBef>
                <a:spcPts val="1103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Accountability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as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a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developer</a:t>
            </a:r>
          </a:p>
          <a:p>
            <a:pPr marL="0" marR="0">
              <a:lnSpc>
                <a:spcPts val="1862"/>
              </a:lnSpc>
              <a:spcBef>
                <a:spcPts val="1103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Development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Environment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setup</a:t>
            </a:r>
          </a:p>
          <a:p>
            <a:pPr marL="0" marR="0">
              <a:lnSpc>
                <a:spcPts val="1862"/>
              </a:lnSpc>
              <a:spcBef>
                <a:spcPts val="1103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Tool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Setup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09186" y="3741437"/>
            <a:ext cx="2182120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Development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Activities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09186" y="4124469"/>
            <a:ext cx="3292223" cy="10406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Complement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Project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Management</a:t>
            </a:r>
          </a:p>
          <a:p>
            <a:pPr marL="0" marR="0">
              <a:lnSpc>
                <a:spcPts val="1862"/>
              </a:lnSpc>
              <a:spcBef>
                <a:spcPts val="1103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Contribute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Horizontally!</a:t>
            </a:r>
          </a:p>
          <a:p>
            <a:pPr marL="0" marR="0">
              <a:lnSpc>
                <a:spcPts val="1862"/>
              </a:lnSpc>
              <a:spcBef>
                <a:spcPts val="1103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773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Q&amp;A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89883" y="5319881"/>
            <a:ext cx="236014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1375271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Tool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Setup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5835" y="1260195"/>
            <a:ext cx="3279904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Know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tools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used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5835" y="1601571"/>
            <a:ext cx="3428544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Identify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all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work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item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types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used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5835" y="1942947"/>
            <a:ext cx="4281708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Understand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workflow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work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item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types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5835" y="2284323"/>
            <a:ext cx="5776551" cy="12987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Establish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Integration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repository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management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CI/CD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tools</a:t>
            </a:r>
          </a:p>
          <a:p>
            <a:pPr marL="0" marR="0">
              <a:lnSpc>
                <a:spcPts val="1862"/>
              </a:lnSpc>
              <a:spcBef>
                <a:spcPts val="825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Know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development/branching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strategy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(Git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flow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Trunk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based)</a:t>
            </a:r>
          </a:p>
          <a:p>
            <a:pPr marL="0" marR="0">
              <a:lnSpc>
                <a:spcPts val="1862"/>
              </a:lnSpc>
              <a:spcBef>
                <a:spcPts val="775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Understand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branch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protection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rules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configured</a:t>
            </a:r>
          </a:p>
          <a:p>
            <a:pPr marL="0" marR="0">
              <a:lnSpc>
                <a:spcPts val="1862"/>
              </a:lnSpc>
              <a:spcBef>
                <a:spcPts val="825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Understand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merge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checks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applied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5835" y="3649828"/>
            <a:ext cx="8384201" cy="6159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Integrate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static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analysis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tool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CI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pipeline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execute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automatically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once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you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merge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your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</a:p>
          <a:p>
            <a:pPr marL="0" marR="0">
              <a:lnSpc>
                <a:spcPts val="1862"/>
              </a:lnSpc>
              <a:spcBef>
                <a:spcPts val="825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736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Identify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labels/tag,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e.g.: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functional,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non-functional,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etc.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20155" y="4089779"/>
            <a:ext cx="3080168" cy="344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b3b4b"/>
                </a:solidFill>
                <a:latin typeface="Tahoma"/>
                <a:cs typeface="Tahoma"/>
              </a:rPr>
              <a:t>Development</a:t>
            </a:r>
            <a:r>
              <a:rPr dirty="0" sz="20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2b3b4b"/>
                </a:solidFill>
                <a:latin typeface="Tahoma"/>
                <a:cs typeface="Tahoma"/>
              </a:rPr>
              <a:t>Practices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ffffff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2458637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Backlog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Refinement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7" y="1375343"/>
            <a:ext cx="8868139" cy="286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Product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Backlog:</a:t>
            </a:r>
            <a:r>
              <a:rPr dirty="0" sz="1400" spc="1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product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backlog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list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everything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that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needs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achieved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project,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broken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down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individual</a:t>
            </a:r>
          </a:p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377087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Revisit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items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product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backlog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make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sure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that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backlog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contains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right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items,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prioritized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7" y="1704563"/>
            <a:ext cx="4439542" cy="249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</a:t>
            </a:r>
            <a:r>
              <a:rPr dirty="0" sz="1200" spc="-32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</a:t>
            </a:r>
            <a:r>
              <a:rPr dirty="0" sz="1200" spc="-329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</a:t>
            </a:r>
            <a:r>
              <a:rPr dirty="0" sz="1200" spc="-329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</a:t>
            </a:r>
            <a:r>
              <a:rPr dirty="0" sz="1200" spc="-32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</a:t>
            </a:r>
            <a:r>
              <a:rPr dirty="0" sz="1200" spc="-32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 spc="-269">
                <a:solidFill>
                  <a:srgbClr val="2b3b4b"/>
                </a:solidFill>
                <a:latin typeface="NLVURK+SegoeUI"/>
                <a:cs typeface="NLVURK+SegoeUI"/>
              </a:rPr>
              <a:t>,Ucnadl</a:t>
            </a:r>
            <a:r>
              <a:rPr dirty="0" sz="1200" spc="-32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l</a:t>
            </a:r>
            <a:r>
              <a:rPr dirty="0" sz="1200" spc="-347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</a:t>
            </a:r>
            <a:r>
              <a:rPr dirty="0" sz="1200" spc="-329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 spc="-235">
                <a:solidFill>
                  <a:srgbClr val="2b3b4b"/>
                </a:solidFill>
                <a:latin typeface="NLVURK+SegoeUI"/>
                <a:cs typeface="NLVURK+SegoeUI"/>
              </a:rPr>
              <a:t>rds</a:t>
            </a:r>
            <a:r>
              <a:rPr dirty="0" sz="1200" spc="-32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 spc="-284">
                <a:solidFill>
                  <a:srgbClr val="2b3b4b"/>
                </a:solidFill>
                <a:latin typeface="NLVURK+SegoeUI"/>
                <a:cs typeface="NLVURK+SegoeUI"/>
              </a:rPr>
              <a:t>tuasnedr</a:t>
            </a:r>
            <a:r>
              <a:rPr dirty="0" sz="1200" spc="282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 spc="-293">
                <a:solidFill>
                  <a:srgbClr val="2b3b4b"/>
                </a:solidFill>
                <a:latin typeface="NLVURK+SegoeUI"/>
                <a:cs typeface="NLVURK+SegoeUI"/>
              </a:rPr>
              <a:t>sRteoqr</a:t>
            </a:r>
            <a:r>
              <a:rPr dirty="0" sz="1200" spc="-32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 spc="-227">
                <a:solidFill>
                  <a:srgbClr val="2b3b4b"/>
                </a:solidFill>
                <a:latin typeface="NLVURK+SegoeUI"/>
                <a:cs typeface="NLVURK+SegoeUI"/>
              </a:rPr>
              <a:t>iueisr</a:t>
            </a:r>
            <a:r>
              <a:rPr dirty="0" sz="1200" spc="-32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</a:t>
            </a:r>
            <a:r>
              <a:rPr dirty="0" sz="1200" spc="-329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</a:t>
            </a:r>
            <a:r>
              <a:rPr dirty="0" sz="1200" spc="-32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</a:t>
            </a:r>
            <a:r>
              <a:rPr dirty="0" sz="1200" spc="-329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n</a:t>
            </a:r>
            <a:r>
              <a:rPr dirty="0" sz="1200" spc="-329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</a:t>
            </a:r>
            <a:r>
              <a:rPr dirty="0" sz="1200" spc="-329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/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Features/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Stories</a:t>
            </a:r>
          </a:p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477" y="2006215"/>
            <a:ext cx="11790979" cy="277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spc="-860" b="1">
                <a:solidFill>
                  <a:srgbClr val="2b3b4b"/>
                </a:solidFill>
                <a:latin typeface="DKOKKQ+SegoeUI-Bold"/>
                <a:cs typeface="DKOKKQ+SegoeUI-Bold"/>
              </a:rPr>
              <a:t>P</a:t>
            </a:r>
            <a:r>
              <a:rPr dirty="0" sz="1250" spc="-133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rod</a:t>
            </a:r>
            <a:r>
              <a:rPr dirty="0" sz="1200" spc="-684">
                <a:solidFill>
                  <a:srgbClr val="2b3b4b"/>
                </a:solidFill>
                <a:latin typeface="NLVURK+SegoeUI"/>
                <a:cs typeface="NLVURK+SegoeUI"/>
              </a:rPr>
              <a:t>H</a:t>
            </a:r>
            <a:r>
              <a:rPr dirty="0" sz="1400" spc="-163" b="1">
                <a:solidFill>
                  <a:srgbClr val="2b3b4b"/>
                </a:solidFill>
                <a:latin typeface="DKOKKQ+SegoeUI-Bold"/>
                <a:cs typeface="DKOKKQ+SegoeUI-Bold"/>
              </a:rPr>
              <a:t>u</a:t>
            </a:r>
            <a:r>
              <a:rPr dirty="0" sz="1200" spc="-465">
                <a:solidFill>
                  <a:srgbClr val="2b3b4b"/>
                </a:solidFill>
                <a:latin typeface="NLVURK+SegoeUI"/>
                <a:cs typeface="NLVURK+SegoeUI"/>
              </a:rPr>
              <a:t>e</a:t>
            </a:r>
            <a:r>
              <a:rPr dirty="0" sz="1400" spc="-208" b="1">
                <a:solidFill>
                  <a:srgbClr val="2b3b4b"/>
                </a:solidFill>
                <a:latin typeface="DKOKKQ+SegoeUI-Bold"/>
                <a:cs typeface="DKOKKQ+SegoeUI-Bold"/>
              </a:rPr>
              <a:t>c</a:t>
            </a:r>
            <a:r>
              <a:rPr dirty="0" sz="1200" spc="-82">
                <a:solidFill>
                  <a:srgbClr val="2b3b4b"/>
                </a:solidFill>
                <a:latin typeface="NLVURK+SegoeUI"/>
                <a:cs typeface="NLVURK+SegoeUI"/>
              </a:rPr>
              <a:t>l</a:t>
            </a:r>
            <a:r>
              <a:rPr dirty="0" sz="1400" spc="-461" b="1">
                <a:solidFill>
                  <a:srgbClr val="2b3b4b"/>
                </a:solidFill>
                <a:latin typeface="DKOKKQ+SegoeUI-Bold"/>
                <a:cs typeface="DKOKKQ+SegoeUI-Bold"/>
              </a:rPr>
              <a:t>t</a:t>
            </a:r>
            <a:r>
              <a:rPr dirty="0" sz="1200" spc="140">
                <a:solidFill>
                  <a:srgbClr val="2b3b4b"/>
                </a:solidFill>
                <a:latin typeface="NLVURK+SegoeUI"/>
                <a:cs typeface="NLVURK+SegoeUI"/>
              </a:rPr>
              <a:t>p</a:t>
            </a:r>
            <a:r>
              <a:rPr dirty="0" sz="1400" spc="-711" b="1">
                <a:solidFill>
                  <a:srgbClr val="2b3b4b"/>
                </a:solidFill>
                <a:latin typeface="DKOKKQ+SegoeUI-Bold"/>
                <a:cs typeface="DKOKKQ+SegoeUI-Bold"/>
              </a:rPr>
              <a:t>B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</a:t>
            </a:r>
            <a:r>
              <a:rPr dirty="0" sz="1200" spc="-329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</a:t>
            </a:r>
            <a:r>
              <a:rPr dirty="0" sz="1400" spc="-344" b="1">
                <a:solidFill>
                  <a:srgbClr val="2b3b4b"/>
                </a:solidFill>
                <a:latin typeface="DKOKKQ+SegoeUI-Bold"/>
                <a:cs typeface="DKOKKQ+SegoeUI-Bold"/>
              </a:rPr>
              <a:t>a</a:t>
            </a:r>
            <a:r>
              <a:rPr dirty="0" sz="1200" spc="-358">
                <a:solidFill>
                  <a:srgbClr val="2b3b4b"/>
                </a:solidFill>
                <a:latin typeface="NLVURK+SegoeUI"/>
                <a:cs typeface="NLVURK+SegoeUI"/>
              </a:rPr>
              <a:t>o</a:t>
            </a:r>
            <a:r>
              <a:rPr dirty="0" sz="1400" spc="-314" b="1">
                <a:solidFill>
                  <a:srgbClr val="2b3b4b"/>
                </a:solidFill>
                <a:latin typeface="DKOKKQ+SegoeUI-Bold"/>
                <a:cs typeface="DKOKKQ+SegoeUI-Bold"/>
              </a:rPr>
              <a:t>c</a:t>
            </a:r>
            <a:r>
              <a:rPr dirty="0" sz="1200" spc="-394">
                <a:solidFill>
                  <a:srgbClr val="2b3b4b"/>
                </a:solidFill>
                <a:latin typeface="NLVURK+SegoeUI"/>
                <a:cs typeface="NLVURK+SegoeUI"/>
              </a:rPr>
              <a:t>d</a:t>
            </a:r>
            <a:r>
              <a:rPr dirty="0" sz="1400" spc="-390" b="1">
                <a:solidFill>
                  <a:srgbClr val="2b3b4b"/>
                </a:solidFill>
                <a:latin typeface="DKOKKQ+SegoeUI-Bold"/>
                <a:cs typeface="DKOKKQ+SegoeUI-Bold"/>
              </a:rPr>
              <a:t>k</a:t>
            </a:r>
            <a:r>
              <a:rPr dirty="0" sz="1200" spc="-289">
                <a:solidFill>
                  <a:srgbClr val="2b3b4b"/>
                </a:solidFill>
                <a:latin typeface="NLVURK+SegoeUI"/>
                <a:cs typeface="NLVURK+SegoeUI"/>
              </a:rPr>
              <a:t>u</a:t>
            </a:r>
            <a:r>
              <a:rPr dirty="0" sz="1400" spc="-110" b="1">
                <a:solidFill>
                  <a:srgbClr val="2b3b4b"/>
                </a:solidFill>
                <a:latin typeface="DKOKKQ+SegoeUI-Bold"/>
                <a:cs typeface="DKOKKQ+SegoeUI-Bold"/>
              </a:rPr>
              <a:t>l</a:t>
            </a:r>
            <a:r>
              <a:rPr dirty="0" sz="1200" spc="-444">
                <a:solidFill>
                  <a:srgbClr val="2b3b4b"/>
                </a:solidFill>
                <a:latin typeface="NLVURK+SegoeUI"/>
                <a:cs typeface="NLVURK+SegoeUI"/>
              </a:rPr>
              <a:t>c</a:t>
            </a:r>
            <a:r>
              <a:rPr dirty="0" sz="1400" spc="-411" b="1">
                <a:solidFill>
                  <a:srgbClr val="2b3b4b"/>
                </a:solidFill>
                <a:latin typeface="DKOKKQ+SegoeUI-Bold"/>
                <a:cs typeface="DKOKKQ+SegoeUI-Bold"/>
              </a:rPr>
              <a:t>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</a:t>
            </a:r>
            <a:r>
              <a:rPr dirty="0" sz="1400" spc="-544" b="1">
                <a:solidFill>
                  <a:srgbClr val="2b3b4b"/>
                </a:solidFill>
                <a:latin typeface="DKOKKQ+SegoeUI-Bold"/>
                <a:cs typeface="DKOKKQ+SegoeUI-Bold"/>
              </a:rPr>
              <a:t>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ow</a:t>
            </a:r>
            <a:r>
              <a:rPr dirty="0" sz="1400" spc="-275" b="1">
                <a:solidFill>
                  <a:srgbClr val="2b3b4b"/>
                </a:solidFill>
                <a:latin typeface="DKOKKQ+SegoeUI-Bold"/>
                <a:cs typeface="DKOKKQ+SegoeUI-Bold"/>
              </a:rPr>
              <a:t>R</a:t>
            </a:r>
            <a:r>
              <a:rPr dirty="0" sz="1200" spc="-405">
                <a:solidFill>
                  <a:srgbClr val="2b3b4b"/>
                </a:solidFill>
                <a:latin typeface="NLVURK+SegoeUI"/>
                <a:cs typeface="NLVURK+SegoeUI"/>
              </a:rPr>
              <a:t>n</a:t>
            </a:r>
            <a:r>
              <a:rPr dirty="0" sz="1400" spc="-353" b="1">
                <a:solidFill>
                  <a:srgbClr val="2b3b4b"/>
                </a:solidFill>
                <a:latin typeface="DKOKKQ+SegoeUI-Bold"/>
                <a:cs typeface="DKOKKQ+SegoeUI-Bold"/>
              </a:rPr>
              <a:t>e</a:t>
            </a:r>
            <a:r>
              <a:rPr dirty="0" sz="1200" spc="-274">
                <a:solidFill>
                  <a:srgbClr val="2b3b4b"/>
                </a:solidFill>
                <a:latin typeface="NLVURK+SegoeUI"/>
                <a:cs typeface="NLVURK+SegoeUI"/>
              </a:rPr>
              <a:t>e</a:t>
            </a:r>
            <a:r>
              <a:rPr dirty="0" sz="1400" spc="-264" b="1">
                <a:solidFill>
                  <a:srgbClr val="2b3b4b"/>
                </a:solidFill>
                <a:latin typeface="DKOKKQ+SegoeUI-Bold"/>
                <a:cs typeface="DKOKKQ+SegoeUI-Bold"/>
              </a:rPr>
              <a:t>f</a:t>
            </a:r>
            <a:r>
              <a:rPr dirty="0" sz="1200" spc="-153">
                <a:solidFill>
                  <a:srgbClr val="2b3b4b"/>
                </a:solidFill>
                <a:latin typeface="NLVURK+SegoeUI"/>
                <a:cs typeface="NLVURK+SegoeUI"/>
              </a:rPr>
              <a:t>r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in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</a:t>
            </a:r>
            <a:r>
              <a:rPr dirty="0" sz="1200" spc="-32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n</a:t>
            </a:r>
            <a:r>
              <a:rPr dirty="0" sz="1400" spc="-224" b="1">
                <a:solidFill>
                  <a:srgbClr val="2b3b4b"/>
                </a:solidFill>
                <a:latin typeface="DKOKKQ+SegoeUI-Bold"/>
                <a:cs typeface="DKOKKQ+SegoeUI-Bold"/>
              </a:rPr>
              <a:t>e</a:t>
            </a:r>
            <a:r>
              <a:rPr dirty="0" sz="1200" spc="-192">
                <a:solidFill>
                  <a:srgbClr val="2b3b4b"/>
                </a:solidFill>
                <a:latin typeface="NLVURK+SegoeUI"/>
                <a:cs typeface="NLVURK+SegoeUI"/>
              </a:rPr>
              <a:t>r</a:t>
            </a:r>
            <a:r>
              <a:rPr dirty="0" sz="1400" spc="-1089" b="1">
                <a:solidFill>
                  <a:srgbClr val="2b3b4b"/>
                </a:solidFill>
                <a:latin typeface="DKOKKQ+SegoeUI-Bold"/>
                <a:cs typeface="DKOKKQ+SegoeUI-Bold"/>
              </a:rPr>
              <a:t>m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efi</a:t>
            </a:r>
            <a:r>
              <a:rPr dirty="0" sz="1400" spc="-555" b="1">
                <a:solidFill>
                  <a:srgbClr val="2b3b4b"/>
                </a:solidFill>
                <a:latin typeface="DKOKKQ+SegoeUI-Bold"/>
                <a:cs typeface="DKOKKQ+SegoeUI-Bold"/>
              </a:rPr>
              <a:t>e</a:t>
            </a:r>
            <a:r>
              <a:rPr dirty="0" sz="1200" spc="-123">
                <a:solidFill>
                  <a:srgbClr val="2b3b4b"/>
                </a:solidFill>
                <a:latin typeface="NLVURK+SegoeUI"/>
                <a:cs typeface="NLVURK+SegoeUI"/>
              </a:rPr>
              <a:t>n</a:t>
            </a:r>
            <a:r>
              <a:rPr dirty="0" sz="1400" spc="-725" b="1">
                <a:solidFill>
                  <a:srgbClr val="2b3b4b"/>
                </a:solidFill>
                <a:latin typeface="DKOKKQ+SegoeUI-Bold"/>
                <a:cs typeface="DKOKKQ+SegoeUI-Bold"/>
              </a:rPr>
              <a:t>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 spc="-300" b="1">
                <a:solidFill>
                  <a:srgbClr val="2b3b4b"/>
                </a:solidFill>
                <a:latin typeface="DKOKKQ+SegoeUI-Bold"/>
                <a:cs typeface="DKOKKQ+SegoeUI-Bold"/>
              </a:rPr>
              <a:t>t</a:t>
            </a:r>
            <a:r>
              <a:rPr dirty="0" sz="1200" spc="-405">
                <a:solidFill>
                  <a:srgbClr val="2b3b4b"/>
                </a:solidFill>
                <a:latin typeface="NLVURK+SegoeUI"/>
                <a:cs typeface="NLVURK+SegoeUI"/>
              </a:rPr>
              <a:t>g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/G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</a:t>
            </a:r>
            <a:r>
              <a:rPr dirty="0" sz="1400" spc="-150" b="1">
                <a:solidFill>
                  <a:srgbClr val="2b3b4b"/>
                </a:solidFill>
                <a:latin typeface="DKOKKQ+SegoeUI-Bold"/>
                <a:cs typeface="DKOKKQ+SegoeUI-Bold"/>
              </a:rPr>
              <a:t>r</a:t>
            </a:r>
            <a:r>
              <a:rPr dirty="0" sz="1200" spc="-557">
                <a:solidFill>
                  <a:srgbClr val="2b3b4b"/>
                </a:solidFill>
                <a:latin typeface="NLVURK+SegoeUI"/>
                <a:cs typeface="NLVURK+SegoeUI"/>
              </a:rPr>
              <a:t>d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o</a:t>
            </a:r>
            <a:r>
              <a:rPr dirty="0" sz="1400" spc="-386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</a:t>
            </a:r>
            <a:r>
              <a:rPr dirty="0" sz="1400" spc="-989" b="1">
                <a:solidFill>
                  <a:srgbClr val="2b3b4b"/>
                </a:solidFill>
                <a:latin typeface="DKOKKQ+SegoeUI-Bold"/>
                <a:cs typeface="DKOKKQ+SegoeUI-Bold"/>
              </a:rPr>
              <a:t>m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io</a:t>
            </a:r>
            <a:r>
              <a:rPr dirty="0" sz="1400" spc="-394" b="1">
                <a:solidFill>
                  <a:srgbClr val="2b3b4b"/>
                </a:solidFill>
                <a:latin typeface="DKOKKQ+SegoeUI-Bold"/>
                <a:cs typeface="DKOKKQ+SegoeUI-Bold"/>
              </a:rPr>
              <a:t>i</a:t>
            </a:r>
            <a:r>
              <a:rPr dirty="0" sz="1200" spc="-23">
                <a:solidFill>
                  <a:srgbClr val="2b3b4b"/>
                </a:solidFill>
                <a:latin typeface="NLVURK+SegoeUI"/>
                <a:cs typeface="NLVURK+SegoeUI"/>
              </a:rPr>
              <a:t>r</a:t>
            </a:r>
            <a:r>
              <a:rPr dirty="0" sz="1400" spc="-823" b="1">
                <a:solidFill>
                  <a:srgbClr val="2b3b4b"/>
                </a:solidFill>
                <a:latin typeface="DKOKKQ+SegoeUI-Bold"/>
                <a:cs typeface="DKOKKQ+SegoeUI-Bold"/>
              </a:rPr>
              <a:t>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iti</a:t>
            </a:r>
            <a:r>
              <a:rPr dirty="0" sz="1400" spc="-703" b="1">
                <a:solidFill>
                  <a:srgbClr val="2b3b4b"/>
                </a:solidFill>
                <a:latin typeface="DKOKKQ+SegoeUI-Bold"/>
                <a:cs typeface="DKOKKQ+SegoeUI-Bold"/>
              </a:rPr>
              <a:t>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zi</a:t>
            </a:r>
            <a:r>
              <a:rPr dirty="0" sz="1400" spc="-250" b="1">
                <a:solidFill>
                  <a:srgbClr val="2b3b4b"/>
                </a:solidFill>
                <a:latin typeface="DKOKKQ+SegoeUI-Bold"/>
                <a:cs typeface="DKOKKQ+SegoeUI-Bold"/>
              </a:rPr>
              <a:t>: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n</a:t>
            </a:r>
            <a:r>
              <a:rPr dirty="0" sz="1200" spc="-329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 spc="-339">
                <a:solidFill>
                  <a:srgbClr val="2b3b4b"/>
                </a:solidFill>
                <a:latin typeface="NLVURK+SegoeUI"/>
                <a:cs typeface="NLVURK+SegoeUI"/>
              </a:rPr>
              <a:t>gA</a:t>
            </a:r>
            <a:r>
              <a:rPr dirty="0" sz="1200" spc="241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 spc="-270">
                <a:solidFill>
                  <a:srgbClr val="2b3b4b"/>
                </a:solidFill>
                <a:latin typeface="NLVURK+SegoeUI"/>
                <a:cs typeface="NLVURK+SegoeUI"/>
              </a:rPr>
              <a:t>trheec</a:t>
            </a:r>
            <a:r>
              <a:rPr dirty="0" sz="1200" spc="-329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 spc="-235">
                <a:solidFill>
                  <a:srgbClr val="2b3b4b"/>
                </a:solidFill>
                <a:latin typeface="NLVURK+SegoeUI"/>
                <a:cs typeface="NLVURK+SegoeUI"/>
              </a:rPr>
              <a:t>ubr</a:t>
            </a:r>
            <a:r>
              <a:rPr dirty="0" sz="1200" spc="-375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 spc="-282">
                <a:solidFill>
                  <a:srgbClr val="2b3b4b"/>
                </a:solidFill>
                <a:latin typeface="NLVURK+SegoeUI"/>
                <a:cs typeface="NLVURK+SegoeUI"/>
              </a:rPr>
              <a:t>ar</a:t>
            </a:r>
            <a:r>
              <a:rPr dirty="0" sz="1200" spc="-32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 spc="-254">
                <a:solidFill>
                  <a:srgbClr val="2b3b4b"/>
                </a:solidFill>
                <a:latin typeface="NLVURK+SegoeUI"/>
                <a:cs typeface="NLVURK+SegoeUI"/>
              </a:rPr>
              <a:t>icnkgl</a:t>
            </a:r>
            <a:r>
              <a:rPr dirty="0" sz="1200" spc="-32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 spc="-249">
                <a:solidFill>
                  <a:srgbClr val="2b3b4b"/>
                </a:solidFill>
                <a:latin typeface="NLVURK+SegoeUI"/>
                <a:cs typeface="NLVURK+SegoeUI"/>
              </a:rPr>
              <a:t>oegv</a:t>
            </a:r>
            <a:r>
              <a:rPr dirty="0" sz="1200" spc="-32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 spc="-253">
                <a:solidFill>
                  <a:srgbClr val="2b3b4b"/>
                </a:solidFill>
                <a:latin typeface="NLVURK+SegoeUI"/>
                <a:cs typeface="NLVURK+SegoeUI"/>
              </a:rPr>
              <a:t>ei</a:t>
            </a:r>
            <a:r>
              <a:rPr dirty="0" sz="1200" spc="-32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 spc="-253">
                <a:solidFill>
                  <a:srgbClr val="2b3b4b"/>
                </a:solidFill>
                <a:latin typeface="NLVURK+SegoeUI"/>
                <a:cs typeface="NLVURK+SegoeUI"/>
              </a:rPr>
              <a:t>tnetmf</a:t>
            </a:r>
            <a:r>
              <a:rPr dirty="0" sz="1200" spc="-329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 spc="-320">
                <a:solidFill>
                  <a:srgbClr val="2b3b4b"/>
                </a:solidFill>
                <a:latin typeface="NLVURK+SegoeUI"/>
                <a:cs typeface="NLVURK+SegoeUI"/>
              </a:rPr>
              <a:t>os</a:t>
            </a:r>
            <a:r>
              <a:rPr dirty="0" sz="1200" spc="-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Agile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teams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ensure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that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product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backlog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477" y="2298823"/>
            <a:ext cx="5938844" cy="2805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7087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Break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larger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PBI's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up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smaller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PBI’s</a:t>
            </a:r>
          </a:p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678">
                <a:solidFill>
                  <a:srgbClr val="2b3b4b"/>
                </a:solidFill>
                <a:latin typeface="NLVURK+SegoeUI"/>
                <a:cs typeface="NLVURK+SegoeUI"/>
              </a:rPr>
              <a:t>u</a:t>
            </a:r>
            <a:r>
              <a:rPr dirty="0" sz="1250" spc="-315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nderstood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team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right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user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stories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prioritised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upcoming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sprints.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477" y="2613181"/>
            <a:ext cx="278516" cy="13847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916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916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916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916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0564" y="2591430"/>
            <a:ext cx="6112581" cy="1118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Provide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estimation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based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type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estimation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&amp;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techniques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used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project</a:t>
            </a:r>
          </a:p>
          <a:p>
            <a:pPr marL="0" marR="0">
              <a:lnSpc>
                <a:spcPts val="1596"/>
              </a:lnSpc>
              <a:spcBef>
                <a:spcPts val="707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Discuss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&amp;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ask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queries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product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owner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respect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user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stories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&amp;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acceptance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criteria</a:t>
            </a:r>
          </a:p>
          <a:p>
            <a:pPr marL="0" marR="0">
              <a:lnSpc>
                <a:spcPts val="1596"/>
              </a:lnSpc>
              <a:spcBef>
                <a:spcPts val="707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Re-estimate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Product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Backlog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items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respect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newly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discovered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information</a:t>
            </a:r>
          </a:p>
          <a:p>
            <a:pPr marL="0" marR="0">
              <a:lnSpc>
                <a:spcPts val="1596"/>
              </a:lnSpc>
              <a:spcBef>
                <a:spcPts val="707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Update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requirement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management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tool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responses.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0564" y="3761863"/>
            <a:ext cx="3132703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Participate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risk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analysis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user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stories.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3477" y="4514088"/>
            <a:ext cx="6193764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AWSHNE+SegoeUI-Italic"/>
                <a:cs typeface="AWSHNE+SegoeUI-Italic"/>
              </a:rPr>
              <a:t>For</a:t>
            </a:r>
            <a:r>
              <a:rPr dirty="0" sz="1200" spc="27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200">
                <a:solidFill>
                  <a:srgbClr val="2b3b4b"/>
                </a:solidFill>
                <a:latin typeface="AWSHNE+SegoeUI-Italic"/>
                <a:cs typeface="AWSHNE+SegoeUI-Italic"/>
              </a:rPr>
              <a:t>more</a:t>
            </a:r>
            <a:r>
              <a:rPr dirty="0" sz="1200" spc="28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200">
                <a:solidFill>
                  <a:srgbClr val="2b3b4b"/>
                </a:solidFill>
                <a:latin typeface="AWSHNE+SegoeUI-Italic"/>
                <a:cs typeface="AWSHNE+SegoeUI-Italic"/>
              </a:rPr>
              <a:t>information</a:t>
            </a:r>
            <a:r>
              <a:rPr dirty="0" sz="1200" spc="29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200">
                <a:solidFill>
                  <a:srgbClr val="2b3b4b"/>
                </a:solidFill>
                <a:latin typeface="AWSHNE+SegoeUI-Italic"/>
                <a:cs typeface="AWSHNE+SegoeUI-Italic"/>
              </a:rPr>
              <a:t>on</a:t>
            </a:r>
            <a:r>
              <a:rPr dirty="0" sz="1200" spc="28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200">
                <a:solidFill>
                  <a:srgbClr val="2b3b4b"/>
                </a:solidFill>
                <a:latin typeface="AWSHNE+SegoeUI-Italic"/>
                <a:cs typeface="AWSHNE+SegoeUI-Italic"/>
              </a:rPr>
              <a:t>Sprint</a:t>
            </a:r>
            <a:r>
              <a:rPr dirty="0" sz="1200" spc="28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200">
                <a:solidFill>
                  <a:srgbClr val="2b3b4b"/>
                </a:solidFill>
                <a:latin typeface="AWSHNE+SegoeUI-Italic"/>
                <a:cs typeface="AWSHNE+SegoeUI-Italic"/>
              </a:rPr>
              <a:t>Refinement,</a:t>
            </a:r>
            <a:r>
              <a:rPr dirty="0" sz="1200" spc="28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200">
                <a:solidFill>
                  <a:srgbClr val="2b3b4b"/>
                </a:solidFill>
                <a:latin typeface="AWSHNE+SegoeUI-Italic"/>
                <a:cs typeface="AWSHNE+SegoeUI-Italic"/>
              </a:rPr>
              <a:t>refer</a:t>
            </a:r>
            <a:r>
              <a:rPr dirty="0" sz="1200" spc="13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200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Product</a:t>
            </a:r>
            <a:r>
              <a:rPr dirty="0" sz="1200" spc="29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 </a:t>
            </a:r>
            <a:r>
              <a:rPr dirty="0" sz="1200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Backlog</a:t>
            </a:r>
            <a:r>
              <a:rPr dirty="0" sz="1200" spc="28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 </a:t>
            </a:r>
            <a:r>
              <a:rPr dirty="0" sz="1200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Refinement</a:t>
            </a:r>
            <a:r>
              <a:rPr dirty="0" sz="1200" spc="28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 </a:t>
            </a:r>
            <a:r>
              <a:rPr dirty="0" sz="1200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Guideline.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4352615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Backlog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Refinement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–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Best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Practices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6" y="1447974"/>
            <a:ext cx="3943541" cy="95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Ensure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that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product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backlog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items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are</a:t>
            </a:r>
          </a:p>
          <a:p>
            <a:pPr marL="377087" marR="0">
              <a:lnSpc>
                <a:spcPts val="1862"/>
              </a:lnSpc>
              <a:spcBef>
                <a:spcPts val="825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updated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line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discussions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held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or</a:t>
            </a:r>
          </a:p>
          <a:p>
            <a:pPr marL="377087" marR="0">
              <a:lnSpc>
                <a:spcPts val="1862"/>
              </a:lnSpc>
              <a:spcBef>
                <a:spcPts val="775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clarifications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6" y="2472102"/>
            <a:ext cx="4017707" cy="6159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Keep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Definition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Ready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handy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&amp;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use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</a:p>
          <a:p>
            <a:pPr marL="377087" marR="0">
              <a:lnSpc>
                <a:spcPts val="1862"/>
              </a:lnSpc>
              <a:spcBef>
                <a:spcPts val="825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checklist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backlog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refinement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476" y="3154854"/>
            <a:ext cx="4333507" cy="6159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Make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DEEP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 spc="57">
                <a:solidFill>
                  <a:srgbClr val="2b3b4b"/>
                </a:solidFill>
                <a:latin typeface="NLVURK+SegoeUI"/>
                <a:cs typeface="NLVURK+SegoeUI"/>
              </a:rPr>
              <a:t>(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etailed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appropriately,</a:t>
            </a:r>
            <a:r>
              <a:rPr dirty="0" sz="1400" spc="49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stimated,</a:t>
            </a:r>
          </a:p>
          <a:p>
            <a:pPr marL="377087" marR="0">
              <a:lnSpc>
                <a:spcPts val="1862"/>
              </a:lnSpc>
              <a:spcBef>
                <a:spcPts val="825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mergent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 spc="18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rioritized)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476" y="3837606"/>
            <a:ext cx="4061713" cy="6159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Keep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clear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understanding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dependencies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&amp;</a:t>
            </a:r>
          </a:p>
          <a:p>
            <a:pPr marL="377087" marR="0">
              <a:lnSpc>
                <a:spcPts val="1862"/>
              </a:lnSpc>
              <a:spcBef>
                <a:spcPts val="825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constraints.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1923911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Sprint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Planning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4359" y="1323121"/>
            <a:ext cx="8023240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time-boxed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event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that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occurs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beginning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sprint/iteration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where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team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determines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359" y="1536481"/>
            <a:ext cx="4778719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product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backlog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items,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will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work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during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that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475" y="1603516"/>
            <a:ext cx="288605" cy="11793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997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997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997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0562" y="1579477"/>
            <a:ext cx="5497986" cy="25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Have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individual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capacity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updated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prior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planning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meeting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0562" y="1896469"/>
            <a:ext cx="2885773" cy="25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Participate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planning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meeting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0562" y="2213461"/>
            <a:ext cx="7665434" cy="891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Negotiate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product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owner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finalize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Goal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plan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delivering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increment</a:t>
            </a:r>
          </a:p>
          <a:p>
            <a:pPr marL="0" marR="0">
              <a:lnSpc>
                <a:spcPts val="1729"/>
              </a:lnSpc>
              <a:spcBef>
                <a:spcPts val="766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Select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items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from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Product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Backlog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include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current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refine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required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increase</a:t>
            </a:r>
          </a:p>
          <a:p>
            <a:pPr marL="0" marR="0">
              <a:lnSpc>
                <a:spcPts val="1729"/>
              </a:lnSpc>
              <a:spcBef>
                <a:spcPts val="766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understanding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confidence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3475" y="3188475"/>
            <a:ext cx="288605" cy="14963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997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997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997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997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80562" y="3164437"/>
            <a:ext cx="5540636" cy="5746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Determine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how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much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work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you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can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do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realistically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meet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goal</a:t>
            </a:r>
          </a:p>
          <a:p>
            <a:pPr marL="0" marR="0">
              <a:lnSpc>
                <a:spcPts val="1729"/>
              </a:lnSpc>
              <a:spcBef>
                <a:spcPts val="766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Breakdown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backlog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items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into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80562" y="3798420"/>
            <a:ext cx="5240174" cy="5746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Estimate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tasks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see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efforts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are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inline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story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points</a:t>
            </a:r>
          </a:p>
          <a:p>
            <a:pPr marL="0" marR="0">
              <a:lnSpc>
                <a:spcPts val="1729"/>
              </a:lnSpc>
              <a:spcBef>
                <a:spcPts val="766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Highlight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dependencies,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risks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impediments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(if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any)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80562" y="4432404"/>
            <a:ext cx="1639917" cy="25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Self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assign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tasks.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3475" y="4755475"/>
            <a:ext cx="5971983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For</a:t>
            </a:r>
            <a:r>
              <a:rPr dirty="0" sz="1400" spc="32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more</a:t>
            </a:r>
            <a:r>
              <a:rPr dirty="0" sz="1400" spc="33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information</a:t>
            </a:r>
            <a:r>
              <a:rPr dirty="0" sz="1400" spc="34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on</a:t>
            </a:r>
            <a:r>
              <a:rPr dirty="0" sz="1400" spc="33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Sprint</a:t>
            </a:r>
            <a:r>
              <a:rPr dirty="0" sz="1400" spc="33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Planning,</a:t>
            </a:r>
            <a:r>
              <a:rPr dirty="0" sz="1400" spc="32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refer</a:t>
            </a:r>
            <a:r>
              <a:rPr dirty="0" sz="1400" spc="142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Sprint</a:t>
            </a:r>
            <a:r>
              <a:rPr dirty="0" sz="1400" spc="33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 </a:t>
            </a:r>
            <a:r>
              <a:rPr dirty="0" sz="1400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Planning</a:t>
            </a:r>
            <a:r>
              <a:rPr dirty="0" sz="1400" spc="32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 </a:t>
            </a:r>
            <a:r>
              <a:rPr dirty="0" sz="1400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Guideline.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3771000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Best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Practices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-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Sprint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Planning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6" y="1465284"/>
            <a:ext cx="2750363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Keep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goal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mind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6" y="1870668"/>
            <a:ext cx="2578252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Keep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meetings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timeboxed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476" y="2276052"/>
            <a:ext cx="4120097" cy="6799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Ask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questions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clear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ambiguity</a:t>
            </a:r>
          </a:p>
          <a:p>
            <a:pPr marL="0" marR="0">
              <a:lnSpc>
                <a:spcPts val="1862"/>
              </a:lnSpc>
              <a:spcBef>
                <a:spcPts val="1329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not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commit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more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than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you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can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not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deliver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476" y="3086820"/>
            <a:ext cx="4239619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Remember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think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your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personal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availability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0563" y="3449532"/>
            <a:ext cx="1843241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coming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3416243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Activities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Iteration/Sprint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7" y="1323934"/>
            <a:ext cx="790140" cy="34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b8f1"/>
                </a:solidFill>
                <a:latin typeface="DKOKKQ+SegoeUI-Bold"/>
                <a:cs typeface="DKOKKQ+SegoeUI-Bold"/>
              </a:rPr>
              <a:t>Design</a:t>
            </a:r>
            <a:r>
              <a:rPr dirty="0" sz="1800" b="1">
                <a:solidFill>
                  <a:srgbClr val="000000"/>
                </a:solidFill>
                <a:highlight>
                  <a:srgbClr val="ffff00"/>
                </a:highlight>
                <a:latin typeface="DKOKKQ+SegoeUI-Bold"/>
                <a:cs typeface="DKOKKQ+SegoeUI-Bold"/>
              </a:rPr>
              <a:t>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7" y="1767457"/>
            <a:ext cx="3564497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Design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can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incremental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up-front.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477" y="2172841"/>
            <a:ext cx="4709897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Participate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architectural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design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creation,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involved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477" y="2578225"/>
            <a:ext cx="8909162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Get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created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design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artifact(s)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reviewed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internally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share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relevant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stakeholders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(E.g.,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Client,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0564" y="2940937"/>
            <a:ext cx="2349438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Architect)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their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approval.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3477" y="3346322"/>
            <a:ext cx="8860802" cy="1085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case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design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artifacts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provided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client,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analyze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them,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get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queries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cleared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from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POC.</a:t>
            </a:r>
          </a:p>
          <a:p>
            <a:pPr marL="0" marR="0">
              <a:lnSpc>
                <a:spcPts val="1862"/>
              </a:lnSpc>
              <a:spcBef>
                <a:spcPts val="4471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Note: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Up-front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design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comes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even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before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planning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first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3476" y="737127"/>
            <a:ext cx="3588601" cy="881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2358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Activities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Iteration/Sprint</a:t>
            </a:r>
          </a:p>
          <a:p>
            <a:pPr marL="0" marR="0">
              <a:lnSpc>
                <a:spcPts val="1862"/>
              </a:lnSpc>
              <a:spcBef>
                <a:spcPts val="2556"/>
              </a:spcBef>
              <a:spcAft>
                <a:spcPts val="0"/>
              </a:spcAft>
            </a:pPr>
            <a:r>
              <a:rPr dirty="0" sz="1400" b="1">
                <a:solidFill>
                  <a:srgbClr val="00b8f1"/>
                </a:solidFill>
                <a:latin typeface="DKOKKQ+SegoeUI-Bold"/>
                <a:cs typeface="DKOKKQ+SegoeUI-Bold"/>
              </a:rPr>
              <a:t>Unit</a:t>
            </a:r>
            <a:r>
              <a:rPr dirty="0" sz="1400" b="1">
                <a:solidFill>
                  <a:srgbClr val="00b8f1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00b8f1"/>
                </a:solidFill>
                <a:latin typeface="DKOKKQ+SegoeUI-Bold"/>
                <a:cs typeface="DKOKKQ+SegoeUI-Bold"/>
              </a:rPr>
              <a:t>Test</a:t>
            </a:r>
            <a:r>
              <a:rPr dirty="0" sz="1400" b="1">
                <a:solidFill>
                  <a:srgbClr val="00b8f1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00b8f1"/>
                </a:solidFill>
                <a:latin typeface="DKOKKQ+SegoeUI-Bold"/>
                <a:cs typeface="DKOKKQ+SegoeUI-Bold"/>
              </a:rPr>
              <a:t>Creation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6" y="1887865"/>
            <a:ext cx="4005967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Write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automated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unit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test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cases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(test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scripts)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6" y="2250577"/>
            <a:ext cx="3753525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Make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use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Unit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Testing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frameworks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like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563" y="2570617"/>
            <a:ext cx="2477644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nUnit,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Jasmine,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jUnit,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PHPUnit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476" y="2933329"/>
            <a:ext cx="4000652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case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manual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unit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testing,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write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unit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0563" y="3253369"/>
            <a:ext cx="2574092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cases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maintain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records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3476" y="3616081"/>
            <a:ext cx="3785168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Ensure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update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unit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tests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changes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0563" y="3936121"/>
            <a:ext cx="1160946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functionality.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3475" y="4607762"/>
            <a:ext cx="7866070" cy="487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Note: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case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project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does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not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have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QA/Testing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scope,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Unit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test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Scripts/Cases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reviews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highly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recommended.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3416243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Activities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Iteration/Sprint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7" y="1176895"/>
            <a:ext cx="1954274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b8f1"/>
                </a:solidFill>
                <a:latin typeface="DKOKKQ+SegoeUI-Bold"/>
                <a:cs typeface="DKOKKQ+SegoeUI-Bold"/>
              </a:rPr>
              <a:t>Development/Coding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7" y="1616888"/>
            <a:ext cx="278516" cy="33232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1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6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1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6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1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6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1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6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1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6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564" y="1595137"/>
            <a:ext cx="1281061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Study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design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0564" y="1906034"/>
            <a:ext cx="5962480" cy="5516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Clone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remote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repository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local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(If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working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first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time)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pull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repository</a:t>
            </a:r>
          </a:p>
          <a:p>
            <a:pPr marL="0" marR="0">
              <a:lnSpc>
                <a:spcPts val="1596"/>
              </a:lnSpc>
              <a:spcBef>
                <a:spcPts val="80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Create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branch,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branching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strategy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defined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0564" y="2527825"/>
            <a:ext cx="6362663" cy="1795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working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legacy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code,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baseline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quality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measures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(Running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Static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analysis)</a:t>
            </a:r>
          </a:p>
          <a:p>
            <a:pPr marL="0" marR="0">
              <a:lnSpc>
                <a:spcPts val="1596"/>
              </a:lnSpc>
              <a:spcBef>
                <a:spcPts val="80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Configure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extension(s)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plugin(s)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(like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SonarLint,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NUnit,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NCrunch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etc.).</a:t>
            </a:r>
          </a:p>
          <a:p>
            <a:pPr marL="0" marR="0">
              <a:lnSpc>
                <a:spcPts val="1596"/>
              </a:lnSpc>
              <a:spcBef>
                <a:spcPts val="85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Construct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Story/Feature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Description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defined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Acceptance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criteria</a:t>
            </a:r>
          </a:p>
          <a:p>
            <a:pPr marL="0" marR="0">
              <a:lnSpc>
                <a:spcPts val="1596"/>
              </a:lnSpc>
              <a:spcBef>
                <a:spcPts val="80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Follow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proper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standards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defined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technology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used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project</a:t>
            </a:r>
          </a:p>
          <a:p>
            <a:pPr marL="0" marR="0">
              <a:lnSpc>
                <a:spcPts val="1596"/>
              </a:lnSpc>
              <a:spcBef>
                <a:spcPts val="85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Perform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Static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Analysis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using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tools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like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SonarQube,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FxCop,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Veracode</a:t>
            </a:r>
          </a:p>
          <a:p>
            <a:pPr marL="0" marR="0">
              <a:lnSpc>
                <a:spcPts val="1596"/>
              </a:lnSpc>
              <a:spcBef>
                <a:spcPts val="80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Make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sure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all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quality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gates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configured,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passed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0564" y="4393202"/>
            <a:ext cx="3127144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Fix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bugs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identified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static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analysis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0564" y="4704098"/>
            <a:ext cx="2523713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Execute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Unit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Test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Cases/Scripts.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3416243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Activities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Iteration/Sprint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7" y="1176895"/>
            <a:ext cx="1954274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b8f1"/>
                </a:solidFill>
                <a:latin typeface="DKOKKQ+SegoeUI-Bold"/>
                <a:cs typeface="DKOKKQ+SegoeUI-Bold"/>
              </a:rPr>
              <a:t>Development/Coding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7" y="1616888"/>
            <a:ext cx="278516" cy="514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922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564" y="1595137"/>
            <a:ext cx="7003969" cy="5405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Commit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appropriate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commit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message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E.g.,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User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story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ID,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limit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message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50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characters.</a:t>
            </a:r>
          </a:p>
          <a:p>
            <a:pPr marL="0" marR="0">
              <a:lnSpc>
                <a:spcPts val="1596"/>
              </a:lnSpc>
              <a:spcBef>
                <a:spcPts val="763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Tag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commits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before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pushing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0677" y="2234598"/>
            <a:ext cx="267143" cy="20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46427" y="2215136"/>
            <a:ext cx="8026574" cy="47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Recommend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creating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annotated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commit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tags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required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maintain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information/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history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E.g.: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git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tag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-a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v1.0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-m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“My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Version</a:t>
            </a:r>
          </a:p>
          <a:p>
            <a:pPr marL="0" marR="0">
              <a:lnSpc>
                <a:spcPts val="1463"/>
              </a:lnSpc>
              <a:spcBef>
                <a:spcPts val="466"/>
              </a:spcBef>
              <a:spcAft>
                <a:spcPts val="0"/>
              </a:spcAft>
            </a:pP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1.0”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3477" y="2806624"/>
            <a:ext cx="278516" cy="23905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1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6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1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6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1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6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01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0564" y="2784873"/>
            <a:ext cx="6336924" cy="2106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Create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pull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request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repository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management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tool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committed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reviewed</a:t>
            </a:r>
          </a:p>
          <a:p>
            <a:pPr marL="0" marR="0">
              <a:lnSpc>
                <a:spcPts val="1596"/>
              </a:lnSpc>
              <a:spcBef>
                <a:spcPts val="80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Perform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review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(as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required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{#}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reviewers)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provide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review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comments</a:t>
            </a:r>
          </a:p>
          <a:p>
            <a:pPr marL="0" marR="0">
              <a:lnSpc>
                <a:spcPts val="1596"/>
              </a:lnSpc>
              <a:spcBef>
                <a:spcPts val="85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Incorporate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review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comments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provided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reviewer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tool</a:t>
            </a:r>
          </a:p>
          <a:p>
            <a:pPr marL="0" marR="0">
              <a:lnSpc>
                <a:spcPts val="1596"/>
              </a:lnSpc>
              <a:spcBef>
                <a:spcPts val="80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Verify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review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comments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incorporated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approve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pull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request</a:t>
            </a:r>
          </a:p>
          <a:p>
            <a:pPr marL="0" marR="0">
              <a:lnSpc>
                <a:spcPts val="1596"/>
              </a:lnSpc>
              <a:spcBef>
                <a:spcPts val="85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Fork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repository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while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experimenting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helping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other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people’s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work</a:t>
            </a:r>
          </a:p>
          <a:p>
            <a:pPr marL="0" marR="0">
              <a:lnSpc>
                <a:spcPts val="1596"/>
              </a:lnSpc>
              <a:spcBef>
                <a:spcPts val="80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Perform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Static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Analysis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get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coverage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(as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identified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threshold)</a:t>
            </a:r>
          </a:p>
          <a:p>
            <a:pPr marL="0" marR="0">
              <a:lnSpc>
                <a:spcPts val="1596"/>
              </a:lnSpc>
              <a:spcBef>
                <a:spcPts val="85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Merge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designated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branch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80564" y="4961146"/>
            <a:ext cx="2491709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Fix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bugs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reported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QA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Team.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71482" y="95443"/>
            <a:ext cx="2615125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Introduction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to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PALM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7804" y="691169"/>
            <a:ext cx="6324814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459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2060"/>
                </a:solidFill>
                <a:latin typeface="DKOKKQ+SegoeUI-Bold"/>
                <a:cs typeface="DKOKKQ+SegoeUI-Bold"/>
              </a:rPr>
              <a:t>P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roductivity</a:t>
            </a:r>
            <a:r>
              <a:rPr dirty="0" sz="1400" spc="18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 b="1">
                <a:solidFill>
                  <a:srgbClr val="002060"/>
                </a:solidFill>
                <a:latin typeface="DKOKKQ+SegoeUI-Bold"/>
                <a:cs typeface="DKOKKQ+SegoeUI-Bold"/>
              </a:rPr>
              <a:t>A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ssurance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&amp;</a:t>
            </a:r>
            <a:r>
              <a:rPr dirty="0" sz="1400" spc="34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 b="1">
                <a:solidFill>
                  <a:srgbClr val="002060"/>
                </a:solidFill>
                <a:latin typeface="DKOKKQ+SegoeUI-Bold"/>
                <a:cs typeface="DKOKKQ+SegoeUI-Bold"/>
              </a:rPr>
              <a:t>L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ifecycle</a:t>
            </a:r>
            <a:r>
              <a:rPr dirty="0" sz="1400" spc="23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 b="1">
                <a:solidFill>
                  <a:srgbClr val="002060"/>
                </a:solidFill>
                <a:latin typeface="DKOKKQ+SegoeUI-Bold"/>
                <a:cs typeface="DKOKKQ+SegoeUI-Bold"/>
              </a:rPr>
              <a:t>M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anagement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 spc="15">
                <a:solidFill>
                  <a:srgbClr val="2b3b4c"/>
                </a:solidFill>
                <a:latin typeface="NLVURK+SegoeUI"/>
                <a:cs typeface="NLVURK+SegoeUI"/>
              </a:rPr>
              <a:t>(</a:t>
            </a:r>
            <a:r>
              <a:rPr dirty="0" sz="1400" spc="-20" b="1">
                <a:solidFill>
                  <a:srgbClr val="00b0f0"/>
                </a:solidFill>
                <a:latin typeface="DKOKKQ+SegoeUI-Bold"/>
                <a:cs typeface="DKOKKQ+SegoeUI-Bold"/>
              </a:rPr>
              <a:t>PALM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),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formerly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known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36407" y="1117889"/>
            <a:ext cx="1221036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Process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Team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47804" y="1646209"/>
            <a:ext cx="6434621" cy="13312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459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Aims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build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culture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Process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Oriented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&amp;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data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driven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implementation</a:t>
            </a:r>
          </a:p>
          <a:p>
            <a:pPr marL="0" marR="0">
              <a:lnSpc>
                <a:spcPts val="1862"/>
              </a:lnSpc>
              <a:spcBef>
                <a:spcPts val="2247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459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Defines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right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set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practices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organization,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with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help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Practitioners</a:t>
            </a:r>
          </a:p>
          <a:p>
            <a:pPr marL="0" marR="0">
              <a:lnSpc>
                <a:spcPts val="1862"/>
              </a:lnSpc>
              <a:spcBef>
                <a:spcPts val="2297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459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Emphasis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on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Tools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driven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practices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rather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than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manual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or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documented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way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7804" y="3231170"/>
            <a:ext cx="6029054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459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Brings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flexibility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required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context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project(s);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enables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adopting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&amp;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36407" y="3657889"/>
            <a:ext cx="3258622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integrating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Customer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specific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processes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47804" y="4186209"/>
            <a:ext cx="6144535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bbf2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450" spc="459">
                <a:solidFill>
                  <a:srgbClr val="00bbf2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Interaction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between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PALM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&amp;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Delivery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team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starts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right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at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project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c"/>
                </a:solidFill>
                <a:latin typeface="NLVURK+SegoeUI"/>
                <a:cs typeface="NLVURK+SegoeUI"/>
              </a:rPr>
              <a:t>start.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789883" y="5319881"/>
            <a:ext cx="236014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3524142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Best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Practices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-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6" y="1430664"/>
            <a:ext cx="4366173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Follow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branch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naming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convention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rules,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use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User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0563" y="1750704"/>
            <a:ext cx="817513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Story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476" y="2113416"/>
            <a:ext cx="4416007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Perform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one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round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internal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review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before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0563" y="2433456"/>
            <a:ext cx="1434454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customer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476" y="2796168"/>
            <a:ext cx="4507219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least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2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reviewers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should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review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approve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0563" y="3116208"/>
            <a:ext cx="1842721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code,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before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merging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3476" y="3478920"/>
            <a:ext cx="3496577" cy="6372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Label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easy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categorization</a:t>
            </a:r>
          </a:p>
          <a:p>
            <a:pPr marL="0" marR="0">
              <a:lnSpc>
                <a:spcPts val="1862"/>
              </a:lnSpc>
              <a:spcBef>
                <a:spcPts val="94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Avoid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giving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verbal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review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comments.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3416243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Activities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Iteration/Sprint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7" y="1315264"/>
            <a:ext cx="2710255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b8f1"/>
                </a:solidFill>
                <a:latin typeface="DKOKKQ+SegoeUI-Bold"/>
                <a:cs typeface="DKOKKQ+SegoeUI-Bold"/>
              </a:rPr>
              <a:t>Build</a:t>
            </a:r>
            <a:r>
              <a:rPr dirty="0" sz="1400" b="1">
                <a:solidFill>
                  <a:srgbClr val="00b8f1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00b8f1"/>
                </a:solidFill>
                <a:latin typeface="DKOKKQ+SegoeUI-Bold"/>
                <a:cs typeface="DKOKKQ+SegoeUI-Bold"/>
              </a:rPr>
              <a:t>(Continuous</a:t>
            </a:r>
            <a:r>
              <a:rPr dirty="0" sz="1400" b="1">
                <a:solidFill>
                  <a:srgbClr val="00b8f1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00b8f1"/>
                </a:solidFill>
                <a:latin typeface="DKOKKQ+SegoeUI-Bold"/>
                <a:cs typeface="DKOKKQ+SegoeUI-Bold"/>
              </a:rPr>
              <a:t>Integration)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7" y="1593024"/>
            <a:ext cx="278516" cy="44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412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564" y="1571273"/>
            <a:ext cx="1808225" cy="4694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Create</a:t>
            </a: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build</a:t>
            </a: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definition.</a:t>
            </a:r>
          </a:p>
          <a:p>
            <a:pPr marL="0" marR="0">
              <a:lnSpc>
                <a:spcPts val="1596"/>
              </a:lnSpc>
              <a:spcBef>
                <a:spcPts val="203"/>
              </a:spcBef>
              <a:spcAft>
                <a:spcPts val="0"/>
              </a:spcAft>
            </a:pP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Set</a:t>
            </a: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up</a:t>
            </a: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the</a:t>
            </a: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CI</a:t>
            </a: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pipeline.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3412" y="2028473"/>
            <a:ext cx="4153173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Possible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steps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may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include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following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but,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not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limited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43412" y="2289999"/>
            <a:ext cx="277121" cy="117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</a:p>
          <a:p>
            <a:pPr marL="0" marR="0">
              <a:lnSpc>
                <a:spcPts val="1387"/>
              </a:lnSpc>
              <a:spcBef>
                <a:spcPts val="50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</a:p>
          <a:p>
            <a:pPr marL="0" marR="0">
              <a:lnSpc>
                <a:spcPts val="1387"/>
              </a:lnSpc>
              <a:spcBef>
                <a:spcPts val="50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</a:p>
          <a:p>
            <a:pPr marL="0" marR="0">
              <a:lnSpc>
                <a:spcPts val="1387"/>
              </a:lnSpc>
              <a:spcBef>
                <a:spcPts val="50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</a:p>
          <a:p>
            <a:pPr marL="0" marR="0">
              <a:lnSpc>
                <a:spcPts val="1387"/>
              </a:lnSpc>
              <a:spcBef>
                <a:spcPts val="45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0499" y="2268249"/>
            <a:ext cx="3984461" cy="1443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Artifact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Management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(E.g.: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JFrog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Artifactory,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Nexus,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etc.)</a:t>
            </a:r>
          </a:p>
          <a:p>
            <a:pPr marL="0" marR="0">
              <a:lnSpc>
                <a:spcPts val="1596"/>
              </a:lnSpc>
              <a:spcBef>
                <a:spcPts val="29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Source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Management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(E.g.: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GitHub,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Bitbucket,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etc.)</a:t>
            </a:r>
          </a:p>
          <a:p>
            <a:pPr marL="0" marR="0">
              <a:lnSpc>
                <a:spcPts val="1596"/>
              </a:lnSpc>
              <a:spcBef>
                <a:spcPts val="29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Unit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Test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Scripts</a:t>
            </a:r>
          </a:p>
          <a:p>
            <a:pPr marL="0" marR="0">
              <a:lnSpc>
                <a:spcPts val="1596"/>
              </a:lnSpc>
              <a:spcBef>
                <a:spcPts val="29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Static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Analysis</a:t>
            </a:r>
          </a:p>
          <a:p>
            <a:pPr marL="0" marR="0">
              <a:lnSpc>
                <a:spcPts val="1596"/>
              </a:lnSpc>
              <a:spcBef>
                <a:spcPts val="24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QA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Test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scripts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(E.g.: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Smoke,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Integration,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Regression,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etc.)</a:t>
            </a:r>
          </a:p>
          <a:p>
            <a:pPr marL="0" marR="0">
              <a:lnSpc>
                <a:spcPts val="1596"/>
              </a:lnSpc>
              <a:spcBef>
                <a:spcPts val="374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Notification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configuration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(E.g.: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Email,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IM,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etc.)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3412" y="3493001"/>
            <a:ext cx="277121" cy="214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3477" y="3697159"/>
            <a:ext cx="278516" cy="214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80564" y="3675408"/>
            <a:ext cx="523279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Build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03477" y="3919306"/>
            <a:ext cx="5939150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job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status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‘SUCCESS’/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‘PASS’/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other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label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convention,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package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created.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3477" y="4138762"/>
            <a:ext cx="8889089" cy="6065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notification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sent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repository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manager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store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binaries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produced,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package,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build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information,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dependencies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unit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test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results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(E.g.:</a:t>
            </a:r>
            <a:r>
              <a:rPr dirty="0" sz="1200" spc="326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Jenkins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Job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status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‘success’,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creates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package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notifies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JFrog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using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plug-in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store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along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its</a:t>
            </a:r>
          </a:p>
          <a:p>
            <a:pPr marL="0" marR="0">
              <a:lnSpc>
                <a:spcPts val="144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meta-data).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3477" y="4941727"/>
            <a:ext cx="3761571" cy="22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2b3b4b"/>
                </a:solidFill>
                <a:latin typeface="DKOKKQ+SegoeUI-Bold"/>
                <a:cs typeface="DKOKKQ+SegoeUI-Bold"/>
              </a:rPr>
              <a:t>Note:</a:t>
            </a:r>
            <a:r>
              <a:rPr dirty="0" sz="11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Creating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build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definition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may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vary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upon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tool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2b3b4b"/>
                </a:solidFill>
                <a:latin typeface="NLVURK+SegoeUI"/>
                <a:cs typeface="NLVURK+SegoeUI"/>
              </a:rPr>
              <a:t>tool.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3416243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Activities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Iteration/Sprint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6" y="1315264"/>
            <a:ext cx="1365944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b8f1"/>
                </a:solidFill>
                <a:latin typeface="DKOKKQ+SegoeUI-Bold"/>
                <a:cs typeface="DKOKKQ+SegoeUI-Bold"/>
              </a:rPr>
              <a:t>Build</a:t>
            </a:r>
            <a:r>
              <a:rPr dirty="0" sz="1400" spc="-47" b="1">
                <a:solidFill>
                  <a:srgbClr val="00b8f1"/>
                </a:solidFill>
                <a:latin typeface="DKOKKQ+SegoeUI-Bold"/>
                <a:cs typeface="DKOKKQ+SegoeUI-Bold"/>
              </a:rPr>
              <a:t> </a:t>
            </a:r>
            <a:r>
              <a:rPr dirty="0" sz="1200" spc="-10" b="1">
                <a:solidFill>
                  <a:srgbClr val="00b8f1"/>
                </a:solidFill>
                <a:latin typeface="DKOKKQ+SegoeUI-Bold"/>
                <a:cs typeface="DKOKKQ+SegoeUI-Bold"/>
              </a:rPr>
              <a:t>(</a:t>
            </a:r>
            <a:r>
              <a:rPr dirty="0" sz="1400" b="1">
                <a:solidFill>
                  <a:srgbClr val="00b8f1"/>
                </a:solidFill>
                <a:latin typeface="DKOKKQ+SegoeUI-Bold"/>
                <a:cs typeface="DKOKKQ+SegoeUI-Bold"/>
              </a:rPr>
              <a:t>Manual</a:t>
            </a:r>
            <a:r>
              <a:rPr dirty="0" sz="1200" b="1">
                <a:solidFill>
                  <a:srgbClr val="00b8f1"/>
                </a:solidFill>
                <a:latin typeface="DKOKKQ+SegoeUI-Bold"/>
                <a:cs typeface="DKOKKQ+SegoeUI-Bold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6" y="1895992"/>
            <a:ext cx="4670247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Send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notification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Build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Engineer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inform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about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563" y="2216032"/>
            <a:ext cx="1060415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freeze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476" y="2578744"/>
            <a:ext cx="2925127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Generate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Build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ID/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version.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476" y="2941456"/>
            <a:ext cx="4831322" cy="10000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Get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latest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checked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Source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compile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it.</a:t>
            </a:r>
          </a:p>
          <a:p>
            <a:pPr marL="0" marR="0">
              <a:lnSpc>
                <a:spcPts val="1862"/>
              </a:lnSpc>
              <a:spcBef>
                <a:spcPts val="94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Create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Build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taking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from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latest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version.</a:t>
            </a:r>
          </a:p>
          <a:p>
            <a:pPr marL="0" marR="0">
              <a:lnSpc>
                <a:spcPts val="1862"/>
              </a:lnSpc>
              <a:spcBef>
                <a:spcPts val="99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Create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Read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Release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Notes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3476" y="4029592"/>
            <a:ext cx="4545689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Communicate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build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details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relevant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stakeholders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0563" y="4349632"/>
            <a:ext cx="1066316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(QA/Client).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4258633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General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Activities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-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Iteration/Sprint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7" y="1430664"/>
            <a:ext cx="7713884" cy="6372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Participate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daily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scrum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meeting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discuss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progress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towards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meeting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goal</a:t>
            </a:r>
          </a:p>
          <a:p>
            <a:pPr marL="0" marR="0">
              <a:lnSpc>
                <a:spcPts val="1862"/>
              </a:lnSpc>
              <a:spcBef>
                <a:spcPts val="94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Keep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updating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status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7" y="2156088"/>
            <a:ext cx="2480542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Log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efforts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daily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basis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477" y="2518800"/>
            <a:ext cx="6636716" cy="1000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Collaborate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team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members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(for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help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required,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task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dependencies)</a:t>
            </a:r>
          </a:p>
          <a:p>
            <a:pPr marL="0" marR="0">
              <a:lnSpc>
                <a:spcPts val="1862"/>
              </a:lnSpc>
              <a:spcBef>
                <a:spcPts val="94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Highlight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time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queries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appropriate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stakeholders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get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resolved</a:t>
            </a:r>
          </a:p>
          <a:p>
            <a:pPr marL="0" marR="0">
              <a:lnSpc>
                <a:spcPts val="1862"/>
              </a:lnSpc>
              <a:spcBef>
                <a:spcPts val="99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Highlight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dependencies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477" y="3606936"/>
            <a:ext cx="6926187" cy="6372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Identify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measures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yourself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monitor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them.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Ex: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Issues,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Quality,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Lines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</a:p>
          <a:p>
            <a:pPr marL="0" marR="0">
              <a:lnSpc>
                <a:spcPts val="1862"/>
              </a:lnSpc>
              <a:spcBef>
                <a:spcPts val="94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Make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dashboard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yourself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self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tracking.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4162649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Tactics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for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Removing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Impediments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6" y="1430664"/>
            <a:ext cx="3978614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not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wait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until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Daily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Scrum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raise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0563" y="1750704"/>
            <a:ext cx="1151396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impediment!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476" y="2113416"/>
            <a:ext cx="4459207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Use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goal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decide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something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truly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0563" y="2433456"/>
            <a:ext cx="1100869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impediment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476" y="2796168"/>
            <a:ext cx="4774996" cy="637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Improve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transparency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using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'Impediment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Board’</a:t>
            </a:r>
          </a:p>
          <a:p>
            <a:pPr marL="0" marR="0">
              <a:lnSpc>
                <a:spcPts val="1862"/>
              </a:lnSpc>
              <a:spcBef>
                <a:spcPts val="94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Keep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track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fixed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impediments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3476" y="3521592"/>
            <a:ext cx="4264054" cy="6372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brave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creative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removing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impediments</a:t>
            </a:r>
          </a:p>
          <a:p>
            <a:pPr marL="0" marR="0">
              <a:lnSpc>
                <a:spcPts val="1862"/>
              </a:lnSpc>
              <a:spcBef>
                <a:spcPts val="94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Help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other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teammates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their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impediments.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5102" y="4585691"/>
            <a:ext cx="7587616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Examples: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Illness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team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members,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Lots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technical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debt,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Unavailability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Product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Owner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3856526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Best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Practices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-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Iteration/Sprint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6" y="1430664"/>
            <a:ext cx="4220909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Attach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all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supporting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artifacts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User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0563" y="1750704"/>
            <a:ext cx="1110241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Story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tool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476" y="2113416"/>
            <a:ext cx="2494509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Perform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refactoring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476" y="2476128"/>
            <a:ext cx="3302435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Performing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branch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clean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activity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476" y="2838840"/>
            <a:ext cx="4274113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Conduct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Knowledge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sharing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sessions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frequently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0563" y="3158880"/>
            <a:ext cx="2164341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(weekly/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fortnightly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basis)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3476" y="3521592"/>
            <a:ext cx="4416514" cy="9146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Keep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eye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Information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Radiators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</a:p>
          <a:p>
            <a:pPr marL="377087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project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E.g.,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Burn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/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Down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chart,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Velocity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Trend,</a:t>
            </a:r>
          </a:p>
          <a:p>
            <a:pPr marL="377087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etc.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2557314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Sprint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Review/Demo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0427" y="1518838"/>
            <a:ext cx="8302473" cy="716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933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Sprint</a:t>
            </a:r>
            <a:r>
              <a:rPr dirty="0" sz="1400" spc="18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review</a:t>
            </a:r>
            <a:r>
              <a:rPr dirty="0" sz="1400" spc="11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activity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where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increment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presented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Product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Owner,</a:t>
            </a:r>
          </a:p>
          <a:p>
            <a:pPr marL="23933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relevant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stakeholders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invited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obtain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their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feedback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developed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product.</a:t>
            </a:r>
          </a:p>
          <a:p>
            <a:pPr marL="0" marR="0">
              <a:lnSpc>
                <a:spcPts val="17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Participate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Review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meeting.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0427" y="2323272"/>
            <a:ext cx="4890897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'Inspect'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increment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'Adapt'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product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backlog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0427" y="2685984"/>
            <a:ext cx="7692313" cy="10000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Demonstrateꢀthe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work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that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has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been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“Done”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answer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questions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about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Increment</a:t>
            </a:r>
          </a:p>
          <a:p>
            <a:pPr marL="0" marR="0">
              <a:lnSpc>
                <a:spcPts val="1862"/>
              </a:lnSpc>
              <a:spcBef>
                <a:spcPts val="94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Note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down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action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items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review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comments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there</a:t>
            </a:r>
          </a:p>
          <a:p>
            <a:pPr marL="0" marR="0">
              <a:lnSpc>
                <a:spcPts val="1862"/>
              </a:lnSpc>
              <a:spcBef>
                <a:spcPts val="99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Discuss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what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next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(to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subsequentꢀSprint).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0427" y="4199634"/>
            <a:ext cx="5658129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For</a:t>
            </a:r>
            <a:r>
              <a:rPr dirty="0" sz="1400" spc="32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more</a:t>
            </a:r>
            <a:r>
              <a:rPr dirty="0" sz="1400" spc="33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information</a:t>
            </a:r>
            <a:r>
              <a:rPr dirty="0" sz="1400" spc="34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on</a:t>
            </a:r>
            <a:r>
              <a:rPr dirty="0" sz="1400" spc="33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Sprint</a:t>
            </a:r>
            <a:r>
              <a:rPr dirty="0" sz="1400" spc="33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Review,</a:t>
            </a:r>
            <a:r>
              <a:rPr dirty="0" sz="1400" spc="32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refer</a:t>
            </a:r>
            <a:r>
              <a:rPr dirty="0" sz="1400" spc="150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Sprint</a:t>
            </a:r>
            <a:r>
              <a:rPr dirty="0" sz="1400" spc="33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 </a:t>
            </a:r>
            <a:r>
              <a:rPr dirty="0" sz="1400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Review</a:t>
            </a:r>
            <a:r>
              <a:rPr dirty="0" sz="1400" spc="32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 </a:t>
            </a:r>
            <a:r>
              <a:rPr dirty="0" sz="1400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Guideline.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4404403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Best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Practices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-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Sprint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Review/Demo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6" y="1430664"/>
            <a:ext cx="3334080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Make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sure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have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event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timeboxed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6" y="1810686"/>
            <a:ext cx="4469337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Treat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all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feedback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welcome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feedback,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especially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563" y="2152062"/>
            <a:ext cx="1564188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from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stakeholders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476" y="2536110"/>
            <a:ext cx="4318929" cy="95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Ask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suggestions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from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everyone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(including</a:t>
            </a:r>
          </a:p>
          <a:p>
            <a:pPr marL="377087" marR="0">
              <a:lnSpc>
                <a:spcPts val="1862"/>
              </a:lnSpc>
              <a:spcBef>
                <a:spcPts val="825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developers)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how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gain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more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value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from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</a:p>
          <a:p>
            <a:pPr marL="377087" marR="0">
              <a:lnSpc>
                <a:spcPts val="1862"/>
              </a:lnSpc>
              <a:spcBef>
                <a:spcPts val="775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current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future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features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476" y="3602911"/>
            <a:ext cx="4545952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Inspect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deliverable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&amp;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adapt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product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backlog.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2501893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Sprint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Retrospective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4361" y="1211231"/>
            <a:ext cx="8562061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DKOKKQ+SegoeUI-Bold"/>
                <a:cs typeface="DKOKKQ+SegoeUI-Bold"/>
              </a:rPr>
              <a:t>The</a:t>
            </a:r>
            <a:r>
              <a:rPr dirty="0" sz="1400" b="1">
                <a:solidFill>
                  <a:srgbClr val="000000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DKOKKQ+SegoeUI-Bold"/>
                <a:cs typeface="DKOKKQ+SegoeUI-Bold"/>
              </a:rPr>
              <a:t>Retrospective</a:t>
            </a:r>
            <a:r>
              <a:rPr dirty="0" sz="1400" spc="-11" b="1">
                <a:solidFill>
                  <a:srgbClr val="000000"/>
                </a:solidFill>
                <a:latin typeface="DKOKKQ+SegoeUI-Bold"/>
                <a:cs typeface="DKOKKQ+SegoeUI-Bold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time-boxed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event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agile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providing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opportunity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team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inspect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itself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9805" y="1329295"/>
            <a:ext cx="3308832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Participate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retrospective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meeting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361" y="1424591"/>
            <a:ext cx="5723015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create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plan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improvements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enacted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during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next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iteration.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9805" y="1585327"/>
            <a:ext cx="5819739" cy="12987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Discuss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What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well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What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impediments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were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there</a:t>
            </a:r>
          </a:p>
          <a:p>
            <a:pPr marL="0" marR="0">
              <a:lnSpc>
                <a:spcPts val="1862"/>
              </a:lnSpc>
              <a:spcBef>
                <a:spcPts val="10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Revisit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actions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from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previously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conducted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retrospective</a:t>
            </a:r>
          </a:p>
          <a:p>
            <a:pPr marL="0" marR="0">
              <a:lnSpc>
                <a:spcPts val="1862"/>
              </a:lnSpc>
              <a:spcBef>
                <a:spcPts val="10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Commit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what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improve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next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</a:p>
          <a:p>
            <a:pPr marL="0" marR="0">
              <a:lnSpc>
                <a:spcPts val="1862"/>
              </a:lnSpc>
              <a:spcBef>
                <a:spcPts val="10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Make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sure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every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issue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idea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clear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all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team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members</a:t>
            </a:r>
          </a:p>
          <a:p>
            <a:pPr marL="0" marR="0">
              <a:lnSpc>
                <a:spcPts val="1862"/>
              </a:lnSpc>
              <a:spcBef>
                <a:spcPts val="10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Techniques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perform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Retrospective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2588" y="2865487"/>
            <a:ext cx="3626279" cy="10426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  <a:r>
              <a:rPr dirty="0" sz="1450" spc="972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Start,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Stop,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Continue</a:t>
            </a:r>
          </a:p>
          <a:p>
            <a:pPr marL="0" marR="0">
              <a:lnSpc>
                <a:spcPts val="1862"/>
              </a:lnSpc>
              <a:spcBef>
                <a:spcPts val="10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  <a:r>
              <a:rPr dirty="0" sz="1450" spc="972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Mad,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Sad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&amp;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Glad</a:t>
            </a:r>
          </a:p>
          <a:p>
            <a:pPr marL="0" marR="0">
              <a:lnSpc>
                <a:spcPts val="1862"/>
              </a:lnSpc>
              <a:spcBef>
                <a:spcPts val="10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  <a:r>
              <a:rPr dirty="0" sz="1450" spc="972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4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(Liked,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Learned,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Lacked,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Longed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for)</a:t>
            </a:r>
          </a:p>
          <a:p>
            <a:pPr marL="0" marR="0">
              <a:lnSpc>
                <a:spcPts val="1862"/>
              </a:lnSpc>
              <a:spcBef>
                <a:spcPts val="10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  <a:r>
              <a:rPr dirty="0" sz="1450" spc="972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KALM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(Keep,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Add,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Less,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More)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etc.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9805" y="4145647"/>
            <a:ext cx="4593912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Tools:</a:t>
            </a:r>
            <a:r>
              <a:rPr dirty="0" sz="1400" spc="-133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TeamRetro,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Ideaboardz,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Confluence,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FunRetro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etc.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9805" y="4657711"/>
            <a:ext cx="6657288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For</a:t>
            </a:r>
            <a:r>
              <a:rPr dirty="0" sz="1400" spc="32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more</a:t>
            </a:r>
            <a:r>
              <a:rPr dirty="0" sz="1400" spc="33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information</a:t>
            </a:r>
            <a:r>
              <a:rPr dirty="0" sz="1400" spc="34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on</a:t>
            </a:r>
            <a:r>
              <a:rPr dirty="0" sz="1400" spc="33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Sprint</a:t>
            </a:r>
            <a:r>
              <a:rPr dirty="0" sz="1400" spc="33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Retrospective,</a:t>
            </a:r>
            <a:r>
              <a:rPr dirty="0" sz="1400" spc="32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>
                <a:solidFill>
                  <a:srgbClr val="2b3b4b"/>
                </a:solidFill>
                <a:latin typeface="AWSHNE+SegoeUI-Italic"/>
                <a:cs typeface="AWSHNE+SegoeUI-Italic"/>
              </a:rPr>
              <a:t>refer</a:t>
            </a:r>
            <a:r>
              <a:rPr dirty="0" sz="1400" spc="158">
                <a:solidFill>
                  <a:srgbClr val="2b3b4b"/>
                </a:solidFill>
                <a:latin typeface="AWSHNE+SegoeUI-Italic"/>
                <a:cs typeface="AWSHNE+SegoeUI-Italic"/>
              </a:rPr>
              <a:t> </a:t>
            </a:r>
            <a:r>
              <a:rPr dirty="0" sz="1400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Sprint</a:t>
            </a:r>
            <a:r>
              <a:rPr dirty="0" sz="1400" spc="33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 </a:t>
            </a:r>
            <a:r>
              <a:rPr dirty="0" sz="1400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Retrospective</a:t>
            </a:r>
            <a:r>
              <a:rPr dirty="0" sz="1400" spc="33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 </a:t>
            </a:r>
            <a:r>
              <a:rPr dirty="0" sz="1400" b="1">
                <a:solidFill>
                  <a:srgbClr val="2b3b4b"/>
                </a:solidFill>
                <a:latin typeface="OMJPTV+SegoeUI-BoldItalic"/>
                <a:cs typeface="OMJPTV+SegoeUI-BoldItalic"/>
              </a:rPr>
              <a:t>Guideline.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38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4348981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Best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Practices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-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Sprint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Retrospective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6" y="1430664"/>
            <a:ext cx="2461296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Provide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honest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feedback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6" y="1793376"/>
            <a:ext cx="4002440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Follow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clear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boundaries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conversation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476" y="2156088"/>
            <a:ext cx="4411548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Define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time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period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discussion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points,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0563" y="2476128"/>
            <a:ext cx="1997308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focus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improvements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476" y="2838840"/>
            <a:ext cx="2583601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Criticize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Work,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Not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People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3476" y="3201552"/>
            <a:ext cx="4270389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Own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meeting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take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responsibility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0563" y="3521592"/>
            <a:ext cx="1739762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decisions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you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made.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7" y="737715"/>
            <a:ext cx="2427395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PALM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–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Functioning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4041" y="1426313"/>
            <a:ext cx="2375826" cy="240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12" b="1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1" b="1">
                <a:solidFill>
                  <a:srgbClr val="ffffff"/>
                </a:solidFill>
                <a:latin typeface="Tahoma"/>
                <a:cs typeface="Tahoma"/>
              </a:rPr>
              <a:t>Customer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Care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1" b="1">
                <a:solidFill>
                  <a:srgbClr val="ffffff"/>
                </a:solidFill>
                <a:latin typeface="Tahoma"/>
                <a:cs typeface="Tahoma"/>
              </a:rPr>
              <a:t>[NCC]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7220" y="1426313"/>
            <a:ext cx="3127442" cy="240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Definition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sz="1300" spc="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Auditing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Team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8239" y="1878534"/>
            <a:ext cx="3571035" cy="122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Process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setup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for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New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Customer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projects</a:t>
            </a:r>
          </a:p>
          <a:p>
            <a:pPr marL="0" marR="0">
              <a:lnSpc>
                <a:spcPts val="146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Conduct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session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on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Best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Practices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and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required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tools</a:t>
            </a:r>
          </a:p>
          <a:p>
            <a:pPr marL="0" marR="0">
              <a:lnSpc>
                <a:spcPts val="146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ALM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tool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setup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and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customization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&amp;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consulting</a:t>
            </a:r>
          </a:p>
          <a:p>
            <a:pPr marL="0" marR="0">
              <a:lnSpc>
                <a:spcPts val="146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Facilitates,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Reviews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and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Suggests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01640" y="1887160"/>
            <a:ext cx="2412311" cy="22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Process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Definition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&amp;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Maintenance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01640" y="2222441"/>
            <a:ext cx="2288169" cy="22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Impart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Process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&amp;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Tool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Trainings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01640" y="2557721"/>
            <a:ext cx="3766197" cy="15650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Provides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Process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and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ALM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tool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consulting</a:t>
            </a:r>
          </a:p>
          <a:p>
            <a:pPr marL="0" marR="0">
              <a:lnSpc>
                <a:spcPts val="146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Facilitate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Implementation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of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ALM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/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Tool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driven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Practices</a:t>
            </a:r>
          </a:p>
          <a:p>
            <a:pPr marL="0" marR="0">
              <a:lnSpc>
                <a:spcPts val="146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Conduct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Audits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on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defined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periodicity</a:t>
            </a:r>
          </a:p>
          <a:p>
            <a:pPr marL="0" marR="0">
              <a:lnSpc>
                <a:spcPts val="146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Report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Project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health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to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Sr.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Management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&amp;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Executive</a:t>
            </a:r>
          </a:p>
          <a:p>
            <a:pPr marL="171403" marR="0">
              <a:lnSpc>
                <a:spcPts val="146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Management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58239" y="3219654"/>
            <a:ext cx="2394558" cy="22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Report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results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to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Sr.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Management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8239" y="3554934"/>
            <a:ext cx="3369029" cy="5591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Stabilize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Process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&amp;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Tool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usage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in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first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3-4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months</a:t>
            </a:r>
          </a:p>
          <a:p>
            <a:pPr marL="0" marR="0">
              <a:lnSpc>
                <a:spcPts val="146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Transitions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the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Project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to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Auditing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Team.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501640" y="4234120"/>
            <a:ext cx="2247600" cy="22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Involved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in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Process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automation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01640" y="4569400"/>
            <a:ext cx="3495943" cy="223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404040"/>
                </a:solidFill>
                <a:latin typeface="DQVPOP+Wingdings-Regular"/>
                <a:cs typeface="DQVPOP+Wingdings-Regular"/>
              </a:rPr>
              <a:t>§</a:t>
            </a:r>
            <a:r>
              <a:rPr dirty="0" sz="1150" spc="536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Facilitate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other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Continuous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Improvement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 </a:t>
            </a:r>
            <a:r>
              <a:rPr dirty="0" sz="1100">
                <a:solidFill>
                  <a:srgbClr val="404040"/>
                </a:solidFill>
                <a:latin typeface="NLVURK+SegoeUI"/>
                <a:cs typeface="NLVURK+SegoeUI"/>
              </a:rPr>
              <a:t>Initiatives.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1541859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Deployment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7" y="1430664"/>
            <a:ext cx="8759683" cy="12347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Continuous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Deployment,</a:t>
            </a:r>
            <a:r>
              <a:rPr dirty="0" sz="1400" spc="33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Continuous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Delivery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pipeline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without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manual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gates/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manual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intervention</a:t>
            </a:r>
          </a:p>
          <a:p>
            <a:pPr marL="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like: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Manual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testing,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Reviews,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Demo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Product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Owner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and/or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stakeholders.</a:t>
            </a:r>
          </a:p>
          <a:p>
            <a:pPr marL="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E.g.: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pipeline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stages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‘code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check-in’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-&gt;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‘automated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compilation’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-&gt;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‘build’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-&gt;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‘unit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tests’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-&gt;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‘Automated</a:t>
            </a:r>
          </a:p>
          <a:p>
            <a:pPr marL="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test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scripts’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-&gt;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‘deployment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production’.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7" y="3116208"/>
            <a:ext cx="2392889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If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deployment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is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successful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477" y="3478920"/>
            <a:ext cx="8878581" cy="13627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Replicate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stable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build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other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environment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servers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–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deployment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strategy.</a:t>
            </a:r>
          </a:p>
          <a:p>
            <a:pPr marL="0" marR="0">
              <a:lnSpc>
                <a:spcPts val="1862"/>
              </a:lnSpc>
              <a:spcBef>
                <a:spcPts val="94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Notification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required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stakeholders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successful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roll-out.</a:t>
            </a:r>
          </a:p>
          <a:p>
            <a:pPr marL="0" marR="0">
              <a:lnSpc>
                <a:spcPts val="1862"/>
              </a:lnSpc>
              <a:spcBef>
                <a:spcPts val="99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Monitor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application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performance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metrics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configured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keep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check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critical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Infrastructure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components.</a:t>
            </a:r>
          </a:p>
          <a:p>
            <a:pPr marL="0" marR="0">
              <a:lnSpc>
                <a:spcPts val="1862"/>
              </a:lnSpc>
              <a:spcBef>
                <a:spcPts val="94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Make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use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tools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Infrastructure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Monitoring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(E.g.: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Nagios,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Splunk,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etc.)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40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1541859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Deployment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7" y="1344114"/>
            <a:ext cx="2607671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If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deployment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is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unsuccessful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7" y="1942728"/>
            <a:ext cx="7195577" cy="1000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Implement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roll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back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steps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plan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defined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deployment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strategy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rollback</a:t>
            </a:r>
          </a:p>
          <a:p>
            <a:pPr marL="0" marR="0">
              <a:lnSpc>
                <a:spcPts val="1862"/>
              </a:lnSpc>
              <a:spcBef>
                <a:spcPts val="94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Document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scenario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specific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roll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back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procedures</a:t>
            </a:r>
          </a:p>
          <a:p>
            <a:pPr marL="0" marR="0">
              <a:lnSpc>
                <a:spcPts val="1862"/>
              </a:lnSpc>
              <a:spcBef>
                <a:spcPts val="99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Verify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roll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back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successful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477" y="3030864"/>
            <a:ext cx="1659915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Log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defect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477" y="3393576"/>
            <a:ext cx="1478396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Fix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issue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477" y="3756288"/>
            <a:ext cx="4867961" cy="6372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Roll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out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repaired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build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Production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-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environment</a:t>
            </a:r>
          </a:p>
          <a:p>
            <a:pPr marL="0" marR="0">
              <a:lnSpc>
                <a:spcPts val="1862"/>
              </a:lnSpc>
              <a:spcBef>
                <a:spcPts val="94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Verify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build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stable.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1541859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Deployment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7" y="1430664"/>
            <a:ext cx="1834949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Manual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7" y="1809525"/>
            <a:ext cx="288605" cy="5651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1153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564" y="1785486"/>
            <a:ext cx="4284830" cy="594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Take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backup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production/working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environment</a:t>
            </a:r>
          </a:p>
          <a:p>
            <a:pPr marL="0" marR="0">
              <a:lnSpc>
                <a:spcPts val="1729"/>
              </a:lnSpc>
              <a:spcBef>
                <a:spcPts val="972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Install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build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execute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deployment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test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cases.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477" y="2751972"/>
            <a:ext cx="2586658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In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case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of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deployment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issues: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477" y="3130833"/>
            <a:ext cx="288605" cy="1912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1153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1103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1153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1103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1153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0564" y="3106794"/>
            <a:ext cx="1598642" cy="25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Notify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stakeholders.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0564" y="3443598"/>
            <a:ext cx="7508722" cy="9313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Log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deployment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defect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defect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tracking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tool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apply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label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(Label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production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issue)</a:t>
            </a:r>
          </a:p>
          <a:p>
            <a:pPr marL="0" marR="0">
              <a:lnSpc>
                <a:spcPts val="1729"/>
              </a:lnSpc>
              <a:spcBef>
                <a:spcPts val="972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Install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previous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stable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state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&amp;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execute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Roll-back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test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cases</a:t>
            </a:r>
          </a:p>
          <a:p>
            <a:pPr marL="0" marR="0">
              <a:lnSpc>
                <a:spcPts val="1729"/>
              </a:lnSpc>
              <a:spcBef>
                <a:spcPts val="922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Verify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Roll-back,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successful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80564" y="4454010"/>
            <a:ext cx="3718207" cy="594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Notify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stakeholders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about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successful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Roll-out</a:t>
            </a:r>
          </a:p>
          <a:p>
            <a:pPr marL="0" marR="0">
              <a:lnSpc>
                <a:spcPts val="1729"/>
              </a:lnSpc>
              <a:spcBef>
                <a:spcPts val="972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Conduct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RCA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issues.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42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1541859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Deployment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7" y="1401583"/>
            <a:ext cx="2110500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Post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deployment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issues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7" y="2127007"/>
            <a:ext cx="4123690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Verify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defects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identified,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post-deployment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477" y="2489719"/>
            <a:ext cx="5691966" cy="10000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Log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defect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defect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tracking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tool,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required</a:t>
            </a:r>
          </a:p>
          <a:p>
            <a:pPr marL="0" marR="0">
              <a:lnSpc>
                <a:spcPts val="1862"/>
              </a:lnSpc>
              <a:spcBef>
                <a:spcPts val="94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Perform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fixes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(can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patch)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rebuild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build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steps</a:t>
            </a:r>
          </a:p>
          <a:p>
            <a:pPr marL="0" marR="0">
              <a:lnSpc>
                <a:spcPts val="1862"/>
              </a:lnSpc>
              <a:spcBef>
                <a:spcPts val="99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Execute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deployment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test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cases,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required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477" y="3577856"/>
            <a:ext cx="4063615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Notify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relevant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stakeholders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about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fix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477" y="3940567"/>
            <a:ext cx="6093346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Conduct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Postmortem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/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Root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Cause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Analysis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Post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Deployment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issues.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43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29755" y="3980381"/>
            <a:ext cx="4832482" cy="344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b3b4b"/>
                </a:solidFill>
                <a:latin typeface="Tahoma"/>
                <a:cs typeface="Tahoma"/>
              </a:rPr>
              <a:t>Complement</a:t>
            </a:r>
            <a:r>
              <a:rPr dirty="0" sz="20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2b3b4b"/>
                </a:solidFill>
                <a:latin typeface="Tahoma"/>
                <a:cs typeface="Tahoma"/>
              </a:rPr>
              <a:t>to</a:t>
            </a:r>
            <a:r>
              <a:rPr dirty="0" sz="20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2b3b4b"/>
                </a:solidFill>
                <a:latin typeface="Tahoma"/>
                <a:cs typeface="Tahoma"/>
              </a:rPr>
              <a:t>Project</a:t>
            </a:r>
            <a:r>
              <a:rPr dirty="0" sz="20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2b3b4b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44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2578194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Change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6" y="1449861"/>
            <a:ext cx="288605" cy="1054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1753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1703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0563" y="1425823"/>
            <a:ext cx="3826512" cy="25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any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change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request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received,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discuss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lead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563" y="1838826"/>
            <a:ext cx="4562364" cy="25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Participate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impact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analysis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feasibility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study,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involved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0563" y="2251831"/>
            <a:ext cx="4367038" cy="554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Log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those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requirement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management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tools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such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JIRA,</a:t>
            </a:r>
          </a:p>
          <a:p>
            <a:pPr marL="0" marR="0">
              <a:lnSpc>
                <a:spcPts val="1729"/>
              </a:lnSpc>
              <a:spcBef>
                <a:spcPts val="66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Azure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476" y="2986053"/>
            <a:ext cx="288605" cy="10543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1753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498"/>
              </a:lnSpc>
              <a:spcBef>
                <a:spcPts val="1703"/>
              </a:spcBef>
              <a:spcAft>
                <a:spcPts val="0"/>
              </a:spcAft>
            </a:pPr>
            <a:r>
              <a:rPr dirty="0" sz="13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0563" y="2962014"/>
            <a:ext cx="4533193" cy="6706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Add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appropriate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labels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segregate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these,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helps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tracking!</a:t>
            </a:r>
          </a:p>
          <a:p>
            <a:pPr marL="0" marR="0">
              <a:lnSpc>
                <a:spcPts val="1729"/>
              </a:lnSpc>
              <a:spcBef>
                <a:spcPts val="1572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Implement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change(impacted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modules/files)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0563" y="3788022"/>
            <a:ext cx="4316376" cy="554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Update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status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communicate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change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status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</a:p>
          <a:p>
            <a:pPr marL="0" marR="0">
              <a:lnSpc>
                <a:spcPts val="1729"/>
              </a:lnSpc>
              <a:spcBef>
                <a:spcPts val="660"/>
              </a:spcBef>
              <a:spcAft>
                <a:spcPts val="0"/>
              </a:spcAft>
            </a:pP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relevant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stakeholders.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0415" y="4817502"/>
            <a:ext cx="7839234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Note: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Change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Management</a:t>
            </a:r>
            <a:r>
              <a:rPr dirty="0" sz="1300" spc="-11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process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specific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waterfall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projects.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not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applicable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Agile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300">
                <a:solidFill>
                  <a:srgbClr val="2b3b4b"/>
                </a:solidFill>
                <a:latin typeface="NLVURK+SegoeUI"/>
                <a:cs typeface="NLVURK+SegoeUI"/>
              </a:rPr>
              <a:t>projects.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45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2206948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Risk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7757" y="1459081"/>
            <a:ext cx="4464191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Risk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potential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threat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which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can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affect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project.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7757" y="1843129"/>
            <a:ext cx="4382745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Identify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possibility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technical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risks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occurring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7757" y="2303377"/>
            <a:ext cx="2527438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Identify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impact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risk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7757" y="2763625"/>
            <a:ext cx="5294503" cy="734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Share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risk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PM,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SM/PO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&amp;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Team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members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required</a:t>
            </a:r>
          </a:p>
          <a:p>
            <a:pPr marL="0" marR="0">
              <a:lnSpc>
                <a:spcPts val="1862"/>
              </a:lnSpc>
              <a:spcBef>
                <a:spcPts val="1711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Provide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inputs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reduce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risk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impact.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46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5503846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Root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Cause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Analysis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(RCA)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&amp;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Decision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7" y="1430664"/>
            <a:ext cx="5134471" cy="713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Participate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collecting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analysing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data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analysis.</a:t>
            </a:r>
          </a:p>
          <a:p>
            <a:pPr marL="0" marR="0">
              <a:lnSpc>
                <a:spcPts val="1862"/>
              </a:lnSpc>
              <a:spcBef>
                <a:spcPts val="154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Participate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RCA,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Decision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7" y="2308488"/>
            <a:ext cx="3695713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Perform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necessary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actions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identified.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6717" y="3077336"/>
            <a:ext cx="2774538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Root</a:t>
            </a:r>
            <a:r>
              <a:rPr dirty="0" sz="1400" spc="-38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Cause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Analysis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techniques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97040" y="3077336"/>
            <a:ext cx="2548777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Decision</a:t>
            </a:r>
            <a:r>
              <a:rPr dirty="0" sz="1400" spc="17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Analysis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techniques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6717" y="3590607"/>
            <a:ext cx="1822201" cy="914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  <a:r>
              <a:rPr dirty="0" sz="1450" spc="748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5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Why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Analysis</a:t>
            </a:r>
          </a:p>
          <a:p>
            <a:pPr marL="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  <a:r>
              <a:rPr dirty="0" sz="1450" spc="748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Pareto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Analysis</a:t>
            </a:r>
          </a:p>
          <a:p>
            <a:pPr marL="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  <a:r>
              <a:rPr dirty="0" sz="1450" spc="748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Fishbone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Analysis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97040" y="3590607"/>
            <a:ext cx="2381991" cy="914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  <a:r>
              <a:rPr dirty="0" sz="1450" spc="1197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Decision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Matrix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Analysis</a:t>
            </a:r>
          </a:p>
          <a:p>
            <a:pPr marL="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  <a:r>
              <a:rPr dirty="0" sz="1450" spc="1197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Forced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field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Analysis</a:t>
            </a:r>
          </a:p>
          <a:p>
            <a:pPr marL="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ü</a:t>
            </a:r>
            <a:r>
              <a:rPr dirty="0" sz="1450" spc="1197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Brainstorming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47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3828208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Root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Cause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Analysis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Techniques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96518" y="4650195"/>
            <a:ext cx="1891317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u="sng" i="1">
                <a:solidFill>
                  <a:srgbClr val="000000"/>
                </a:solidFill>
                <a:latin typeface="Calibri"/>
                <a:cs typeface="Calibri"/>
              </a:rPr>
              <a:t>Please</a:t>
            </a:r>
            <a:r>
              <a:rPr dirty="0" sz="1400" u="sng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u="sng" i="1">
                <a:solidFill>
                  <a:srgbClr val="000000"/>
                </a:solidFill>
                <a:latin typeface="Calibri"/>
                <a:cs typeface="Calibri"/>
              </a:rPr>
              <a:t>click</a:t>
            </a:r>
            <a:r>
              <a:rPr dirty="0" sz="1400" u="sng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u="sng" i="1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400" u="sng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u="sng" i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400" u="sng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u="sng" i="1">
                <a:solidFill>
                  <a:srgbClr val="000000"/>
                </a:solidFill>
                <a:latin typeface="Calibri"/>
                <a:cs typeface="Calibri"/>
              </a:rPr>
              <a:t>video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48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5697442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Other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Areas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to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contribute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-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Project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6" y="2095128"/>
            <a:ext cx="1424232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Estimations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6" y="2457840"/>
            <a:ext cx="4095578" cy="1000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Client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Call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Summary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Action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items</a:t>
            </a:r>
          </a:p>
          <a:p>
            <a:pPr marL="0" marR="0">
              <a:lnSpc>
                <a:spcPts val="1862"/>
              </a:lnSpc>
              <a:spcBef>
                <a:spcPts val="94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Timely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concise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status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reports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(if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required)</a:t>
            </a:r>
          </a:p>
          <a:p>
            <a:pPr marL="0" marR="0">
              <a:lnSpc>
                <a:spcPts val="1862"/>
              </a:lnSpc>
              <a:spcBef>
                <a:spcPts val="993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Leave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Calendars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476" y="3545976"/>
            <a:ext cx="2374837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Suggest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improvements.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49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7" y="722163"/>
            <a:ext cx="4655545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Quality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Management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System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Cybage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89883" y="5319881"/>
            <a:ext cx="236014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29755" y="3980381"/>
            <a:ext cx="3219138" cy="344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b3b4b"/>
                </a:solidFill>
                <a:latin typeface="Tahoma"/>
                <a:cs typeface="Tahoma"/>
              </a:rPr>
              <a:t>Contribute</a:t>
            </a:r>
            <a:r>
              <a:rPr dirty="0" sz="20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2b3b4b"/>
                </a:solidFill>
                <a:latin typeface="Tahoma"/>
                <a:cs typeface="Tahoma"/>
              </a:rPr>
              <a:t>Horizontally!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00000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50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3289826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Configuration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7" y="1339645"/>
            <a:ext cx="8848931" cy="594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Systematically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controlling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changes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Configurable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Items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(CIs),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maintaining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integrity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traceability</a:t>
            </a:r>
          </a:p>
          <a:p>
            <a:pPr marL="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throughout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lifecycle.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7" y="2280931"/>
            <a:ext cx="278516" cy="18642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81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86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81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86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564" y="2259180"/>
            <a:ext cx="3691380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Follow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proper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folder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structure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while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creating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folder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0564" y="2671676"/>
            <a:ext cx="5019801" cy="14782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Refer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naming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convention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guidelines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while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creating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artifact</a:t>
            </a:r>
          </a:p>
          <a:p>
            <a:pPr marL="0" marR="0">
              <a:lnSpc>
                <a:spcPts val="1596"/>
              </a:lnSpc>
              <a:spcBef>
                <a:spcPts val="160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Write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proper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revision/update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message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while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updating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artifact</a:t>
            </a:r>
          </a:p>
          <a:p>
            <a:pPr marL="0" marR="0">
              <a:lnSpc>
                <a:spcPts val="1596"/>
              </a:lnSpc>
              <a:spcBef>
                <a:spcPts val="165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Ensure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that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latest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version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artifacts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available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entire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team</a:t>
            </a:r>
          </a:p>
          <a:p>
            <a:pPr marL="0" marR="0">
              <a:lnSpc>
                <a:spcPts val="1596"/>
              </a:lnSpc>
              <a:spcBef>
                <a:spcPts val="1601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Verify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required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access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rights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folders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artifacts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9541" y="4712261"/>
            <a:ext cx="7149317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Configuration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Management</a:t>
            </a:r>
            <a:r>
              <a:rPr dirty="0" sz="14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400" spc="-20" b="1">
                <a:solidFill>
                  <a:srgbClr val="2b3b4b"/>
                </a:solidFill>
                <a:latin typeface="DKOKKQ+SegoeUI-Bold"/>
                <a:cs typeface="DKOKKQ+SegoeUI-Bold"/>
              </a:rPr>
              <a:t>Tools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: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Confluence,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Wiki,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SharePoint,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Git,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Bitbucket,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CVS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etc.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51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5243470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Configuration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Management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-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For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Developers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7" y="1378931"/>
            <a:ext cx="278516" cy="8820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241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241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0564" y="1357180"/>
            <a:ext cx="1673788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Appropriate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Branching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564" y="1691038"/>
            <a:ext cx="4525871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File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naming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&amp;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commits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appropriate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Commit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messages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0564" y="2024896"/>
            <a:ext cx="8118073" cy="436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Label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Pull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Requests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categorization,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required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(E.g.: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GitHub,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labeling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‘duplicate’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indicates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similar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pull</a:t>
            </a:r>
          </a:p>
          <a:p>
            <a:pPr marL="0" marR="0">
              <a:lnSpc>
                <a:spcPts val="15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request)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477" y="2576185"/>
            <a:ext cx="278516" cy="5481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241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0564" y="2554435"/>
            <a:ext cx="4390540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Perform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Build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versioning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Build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Versioning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Guidelines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0564" y="2888293"/>
            <a:ext cx="8307223" cy="436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Set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retention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policy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Build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created,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required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(E.g.: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Azure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DevOps,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build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retained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60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days</a:t>
            </a:r>
          </a:p>
          <a:p>
            <a:pPr marL="0" marR="0">
              <a:lnSpc>
                <a:spcPts val="15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before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deleting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it).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3477" y="3439582"/>
            <a:ext cx="278516" cy="882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241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1241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80564" y="3417832"/>
            <a:ext cx="4776948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Configure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drop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folder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Build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published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once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created.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80564" y="3751689"/>
            <a:ext cx="7388026" cy="574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case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rollback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previous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commit,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refer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history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commits,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revert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previous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stable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commit</a:t>
            </a:r>
          </a:p>
          <a:p>
            <a:pPr marL="0" marR="0">
              <a:lnSpc>
                <a:spcPts val="1596"/>
              </a:lnSpc>
              <a:spcBef>
                <a:spcPts val="1032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Clean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up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unnecessary/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old/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hanging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branches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once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code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merged.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3477" y="4753262"/>
            <a:ext cx="6862431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WSHNE+SegoeUI-Italic"/>
                <a:cs typeface="AWSHNE+SegoeUI-Italic"/>
              </a:rPr>
              <a:t>For</a:t>
            </a:r>
            <a:r>
              <a:rPr dirty="0" sz="1200" spc="27">
                <a:solidFill>
                  <a:srgbClr val="000000"/>
                </a:solidFill>
                <a:latin typeface="AWSHNE+SegoeUI-Italic"/>
                <a:cs typeface="AWSHNE+SegoeUI-Italic"/>
              </a:rPr>
              <a:t> </a:t>
            </a:r>
            <a:r>
              <a:rPr dirty="0" sz="1200">
                <a:solidFill>
                  <a:srgbClr val="000000"/>
                </a:solidFill>
                <a:latin typeface="AWSHNE+SegoeUI-Italic"/>
                <a:cs typeface="AWSHNE+SegoeUI-Italic"/>
              </a:rPr>
              <a:t>more</a:t>
            </a:r>
            <a:r>
              <a:rPr dirty="0" sz="1200" spc="28">
                <a:solidFill>
                  <a:srgbClr val="000000"/>
                </a:solidFill>
                <a:latin typeface="AWSHNE+SegoeUI-Italic"/>
                <a:cs typeface="AWSHNE+SegoeUI-Italic"/>
              </a:rPr>
              <a:t> </a:t>
            </a:r>
            <a:r>
              <a:rPr dirty="0" sz="1200">
                <a:solidFill>
                  <a:srgbClr val="000000"/>
                </a:solidFill>
                <a:latin typeface="AWSHNE+SegoeUI-Italic"/>
                <a:cs typeface="AWSHNE+SegoeUI-Italic"/>
              </a:rPr>
              <a:t>details,</a:t>
            </a:r>
            <a:r>
              <a:rPr dirty="0" sz="1200" spc="28">
                <a:solidFill>
                  <a:srgbClr val="000000"/>
                </a:solidFill>
                <a:latin typeface="AWSHNE+SegoeUI-Italic"/>
                <a:cs typeface="AWSHNE+SegoeUI-Italic"/>
              </a:rPr>
              <a:t> </a:t>
            </a:r>
            <a:r>
              <a:rPr dirty="0" sz="1200">
                <a:solidFill>
                  <a:srgbClr val="000000"/>
                </a:solidFill>
                <a:latin typeface="AWSHNE+SegoeUI-Italic"/>
                <a:cs typeface="AWSHNE+SegoeUI-Italic"/>
              </a:rPr>
              <a:t>Refer</a:t>
            </a:r>
            <a:r>
              <a:rPr dirty="0" sz="1200" spc="29">
                <a:solidFill>
                  <a:srgbClr val="000000"/>
                </a:solidFill>
                <a:latin typeface="AWSHNE+SegoeUI-Italic"/>
                <a:cs typeface="AWSHNE+SegoeUI-Italic"/>
              </a:rPr>
              <a:t> </a:t>
            </a:r>
            <a:r>
              <a:rPr dirty="0" sz="1200" b="1">
                <a:solidFill>
                  <a:srgbClr val="000000"/>
                </a:solidFill>
                <a:latin typeface="OMJPTV+SegoeUI-BoldItalic"/>
                <a:cs typeface="OMJPTV+SegoeUI-BoldItalic"/>
              </a:rPr>
              <a:t>Configuration</a:t>
            </a:r>
            <a:r>
              <a:rPr dirty="0" sz="1200" spc="28" b="1">
                <a:solidFill>
                  <a:srgbClr val="000000"/>
                </a:solidFill>
                <a:latin typeface="OMJPTV+SegoeUI-BoldItalic"/>
                <a:cs typeface="OMJPTV+SegoeUI-BoldItalic"/>
              </a:rPr>
              <a:t> </a:t>
            </a:r>
            <a:r>
              <a:rPr dirty="0" sz="1200" b="1">
                <a:solidFill>
                  <a:srgbClr val="000000"/>
                </a:solidFill>
                <a:latin typeface="OMJPTV+SegoeUI-BoldItalic"/>
                <a:cs typeface="OMJPTV+SegoeUI-BoldItalic"/>
              </a:rPr>
              <a:t>Management</a:t>
            </a:r>
            <a:r>
              <a:rPr dirty="0" sz="1200" spc="28" b="1">
                <a:solidFill>
                  <a:srgbClr val="000000"/>
                </a:solidFill>
                <a:latin typeface="OMJPTV+SegoeUI-BoldItalic"/>
                <a:cs typeface="OMJPTV+SegoeUI-BoldItalic"/>
              </a:rPr>
              <a:t> </a:t>
            </a:r>
            <a:r>
              <a:rPr dirty="0" sz="1200" b="1">
                <a:solidFill>
                  <a:srgbClr val="000000"/>
                </a:solidFill>
                <a:latin typeface="OMJPTV+SegoeUI-BoldItalic"/>
                <a:cs typeface="OMJPTV+SegoeUI-BoldItalic"/>
              </a:rPr>
              <a:t>Guideline</a:t>
            </a:r>
            <a:r>
              <a:rPr dirty="0" sz="1200" spc="-46" b="1">
                <a:solidFill>
                  <a:srgbClr val="000000"/>
                </a:solidFill>
                <a:latin typeface="OMJPTV+SegoeUI-BoldItalic"/>
                <a:cs typeface="OMJPTV+SegoeUI-BoldItalic"/>
              </a:rPr>
              <a:t> </a:t>
            </a:r>
            <a:r>
              <a:rPr dirty="0" sz="1200">
                <a:solidFill>
                  <a:srgbClr val="000000"/>
                </a:solidFill>
                <a:latin typeface="AWSHNE+SegoeUI-Italic"/>
                <a:cs typeface="AWSHNE+SegoeUI-Italic"/>
              </a:rPr>
              <a:t>and</a:t>
            </a:r>
            <a:r>
              <a:rPr dirty="0" sz="1200" spc="26">
                <a:solidFill>
                  <a:srgbClr val="000000"/>
                </a:solidFill>
                <a:latin typeface="AWSHNE+SegoeUI-Italic"/>
                <a:cs typeface="AWSHNE+SegoeUI-Italic"/>
              </a:rPr>
              <a:t> </a:t>
            </a:r>
            <a:r>
              <a:rPr dirty="0" sz="1200" b="1">
                <a:solidFill>
                  <a:srgbClr val="000000"/>
                </a:solidFill>
                <a:latin typeface="OMJPTV+SegoeUI-BoldItalic"/>
                <a:cs typeface="OMJPTV+SegoeUI-BoldItalic"/>
              </a:rPr>
              <a:t>Git</a:t>
            </a:r>
            <a:r>
              <a:rPr dirty="0" sz="1200" spc="29" b="1">
                <a:solidFill>
                  <a:srgbClr val="000000"/>
                </a:solidFill>
                <a:latin typeface="OMJPTV+SegoeUI-BoldItalic"/>
                <a:cs typeface="OMJPTV+SegoeUI-BoldItalic"/>
              </a:rPr>
              <a:t> </a:t>
            </a:r>
            <a:r>
              <a:rPr dirty="0" sz="1200" b="1">
                <a:solidFill>
                  <a:srgbClr val="000000"/>
                </a:solidFill>
                <a:latin typeface="OMJPTV+SegoeUI-BoldItalic"/>
                <a:cs typeface="OMJPTV+SegoeUI-BoldItalic"/>
              </a:rPr>
              <a:t>Best</a:t>
            </a:r>
            <a:r>
              <a:rPr dirty="0" sz="1200" spc="29" b="1">
                <a:solidFill>
                  <a:srgbClr val="000000"/>
                </a:solidFill>
                <a:latin typeface="OMJPTV+SegoeUI-BoldItalic"/>
                <a:cs typeface="OMJPTV+SegoeUI-BoldItalic"/>
              </a:rPr>
              <a:t> </a:t>
            </a:r>
            <a:r>
              <a:rPr dirty="0" sz="1200" b="1">
                <a:solidFill>
                  <a:srgbClr val="000000"/>
                </a:solidFill>
                <a:latin typeface="OMJPTV+SegoeUI-BoldItalic"/>
                <a:cs typeface="OMJPTV+SegoeUI-BoldItalic"/>
              </a:rPr>
              <a:t>Practices</a:t>
            </a:r>
            <a:r>
              <a:rPr dirty="0" sz="1200" spc="27" b="1">
                <a:solidFill>
                  <a:srgbClr val="000000"/>
                </a:solidFill>
                <a:latin typeface="OMJPTV+SegoeUI-BoldItalic"/>
                <a:cs typeface="OMJPTV+SegoeUI-BoldItalic"/>
              </a:rPr>
              <a:t> </a:t>
            </a:r>
            <a:r>
              <a:rPr dirty="0" sz="1200" b="1">
                <a:solidFill>
                  <a:srgbClr val="000000"/>
                </a:solidFill>
                <a:latin typeface="OMJPTV+SegoeUI-BoldItalic"/>
                <a:cs typeface="OMJPTV+SegoeUI-BoldItalic"/>
              </a:rPr>
              <a:t>&amp;</a:t>
            </a:r>
            <a:r>
              <a:rPr dirty="0" sz="1200" spc="28" b="1">
                <a:solidFill>
                  <a:srgbClr val="000000"/>
                </a:solidFill>
                <a:latin typeface="OMJPTV+SegoeUI-BoldItalic"/>
                <a:cs typeface="OMJPTV+SegoeUI-BoldItalic"/>
              </a:rPr>
              <a:t> </a:t>
            </a:r>
            <a:r>
              <a:rPr dirty="0" sz="1200" b="1">
                <a:solidFill>
                  <a:srgbClr val="000000"/>
                </a:solidFill>
                <a:latin typeface="OMJPTV+SegoeUI-BoldItalic"/>
                <a:cs typeface="OMJPTV+SegoeUI-BoldItalic"/>
              </a:rPr>
              <a:t>Guideline.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52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2778448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Resource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6" y="1430664"/>
            <a:ext cx="4454361" cy="9146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Participate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Product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training,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knowledge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transfer</a:t>
            </a:r>
          </a:p>
          <a:p>
            <a:pPr marL="377087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customer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during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onboarding/execution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</a:p>
          <a:p>
            <a:pPr marL="377087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6" y="2535056"/>
            <a:ext cx="4060936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Ask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Ramp-up,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joined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new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member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563" y="2855096"/>
            <a:ext cx="701340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476" y="3319408"/>
            <a:ext cx="4132126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Participate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Ramp-up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new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team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members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476" y="3783720"/>
            <a:ext cx="4304693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Participate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handover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takeover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activity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0563" y="4103760"/>
            <a:ext cx="2761223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(if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resource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replacement).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53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2994247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Knowledge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6" y="1430664"/>
            <a:ext cx="4368891" cy="12347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purpose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gain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knowledge,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share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perspectives,</a:t>
            </a:r>
          </a:p>
          <a:p>
            <a:pPr marL="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ideas,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experience,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knowledge,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information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</a:p>
          <a:p>
            <a:pPr marL="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improve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efficiency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reducing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need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rediscover</a:t>
            </a:r>
          </a:p>
          <a:p>
            <a:pPr marL="0" marR="0">
              <a:lnSpc>
                <a:spcPts val="1862"/>
              </a:lnSpc>
              <a:spcBef>
                <a:spcPts val="607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knowledge.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6" y="2861067"/>
            <a:ext cx="278516" cy="2274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402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402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  <a:p>
            <a:pPr marL="0" marR="0">
              <a:lnSpc>
                <a:spcPts val="1387"/>
              </a:lnSpc>
              <a:spcBef>
                <a:spcPts val="4020"/>
              </a:spcBef>
              <a:spcAft>
                <a:spcPts val="0"/>
              </a:spcAft>
            </a:pPr>
            <a:r>
              <a:rPr dirty="0" sz="12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563" y="2839316"/>
            <a:ext cx="3868751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Self-learning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: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Perform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self-learning,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document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0563" y="3113637"/>
            <a:ext cx="763339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learnings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0563" y="3526132"/>
            <a:ext cx="4049312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Shadow</a:t>
            </a: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Hierarchy</a:t>
            </a:r>
            <a:r>
              <a:rPr dirty="0" sz="1200" spc="11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identified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within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project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Team: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Record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0563" y="3800453"/>
            <a:ext cx="2551917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/Store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Knowledge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Management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0563" y="4212949"/>
            <a:ext cx="3966578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1" b="1">
                <a:solidFill>
                  <a:srgbClr val="2b3b4b"/>
                </a:solidFill>
                <a:latin typeface="DKOKKQ+SegoeUI-Bold"/>
                <a:cs typeface="DKOKKQ+SegoeUI-Bold"/>
              </a:rPr>
              <a:t>Trainings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: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Identify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technical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areas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where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you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might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need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80563" y="4487269"/>
            <a:ext cx="1632709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assistance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or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trainings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80563" y="4899765"/>
            <a:ext cx="3539750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Knowledge</a:t>
            </a: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 </a:t>
            </a:r>
            <a:r>
              <a:rPr dirty="0" sz="1200" b="1">
                <a:solidFill>
                  <a:srgbClr val="2b3b4b"/>
                </a:solidFill>
                <a:latin typeface="DKOKKQ+SegoeUI-Bold"/>
                <a:cs typeface="DKOKKQ+SegoeUI-Bold"/>
              </a:rPr>
              <a:t>Sessions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: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Conduct/attend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200">
                <a:solidFill>
                  <a:srgbClr val="2b3b4b"/>
                </a:solidFill>
                <a:latin typeface="NLVURK+SegoeUI"/>
                <a:cs typeface="NLVURK+SegoeUI"/>
              </a:rPr>
              <a:t>knowledge.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54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730262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Do’s: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6" y="1356231"/>
            <a:ext cx="3901520" cy="13922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Actively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participate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all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scrum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ceremonies</a:t>
            </a:r>
          </a:p>
          <a:p>
            <a:pPr marL="0" marR="0">
              <a:lnSpc>
                <a:spcPts val="1862"/>
              </a:lnSpc>
              <a:spcBef>
                <a:spcPts val="1021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Keep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goal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mind</a:t>
            </a:r>
          </a:p>
          <a:p>
            <a:pPr marL="0" marR="0">
              <a:lnSpc>
                <a:spcPts val="1862"/>
              </a:lnSpc>
              <a:spcBef>
                <a:spcPts val="1021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Conform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Definition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of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Done</a:t>
            </a:r>
          </a:p>
          <a:p>
            <a:pPr marL="0" marR="0">
              <a:lnSpc>
                <a:spcPts val="1862"/>
              </a:lnSpc>
              <a:spcBef>
                <a:spcPts val="1071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Work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log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regularly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6" y="2846500"/>
            <a:ext cx="4444796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Update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project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management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requirement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563" y="3074795"/>
            <a:ext cx="1965584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management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tool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daily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476" y="3447362"/>
            <a:ext cx="4018312" cy="647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Attach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all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artifacts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User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Story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tool</a:t>
            </a:r>
          </a:p>
          <a:p>
            <a:pPr marL="0" marR="0">
              <a:lnSpc>
                <a:spcPts val="1862"/>
              </a:lnSpc>
              <a:spcBef>
                <a:spcPts val="1021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Add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appropriate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comments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tool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476" y="4192497"/>
            <a:ext cx="4329761" cy="647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Seek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help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provide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help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when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needed</a:t>
            </a:r>
          </a:p>
          <a:p>
            <a:pPr marL="0" marR="0">
              <a:lnSpc>
                <a:spcPts val="1862"/>
              </a:lnSpc>
              <a:spcBef>
                <a:spcPts val="1021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Collaborate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with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scrum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team.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55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971587" cy="314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Don’ts: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476" y="1430664"/>
            <a:ext cx="3442061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Wait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till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end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update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tool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476" y="1894976"/>
            <a:ext cx="4763414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Try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over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commit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accommodate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last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unprioritized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563" y="2215016"/>
            <a:ext cx="1896416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items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within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476" y="2679328"/>
            <a:ext cx="2311632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Perform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verbal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reviews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476" y="3143640"/>
            <a:ext cx="3202944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Formulate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story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points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efforts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3476" y="3607952"/>
            <a:ext cx="4742079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Try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to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fix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all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defects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in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same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sprint,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Defects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should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0563" y="3927992"/>
            <a:ext cx="1196951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prioritized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3476" y="4392304"/>
            <a:ext cx="4768912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2b3b4b"/>
                </a:solidFill>
                <a:latin typeface="DQVPOP+Wingdings-Regular"/>
                <a:cs typeface="DQVPOP+Wingdings-Regular"/>
              </a:rPr>
              <a:t>Ø</a:t>
            </a:r>
            <a:r>
              <a:rPr dirty="0" sz="1450" spc="1455">
                <a:solidFill>
                  <a:srgbClr val="2b3b4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Let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the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daily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scrum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become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technical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discussion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or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80563" y="4712344"/>
            <a:ext cx="1572985" cy="274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planning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 </a:t>
            </a:r>
            <a:r>
              <a:rPr dirty="0" sz="1400">
                <a:solidFill>
                  <a:srgbClr val="2b3b4b"/>
                </a:solidFill>
                <a:latin typeface="NLVURK+SegoeUI"/>
                <a:cs typeface="NLVURK+SegoeUI"/>
              </a:rPr>
              <a:t>meeting.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705746" y="5319880"/>
            <a:ext cx="319628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56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36205" y="2879106"/>
            <a:ext cx="1560026" cy="3753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Thank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You!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226" y="5349299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b3b4b"/>
                </a:solidFill>
                <a:latin typeface="NLVURK+SegoeUI"/>
                <a:cs typeface="NLVURK+SegoeUI"/>
              </a:rPr>
              <a:t>www.cybage.com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7" y="722163"/>
            <a:ext cx="2924405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Quick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Glance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at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Q@Core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7989" y="2031455"/>
            <a:ext cx="1373129" cy="265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10" b="1">
                <a:solidFill>
                  <a:srgbClr val="00b8f1"/>
                </a:solidFill>
                <a:latin typeface="Tahoma"/>
                <a:cs typeface="Tahoma"/>
              </a:rPr>
              <a:t>Apex</a:t>
            </a:r>
            <a:r>
              <a:rPr dirty="0" sz="1500" b="1">
                <a:solidFill>
                  <a:srgbClr val="00b8f1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00b8f1"/>
                </a:solidFill>
                <a:latin typeface="Tahoma"/>
                <a:cs typeface="Tahoma"/>
              </a:rPr>
              <a:t>Manual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91014" y="2021598"/>
            <a:ext cx="1626790" cy="265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0b8f1"/>
                </a:solidFill>
                <a:latin typeface="Tahoma"/>
                <a:cs typeface="Tahoma"/>
              </a:rPr>
              <a:t>Process</a:t>
            </a:r>
            <a:r>
              <a:rPr dirty="0" sz="1500" b="1">
                <a:solidFill>
                  <a:srgbClr val="00b8f1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00b8f1"/>
                </a:solidFill>
                <a:latin typeface="Tahoma"/>
                <a:cs typeface="Tahoma"/>
              </a:rPr>
              <a:t>Manual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11320" y="2057096"/>
            <a:ext cx="2205776" cy="265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10" b="1">
                <a:solidFill>
                  <a:srgbClr val="00b8f1"/>
                </a:solidFill>
                <a:latin typeface="Tahoma"/>
                <a:cs typeface="Tahoma"/>
              </a:rPr>
              <a:t>Departmental</a:t>
            </a:r>
            <a:r>
              <a:rPr dirty="0" sz="1500" b="1">
                <a:solidFill>
                  <a:srgbClr val="00b8f1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00b8f1"/>
                </a:solidFill>
                <a:latin typeface="Tahoma"/>
                <a:cs typeface="Tahoma"/>
              </a:rPr>
              <a:t>Manual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75876" y="2507297"/>
            <a:ext cx="1804025" cy="4443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Traditional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Tahoma"/>
                <a:cs typeface="Tahoma"/>
              </a:rPr>
              <a:t>Development</a:t>
            </a:r>
          </a:p>
          <a:p>
            <a:pPr marL="377189" marR="0">
              <a:lnSpc>
                <a:spcPts val="1295"/>
              </a:lnSpc>
              <a:spcBef>
                <a:spcPts val="57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Engineering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85899" y="2534367"/>
            <a:ext cx="1357587" cy="449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Tahoma"/>
                <a:cs typeface="Tahoma"/>
              </a:rPr>
              <a:t>Human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Resource</a:t>
            </a:r>
          </a:p>
          <a:p>
            <a:pPr marL="0" marR="0">
              <a:lnSpc>
                <a:spcPts val="1295"/>
              </a:lnSpc>
              <a:spcBef>
                <a:spcPts val="6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Administration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5850" y="2584926"/>
            <a:ext cx="1820397" cy="204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Organization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information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5850" y="2830214"/>
            <a:ext cx="2279460" cy="6952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Organization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&amp;</a:t>
            </a:r>
            <a:r>
              <a:rPr dirty="0" sz="1050" spc="2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Project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Structure</a:t>
            </a:r>
          </a:p>
          <a:p>
            <a:pPr marL="0" marR="0">
              <a:lnSpc>
                <a:spcPts val="1295"/>
              </a:lnSpc>
              <a:spcBef>
                <a:spcPts val="6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Lifecycles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Execution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Models</a:t>
            </a:r>
          </a:p>
          <a:p>
            <a:pPr marL="0" marR="0">
              <a:lnSpc>
                <a:spcPts val="1295"/>
              </a:lnSpc>
              <a:spcBef>
                <a:spcPts val="6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Overview</a:t>
            </a:r>
            <a:r>
              <a:rPr dirty="0" sz="1050" spc="12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of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Processes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75876" y="2986748"/>
            <a:ext cx="1949282" cy="681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7189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Project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Tahoma"/>
                <a:cs typeface="Tahoma"/>
              </a:rPr>
              <a:t>Management</a:t>
            </a:r>
          </a:p>
          <a:p>
            <a:pPr marL="0" marR="0">
              <a:lnSpc>
                <a:spcPts val="1295"/>
              </a:lnSpc>
              <a:spcBef>
                <a:spcPts val="50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Agile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Tahoma"/>
                <a:cs typeface="Tahoma"/>
              </a:rPr>
              <a:t>Development</a:t>
            </a:r>
          </a:p>
          <a:p>
            <a:pPr marL="377189" marR="0">
              <a:lnSpc>
                <a:spcPts val="1295"/>
              </a:lnSpc>
              <a:spcBef>
                <a:spcPts val="6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Scrum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85899" y="3024943"/>
            <a:ext cx="1518997" cy="204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Information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System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65850" y="3566078"/>
            <a:ext cx="1840520" cy="204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Roles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responsibilities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53066" y="3708620"/>
            <a:ext cx="785147" cy="204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Tahoma"/>
                <a:cs typeface="Tahoma"/>
              </a:rPr>
              <a:t>Kanban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65850" y="3811365"/>
            <a:ext cx="2337637" cy="204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Information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of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enabling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functions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75876" y="3953909"/>
            <a:ext cx="1568524" cy="9405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Horizontal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Processes</a:t>
            </a:r>
          </a:p>
          <a:p>
            <a:pPr marL="0" marR="0">
              <a:lnSpc>
                <a:spcPts val="1295"/>
              </a:lnSpc>
              <a:spcBef>
                <a:spcPts val="6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Support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Services</a:t>
            </a:r>
          </a:p>
          <a:p>
            <a:pPr marL="0" marR="0">
              <a:lnSpc>
                <a:spcPts val="1295"/>
              </a:lnSpc>
              <a:spcBef>
                <a:spcPts val="6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Content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Services</a:t>
            </a:r>
          </a:p>
          <a:p>
            <a:pPr marL="0" marR="0">
              <a:lnSpc>
                <a:spcPts val="1295"/>
              </a:lnSpc>
              <a:spcBef>
                <a:spcPts val="619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1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Business</a:t>
            </a:r>
            <a:r>
              <a:rPr dirty="0" sz="105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Tahoma"/>
                <a:cs typeface="Tahoma"/>
              </a:rPr>
              <a:t>Processes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789883" y="5319881"/>
            <a:ext cx="236014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7" y="737715"/>
            <a:ext cx="1938546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Process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Manual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2807" y="1429126"/>
            <a:ext cx="3046478" cy="240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10" b="1">
                <a:solidFill>
                  <a:srgbClr val="ffffff"/>
                </a:solidFill>
                <a:latin typeface="Tahoma"/>
                <a:cs typeface="Tahoma"/>
              </a:rPr>
              <a:t>Traditional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1" b="1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Practices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08173" y="1427230"/>
            <a:ext cx="2554119" cy="240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Agile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11" b="1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b="1">
                <a:solidFill>
                  <a:srgbClr val="ffffff"/>
                </a:solidFill>
                <a:latin typeface="Tahoma"/>
                <a:cs typeface="Tahoma"/>
              </a:rPr>
              <a:t>Practices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70330" y="1910609"/>
            <a:ext cx="708607" cy="2610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ffffff"/>
                </a:solidFill>
                <a:latin typeface="DKOKKQ+SegoeUI-Bold"/>
                <a:cs typeface="DKOKKQ+SegoeUI-Bold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7351" y="2001135"/>
            <a:ext cx="1096848" cy="2610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ffffff"/>
                </a:solidFill>
                <a:latin typeface="DKOKKQ+SegoeUI-Bold"/>
                <a:cs typeface="DKOKKQ+SegoeUI-Bold"/>
              </a:rPr>
              <a:t>Engineering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22153" y="1982312"/>
            <a:ext cx="205977" cy="2090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04985" y="1962562"/>
            <a:ext cx="1397885" cy="2332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Agile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Methodology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24571" y="2091660"/>
            <a:ext cx="1200068" cy="2610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12" b="1">
                <a:solidFill>
                  <a:srgbClr val="ffffff"/>
                </a:solidFill>
                <a:latin typeface="DKOKKQ+SegoeUI-Bold"/>
                <a:cs typeface="DKOKKQ+SegoeUI-Bold"/>
              </a:rPr>
              <a:t>Management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22153" y="2302795"/>
            <a:ext cx="1526599" cy="573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2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Scrum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@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Cybage</a:t>
            </a:r>
          </a:p>
          <a:p>
            <a:pPr marL="0" marR="0">
              <a:lnSpc>
                <a:spcPts val="1536"/>
              </a:lnSpc>
              <a:spcBef>
                <a:spcPts val="1192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2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Kanban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@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Cybage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48788" y="2661081"/>
            <a:ext cx="960643" cy="3665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NLVURK+SegoeUI"/>
                <a:cs typeface="NLVURK+SegoeUI"/>
              </a:rPr>
              <a:t>Development</a:t>
            </a:r>
          </a:p>
          <a:p>
            <a:pPr marL="149225" marR="0">
              <a:lnSpc>
                <a:spcPts val="11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NLVURK+SegoeUI"/>
                <a:cs typeface="NLVURK+SegoeUI"/>
              </a:rPr>
              <a:t>Lifecycle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43658" y="2661081"/>
            <a:ext cx="569330" cy="21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NLVURK+SegoeUI"/>
                <a:cs typeface="NLVURK+SegoeUI"/>
              </a:rPr>
              <a:t>Project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85714" y="2808253"/>
            <a:ext cx="683444" cy="21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NLVURK+SegoeUI"/>
                <a:cs typeface="NLVURK+SegoeUI"/>
              </a:rPr>
              <a:t>Initiation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43658" y="3237298"/>
            <a:ext cx="569330" cy="21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NLVURK+SegoeUI"/>
                <a:cs typeface="NLVURK+SegoeUI"/>
              </a:rPr>
              <a:t>Project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33732" y="3310885"/>
            <a:ext cx="589425" cy="21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NLVURK+SegoeUI"/>
                <a:cs typeface="NLVURK+SegoeUI"/>
              </a:rPr>
              <a:t>Testing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504985" y="3323494"/>
            <a:ext cx="1738845" cy="2332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Project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Initiation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Process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22153" y="3343244"/>
            <a:ext cx="205977" cy="2090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913483" y="3384471"/>
            <a:ext cx="828498" cy="3665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87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NLVURK+SegoeUI"/>
                <a:cs typeface="NLVURK+SegoeUI"/>
              </a:rPr>
              <a:t>Planning</a:t>
            </a:r>
            <a:r>
              <a:rPr dirty="0" sz="105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1050">
                <a:solidFill>
                  <a:srgbClr val="000000"/>
                </a:solidFill>
                <a:latin typeface="NLVURK+SegoeUI"/>
                <a:cs typeface="NLVURK+SegoeUI"/>
              </a:rPr>
              <a:t>&amp;</a:t>
            </a:r>
          </a:p>
          <a:p>
            <a:pPr marL="0" marR="0">
              <a:lnSpc>
                <a:spcPts val="11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NLVURK+SegoeUI"/>
                <a:cs typeface="NLVURK+SegoeUI"/>
              </a:rPr>
              <a:t>Monitoring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98013" y="3458058"/>
            <a:ext cx="659556" cy="21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NLVURK+SegoeUI"/>
                <a:cs typeface="NLVURK+SegoeUI"/>
              </a:rPr>
              <a:t>Lifecycle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22153" y="3663727"/>
            <a:ext cx="2121608" cy="573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2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Process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for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Scrum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Projects</a:t>
            </a:r>
          </a:p>
          <a:p>
            <a:pPr marL="0" marR="0">
              <a:lnSpc>
                <a:spcPts val="1536"/>
              </a:lnSpc>
              <a:spcBef>
                <a:spcPts val="1192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SMSHAR+ArialMT"/>
                <a:cs typeface="SMSHAR+ArialMT"/>
              </a:rPr>
              <a:t>•</a:t>
            </a:r>
            <a:r>
              <a:rPr dirty="0" sz="12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Process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for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Kanban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1150">
                <a:solidFill>
                  <a:srgbClr val="000000"/>
                </a:solidFill>
                <a:latin typeface="NLVURK+SegoeUI"/>
                <a:cs typeface="NLVURK+SegoeUI"/>
              </a:rPr>
              <a:t>Projects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562282" y="3960688"/>
            <a:ext cx="929437" cy="3665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NLVURK+SegoeUI"/>
                <a:cs typeface="NLVURK+SegoeUI"/>
              </a:rPr>
              <a:t>Maintenance</a:t>
            </a:r>
          </a:p>
          <a:p>
            <a:pPr marL="135731" marR="0">
              <a:lnSpc>
                <a:spcPts val="11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NLVURK+SegoeUI"/>
                <a:cs typeface="NLVURK+SegoeUI"/>
              </a:rPr>
              <a:t>Lifecycle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021433" y="3960688"/>
            <a:ext cx="611848" cy="21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NLVURK+SegoeUI"/>
                <a:cs typeface="NLVURK+SegoeUI"/>
              </a:rPr>
              <a:t>Change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849983" y="4107860"/>
            <a:ext cx="953990" cy="21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2">
                <a:solidFill>
                  <a:srgbClr val="000000"/>
                </a:solidFill>
                <a:latin typeface="NLVURK+SegoeUI"/>
                <a:cs typeface="NLVURK+SegoeUI"/>
              </a:rPr>
              <a:t>Management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799183" y="4684077"/>
            <a:ext cx="1056278" cy="219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NLVURK+SegoeUI"/>
                <a:cs typeface="NLVURK+SegoeUI"/>
              </a:rPr>
              <a:t>Project</a:t>
            </a:r>
            <a:r>
              <a:rPr dirty="0" sz="1050">
                <a:solidFill>
                  <a:srgbClr val="000000"/>
                </a:solidFill>
                <a:latin typeface="NLVURK+SegoeUI"/>
                <a:cs typeface="NLVURK+SegoeUI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NLVURK+SegoeUI"/>
                <a:cs typeface="NLVURK+SegoeUI"/>
              </a:rPr>
              <a:t>Closure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029" y="737713"/>
            <a:ext cx="1938546" cy="3138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Process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2b3b4b"/>
                </a:solidFill>
                <a:latin typeface="Tahoma"/>
                <a:cs typeface="Tahoma"/>
              </a:rPr>
              <a:t>Manual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7616" y="1237080"/>
            <a:ext cx="1580956" cy="2332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b="1">
                <a:solidFill>
                  <a:srgbClr val="00b0f0"/>
                </a:solidFill>
                <a:latin typeface="DKOKKQ+SegoeUI-Bold"/>
                <a:cs typeface="DKOKKQ+SegoeUI-Bold"/>
              </a:rPr>
              <a:t>Horizontal</a:t>
            </a:r>
            <a:r>
              <a:rPr dirty="0" sz="1150" b="1">
                <a:solidFill>
                  <a:srgbClr val="00b0f0"/>
                </a:solidFill>
                <a:latin typeface="DKOKKQ+SegoeUI-Bold"/>
                <a:cs typeface="DKOKKQ+SegoeUI-Bold"/>
              </a:rPr>
              <a:t> </a:t>
            </a:r>
            <a:r>
              <a:rPr dirty="0" sz="1150" b="1">
                <a:solidFill>
                  <a:srgbClr val="00b0f0"/>
                </a:solidFill>
                <a:latin typeface="DKOKKQ+SegoeUI-Bold"/>
                <a:cs typeface="DKOKKQ+SegoeUI-Bold"/>
              </a:rPr>
              <a:t>Processes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76927" y="2066170"/>
            <a:ext cx="895115" cy="3407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Configuration</a:t>
            </a:r>
          </a:p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64633" y="2154095"/>
            <a:ext cx="968046" cy="18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Internal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Audits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85931" y="2795309"/>
            <a:ext cx="993260" cy="206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ffffff"/>
                </a:solidFill>
                <a:latin typeface="Tahoma"/>
                <a:cs typeface="Tahoma"/>
              </a:rPr>
              <a:t>Engineering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3030" y="3159179"/>
            <a:ext cx="976766" cy="340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8287" marR="0">
              <a:lnSpc>
                <a:spcPts val="11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2060"/>
                </a:solidFill>
                <a:latin typeface="Tahoma"/>
                <a:cs typeface="Tahoma"/>
              </a:rPr>
              <a:t>QMS</a:t>
            </a:r>
          </a:p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2060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85068" y="3155566"/>
            <a:ext cx="781473" cy="340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Root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Cause</a:t>
            </a:r>
          </a:p>
          <a:p>
            <a:pPr marL="94456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19735" y="3147917"/>
            <a:ext cx="1019003" cy="340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4612" marR="0">
              <a:lnSpc>
                <a:spcPts val="11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2060"/>
                </a:solidFill>
                <a:latin typeface="Tahoma"/>
                <a:cs typeface="Tahoma"/>
              </a:rPr>
              <a:t>Continuous</a:t>
            </a:r>
          </a:p>
          <a:p>
            <a:pPr marL="0" marR="0">
              <a:lnSpc>
                <a:spcPts val="1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2060"/>
                </a:solidFill>
                <a:latin typeface="Tahoma"/>
                <a:cs typeface="Tahoma"/>
              </a:rPr>
              <a:t>Improvement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69661" y="3201047"/>
            <a:ext cx="870988" cy="340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Knowledge</a:t>
            </a:r>
          </a:p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47037" y="3288307"/>
            <a:ext cx="1068362" cy="3743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6375" marR="0">
              <a:lnSpc>
                <a:spcPts val="13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</a:p>
          <a:p>
            <a:pPr marL="0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946042" y="4204886"/>
            <a:ext cx="728989" cy="4916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Decision</a:t>
            </a:r>
          </a:p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&amp;</a:t>
            </a:r>
          </a:p>
          <a:p>
            <a:pPr marL="0" marR="0">
              <a:lnSpc>
                <a:spcPts val="11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Resolution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14206" y="4270326"/>
            <a:ext cx="870988" cy="3407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</a:p>
          <a:p>
            <a:pPr marL="0" marR="0">
              <a:lnSpc>
                <a:spcPts val="11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789883" y="5319881"/>
            <a:ext cx="236014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84750" y="3786762"/>
            <a:ext cx="3879016" cy="2833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2b3b4b"/>
                </a:solidFill>
                <a:latin typeface="Tahoma"/>
                <a:cs typeface="Tahoma"/>
              </a:rPr>
              <a:t>Lifecycle</a:t>
            </a:r>
            <a:r>
              <a:rPr dirty="0" sz="16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2b3b4b"/>
                </a:solidFill>
                <a:latin typeface="Tahoma"/>
                <a:cs typeface="Tahoma"/>
              </a:rPr>
              <a:t>&amp;</a:t>
            </a:r>
            <a:r>
              <a:rPr dirty="0" sz="16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2b3b4b"/>
                </a:solidFill>
                <a:latin typeface="Tahoma"/>
                <a:cs typeface="Tahoma"/>
              </a:rPr>
              <a:t>Execution</a:t>
            </a:r>
            <a:r>
              <a:rPr dirty="0" sz="1600" b="1">
                <a:solidFill>
                  <a:srgbClr val="2b3b4b"/>
                </a:solidFill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2b3b4b"/>
                </a:solidFill>
                <a:latin typeface="Tahoma"/>
                <a:cs typeface="Tahoma"/>
              </a:rPr>
              <a:t>Methodologies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198" y="5349285"/>
            <a:ext cx="3333878" cy="15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Copyright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©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2021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Software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Pvt.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Ltd.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All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Rights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Reserved.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Cybage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 </a:t>
            </a:r>
            <a:r>
              <a:rPr dirty="0" sz="700">
                <a:solidFill>
                  <a:srgbClr val="404040"/>
                </a:solidFill>
                <a:latin typeface="JVQKUD+SegoeUI-Light"/>
                <a:cs typeface="JVQKUD+SegoeUI-Light"/>
              </a:rPr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49" y="5320248"/>
            <a:ext cx="1028513" cy="190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404040"/>
                </a:solidFill>
                <a:latin typeface="NLVURK+SegoeUI"/>
                <a:cs typeface="NLVURK+SegoeUI"/>
              </a:rPr>
              <a:t>www.cybage.com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89883" y="5319881"/>
            <a:ext cx="236014" cy="2030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898989"/>
                </a:solidFill>
                <a:latin typeface="Calibri"/>
                <a:cs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2022-07-01T04:20:53-05:00</dcterms:modified>
</cp:coreProperties>
</file>