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7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F4532B-F622-4129-B5BA-1B70BD33DD97}" type="datetimeFigureOut">
              <a:rPr lang="en-IN" smtClean="0"/>
              <a:t>26-04-2020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2EFA68-5228-4D4F-82F4-9D47EB16025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45093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F4532B-F622-4129-B5BA-1B70BD33DD97}" type="datetimeFigureOut">
              <a:rPr lang="en-IN" smtClean="0"/>
              <a:t>26-04-2020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2EFA68-5228-4D4F-82F4-9D47EB16025B}" type="slidenum">
              <a:rPr lang="en-IN" smtClean="0"/>
              <a:t>‹#›</a:t>
            </a:fld>
            <a:endParaRPr lang="en-IN"/>
          </a:p>
        </p:txBody>
      </p:sp>
    </p:spTree>
    <p:extLst>
      <p:ext uri="{BB962C8B-B14F-4D97-AF65-F5344CB8AC3E}">
        <p14:creationId xmlns:p14="http://schemas.microsoft.com/office/powerpoint/2010/main" val="1617915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F4532B-F622-4129-B5BA-1B70BD33DD97}" type="datetimeFigureOut">
              <a:rPr lang="en-IN" smtClean="0"/>
              <a:t>26-04-2020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2EFA68-5228-4D4F-82F4-9D47EB16025B}" type="slidenum">
              <a:rPr lang="en-IN" smtClean="0"/>
              <a:t>‹#›</a:t>
            </a:fld>
            <a:endParaRPr lang="en-IN"/>
          </a:p>
        </p:txBody>
      </p:sp>
    </p:spTree>
    <p:extLst>
      <p:ext uri="{BB962C8B-B14F-4D97-AF65-F5344CB8AC3E}">
        <p14:creationId xmlns:p14="http://schemas.microsoft.com/office/powerpoint/2010/main" val="3089439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F4532B-F622-4129-B5BA-1B70BD33DD97}" type="datetimeFigureOut">
              <a:rPr lang="en-IN" smtClean="0"/>
              <a:t>26-04-2020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2EFA68-5228-4D4F-82F4-9D47EB16025B}" type="slidenum">
              <a:rPr lang="en-IN" smtClean="0"/>
              <a:t>‹#›</a:t>
            </a:fld>
            <a:endParaRPr lang="en-IN"/>
          </a:p>
        </p:txBody>
      </p:sp>
    </p:spTree>
    <p:extLst>
      <p:ext uri="{BB962C8B-B14F-4D97-AF65-F5344CB8AC3E}">
        <p14:creationId xmlns:p14="http://schemas.microsoft.com/office/powerpoint/2010/main" val="322550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F4532B-F622-4129-B5BA-1B70BD33DD97}" type="datetimeFigureOut">
              <a:rPr lang="en-IN" smtClean="0"/>
              <a:t>26-04-2020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2EFA68-5228-4D4F-82F4-9D47EB16025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970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F4532B-F622-4129-B5BA-1B70BD33DD97}" type="datetimeFigureOut">
              <a:rPr lang="en-IN" smtClean="0"/>
              <a:t>26-04-2020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2EFA68-5228-4D4F-82F4-9D47EB16025B}" type="slidenum">
              <a:rPr lang="en-IN" smtClean="0"/>
              <a:t>‹#›</a:t>
            </a:fld>
            <a:endParaRPr lang="en-IN"/>
          </a:p>
        </p:txBody>
      </p:sp>
    </p:spTree>
    <p:extLst>
      <p:ext uri="{BB962C8B-B14F-4D97-AF65-F5344CB8AC3E}">
        <p14:creationId xmlns:p14="http://schemas.microsoft.com/office/powerpoint/2010/main" val="125772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F4532B-F622-4129-B5BA-1B70BD33DD97}" type="datetimeFigureOut">
              <a:rPr lang="en-IN" smtClean="0"/>
              <a:t>26-04-2020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2EFA68-5228-4D4F-82F4-9D47EB16025B}" type="slidenum">
              <a:rPr lang="en-IN" smtClean="0"/>
              <a:t>‹#›</a:t>
            </a:fld>
            <a:endParaRPr lang="en-IN"/>
          </a:p>
        </p:txBody>
      </p:sp>
    </p:spTree>
    <p:extLst>
      <p:ext uri="{BB962C8B-B14F-4D97-AF65-F5344CB8AC3E}">
        <p14:creationId xmlns:p14="http://schemas.microsoft.com/office/powerpoint/2010/main" val="3523890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F4532B-F622-4129-B5BA-1B70BD33DD97}" type="datetimeFigureOut">
              <a:rPr lang="en-IN" smtClean="0"/>
              <a:t>26-04-2020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2EFA68-5228-4D4F-82F4-9D47EB16025B}" type="slidenum">
              <a:rPr lang="en-IN" smtClean="0"/>
              <a:t>‹#›</a:t>
            </a:fld>
            <a:endParaRPr lang="en-IN"/>
          </a:p>
        </p:txBody>
      </p:sp>
    </p:spTree>
    <p:extLst>
      <p:ext uri="{BB962C8B-B14F-4D97-AF65-F5344CB8AC3E}">
        <p14:creationId xmlns:p14="http://schemas.microsoft.com/office/powerpoint/2010/main" val="3922437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1F4532B-F622-4129-B5BA-1B70BD33DD97}" type="datetimeFigureOut">
              <a:rPr lang="en-IN" smtClean="0"/>
              <a:t>26-04-2020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F2EFA68-5228-4D4F-82F4-9D47EB16025B}" type="slidenum">
              <a:rPr lang="en-IN" smtClean="0"/>
              <a:t>‹#›</a:t>
            </a:fld>
            <a:endParaRPr lang="en-IN"/>
          </a:p>
        </p:txBody>
      </p:sp>
    </p:spTree>
    <p:extLst>
      <p:ext uri="{BB962C8B-B14F-4D97-AF65-F5344CB8AC3E}">
        <p14:creationId xmlns:p14="http://schemas.microsoft.com/office/powerpoint/2010/main" val="19371217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1F4532B-F622-4129-B5BA-1B70BD33DD97}" type="datetimeFigureOut">
              <a:rPr lang="en-IN" smtClean="0"/>
              <a:t>26-04-2020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F2EFA68-5228-4D4F-82F4-9D47EB16025B}" type="slidenum">
              <a:rPr lang="en-IN" smtClean="0"/>
              <a:t>‹#›</a:t>
            </a:fld>
            <a:endParaRPr lang="en-IN"/>
          </a:p>
        </p:txBody>
      </p:sp>
    </p:spTree>
    <p:extLst>
      <p:ext uri="{BB962C8B-B14F-4D97-AF65-F5344CB8AC3E}">
        <p14:creationId xmlns:p14="http://schemas.microsoft.com/office/powerpoint/2010/main" val="2143008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F4532B-F622-4129-B5BA-1B70BD33DD97}" type="datetimeFigureOut">
              <a:rPr lang="en-IN" smtClean="0"/>
              <a:t>26-04-2020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2EFA68-5228-4D4F-82F4-9D47EB16025B}" type="slidenum">
              <a:rPr lang="en-IN" smtClean="0"/>
              <a:t>‹#›</a:t>
            </a:fld>
            <a:endParaRPr lang="en-IN"/>
          </a:p>
        </p:txBody>
      </p:sp>
    </p:spTree>
    <p:extLst>
      <p:ext uri="{BB962C8B-B14F-4D97-AF65-F5344CB8AC3E}">
        <p14:creationId xmlns:p14="http://schemas.microsoft.com/office/powerpoint/2010/main" val="205009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1F4532B-F622-4129-B5BA-1B70BD33DD97}" type="datetimeFigureOut">
              <a:rPr lang="en-IN" smtClean="0"/>
              <a:t>26-04-2020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F2EFA68-5228-4D4F-82F4-9D47EB16025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541725"/>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07A8-C200-48AE-A0F4-EDCEB34078FE}"/>
              </a:ext>
            </a:extLst>
          </p:cNvPr>
          <p:cNvSpPr>
            <a:spLocks noGrp="1"/>
          </p:cNvSpPr>
          <p:nvPr>
            <p:ph type="ctrTitle"/>
          </p:nvPr>
        </p:nvSpPr>
        <p:spPr>
          <a:xfrm>
            <a:off x="829994" y="1265390"/>
            <a:ext cx="10058400" cy="1266796"/>
          </a:xfrm>
        </p:spPr>
        <p:txBody>
          <a:bodyPr>
            <a:normAutofit fontScale="90000"/>
          </a:bodyPr>
          <a:lstStyle/>
          <a:p>
            <a:pPr algn="ctr"/>
            <a:r>
              <a:rPr lang="en-IN" sz="6600" dirty="0"/>
              <a:t>GOOGLE PLAY STORE DATA ANALYSIS</a:t>
            </a:r>
          </a:p>
        </p:txBody>
      </p:sp>
      <p:sp>
        <p:nvSpPr>
          <p:cNvPr id="3" name="Subtitle 2">
            <a:extLst>
              <a:ext uri="{FF2B5EF4-FFF2-40B4-BE49-F238E27FC236}">
                <a16:creationId xmlns:a16="http://schemas.microsoft.com/office/drawing/2014/main" id="{FAF66230-D3F0-4C8F-8714-5610FB124662}"/>
              </a:ext>
            </a:extLst>
          </p:cNvPr>
          <p:cNvSpPr>
            <a:spLocks noGrp="1"/>
          </p:cNvSpPr>
          <p:nvPr>
            <p:ph type="subTitle" idx="1"/>
          </p:nvPr>
        </p:nvSpPr>
        <p:spPr>
          <a:xfrm>
            <a:off x="1395472" y="4856872"/>
            <a:ext cx="10058400" cy="1143000"/>
          </a:xfrm>
        </p:spPr>
        <p:txBody>
          <a:bodyPr>
            <a:normAutofit fontScale="85000" lnSpcReduction="20000"/>
          </a:bodyPr>
          <a:lstStyle/>
          <a:p>
            <a:r>
              <a:rPr lang="en-IN" dirty="0"/>
              <a:t>SUBMITTED TO: 	PROF. PATTABIRAMAN V</a:t>
            </a:r>
          </a:p>
          <a:p>
            <a:r>
              <a:rPr lang="en-IN" dirty="0"/>
              <a:t>SUBMITTED BY: 	SAGAR PANDEY </a:t>
            </a:r>
          </a:p>
          <a:p>
            <a:r>
              <a:rPr lang="en-IN" dirty="0"/>
              <a:t>			18BCE1002</a:t>
            </a:r>
          </a:p>
        </p:txBody>
      </p:sp>
      <p:sp>
        <p:nvSpPr>
          <p:cNvPr id="4" name="TextBox 3">
            <a:extLst>
              <a:ext uri="{FF2B5EF4-FFF2-40B4-BE49-F238E27FC236}">
                <a16:creationId xmlns:a16="http://schemas.microsoft.com/office/drawing/2014/main" id="{285539A9-BB26-4882-B006-04FC40F44997}"/>
              </a:ext>
            </a:extLst>
          </p:cNvPr>
          <p:cNvSpPr txBox="1"/>
          <p:nvPr/>
        </p:nvSpPr>
        <p:spPr>
          <a:xfrm>
            <a:off x="3261360" y="3279030"/>
            <a:ext cx="5669279" cy="830997"/>
          </a:xfrm>
          <a:prstGeom prst="rect">
            <a:avLst/>
          </a:prstGeom>
          <a:noFill/>
        </p:spPr>
        <p:txBody>
          <a:bodyPr wrap="square" rtlCol="0">
            <a:spAutoFit/>
          </a:bodyPr>
          <a:lstStyle/>
          <a:p>
            <a:pPr algn="ctr"/>
            <a:r>
              <a:rPr lang="en-IN" sz="2400" dirty="0">
                <a:solidFill>
                  <a:srgbClr val="727E63"/>
                </a:solidFill>
                <a:latin typeface="+mj-lt"/>
              </a:rPr>
              <a:t>CSE 3020</a:t>
            </a:r>
          </a:p>
          <a:p>
            <a:pPr algn="ctr"/>
            <a:r>
              <a:rPr lang="en-IN" sz="2400" dirty="0">
                <a:solidFill>
                  <a:srgbClr val="727E63"/>
                </a:solidFill>
                <a:latin typeface="+mj-lt"/>
              </a:rPr>
              <a:t>DATA VISULISATION PROJECT FINAL REVIEW</a:t>
            </a:r>
          </a:p>
        </p:txBody>
      </p:sp>
    </p:spTree>
    <p:extLst>
      <p:ext uri="{BB962C8B-B14F-4D97-AF65-F5344CB8AC3E}">
        <p14:creationId xmlns:p14="http://schemas.microsoft.com/office/powerpoint/2010/main" val="4259968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4B4E-04CC-441E-93CA-D79AF33000A7}"/>
              </a:ext>
            </a:extLst>
          </p:cNvPr>
          <p:cNvSpPr>
            <a:spLocks noGrp="1"/>
          </p:cNvSpPr>
          <p:nvPr>
            <p:ph type="title"/>
          </p:nvPr>
        </p:nvSpPr>
        <p:spPr/>
        <p:txBody>
          <a:bodyPr/>
          <a:lstStyle/>
          <a:p>
            <a:r>
              <a:rPr lang="en-IN" dirty="0"/>
              <a:t>CONCLUSIONS </a:t>
            </a:r>
          </a:p>
        </p:txBody>
      </p:sp>
      <p:sp>
        <p:nvSpPr>
          <p:cNvPr id="3" name="Content Placeholder 2">
            <a:extLst>
              <a:ext uri="{FF2B5EF4-FFF2-40B4-BE49-F238E27FC236}">
                <a16:creationId xmlns:a16="http://schemas.microsoft.com/office/drawing/2014/main" id="{F26BCDAA-EC9F-4FF4-B4C4-F690C35E7183}"/>
              </a:ext>
            </a:extLst>
          </p:cNvPr>
          <p:cNvSpPr>
            <a:spLocks noGrp="1"/>
          </p:cNvSpPr>
          <p:nvPr>
            <p:ph idx="1"/>
          </p:nvPr>
        </p:nvSpPr>
        <p:spPr/>
        <p:txBody>
          <a:bodyPr/>
          <a:lstStyle/>
          <a:p>
            <a:endParaRPr lang="en-IN" dirty="0"/>
          </a:p>
          <a:p>
            <a:r>
              <a:rPr lang="en-IN" dirty="0"/>
              <a:t> The algorithms namely KNeighbor, Random Forest Classifier and Decision Tree Regressor were used to fit the dataset and predict the results. The </a:t>
            </a:r>
            <a:r>
              <a:rPr lang="en-IN" b="1" dirty="0"/>
              <a:t>Random Forest Regressor </a:t>
            </a:r>
            <a:r>
              <a:rPr lang="en-IN" dirty="0"/>
              <a:t>proved to be the best suited algorithm for this dataset with an accuracy of </a:t>
            </a:r>
            <a:r>
              <a:rPr lang="en-IN" b="1" dirty="0"/>
              <a:t>93.85% </a:t>
            </a:r>
            <a:r>
              <a:rPr lang="en-IN" dirty="0"/>
              <a:t>followed by </a:t>
            </a:r>
            <a:r>
              <a:rPr lang="en-IN" b="1" dirty="0"/>
              <a:t>Decision Tree Regressor </a:t>
            </a:r>
            <a:r>
              <a:rPr lang="en-IN" dirty="0"/>
              <a:t>and </a:t>
            </a:r>
            <a:r>
              <a:rPr lang="en-IN" b="1" dirty="0"/>
              <a:t>KNeighbor </a:t>
            </a:r>
            <a:r>
              <a:rPr lang="en-IN" dirty="0"/>
              <a:t>with accuracies of </a:t>
            </a:r>
            <a:r>
              <a:rPr lang="en-IN" b="1" dirty="0"/>
              <a:t>93.00% </a:t>
            </a:r>
            <a:r>
              <a:rPr lang="en-IN" dirty="0"/>
              <a:t>and </a:t>
            </a:r>
            <a:r>
              <a:rPr lang="en-IN" b="1" dirty="0"/>
              <a:t>92.59% </a:t>
            </a:r>
            <a:r>
              <a:rPr lang="en-IN" dirty="0"/>
              <a:t>respectively. </a:t>
            </a:r>
          </a:p>
          <a:p>
            <a:pPr marL="0" indent="0">
              <a:buNone/>
            </a:pPr>
            <a:endParaRPr lang="en-IN" dirty="0"/>
          </a:p>
          <a:p>
            <a:r>
              <a:rPr lang="en-IN" dirty="0"/>
              <a:t>• The Random Forest regressor gives the best accuracy but lags behind in training time since around 150 trees were made in this process to achieve this accuracy. </a:t>
            </a:r>
          </a:p>
          <a:p>
            <a:r>
              <a:rPr lang="en-IN" dirty="0"/>
              <a:t>• On the other hand, the Decision Tree Classifier proves to be the fastest with quite acceptable accuracy of 93.0% </a:t>
            </a:r>
          </a:p>
          <a:p>
            <a:endParaRPr lang="en-IN" dirty="0"/>
          </a:p>
        </p:txBody>
      </p:sp>
    </p:spTree>
    <p:extLst>
      <p:ext uri="{BB962C8B-B14F-4D97-AF65-F5344CB8AC3E}">
        <p14:creationId xmlns:p14="http://schemas.microsoft.com/office/powerpoint/2010/main" val="1407626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84A73-EF91-4F8B-8FD9-6B3E568E4147}"/>
              </a:ext>
            </a:extLst>
          </p:cNvPr>
          <p:cNvSpPr>
            <a:spLocks noGrp="1"/>
          </p:cNvSpPr>
          <p:nvPr>
            <p:ph type="title"/>
          </p:nvPr>
        </p:nvSpPr>
        <p:spPr/>
        <p:txBody>
          <a:bodyPr/>
          <a:lstStyle/>
          <a:p>
            <a:r>
              <a:rPr lang="en-IN" dirty="0"/>
              <a:t>PROBLEM DEFINITION</a:t>
            </a:r>
          </a:p>
        </p:txBody>
      </p:sp>
      <p:sp>
        <p:nvSpPr>
          <p:cNvPr id="3" name="Content Placeholder 2">
            <a:extLst>
              <a:ext uri="{FF2B5EF4-FFF2-40B4-BE49-F238E27FC236}">
                <a16:creationId xmlns:a16="http://schemas.microsoft.com/office/drawing/2014/main" id="{1ABC888A-9519-474B-8E02-69C5838795C3}"/>
              </a:ext>
            </a:extLst>
          </p:cNvPr>
          <p:cNvSpPr>
            <a:spLocks noGrp="1"/>
          </p:cNvSpPr>
          <p:nvPr>
            <p:ph idx="1"/>
          </p:nvPr>
        </p:nvSpPr>
        <p:spPr/>
        <p:txBody>
          <a:bodyPr>
            <a:normAutofit/>
          </a:bodyPr>
          <a:lstStyle/>
          <a:p>
            <a:r>
              <a:rPr lang="en-IN" dirty="0"/>
              <a:t>With more and more number of apps being launched today developers face a great competition</a:t>
            </a:r>
          </a:p>
          <a:p>
            <a:r>
              <a:rPr lang="en-IN" dirty="0"/>
              <a:t>for the downloads on google play store/app store. </a:t>
            </a:r>
          </a:p>
          <a:p>
            <a:r>
              <a:rPr lang="en-IN" dirty="0"/>
              <a:t>While google play store lets you know the category of the app but doesn't give any analysis how other apps in that category are performing and where you stand in number of installs, downloads and review.</a:t>
            </a:r>
          </a:p>
          <a:p>
            <a:r>
              <a:rPr lang="en-IN" dirty="0"/>
              <a:t>If a developer is aiming for just making money out of apps he needs know that launching what kind of app will give him the maximum Return of Investment (ROI).</a:t>
            </a:r>
          </a:p>
          <a:p>
            <a:r>
              <a:rPr lang="en-IN" dirty="0"/>
              <a:t>If his app is already in the market he will also be able to predict the expected number of installs depending upon the current rating he has.</a:t>
            </a:r>
          </a:p>
        </p:txBody>
      </p:sp>
    </p:spTree>
    <p:extLst>
      <p:ext uri="{BB962C8B-B14F-4D97-AF65-F5344CB8AC3E}">
        <p14:creationId xmlns:p14="http://schemas.microsoft.com/office/powerpoint/2010/main" val="1302031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E655-55A7-4C61-BE85-E8E15B0D7C59}"/>
              </a:ext>
            </a:extLst>
          </p:cNvPr>
          <p:cNvSpPr>
            <a:spLocks noGrp="1"/>
          </p:cNvSpPr>
          <p:nvPr>
            <p:ph type="title"/>
          </p:nvPr>
        </p:nvSpPr>
        <p:spPr/>
        <p:txBody>
          <a:bodyPr/>
          <a:lstStyle/>
          <a:p>
            <a:r>
              <a:rPr lang="en-IN" dirty="0"/>
              <a:t>OBJECTIVE/OUTCOME</a:t>
            </a:r>
          </a:p>
        </p:txBody>
      </p:sp>
      <p:sp>
        <p:nvSpPr>
          <p:cNvPr id="3" name="Content Placeholder 2">
            <a:extLst>
              <a:ext uri="{FF2B5EF4-FFF2-40B4-BE49-F238E27FC236}">
                <a16:creationId xmlns:a16="http://schemas.microsoft.com/office/drawing/2014/main" id="{519EC6AD-682C-43E6-BB32-1BA2784CF048}"/>
              </a:ext>
            </a:extLst>
          </p:cNvPr>
          <p:cNvSpPr>
            <a:spLocks noGrp="1"/>
          </p:cNvSpPr>
          <p:nvPr>
            <p:ph idx="1"/>
          </p:nvPr>
        </p:nvSpPr>
        <p:spPr/>
        <p:txBody>
          <a:bodyPr/>
          <a:lstStyle/>
          <a:p>
            <a:endParaRPr lang="en-IN" dirty="0"/>
          </a:p>
          <a:p>
            <a:r>
              <a:rPr lang="en-IN" dirty="0"/>
              <a:t>Along with the prediction the project also will give basic analysis of the statistics of the data.</a:t>
            </a:r>
          </a:p>
          <a:p>
            <a:r>
              <a:rPr lang="en-IN" dirty="0"/>
              <a:t>For example bar charts, histograms, pie charts, bee swarm charts etc.</a:t>
            </a:r>
          </a:p>
          <a:p>
            <a:endParaRPr lang="en-IN" dirty="0"/>
          </a:p>
          <a:p>
            <a:r>
              <a:rPr lang="en-IN" dirty="0"/>
              <a:t>The main focus of the project is to felicitate the developer to predict the installs and cluster the given data into categories using various techniques.</a:t>
            </a:r>
          </a:p>
          <a:p>
            <a:endParaRPr lang="en-IN" dirty="0"/>
          </a:p>
        </p:txBody>
      </p:sp>
    </p:spTree>
    <p:extLst>
      <p:ext uri="{BB962C8B-B14F-4D97-AF65-F5344CB8AC3E}">
        <p14:creationId xmlns:p14="http://schemas.microsoft.com/office/powerpoint/2010/main" val="632910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3635-955A-46F6-9BBA-2FF9DB3F48A1}"/>
              </a:ext>
            </a:extLst>
          </p:cNvPr>
          <p:cNvSpPr>
            <a:spLocks noGrp="1"/>
          </p:cNvSpPr>
          <p:nvPr>
            <p:ph type="title"/>
          </p:nvPr>
        </p:nvSpPr>
        <p:spPr>
          <a:xfrm>
            <a:off x="1066800" y="0"/>
            <a:ext cx="10058400" cy="1450757"/>
          </a:xfrm>
        </p:spPr>
        <p:txBody>
          <a:bodyPr/>
          <a:lstStyle/>
          <a:p>
            <a:r>
              <a:rPr lang="en-IN" dirty="0"/>
              <a:t>RAW DATA SET</a:t>
            </a:r>
          </a:p>
        </p:txBody>
      </p:sp>
      <p:pic>
        <p:nvPicPr>
          <p:cNvPr id="4" name="Content Placeholder 3">
            <a:extLst>
              <a:ext uri="{FF2B5EF4-FFF2-40B4-BE49-F238E27FC236}">
                <a16:creationId xmlns:a16="http://schemas.microsoft.com/office/drawing/2014/main" id="{270F83CF-BDC9-48CE-BB1F-BA4DABE92DD6}"/>
              </a:ext>
            </a:extLst>
          </p:cNvPr>
          <p:cNvPicPr>
            <a:picLocks noGrp="1" noChangeAspect="1"/>
          </p:cNvPicPr>
          <p:nvPr>
            <p:ph idx="1"/>
          </p:nvPr>
        </p:nvPicPr>
        <p:blipFill>
          <a:blip r:embed="rId2"/>
          <a:stretch>
            <a:fillRect/>
          </a:stretch>
        </p:blipFill>
        <p:spPr>
          <a:xfrm>
            <a:off x="1506250" y="1846263"/>
            <a:ext cx="9239825" cy="4022725"/>
          </a:xfrm>
          <a:prstGeom prst="rect">
            <a:avLst/>
          </a:prstGeom>
        </p:spPr>
      </p:pic>
    </p:spTree>
    <p:extLst>
      <p:ext uri="{BB962C8B-B14F-4D97-AF65-F5344CB8AC3E}">
        <p14:creationId xmlns:p14="http://schemas.microsoft.com/office/powerpoint/2010/main" val="254899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F0DC0-C0F0-4C2D-A51B-EF49E87C8496}"/>
              </a:ext>
            </a:extLst>
          </p:cNvPr>
          <p:cNvSpPr>
            <a:spLocks noGrp="1"/>
          </p:cNvSpPr>
          <p:nvPr>
            <p:ph type="title"/>
          </p:nvPr>
        </p:nvSpPr>
        <p:spPr/>
        <p:txBody>
          <a:bodyPr/>
          <a:lstStyle/>
          <a:p>
            <a:r>
              <a:rPr lang="en-IN" dirty="0"/>
              <a:t>PROBLEMS WITH RAW DATASET</a:t>
            </a:r>
          </a:p>
        </p:txBody>
      </p:sp>
      <p:sp>
        <p:nvSpPr>
          <p:cNvPr id="3" name="Content Placeholder 2">
            <a:extLst>
              <a:ext uri="{FF2B5EF4-FFF2-40B4-BE49-F238E27FC236}">
                <a16:creationId xmlns:a16="http://schemas.microsoft.com/office/drawing/2014/main" id="{374BE8AB-5658-422A-A4B1-B44269E63D0C}"/>
              </a:ext>
            </a:extLst>
          </p:cNvPr>
          <p:cNvSpPr>
            <a:spLocks noGrp="1"/>
          </p:cNvSpPr>
          <p:nvPr>
            <p:ph idx="1"/>
          </p:nvPr>
        </p:nvSpPr>
        <p:spPr/>
        <p:txBody>
          <a:bodyPr/>
          <a:lstStyle/>
          <a:p>
            <a:br>
              <a:rPr lang="en-IN" dirty="0"/>
            </a:br>
            <a:endParaRPr lang="en-IN" dirty="0"/>
          </a:p>
          <a:p>
            <a:r>
              <a:rPr lang="en-IN" dirty="0"/>
              <a:t>The csv file presented the following  problems:</a:t>
            </a:r>
          </a:p>
          <a:p>
            <a:pPr lvl="1"/>
            <a:r>
              <a:rPr lang="en-IN" sz="2000" dirty="0"/>
              <a:t>Mismatched value in columns</a:t>
            </a:r>
          </a:p>
          <a:p>
            <a:pPr lvl="1"/>
            <a:r>
              <a:rPr lang="en-IN" sz="2000" dirty="0"/>
              <a:t>Wrong data type</a:t>
            </a:r>
          </a:p>
          <a:p>
            <a:pPr lvl="1"/>
            <a:r>
              <a:rPr lang="en-IN" sz="2000" dirty="0"/>
              <a:t>Out of bound values</a:t>
            </a:r>
          </a:p>
          <a:p>
            <a:pPr lvl="1"/>
            <a:r>
              <a:rPr lang="en-IN" sz="2000" dirty="0"/>
              <a:t>Empty cells in data</a:t>
            </a:r>
          </a:p>
        </p:txBody>
      </p:sp>
    </p:spTree>
    <p:extLst>
      <p:ext uri="{BB962C8B-B14F-4D97-AF65-F5344CB8AC3E}">
        <p14:creationId xmlns:p14="http://schemas.microsoft.com/office/powerpoint/2010/main" val="1315653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29D6-6508-4275-A22A-299BDFB5A92E}"/>
              </a:ext>
            </a:extLst>
          </p:cNvPr>
          <p:cNvSpPr>
            <a:spLocks noGrp="1"/>
          </p:cNvSpPr>
          <p:nvPr>
            <p:ph type="title"/>
          </p:nvPr>
        </p:nvSpPr>
        <p:spPr/>
        <p:txBody>
          <a:bodyPr/>
          <a:lstStyle/>
          <a:p>
            <a:r>
              <a:rPr lang="en-IN" dirty="0"/>
              <a:t>CLEANED DATA SET USING JUPYTER NOTEBOOK</a:t>
            </a:r>
          </a:p>
        </p:txBody>
      </p:sp>
      <p:sp>
        <p:nvSpPr>
          <p:cNvPr id="3" name="Content Placeholder 2">
            <a:extLst>
              <a:ext uri="{FF2B5EF4-FFF2-40B4-BE49-F238E27FC236}">
                <a16:creationId xmlns:a16="http://schemas.microsoft.com/office/drawing/2014/main" id="{5EACC0BB-3E69-4927-95E4-EA7DFE953C2E}"/>
              </a:ext>
            </a:extLst>
          </p:cNvPr>
          <p:cNvSpPr>
            <a:spLocks noGrp="1"/>
          </p:cNvSpPr>
          <p:nvPr>
            <p:ph idx="1"/>
          </p:nvPr>
        </p:nvSpPr>
        <p:spPr/>
        <p:txBody>
          <a:bodyPr/>
          <a:lstStyle/>
          <a:p>
            <a:endParaRPr lang="en-IN" dirty="0"/>
          </a:p>
          <a:p>
            <a:r>
              <a:rPr lang="en-IN" dirty="0"/>
              <a:t>Jupyter Notebook was used to clean the data set and perform the required modifications in the given raw data set.</a:t>
            </a:r>
          </a:p>
          <a:p>
            <a:r>
              <a:rPr lang="en-IN" dirty="0"/>
              <a:t>The complete project is to be developed in the same environment including the training and testing of data.</a:t>
            </a:r>
          </a:p>
          <a:p>
            <a:endParaRPr lang="en-IN" dirty="0"/>
          </a:p>
        </p:txBody>
      </p:sp>
      <p:pic>
        <p:nvPicPr>
          <p:cNvPr id="4" name="Picture 3">
            <a:extLst>
              <a:ext uri="{FF2B5EF4-FFF2-40B4-BE49-F238E27FC236}">
                <a16:creationId xmlns:a16="http://schemas.microsoft.com/office/drawing/2014/main" id="{715AEAD4-26B5-4152-BED1-086697A47165}"/>
              </a:ext>
            </a:extLst>
          </p:cNvPr>
          <p:cNvPicPr>
            <a:picLocks noChangeAspect="1"/>
          </p:cNvPicPr>
          <p:nvPr/>
        </p:nvPicPr>
        <p:blipFill>
          <a:blip r:embed="rId2"/>
          <a:stretch>
            <a:fillRect/>
          </a:stretch>
        </p:blipFill>
        <p:spPr>
          <a:xfrm>
            <a:off x="6648362" y="3429000"/>
            <a:ext cx="4507318" cy="2763828"/>
          </a:xfrm>
          <a:prstGeom prst="rect">
            <a:avLst/>
          </a:prstGeom>
        </p:spPr>
      </p:pic>
      <p:pic>
        <p:nvPicPr>
          <p:cNvPr id="5" name="Picture 4">
            <a:extLst>
              <a:ext uri="{FF2B5EF4-FFF2-40B4-BE49-F238E27FC236}">
                <a16:creationId xmlns:a16="http://schemas.microsoft.com/office/drawing/2014/main" id="{2D6DE33F-5AB3-4915-8FEA-F031EAC20A73}"/>
              </a:ext>
            </a:extLst>
          </p:cNvPr>
          <p:cNvPicPr>
            <a:picLocks noChangeAspect="1"/>
          </p:cNvPicPr>
          <p:nvPr/>
        </p:nvPicPr>
        <p:blipFill>
          <a:blip r:embed="rId3"/>
          <a:stretch>
            <a:fillRect/>
          </a:stretch>
        </p:blipFill>
        <p:spPr>
          <a:xfrm>
            <a:off x="652319" y="3634027"/>
            <a:ext cx="4163006" cy="2619741"/>
          </a:xfrm>
          <a:prstGeom prst="rect">
            <a:avLst/>
          </a:prstGeom>
        </p:spPr>
      </p:pic>
      <p:sp>
        <p:nvSpPr>
          <p:cNvPr id="6" name="Arrow: Right 5">
            <a:extLst>
              <a:ext uri="{FF2B5EF4-FFF2-40B4-BE49-F238E27FC236}">
                <a16:creationId xmlns:a16="http://schemas.microsoft.com/office/drawing/2014/main" id="{37BC309B-0534-45EF-9274-11B49A30A42D}"/>
              </a:ext>
            </a:extLst>
          </p:cNvPr>
          <p:cNvSpPr/>
          <p:nvPr/>
        </p:nvSpPr>
        <p:spPr>
          <a:xfrm>
            <a:off x="4979963" y="4431323"/>
            <a:ext cx="1668399" cy="393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85390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F20C-B221-450A-8125-1F60E2FD9E71}"/>
              </a:ext>
            </a:extLst>
          </p:cNvPr>
          <p:cNvSpPr>
            <a:spLocks noGrp="1"/>
          </p:cNvSpPr>
          <p:nvPr>
            <p:ph type="title"/>
          </p:nvPr>
        </p:nvSpPr>
        <p:spPr/>
        <p:txBody>
          <a:bodyPr/>
          <a:lstStyle/>
          <a:p>
            <a:r>
              <a:rPr lang="en-IN" dirty="0"/>
              <a:t>TECHNIQUES AND METHODS</a:t>
            </a:r>
          </a:p>
        </p:txBody>
      </p:sp>
      <p:sp>
        <p:nvSpPr>
          <p:cNvPr id="3" name="Content Placeholder 2">
            <a:extLst>
              <a:ext uri="{FF2B5EF4-FFF2-40B4-BE49-F238E27FC236}">
                <a16:creationId xmlns:a16="http://schemas.microsoft.com/office/drawing/2014/main" id="{7407401F-5E4B-4CA2-BC70-724760E943F0}"/>
              </a:ext>
            </a:extLst>
          </p:cNvPr>
          <p:cNvSpPr>
            <a:spLocks noGrp="1"/>
          </p:cNvSpPr>
          <p:nvPr>
            <p:ph idx="1"/>
          </p:nvPr>
        </p:nvSpPr>
        <p:spPr/>
        <p:txBody>
          <a:bodyPr/>
          <a:lstStyle/>
          <a:p>
            <a:endParaRPr lang="en-IN" dirty="0"/>
          </a:p>
          <a:p>
            <a:r>
              <a:rPr lang="en-IN" dirty="0"/>
              <a:t>Following ML techniques are intended to be used for the prediction:</a:t>
            </a:r>
          </a:p>
          <a:p>
            <a:r>
              <a:rPr lang="en-IN" dirty="0"/>
              <a:t>	</a:t>
            </a:r>
            <a:endParaRPr lang="en-IN" b="1" dirty="0"/>
          </a:p>
          <a:p>
            <a:pPr lvl="1"/>
            <a:r>
              <a:rPr lang="en-IN" b="1" dirty="0"/>
              <a:t>KNeighbor Classifier</a:t>
            </a:r>
          </a:p>
          <a:p>
            <a:pPr lvl="1"/>
            <a:r>
              <a:rPr lang="en-IN" b="1" dirty="0"/>
              <a:t>Random Tree Classifier</a:t>
            </a:r>
          </a:p>
          <a:p>
            <a:pPr lvl="1"/>
            <a:r>
              <a:rPr lang="en-IN" b="1" dirty="0"/>
              <a:t>Decision Tree Classifier</a:t>
            </a:r>
          </a:p>
          <a:p>
            <a:pPr lvl="1"/>
            <a:endParaRPr lang="en-IN" sz="2000" dirty="0"/>
          </a:p>
          <a:p>
            <a:pPr marL="201168" lvl="1" indent="0">
              <a:buNone/>
            </a:pPr>
            <a:r>
              <a:rPr lang="en-IN" sz="2000" dirty="0"/>
              <a:t>For training the model 70% of the data will be utilised and 30% will be used for testing and confusion matrix will be used for checking accuracy.</a:t>
            </a:r>
          </a:p>
        </p:txBody>
      </p:sp>
    </p:spTree>
    <p:extLst>
      <p:ext uri="{BB962C8B-B14F-4D97-AF65-F5344CB8AC3E}">
        <p14:creationId xmlns:p14="http://schemas.microsoft.com/office/powerpoint/2010/main" val="1397341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63B74-3981-4AF9-A9DF-8D7B6FAD4A36}"/>
              </a:ext>
            </a:extLst>
          </p:cNvPr>
          <p:cNvSpPr>
            <a:spLocks noGrp="1"/>
          </p:cNvSpPr>
          <p:nvPr>
            <p:ph type="title"/>
          </p:nvPr>
        </p:nvSpPr>
        <p:spPr/>
        <p:txBody>
          <a:bodyPr/>
          <a:lstStyle/>
          <a:p>
            <a:r>
              <a:rPr lang="en-IN" dirty="0"/>
              <a:t>WORKFLOW</a:t>
            </a:r>
          </a:p>
        </p:txBody>
      </p:sp>
      <p:pic>
        <p:nvPicPr>
          <p:cNvPr id="4" name="Content Placeholder 3">
            <a:extLst>
              <a:ext uri="{FF2B5EF4-FFF2-40B4-BE49-F238E27FC236}">
                <a16:creationId xmlns:a16="http://schemas.microsoft.com/office/drawing/2014/main" id="{183DECFE-C562-4EC1-A878-AFC3DD983F82}"/>
              </a:ext>
            </a:extLst>
          </p:cNvPr>
          <p:cNvPicPr>
            <a:picLocks noGrp="1" noChangeAspect="1"/>
          </p:cNvPicPr>
          <p:nvPr>
            <p:ph idx="1"/>
          </p:nvPr>
        </p:nvPicPr>
        <p:blipFill>
          <a:blip r:embed="rId2"/>
          <a:stretch>
            <a:fillRect/>
          </a:stretch>
        </p:blipFill>
        <p:spPr>
          <a:xfrm>
            <a:off x="2954215" y="2223994"/>
            <a:ext cx="5969469" cy="3085182"/>
          </a:xfrm>
          <a:prstGeom prst="rect">
            <a:avLst/>
          </a:prstGeom>
        </p:spPr>
      </p:pic>
    </p:spTree>
    <p:extLst>
      <p:ext uri="{BB962C8B-B14F-4D97-AF65-F5344CB8AC3E}">
        <p14:creationId xmlns:p14="http://schemas.microsoft.com/office/powerpoint/2010/main" val="1021051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C18D-0CB3-49C5-8B3E-34A44D4C26F6}"/>
              </a:ext>
            </a:extLst>
          </p:cNvPr>
          <p:cNvSpPr>
            <a:spLocks noGrp="1"/>
          </p:cNvSpPr>
          <p:nvPr>
            <p:ph type="title"/>
          </p:nvPr>
        </p:nvSpPr>
        <p:spPr/>
        <p:txBody>
          <a:bodyPr/>
          <a:lstStyle/>
          <a:p>
            <a:r>
              <a:rPr lang="en-IN" dirty="0"/>
              <a:t>RESULTS</a:t>
            </a:r>
          </a:p>
        </p:txBody>
      </p:sp>
      <p:pic>
        <p:nvPicPr>
          <p:cNvPr id="7" name="Content Placeholder 6">
            <a:extLst>
              <a:ext uri="{FF2B5EF4-FFF2-40B4-BE49-F238E27FC236}">
                <a16:creationId xmlns:a16="http://schemas.microsoft.com/office/drawing/2014/main" id="{CEED24DC-085A-466D-8B53-627290210943}"/>
              </a:ext>
            </a:extLst>
          </p:cNvPr>
          <p:cNvPicPr>
            <a:picLocks noGrp="1" noChangeAspect="1"/>
          </p:cNvPicPr>
          <p:nvPr>
            <p:ph idx="1"/>
          </p:nvPr>
        </p:nvPicPr>
        <p:blipFill rotWithShape="1">
          <a:blip r:embed="rId2"/>
          <a:srcRect b="21285"/>
          <a:stretch/>
        </p:blipFill>
        <p:spPr>
          <a:xfrm>
            <a:off x="1659987" y="2022697"/>
            <a:ext cx="6532069" cy="3787649"/>
          </a:xfrm>
          <a:prstGeom prst="rect">
            <a:avLst/>
          </a:prstGeom>
        </p:spPr>
      </p:pic>
      <p:sp>
        <p:nvSpPr>
          <p:cNvPr id="8" name="TextBox 7">
            <a:extLst>
              <a:ext uri="{FF2B5EF4-FFF2-40B4-BE49-F238E27FC236}">
                <a16:creationId xmlns:a16="http://schemas.microsoft.com/office/drawing/2014/main" id="{8A893AC9-E994-4EC0-9A4F-1CD39C0F6388}"/>
              </a:ext>
            </a:extLst>
          </p:cNvPr>
          <p:cNvSpPr txBox="1"/>
          <p:nvPr/>
        </p:nvSpPr>
        <p:spPr>
          <a:xfrm>
            <a:off x="5261317" y="2560320"/>
            <a:ext cx="1181686" cy="369332"/>
          </a:xfrm>
          <a:prstGeom prst="rect">
            <a:avLst/>
          </a:prstGeom>
          <a:noFill/>
        </p:spPr>
        <p:txBody>
          <a:bodyPr wrap="square" rtlCol="0">
            <a:spAutoFit/>
          </a:bodyPr>
          <a:lstStyle/>
          <a:p>
            <a:r>
              <a:rPr lang="en-IN" dirty="0"/>
              <a:t>93.54%</a:t>
            </a:r>
          </a:p>
        </p:txBody>
      </p:sp>
      <p:sp>
        <p:nvSpPr>
          <p:cNvPr id="9" name="TextBox 8">
            <a:extLst>
              <a:ext uri="{FF2B5EF4-FFF2-40B4-BE49-F238E27FC236}">
                <a16:creationId xmlns:a16="http://schemas.microsoft.com/office/drawing/2014/main" id="{6A6DF657-6D9D-4409-8EFB-D373F9AB1D1B}"/>
              </a:ext>
            </a:extLst>
          </p:cNvPr>
          <p:cNvSpPr txBox="1"/>
          <p:nvPr/>
        </p:nvSpPr>
        <p:spPr>
          <a:xfrm>
            <a:off x="5275383" y="3573194"/>
            <a:ext cx="1083212" cy="369332"/>
          </a:xfrm>
          <a:prstGeom prst="rect">
            <a:avLst/>
          </a:prstGeom>
          <a:noFill/>
        </p:spPr>
        <p:txBody>
          <a:bodyPr wrap="square" rtlCol="0">
            <a:spAutoFit/>
          </a:bodyPr>
          <a:lstStyle/>
          <a:p>
            <a:r>
              <a:rPr lang="en-IN" dirty="0"/>
              <a:t>93.0%</a:t>
            </a:r>
          </a:p>
        </p:txBody>
      </p:sp>
      <p:sp>
        <p:nvSpPr>
          <p:cNvPr id="10" name="TextBox 9">
            <a:extLst>
              <a:ext uri="{FF2B5EF4-FFF2-40B4-BE49-F238E27FC236}">
                <a16:creationId xmlns:a16="http://schemas.microsoft.com/office/drawing/2014/main" id="{A4C21A4F-0BA2-4FF5-BCD9-98E22181777F}"/>
              </a:ext>
            </a:extLst>
          </p:cNvPr>
          <p:cNvSpPr txBox="1"/>
          <p:nvPr/>
        </p:nvSpPr>
        <p:spPr>
          <a:xfrm>
            <a:off x="5289451" y="4487594"/>
            <a:ext cx="1181686" cy="369332"/>
          </a:xfrm>
          <a:prstGeom prst="rect">
            <a:avLst/>
          </a:prstGeom>
          <a:noFill/>
        </p:spPr>
        <p:txBody>
          <a:bodyPr wrap="square" rtlCol="0">
            <a:spAutoFit/>
          </a:bodyPr>
          <a:lstStyle/>
          <a:p>
            <a:r>
              <a:rPr lang="en-IN" dirty="0"/>
              <a:t>92.85%</a:t>
            </a:r>
          </a:p>
        </p:txBody>
      </p:sp>
    </p:spTree>
    <p:extLst>
      <p:ext uri="{BB962C8B-B14F-4D97-AF65-F5344CB8AC3E}">
        <p14:creationId xmlns:p14="http://schemas.microsoft.com/office/powerpoint/2010/main" val="364086611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472</TotalTime>
  <Words>470</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GOOGLE PLAY STORE DATA ANALYSIS</vt:lpstr>
      <vt:lpstr>PROBLEM DEFINITION</vt:lpstr>
      <vt:lpstr>OBJECTIVE/OUTCOME</vt:lpstr>
      <vt:lpstr>RAW DATA SET</vt:lpstr>
      <vt:lpstr>PROBLEMS WITH RAW DATASET</vt:lpstr>
      <vt:lpstr>CLEANED DATA SET USING JUPYTER NOTEBOOK</vt:lpstr>
      <vt:lpstr>TECHNIQUES AND METHODS</vt:lpstr>
      <vt:lpstr>WORKFLOW</vt:lpstr>
      <vt:lpstr>RESULTS</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PLAY STORE DATA ANALYSIS</dc:title>
  <dc:creator>sagar pandey</dc:creator>
  <cp:lastModifiedBy>sagar pandey</cp:lastModifiedBy>
  <cp:revision>19</cp:revision>
  <dcterms:created xsi:type="dcterms:W3CDTF">2020-01-15T08:29:07Z</dcterms:created>
  <dcterms:modified xsi:type="dcterms:W3CDTF">2020-04-26T12:07:03Z</dcterms:modified>
</cp:coreProperties>
</file>