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7" r:id="rId10"/>
    <p:sldId id="268" r:id="rId11"/>
    <p:sldId id="270" r:id="rId12"/>
    <p:sldId id="271" r:id="rId13"/>
    <p:sldId id="272" r:id="rId14"/>
    <p:sldId id="273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22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24.0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29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33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38.1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3T06:53:38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4A86E-0CAD-5D6F-4D7C-6FA79E926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7B53F0-7A2A-D4F9-E9ED-2E69F2B17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92973-04C6-05BC-FD94-ADCE31053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46B069-6022-645C-CBE2-36CCDFB1A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0B7CA-FAC5-7A6F-4DD3-EC59A0034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03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4B2E6-D835-9220-B0A7-407E85AE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E29C56-CF83-180C-5823-2FF2969C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1B34B-A5A8-B6F0-CC33-3185B481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89DC-E404-737B-E867-92E7E1083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AF638-2C3D-B8A1-7558-13621D87C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1D9ED3-9B77-A083-B67F-693342E097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487318-0A27-5585-4F96-7B769B4AE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13306-E2EA-5012-D196-7DB60F56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E79A-3C17-1BD1-B2C6-8976C092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F4EB75-5BC3-3FEF-27C1-6B32DABFA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287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B4693-5537-B593-6C12-32B4B4DD6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2715D-4240-FD14-2D86-A1EB625E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24B70-DA96-A4B5-64AF-5AB877E86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2B6DB-7B8E-6305-6F77-059ADEA78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0E55F-92F5-F404-622F-51CB8806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98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E1680-C262-45E7-E1F7-2BF012222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81437-71EF-FA9C-843C-46C7ACC693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4E407-E3CD-B1E7-A83C-A15C35DF7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0E6A0-BE1D-01E2-21A0-3B2DBD2E1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2057-1B63-319B-4A7F-19305CEC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7CE49-4705-8F3C-8264-CA9E3E8B6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AD130-8EB2-F66D-014F-3A52C15422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A95EB0-EBAE-C5A9-F9BF-1418F188A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ADBF86-C3F3-BAED-14BC-FBB1FFA6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05D68-4A05-DB76-6EE5-8CA425536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2A913-743B-28D1-F9FD-499A70D6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864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8FCF-E07B-52D0-3533-07E4CDCFC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FF152-9CF4-4651-DFED-2FDA90DF9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0DD5DE-0DDC-26C2-191C-FDE2250A6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0F5A4-1674-0C5F-0320-F764C34565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74C62-7D60-A373-4083-5D9FCF2AA9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44AB3-7D3F-5FE7-8789-DC25EAB23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2EE1B6-DE28-794B-6150-4FB90DD09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EB52A4-0DE0-713D-3AE8-3994DB7C2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93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98864-842C-0C96-EA12-386F7E3A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B7E599-C45B-D4D2-9DFF-15D0ADD6E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D3DE3-05D0-D067-A329-61777069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E015D6-9638-AF45-3D0D-D4BB062DC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72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AAAD7C-A67C-CC6F-EDA7-BAD61D9C1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1A3BF-F1CB-7CED-046A-71AC2687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3B836-2A95-6B7B-4EAF-6546FAE9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21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DE305-4CA4-3CB7-28D3-57955CF06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CB2A9-43FF-92DF-0088-659FBB774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CC4E2-893A-3F42-503A-7214B2B02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4FCD2-FA84-9937-6103-06A127B8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CD3AE-DA19-1A88-9A92-9DE780A03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31A437-DB00-1FB3-0EDD-7316C146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34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EFA26-0629-F94D-6F39-EF7F8BD2D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34C735-3619-4E6F-619A-E21DE1AFEC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AD261C-F1E4-9915-B913-703DD2F63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8C525-7B3F-5167-3BE1-926AF6D35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ECC76-AE2B-68C9-7B44-9BE43D961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2C802-3C7F-1B60-CC1E-65800D132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74DA93-2719-BE22-02D1-7D5B673CA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72444-5895-E1DA-216D-59BE7ABA37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07334-DE54-0B39-59BA-CA01978D0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44D631-69FB-4B05-98E0-05D67654AB8D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12828-A5D2-299B-7FAC-666DE2E1F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CD601-146C-557C-3C81-850541ED5F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0BF33D-239E-4695-A934-C9A9B90B7F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660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4.png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5.png"/><Relationship Id="rId10" Type="http://schemas.openxmlformats.org/officeDocument/2006/relationships/customXml" Target="../ink/ink6.xml"/><Relationship Id="rId4" Type="http://schemas.openxmlformats.org/officeDocument/2006/relationships/customXml" Target="../ink/ink1.xml"/><Relationship Id="rId9" Type="http://schemas.openxmlformats.org/officeDocument/2006/relationships/customXml" Target="../ink/ink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7D429-4015-D6EA-3E5E-42E2660C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1400" y="965580"/>
            <a:ext cx="5204489" cy="31605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FRAUDULENT CLAIM DETECTION</a:t>
            </a:r>
          </a:p>
        </p:txBody>
      </p:sp>
      <p:sp>
        <p:nvSpPr>
          <p:cNvPr id="15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19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7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7734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7D718-B551-A26E-2901-461EC8C8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019BE-8D99-EC74-6408-CD9D4935A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 Based on model performance, with metrics calculated it is safe to infer that incorporating feature importance analysis into operational decisions with more than 80 percent accuracy in finding fraud claims.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These models need to be refined periodically with new data for preventing it become outdated for Fraud detection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If we still need higher accuracy, based on business decisions finetuning models is possible using other ensemble models and techniques.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67737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A8528C-B2CC-BECE-22EE-CC9A869BD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Assignment Q&amp;A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06945-1970-A479-AAB8-7174F1909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2200" b="1" dirty="0"/>
              <a:t>How can we </a:t>
            </a:r>
            <a:r>
              <a:rPr lang="en-US" sz="2200" b="1" dirty="0" err="1"/>
              <a:t>analyse</a:t>
            </a:r>
            <a:r>
              <a:rPr lang="en-US" sz="2200" b="1" dirty="0"/>
              <a:t> historical claim data to detect patterns that indicate fraudulent claims? </a:t>
            </a:r>
          </a:p>
          <a:p>
            <a:pPr marL="0" indent="0">
              <a:buNone/>
            </a:pPr>
            <a:r>
              <a:rPr lang="en-US" sz="2200" dirty="0"/>
              <a:t>From Machine Learning Model building, we can </a:t>
            </a:r>
            <a:r>
              <a:rPr lang="en-US" sz="2200" dirty="0" err="1"/>
              <a:t>analyse</a:t>
            </a:r>
            <a:r>
              <a:rPr lang="en-US" sz="2200" dirty="0"/>
              <a:t> Historical Claim data to detect patterns for indicating fraudulent claims using following methods.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 Exploratory Data Analysis – This explains the characteristics of each feature either individually or in comparison with target variable; by plotting visually we can understand their behaviors.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Another method we can use is Correlation analysis for all numerical variables which gives relation between different features.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Feature Segmentation – </a:t>
            </a:r>
            <a:r>
              <a:rPr lang="en-US" sz="2200" dirty="0" err="1"/>
              <a:t>Analysing</a:t>
            </a:r>
            <a:r>
              <a:rPr lang="en-US" sz="2200" dirty="0"/>
              <a:t> target variable </a:t>
            </a:r>
            <a:r>
              <a:rPr lang="en-US" sz="2200" dirty="0" err="1"/>
              <a:t>accross</a:t>
            </a:r>
            <a:r>
              <a:rPr lang="en-US" sz="2200" dirty="0"/>
              <a:t> categories helps in getting more insights about target variable </a:t>
            </a:r>
            <a:r>
              <a:rPr lang="en-US" sz="2200" dirty="0" err="1"/>
              <a:t>behaviour</a:t>
            </a:r>
            <a:r>
              <a:rPr lang="en-US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9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EA1B55-209C-91E6-DC3E-5DEA445C5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/>
              <a:t>Assignment Q&amp;A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3BA04-4418-7A39-545F-C399A1C7F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/>
              <a:t>2. Which features are most predictive of fraudulent behaviour? </a:t>
            </a:r>
          </a:p>
          <a:p>
            <a:pPr marL="0" indent="0">
              <a:buNone/>
            </a:pPr>
            <a:r>
              <a:rPr lang="en-US" sz="2200"/>
              <a:t>From the model building and its evaluation, we have features that are more important for prediction are: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 incident_severity – From the plot, high severity claims are more likely to be fraudulent.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Insured_hobbies – Some hobbies of users have more probability for getting fraud claims.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Total_claim_amount – Larger claims have more predicted fraud cases.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Umbrella_limit – This also has some effect of fraudulent claims.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Injury_claim – Unusual injury claims are suspicious to consider.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573603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98E32-FBC4-3B10-9C54-3A7EDFE9E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/>
              <a:t>Assignment Q&amp;A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84307-46D4-A5CC-3665-BE84FBA8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87602"/>
            <a:ext cx="10515600" cy="36937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dirty="0"/>
              <a:t>3. Can we predict the likelihood of fraud for an incoming claim, based on past data? </a:t>
            </a:r>
          </a:p>
          <a:p>
            <a:r>
              <a:rPr lang="en-US" sz="2200" dirty="0"/>
              <a:t>Using our trained Random Forest model we are able to predict the likelihood of fraud for a new claim based on past data with an accuracy of 0.78.</a:t>
            </a:r>
          </a:p>
          <a:p>
            <a:r>
              <a:rPr lang="en-US" sz="2200" dirty="0"/>
              <a:t>Using model, we can classify a claim as either Fraud or Legitimate.</a:t>
            </a:r>
          </a:p>
          <a:p>
            <a:r>
              <a:rPr lang="en-US" sz="2200" dirty="0"/>
              <a:t>This will help Company conduct inspection on suspicious cases early before releasing claim amount for fraud claims.</a:t>
            </a:r>
          </a:p>
        </p:txBody>
      </p:sp>
    </p:spTree>
    <p:extLst>
      <p:ext uri="{BB962C8B-B14F-4D97-AF65-F5344CB8AC3E}">
        <p14:creationId xmlns:p14="http://schemas.microsoft.com/office/powerpoint/2010/main" val="793108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A17F77-3115-C3EC-49CB-7792FA26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 b="1" u="sng" dirty="0"/>
              <a:t>Assignment Q&amp;A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5420E-FCE8-ED73-2688-5C2D62AF2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2872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dirty="0"/>
              <a:t>4. </a:t>
            </a:r>
            <a:r>
              <a:rPr lang="en-US" sz="1900" b="1" dirty="0"/>
              <a:t>What insights can be drawn from the model that can help in improving the fraud detection process? </a:t>
            </a:r>
          </a:p>
          <a:p>
            <a:pPr marL="0" indent="0">
              <a:buNone/>
            </a:pPr>
            <a:r>
              <a:rPr lang="en-US" sz="1900" dirty="0"/>
              <a:t>The Key insights that we can infer from model for improving fraud detection process are: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Introducing these data driven inferences in operations will help to track suspicious claims more effectively.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Claims that are legitimate as per model can be processed </a:t>
            </a:r>
            <a:r>
              <a:rPr lang="en-US" sz="1900" dirty="0" err="1"/>
              <a:t>fastly</a:t>
            </a:r>
            <a:r>
              <a:rPr lang="en-US" sz="1900" dirty="0"/>
              <a:t> to improve customer experience.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Resources utilized for manual inspection of claims can be reduced and just focus on claims that have high probability for fraud.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We can train the model continuously and by updating it regularly fraud detection process can be more efficient and less time consuming which helps in preventing financial loss. </a:t>
            </a:r>
          </a:p>
        </p:txBody>
      </p:sp>
    </p:spTree>
    <p:extLst>
      <p:ext uri="{BB962C8B-B14F-4D97-AF65-F5344CB8AC3E}">
        <p14:creationId xmlns:p14="http://schemas.microsoft.com/office/powerpoint/2010/main" val="402119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B0F88-1F71-0FF4-05DD-5D56D421F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57332-0C73-EA40-F3C2-46467E73E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Fraudulent Claim Detection project successfully explains about how ML models can be used to solve critical issues of a company by using historical data and ML techniques.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For the company, by using Random Forest Model, it can classify a claim as Fraudulent or Legitimate based on data driven approach with time efficiency.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This project provided an approach to solve fraud claim issue and improve company services with increased profitability.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200"/>
              <a:t>This improves customer relation and trust with the company.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4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8A18-A73A-4BD4-8924-E9534C37A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3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4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A2743B61-C27F-1B69-22AC-601E9C548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4868" y="2100942"/>
            <a:ext cx="5217173" cy="316566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Summary </a:t>
            </a:r>
          </a:p>
          <a:p>
            <a:r>
              <a:rPr lang="en-US" dirty="0">
                <a:solidFill>
                  <a:schemeClr val="bg1"/>
                </a:solidFill>
              </a:rPr>
              <a:t>Visual Insights from Models</a:t>
            </a:r>
          </a:p>
          <a:p>
            <a:r>
              <a:rPr lang="en-US" dirty="0">
                <a:solidFill>
                  <a:schemeClr val="bg1"/>
                </a:solidFill>
              </a:rPr>
              <a:t>Business Implications</a:t>
            </a:r>
          </a:p>
          <a:p>
            <a:r>
              <a:rPr lang="en-US" dirty="0">
                <a:solidFill>
                  <a:schemeClr val="bg1"/>
                </a:solidFill>
              </a:rPr>
              <a:t>Recommendations</a:t>
            </a:r>
          </a:p>
          <a:p>
            <a:r>
              <a:rPr lang="en-US" dirty="0">
                <a:solidFill>
                  <a:schemeClr val="bg1"/>
                </a:solidFill>
              </a:rPr>
              <a:t>Answers for Problem Statement Questions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339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B371-DC58-6E83-1263-544861238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Summary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F88A1-CCD4-881D-161D-49E5A8624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4" y="2398957"/>
            <a:ext cx="10406743" cy="3526144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 Fraudulent Claim Detection project is about a leading company, Global Insure, which is facing challenge in detecting fraudulent claims resulting in considerable financial losses.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 Company is now detecting fraudulent claims by  manual inspections, which is time-consuming and inefficient.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These fraudulent claims are detected later at a stage after company has already paid out significant amounts.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Now, Company wants to improve its fraud detection process using data-driven insights to classify claims as fraudulent or legitimate early in the approval process.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This would minimize financial losses and optimize the overall claims handling process.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>
                <a:solidFill>
                  <a:schemeClr val="bg1"/>
                </a:solidFill>
              </a:rPr>
              <a:t>In this project, using a dataset of historical claims, a machine learning pipeline was developed that includes data cleansing, EDA Analysis, feature engineering and model building.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216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4B8CB-7BB8-B5CF-26EE-F3B0492CF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9925"/>
            <a:ext cx="4508946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Summary Contd.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210" y="2026340"/>
            <a:ext cx="522093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95CE-111B-EB5F-3B1D-5ACB0C3A6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942" y="2394856"/>
            <a:ext cx="10330543" cy="3897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In this, we have built Logistic Regression Model and Random Forest to classify claims as fraudulent or legitimate for getting better insights and to improve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These models demonstrated strong performance in identifying fraud patterns, and features that affect fraud patterns.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This will help company to reduce financial losses, and it will be able to predict which claims are likely to be fraudulent before they are approved.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</a:rPr>
              <a:t>As </a:t>
            </a:r>
            <a:r>
              <a:rPr lang="en-US" sz="20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Model performance is good, we can incorporate feature importance analysis into operational decisions.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By incorporating this process, Global Insure can reduce financial losses, by facing fraud challenges earlier before claim payments and ensuring trust with its clients for legitimate claims.</a:t>
            </a:r>
            <a:endParaRPr lang="en-US" sz="20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352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0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EF085B8-A2C0-4A6F-B663-CCC56F3CD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2658F6D6-96E0-421A-96D6-3DF4040085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786754" cy="6858000"/>
          </a:xfrm>
          <a:custGeom>
            <a:avLst/>
            <a:gdLst>
              <a:gd name="connsiteX0" fmla="*/ 0 w 11786754"/>
              <a:gd name="connsiteY0" fmla="*/ 0 h 6858000"/>
              <a:gd name="connsiteX1" fmla="*/ 8610600 w 11786754"/>
              <a:gd name="connsiteY1" fmla="*/ 0 h 6858000"/>
              <a:gd name="connsiteX2" fmla="*/ 11786754 w 11786754"/>
              <a:gd name="connsiteY2" fmla="*/ 6858000 h 6858000"/>
              <a:gd name="connsiteX3" fmla="*/ 0 w 11786754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786754" h="685800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3CF62545-93A0-4FD5-9B48-48DCA794C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405246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1B4AD8-17C8-D6B6-67DA-6B2A56FBE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2" y="253886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VISUAL INSIGHTS FROM MODEL BUILDING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198EEB0-6EC0-AB1F-35DF-D3CC3CCC455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1" y="1804534"/>
            <a:ext cx="2743200" cy="2403229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BC107B-929C-D8C1-304E-1288652CBF90}"/>
              </a:ext>
            </a:extLst>
          </p:cNvPr>
          <p:cNvSpPr txBox="1">
            <a:spLocks/>
          </p:cNvSpPr>
          <p:nvPr/>
        </p:nvSpPr>
        <p:spPr>
          <a:xfrm>
            <a:off x="559089" y="4564298"/>
            <a:ext cx="3300790" cy="193716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this bar representation of historical data, we are able to infer that Fraud reported claims are minor class and thus we did random sampling.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B7CCC593-9BA5-4A7C-604F-5E3B1342B602}"/>
              </a:ext>
            </a:extLst>
          </p:cNvPr>
          <p:cNvSpPr txBox="1">
            <a:spLocks/>
          </p:cNvSpPr>
          <p:nvPr/>
        </p:nvSpPr>
        <p:spPr>
          <a:xfrm>
            <a:off x="4418968" y="5486399"/>
            <a:ext cx="6651803" cy="1205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From this heatmap using correlation matrix of Numerical features, there is relation between features which can be treated for model building.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9CC7A0F-31E3-6C71-24EB-382A95AC2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9880" y="1360714"/>
            <a:ext cx="7926874" cy="396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1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891A-ADE3-FA81-EB7C-9DAE53D14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4" y="190953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VISUAL INSIGHTS FROM MODEL BUILDING CONTD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E464FA-2C53-F4A5-6D4E-026AF6D6AC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1114" y="1233488"/>
            <a:ext cx="4953000" cy="3749728"/>
          </a:xfr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E114F75-B995-403A-D480-95B3844808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096000" y="1246271"/>
            <a:ext cx="5181600" cy="3736945"/>
          </a:xfr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74D8734-B9F9-8368-58C2-91BD4E2DE18D}"/>
              </a:ext>
            </a:extLst>
          </p:cNvPr>
          <p:cNvSpPr txBox="1">
            <a:spLocks/>
          </p:cNvSpPr>
          <p:nvPr/>
        </p:nvSpPr>
        <p:spPr>
          <a:xfrm>
            <a:off x="559088" y="5283530"/>
            <a:ext cx="5145025" cy="1217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This explains us about the Total Claim amount that differs with Fraudulent and Legitimate Claims.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1649A93-F7FD-092E-DC42-2DEB3CC438FA}"/>
              </a:ext>
            </a:extLst>
          </p:cNvPr>
          <p:cNvSpPr txBox="1">
            <a:spLocks/>
          </p:cNvSpPr>
          <p:nvPr/>
        </p:nvSpPr>
        <p:spPr>
          <a:xfrm>
            <a:off x="5900056" y="5202857"/>
            <a:ext cx="5732855" cy="132556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Also, this important feature Incident type, that affects fraud in a way it is showed from this representation which means Single Vehicle Collision and Multi-vehicle collision has more chances of fraud if compared with other Incident types.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8C29CDE-E23B-0CCC-4B9E-AB78CB442273}"/>
                  </a:ext>
                </a:extLst>
              </p14:cNvPr>
              <p14:cNvContentPartPr/>
              <p14:nvPr/>
            </p14:nvContentPartPr>
            <p14:xfrm>
              <a:off x="3690000" y="6030600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8C29CDE-E23B-0CCC-4B9E-AB78CB4422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3880" y="60244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F2E2F35-74D3-B5B9-DD01-A9E2FBEEB468}"/>
                  </a:ext>
                </a:extLst>
              </p14:cNvPr>
              <p14:cNvContentPartPr/>
              <p14:nvPr/>
            </p14:nvContentPartPr>
            <p14:xfrm>
              <a:off x="2416320" y="5834400"/>
              <a:ext cx="360" cy="3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F2E2F35-74D3-B5B9-DD01-A9E2FBEEB4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10200" y="58282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DAE9760-BF0C-7EE6-49DF-ECE1A480C4FD}"/>
                  </a:ext>
                </a:extLst>
              </p14:cNvPr>
              <p14:cNvContentPartPr/>
              <p14:nvPr/>
            </p14:nvContentPartPr>
            <p14:xfrm>
              <a:off x="1785103" y="5834400"/>
              <a:ext cx="360" cy="36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DAE9760-BF0C-7EE6-49DF-ECE1A480C4F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78983" y="582828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2A5039D-8389-8C21-71C7-BE3C3C07B147}"/>
                  </a:ext>
                </a:extLst>
              </p14:cNvPr>
              <p14:cNvContentPartPr/>
              <p14:nvPr/>
            </p14:nvContentPartPr>
            <p14:xfrm>
              <a:off x="-206777" y="1741560"/>
              <a:ext cx="360" cy="3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2A5039D-8389-8C21-71C7-BE3C3C07B14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12897" y="17354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7BE4328-A54E-77C5-A821-A0D10103A58C}"/>
                  </a:ext>
                </a:extLst>
              </p14:cNvPr>
              <p14:cNvContentPartPr/>
              <p14:nvPr/>
            </p14:nvContentPartPr>
            <p14:xfrm>
              <a:off x="-544457" y="5617046"/>
              <a:ext cx="360" cy="3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7BE4328-A54E-77C5-A821-A0D10103A58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0577" y="5610926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25B26C80-2B9A-A710-9B69-EA311478845C}"/>
                  </a:ext>
                </a:extLst>
              </p14:cNvPr>
              <p14:cNvContentPartPr/>
              <p14:nvPr/>
            </p14:nvContentPartPr>
            <p14:xfrm>
              <a:off x="-544457" y="5617046"/>
              <a:ext cx="360" cy="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25B26C80-2B9A-A710-9B69-EA311478845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550577" y="5610926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454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CB5DF-F5CA-837D-F00C-D995441FE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dirty="0"/>
              <a:t>VISUAL INSIGHTS FROM MODEL BUILDING CONTD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6DA0F5-399E-4DC7-F670-20B309745A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rcRect r="13373" b="3"/>
          <a:stretch/>
        </p:blipFill>
        <p:spPr>
          <a:xfrm>
            <a:off x="908304" y="2478024"/>
            <a:ext cx="6009855" cy="36941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C4B646-D86D-22F1-CBD9-D0D2092E1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1453" y="2478024"/>
            <a:ext cx="3872243" cy="36941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/>
            <a:r>
              <a:rPr lang="en-US" sz="1800"/>
              <a:t>From this plot, we can infer which features are important for our analysis and this shows incident_severity, total_claim_amount, Insured_hobbies, Umbrella_limit, Injury_claim, incident_type, insured_occupation etc.</a:t>
            </a:r>
          </a:p>
        </p:txBody>
      </p:sp>
    </p:spTree>
    <p:extLst>
      <p:ext uri="{BB962C8B-B14F-4D97-AF65-F5344CB8AC3E}">
        <p14:creationId xmlns:p14="http://schemas.microsoft.com/office/powerpoint/2010/main" val="1582157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D1BF3-241F-F567-96A7-C30EFD244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VISUAL INSIGHTS FROM MODEL BUILDING CONTD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1DAD93-3471-845E-251D-02E06A949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86172" y="1027906"/>
            <a:ext cx="5157787" cy="823912"/>
          </a:xfrm>
        </p:spPr>
        <p:txBody>
          <a:bodyPr/>
          <a:lstStyle/>
          <a:p>
            <a:r>
              <a:rPr lang="en-US" dirty="0"/>
              <a:t>CONFUSION MATRIX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CF44DB8-274B-13C5-A3E3-9E8109D1D7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9788" y="1894000"/>
            <a:ext cx="4879107" cy="3684588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06EB7-2153-2B1D-AE37-A5341D330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1037432"/>
            <a:ext cx="5183188" cy="823912"/>
          </a:xfrm>
        </p:spPr>
        <p:txBody>
          <a:bodyPr/>
          <a:lstStyle/>
          <a:p>
            <a:r>
              <a:rPr lang="en-US" dirty="0"/>
              <a:t>ROC CURVE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F9FE23-7A6C-B541-C078-EC0793DE159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943959" y="1861344"/>
            <a:ext cx="4882168" cy="3684588"/>
          </a:xfr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18DD34-33CA-6C17-43DC-CF6D8D5D1709}"/>
              </a:ext>
            </a:extLst>
          </p:cNvPr>
          <p:cNvSpPr txBox="1">
            <a:spLocks/>
          </p:cNvSpPr>
          <p:nvPr/>
        </p:nvSpPr>
        <p:spPr>
          <a:xfrm>
            <a:off x="839788" y="5555458"/>
            <a:ext cx="9980612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dirty="0"/>
              <a:t>From the plots above, we can infer about the performance of models over Fraudulent claim detection which provides better insights for predicting likelihood for new claims.</a:t>
            </a:r>
          </a:p>
        </p:txBody>
      </p:sp>
    </p:spTree>
    <p:extLst>
      <p:ext uri="{BB962C8B-B14F-4D97-AF65-F5344CB8AC3E}">
        <p14:creationId xmlns:p14="http://schemas.microsoft.com/office/powerpoint/2010/main" val="1116256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42F6D-83A9-46A5-DDF9-BF0AF3D7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Business Implications Of Models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01D5A-8B12-ADFD-06D2-6DE522E10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276856"/>
            <a:ext cx="10168128" cy="42110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By finding fraud claims early, the company can avoid paying amounts for illegitimate claims.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By incorporating this analysis into operational decisions, we are able to reduce financial loss for the company.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Also, by this process, we can reduce manual inspection thereby maintaining time effectively and with lesser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 With the reduced manpower and resources, claims can be fast-tracked which will improve customer relation with company.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This builds trust and satisfaction in customers which is beneficial for company in long run.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By using historical data, model provides insights on features which contribute to fraudulent claims thereby helping us to focus on business rules and policies for avoiding such claims.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900" dirty="0"/>
              <a:t>Preventing some fraud claims improves the profitability for company as they will be spending less on claims and on manual inspection.</a:t>
            </a:r>
          </a:p>
        </p:txBody>
      </p:sp>
    </p:spTree>
    <p:extLst>
      <p:ext uri="{BB962C8B-B14F-4D97-AF65-F5344CB8AC3E}">
        <p14:creationId xmlns:p14="http://schemas.microsoft.com/office/powerpoint/2010/main" val="2357377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1216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 Theme</vt:lpstr>
      <vt:lpstr>FRAUDULENT CLAIM DETECTION</vt:lpstr>
      <vt:lpstr>Overview</vt:lpstr>
      <vt:lpstr>Summary</vt:lpstr>
      <vt:lpstr>Summary Contd.</vt:lpstr>
      <vt:lpstr>VISUAL INSIGHTS FROM MODEL BUILDING</vt:lpstr>
      <vt:lpstr>VISUAL INSIGHTS FROM MODEL BUILDING CONTD</vt:lpstr>
      <vt:lpstr>VISUAL INSIGHTS FROM MODEL BUILDING CONTD</vt:lpstr>
      <vt:lpstr>VISUAL INSIGHTS FROM MODEL BUILDING CONTD</vt:lpstr>
      <vt:lpstr>Business Implications Of Models</vt:lpstr>
      <vt:lpstr>Recommendations</vt:lpstr>
      <vt:lpstr>Assignment Q&amp;A</vt:lpstr>
      <vt:lpstr>Assignment Q&amp;A</vt:lpstr>
      <vt:lpstr>Assignment Q&amp;A</vt:lpstr>
      <vt:lpstr>Assignment Q&amp;A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Busetty, Sahithi</dc:creator>
  <cp:lastModifiedBy>Busetty, Sahithi</cp:lastModifiedBy>
  <cp:revision>1</cp:revision>
  <dcterms:created xsi:type="dcterms:W3CDTF">2025-04-23T05:42:24Z</dcterms:created>
  <dcterms:modified xsi:type="dcterms:W3CDTF">2025-04-23T09:48:32Z</dcterms:modified>
</cp:coreProperties>
</file>