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6" r:id="rId19"/>
    <p:sldId id="277" r:id="rId20"/>
    <p:sldId id="278" r:id="rId21"/>
    <p:sldId id="279" r:id="rId22"/>
    <p:sldId id="281" r:id="rId23"/>
    <p:sldId id="282" r:id="rId24"/>
    <p:sldId id="283" r:id="rId25"/>
    <p:sldId id="270" r:id="rId26"/>
    <p:sldId id="274"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9" autoAdjust="0"/>
    <p:restoredTop sz="78125" autoAdjust="0"/>
  </p:normalViewPr>
  <p:slideViewPr>
    <p:cSldViewPr snapToGrid="0">
      <p:cViewPr varScale="1">
        <p:scale>
          <a:sx n="69" d="100"/>
          <a:sy n="69" d="100"/>
        </p:scale>
        <p:origin x="12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F9EB3-34F1-4B27-959B-C9AA0D6FECBB}" type="datetimeFigureOut">
              <a:rPr lang="en-GB" smtClean="0"/>
              <a:t>26/06/2017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BDA98-132F-4ED6-A92C-E63346E7AAF0}" type="slidenum">
              <a:rPr lang="en-GB" smtClean="0"/>
              <a:t>‹#›</a:t>
            </a:fld>
            <a:endParaRPr lang="en-GB"/>
          </a:p>
        </p:txBody>
      </p:sp>
    </p:spTree>
    <p:extLst>
      <p:ext uri="{BB962C8B-B14F-4D97-AF65-F5344CB8AC3E}">
        <p14:creationId xmlns:p14="http://schemas.microsoft.com/office/powerpoint/2010/main" val="2905349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project involves working on the Personal Assistance for Healthy Lifestyle Project, with Imperials Personal Robotics Lab. It is an EU funded project which aims to aide children with the management of diabetes using a suite of applications that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p:txBody>
      </p:sp>
      <p:sp>
        <p:nvSpPr>
          <p:cNvPr id="4" name="Slide Number Placeholder 3"/>
          <p:cNvSpPr>
            <a:spLocks noGrp="1"/>
          </p:cNvSpPr>
          <p:nvPr>
            <p:ph type="sldNum" sz="quarter" idx="10"/>
          </p:nvPr>
        </p:nvSpPr>
        <p:spPr/>
        <p:txBody>
          <a:bodyPr/>
          <a:lstStyle/>
          <a:p>
            <a:fld id="{B09BDA98-132F-4ED6-A92C-E63346E7AAF0}" type="slidenum">
              <a:rPr lang="en-GB" smtClean="0"/>
              <a:t>2</a:t>
            </a:fld>
            <a:endParaRPr lang="en-GB"/>
          </a:p>
        </p:txBody>
      </p:sp>
    </p:spTree>
    <p:extLst>
      <p:ext uri="{BB962C8B-B14F-4D97-AF65-F5344CB8AC3E}">
        <p14:creationId xmlns:p14="http://schemas.microsoft.com/office/powerpoint/2010/main" val="3455416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in this project to determine the next question to suggest, we employ the use of recommendation systems, more specifically CF to derive relationships between student and questions. Using these relationships one can predict the performance of each student in every question and then use this information to provide a question that is neither too difficult or easy specific too each student.</a:t>
            </a:r>
          </a:p>
          <a:p>
            <a:endParaRPr lang="en-GB" dirty="0"/>
          </a:p>
        </p:txBody>
      </p:sp>
      <p:sp>
        <p:nvSpPr>
          <p:cNvPr id="4" name="Slide Number Placeholder 3"/>
          <p:cNvSpPr>
            <a:spLocks noGrp="1"/>
          </p:cNvSpPr>
          <p:nvPr>
            <p:ph type="sldNum" sz="quarter" idx="10"/>
          </p:nvPr>
        </p:nvSpPr>
        <p:spPr/>
        <p:txBody>
          <a:bodyPr/>
          <a:lstStyle/>
          <a:p>
            <a:fld id="{B09BDA98-132F-4ED6-A92C-E63346E7AAF0}" type="slidenum">
              <a:rPr lang="en-GB" smtClean="0"/>
              <a:t>12</a:t>
            </a:fld>
            <a:endParaRPr lang="en-GB"/>
          </a:p>
        </p:txBody>
      </p:sp>
    </p:spTree>
    <p:extLst>
      <p:ext uri="{BB962C8B-B14F-4D97-AF65-F5344CB8AC3E}">
        <p14:creationId xmlns:p14="http://schemas.microsoft.com/office/powerpoint/2010/main" val="242873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a recommendation system.</a:t>
            </a:r>
          </a:p>
        </p:txBody>
      </p:sp>
      <p:sp>
        <p:nvSpPr>
          <p:cNvPr id="4" name="Slide Number Placeholder 3"/>
          <p:cNvSpPr>
            <a:spLocks noGrp="1"/>
          </p:cNvSpPr>
          <p:nvPr>
            <p:ph type="sldNum" sz="quarter" idx="10"/>
          </p:nvPr>
        </p:nvSpPr>
        <p:spPr/>
        <p:txBody>
          <a:bodyPr/>
          <a:lstStyle/>
          <a:p>
            <a:fld id="{B09BDA98-132F-4ED6-A92C-E63346E7AAF0}" type="slidenum">
              <a:rPr lang="en-GB" smtClean="0"/>
              <a:t>13</a:t>
            </a:fld>
            <a:endParaRPr lang="en-GB"/>
          </a:p>
        </p:txBody>
      </p:sp>
    </p:spTree>
    <p:extLst>
      <p:ext uri="{BB962C8B-B14F-4D97-AF65-F5344CB8AC3E}">
        <p14:creationId xmlns:p14="http://schemas.microsoft.com/office/powerpoint/2010/main" val="139897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map recommendation systems to an educational environment, rather than predicting preference for an item we predict the performance of a student for a given question. As such the next question to be recommended should have a performance score close to 0.5, </a:t>
            </a:r>
            <a:r>
              <a:rPr lang="en-US" dirty="0" err="1"/>
              <a:t>ie</a:t>
            </a:r>
            <a:r>
              <a:rPr lang="en-US" dirty="0"/>
              <a:t>. They will not find the task to easy or too difficult.</a:t>
            </a:r>
            <a:endParaRPr lang="en-GB" dirty="0"/>
          </a:p>
          <a:p>
            <a:endParaRPr lang="en-US" dirty="0"/>
          </a:p>
          <a:p>
            <a:r>
              <a:rPr lang="en-US" dirty="0"/>
              <a:t>Slip factor: The probability that student knows the answer but answer incorrectly by accident</a:t>
            </a:r>
          </a:p>
          <a:p>
            <a:r>
              <a:rPr lang="en-US" dirty="0"/>
              <a:t>Guess factor: The probability that student guess but answers correctly </a:t>
            </a:r>
          </a:p>
          <a:p>
            <a:endParaRPr lang="en-US" dirty="0"/>
          </a:p>
          <a:p>
            <a:endParaRPr lang="en-GB" dirty="0"/>
          </a:p>
        </p:txBody>
      </p:sp>
      <p:sp>
        <p:nvSpPr>
          <p:cNvPr id="4" name="Slide Number Placeholder 3"/>
          <p:cNvSpPr>
            <a:spLocks noGrp="1"/>
          </p:cNvSpPr>
          <p:nvPr>
            <p:ph type="sldNum" sz="quarter" idx="10"/>
          </p:nvPr>
        </p:nvSpPr>
        <p:spPr/>
        <p:txBody>
          <a:bodyPr/>
          <a:lstStyle/>
          <a:p>
            <a:fld id="{B09BDA98-132F-4ED6-A92C-E63346E7AAF0}" type="slidenum">
              <a:rPr lang="en-GB" smtClean="0"/>
              <a:t>14</a:t>
            </a:fld>
            <a:endParaRPr lang="en-GB"/>
          </a:p>
        </p:txBody>
      </p:sp>
    </p:spTree>
    <p:extLst>
      <p:ext uri="{BB962C8B-B14F-4D97-AF65-F5344CB8AC3E}">
        <p14:creationId xmlns:p14="http://schemas.microsoft.com/office/powerpoint/2010/main" val="3367231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latent factor models</a:t>
            </a:r>
          </a:p>
          <a:p>
            <a:endParaRPr lang="en-US" dirty="0"/>
          </a:p>
          <a:p>
            <a:r>
              <a:rPr lang="en-US" dirty="0"/>
              <a:t>	Latent factor matrices can be computed offline, this is beneficial for as the size of the utility matrix increases, the amount of time to generate these factors also increase, as the latent factors can be precomputed, real time recommendation is not affected</a:t>
            </a:r>
          </a:p>
          <a:p>
            <a:endParaRPr lang="en-US" dirty="0"/>
          </a:p>
          <a:p>
            <a:pPr lvl="1"/>
            <a:r>
              <a:rPr lang="en-US" dirty="0"/>
              <a:t>More over this model implicitly encodes slip and guess factors into the model.</a:t>
            </a: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B09BDA98-132F-4ED6-A92C-E63346E7AAF0}" type="slidenum">
              <a:rPr lang="en-GB" smtClean="0"/>
              <a:t>15</a:t>
            </a:fld>
            <a:endParaRPr lang="en-GB"/>
          </a:p>
        </p:txBody>
      </p:sp>
    </p:spTree>
    <p:extLst>
      <p:ext uri="{BB962C8B-B14F-4D97-AF65-F5344CB8AC3E}">
        <p14:creationId xmlns:p14="http://schemas.microsoft.com/office/powerpoint/2010/main" val="1898845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we understand the potential solutions to providing task recommendation, we move onto providing task recommendation to a new user.</a:t>
            </a:r>
          </a:p>
        </p:txBody>
      </p:sp>
      <p:sp>
        <p:nvSpPr>
          <p:cNvPr id="4" name="Slide Number Placeholder 3"/>
          <p:cNvSpPr>
            <a:spLocks noGrp="1"/>
          </p:cNvSpPr>
          <p:nvPr>
            <p:ph type="sldNum" sz="quarter" idx="10"/>
          </p:nvPr>
        </p:nvSpPr>
        <p:spPr/>
        <p:txBody>
          <a:bodyPr/>
          <a:lstStyle/>
          <a:p>
            <a:fld id="{B09BDA98-132F-4ED6-A92C-E63346E7AAF0}" type="slidenum">
              <a:rPr lang="en-GB" smtClean="0"/>
              <a:t>16</a:t>
            </a:fld>
            <a:endParaRPr lang="en-GB"/>
          </a:p>
        </p:txBody>
      </p:sp>
    </p:spTree>
    <p:extLst>
      <p:ext uri="{BB962C8B-B14F-4D97-AF65-F5344CB8AC3E}">
        <p14:creationId xmlns:p14="http://schemas.microsoft.com/office/powerpoint/2010/main" val="81318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user in the PAL application can be represented by a topic model and corresponding question models, for a new user these must be rapidly determined, after which task recommendation can be provided as normal.</a:t>
            </a:r>
          </a:p>
          <a:p>
            <a:endParaRPr lang="en-GB" dirty="0"/>
          </a:p>
          <a:p>
            <a:r>
              <a:rPr lang="en-GB" dirty="0"/>
              <a:t>Adaptive interview process: new users are given questions to solve, the topic for the next interview question adapts depending on the response given by the user to each question.</a:t>
            </a:r>
          </a:p>
          <a:p>
            <a:endParaRPr lang="en-GB" dirty="0"/>
          </a:p>
          <a:p>
            <a:r>
              <a:rPr lang="en-GB" dirty="0"/>
              <a:t>In the interest of time we discuss one adaptive interview method used in this work</a:t>
            </a:r>
          </a:p>
          <a:p>
            <a:r>
              <a:rPr lang="en-GB" dirty="0"/>
              <a:t>	Adaptive bootstrapping using decision trees.</a:t>
            </a:r>
          </a:p>
        </p:txBody>
      </p:sp>
      <p:sp>
        <p:nvSpPr>
          <p:cNvPr id="4" name="Slide Number Placeholder 3"/>
          <p:cNvSpPr>
            <a:spLocks noGrp="1"/>
          </p:cNvSpPr>
          <p:nvPr>
            <p:ph type="sldNum" sz="quarter" idx="10"/>
          </p:nvPr>
        </p:nvSpPr>
        <p:spPr/>
        <p:txBody>
          <a:bodyPr/>
          <a:lstStyle/>
          <a:p>
            <a:fld id="{B09BDA98-132F-4ED6-A92C-E63346E7AAF0}" type="slidenum">
              <a:rPr lang="en-GB" smtClean="0"/>
              <a:t>17</a:t>
            </a:fld>
            <a:endParaRPr lang="en-GB"/>
          </a:p>
        </p:txBody>
      </p:sp>
    </p:spTree>
    <p:extLst>
      <p:ext uri="{BB962C8B-B14F-4D97-AF65-F5344CB8AC3E}">
        <p14:creationId xmlns:p14="http://schemas.microsoft.com/office/powerpoint/2010/main" val="3026395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method conducts an interview by directing a user from the root of a decision tree to a leaf node that best characterise them.</a:t>
            </a:r>
          </a:p>
          <a:p>
            <a:endParaRPr lang="en-GB" dirty="0"/>
          </a:p>
          <a:p>
            <a:r>
              <a:rPr lang="en-GB" dirty="0"/>
              <a:t>Each node in the tree represents a group of existing users referred to as a neighbourhood, with the size of the neighbourhood being refined as the depth of the tree increases.</a:t>
            </a:r>
          </a:p>
          <a:p>
            <a:endParaRPr lang="en-GB" dirty="0"/>
          </a:p>
          <a:p>
            <a:r>
              <a:rPr lang="en-GB" dirty="0"/>
              <a:t>Each node in the tree corresponds to a single topic that a question is based upon, depending on the new users response in that topic they are directed to a subtree.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end of the interview process we haven an initial student topic model and a neighborhood of users that best characterize them.</a:t>
            </a:r>
            <a:endParaRPr lang="en-GB" dirty="0"/>
          </a:p>
        </p:txBody>
      </p:sp>
      <p:sp>
        <p:nvSpPr>
          <p:cNvPr id="4" name="Slide Number Placeholder 3"/>
          <p:cNvSpPr>
            <a:spLocks noGrp="1"/>
          </p:cNvSpPr>
          <p:nvPr>
            <p:ph type="sldNum" sz="quarter" idx="10"/>
          </p:nvPr>
        </p:nvSpPr>
        <p:spPr/>
        <p:txBody>
          <a:bodyPr/>
          <a:lstStyle/>
          <a:p>
            <a:fld id="{B09BDA98-132F-4ED6-A92C-E63346E7AAF0}" type="slidenum">
              <a:rPr lang="en-GB" smtClean="0"/>
              <a:t>18</a:t>
            </a:fld>
            <a:endParaRPr lang="en-GB"/>
          </a:p>
        </p:txBody>
      </p:sp>
    </p:spTree>
    <p:extLst>
      <p:ext uri="{BB962C8B-B14F-4D97-AF65-F5344CB8AC3E}">
        <p14:creationId xmlns:p14="http://schemas.microsoft.com/office/powerpoint/2010/main" val="190924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Decision forests are regarded as one of the best classification tools, as they are able to classify data with a high degree of accuracy.  Instead of creating one decision tree an ensemble of different trees are created, where the choice for the topic at each node is randomised.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new user would now have to traverse every decision tree in the decision forest, they would then be characterized by a number of leaf nodes.</a:t>
            </a:r>
          </a:p>
          <a:p>
            <a:endParaRPr lang="en-GB" dirty="0"/>
          </a:p>
        </p:txBody>
      </p:sp>
      <p:sp>
        <p:nvSpPr>
          <p:cNvPr id="4" name="Slide Number Placeholder 3"/>
          <p:cNvSpPr>
            <a:spLocks noGrp="1"/>
          </p:cNvSpPr>
          <p:nvPr>
            <p:ph type="sldNum" sz="quarter" idx="10"/>
          </p:nvPr>
        </p:nvSpPr>
        <p:spPr/>
        <p:txBody>
          <a:bodyPr/>
          <a:lstStyle/>
          <a:p>
            <a:fld id="{B09BDA98-132F-4ED6-A92C-E63346E7AAF0}" type="slidenum">
              <a:rPr lang="en-GB" smtClean="0"/>
              <a:t>19</a:t>
            </a:fld>
            <a:endParaRPr lang="en-GB"/>
          </a:p>
        </p:txBody>
      </p:sp>
    </p:spTree>
    <p:extLst>
      <p:ext uri="{BB962C8B-B14F-4D97-AF65-F5344CB8AC3E}">
        <p14:creationId xmlns:p14="http://schemas.microsoft.com/office/powerpoint/2010/main" val="1707228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more accurate topic model can then be determined by combining the user neighbourhood and initial topic model.</a:t>
            </a:r>
          </a:p>
          <a:p>
            <a:endParaRPr lang="en-GB" dirty="0"/>
          </a:p>
          <a:p>
            <a:r>
              <a:rPr lang="en-GB" dirty="0"/>
              <a:t>The weighted average of performance score by users in the neighbourhood can be used to determine the new user topic model, with weights being determined by the similarity between the initial user topic model and each user in the neighbourhood.</a:t>
            </a:r>
          </a:p>
          <a:p>
            <a:endParaRPr lang="en-GB" dirty="0"/>
          </a:p>
          <a:p>
            <a:r>
              <a:rPr lang="en-GB" dirty="0"/>
              <a:t>To the same effect the question model for each topic can be determined in this manner by taking the average of the question models of the users in the user neighbourhood</a:t>
            </a:r>
          </a:p>
        </p:txBody>
      </p:sp>
      <p:sp>
        <p:nvSpPr>
          <p:cNvPr id="4" name="Slide Number Placeholder 3"/>
          <p:cNvSpPr>
            <a:spLocks noGrp="1"/>
          </p:cNvSpPr>
          <p:nvPr>
            <p:ph type="sldNum" sz="quarter" idx="10"/>
          </p:nvPr>
        </p:nvSpPr>
        <p:spPr/>
        <p:txBody>
          <a:bodyPr/>
          <a:lstStyle/>
          <a:p>
            <a:fld id="{B09BDA98-132F-4ED6-A92C-E63346E7AAF0}" type="slidenum">
              <a:rPr lang="en-GB" smtClean="0"/>
              <a:t>20</a:t>
            </a:fld>
            <a:endParaRPr lang="en-GB"/>
          </a:p>
        </p:txBody>
      </p:sp>
    </p:spTree>
    <p:extLst>
      <p:ext uri="{BB962C8B-B14F-4D97-AF65-F5344CB8AC3E}">
        <p14:creationId xmlns:p14="http://schemas.microsoft.com/office/powerpoint/2010/main" val="4073592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reason for implementing many algorithms was because the test data available to us from the PAL application was very minimal. There was a desire to produce a system that made testing and analysis easy once real system data became available </a:t>
            </a:r>
          </a:p>
          <a:p>
            <a:endParaRPr lang="en-GB" dirty="0"/>
          </a:p>
          <a:p>
            <a:r>
              <a:rPr lang="en-GB" dirty="0"/>
              <a:t>However under the assumption of </a:t>
            </a:r>
            <a:r>
              <a:rPr lang="en-GB" dirty="0" err="1"/>
              <a:t>zygotskys</a:t>
            </a:r>
            <a:r>
              <a:rPr lang="en-GB" dirty="0"/>
              <a:t> zone of proximate development, we have shown that the proposed system should work in practice, as we are able to predict student performance quite accurately.</a:t>
            </a:r>
          </a:p>
        </p:txBody>
      </p:sp>
      <p:sp>
        <p:nvSpPr>
          <p:cNvPr id="4" name="Slide Number Placeholder 3"/>
          <p:cNvSpPr>
            <a:spLocks noGrp="1"/>
          </p:cNvSpPr>
          <p:nvPr>
            <p:ph type="sldNum" sz="quarter" idx="10"/>
          </p:nvPr>
        </p:nvSpPr>
        <p:spPr/>
        <p:txBody>
          <a:bodyPr/>
          <a:lstStyle/>
          <a:p>
            <a:fld id="{B09BDA98-132F-4ED6-A92C-E63346E7AAF0}" type="slidenum">
              <a:rPr lang="en-GB" smtClean="0"/>
              <a:t>21</a:t>
            </a:fld>
            <a:endParaRPr lang="en-GB"/>
          </a:p>
        </p:txBody>
      </p:sp>
    </p:spTree>
    <p:extLst>
      <p:ext uri="{BB962C8B-B14F-4D97-AF65-F5344CB8AC3E}">
        <p14:creationId xmlns:p14="http://schemas.microsoft.com/office/powerpoint/2010/main" val="280818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 specifically focuses on the development of an existing task-based learning application within the pal architecture, focusing specifically on </a:t>
            </a:r>
          </a:p>
          <a:p>
            <a:endParaRPr lang="en-GB" dirty="0"/>
          </a:p>
          <a:p>
            <a:pPr marL="228600" indent="-228600">
              <a:buAutoNum type="arabicParenR"/>
            </a:pPr>
            <a:r>
              <a:rPr lang="en-GB" dirty="0"/>
              <a:t>Providing task recommendation to each child that maximises their learning potential.</a:t>
            </a:r>
          </a:p>
          <a:p>
            <a:pPr marL="228600" indent="-228600">
              <a:buAutoNum type="arabicParenR"/>
            </a:pPr>
            <a:r>
              <a:rPr lang="en-GB" dirty="0"/>
              <a:t>New User bootstrapping, when a new user arrives to the system, no information is available that describes the user, which makes providing bespoke task recommendation a challenge. The project must be able to solve this problem such that suitable learning tasks are provided in a short amount of time from when the user first uses the system.</a:t>
            </a:r>
          </a:p>
        </p:txBody>
      </p:sp>
      <p:sp>
        <p:nvSpPr>
          <p:cNvPr id="4" name="Slide Number Placeholder 3"/>
          <p:cNvSpPr>
            <a:spLocks noGrp="1"/>
          </p:cNvSpPr>
          <p:nvPr>
            <p:ph type="sldNum" sz="quarter" idx="10"/>
          </p:nvPr>
        </p:nvSpPr>
        <p:spPr/>
        <p:txBody>
          <a:bodyPr/>
          <a:lstStyle/>
          <a:p>
            <a:fld id="{B09BDA98-132F-4ED6-A92C-E63346E7AAF0}" type="slidenum">
              <a:rPr lang="en-GB" smtClean="0"/>
              <a:t>3</a:t>
            </a:fld>
            <a:endParaRPr lang="en-GB"/>
          </a:p>
        </p:txBody>
      </p:sp>
    </p:spTree>
    <p:extLst>
      <p:ext uri="{BB962C8B-B14F-4D97-AF65-F5344CB8AC3E}">
        <p14:creationId xmlns:p14="http://schemas.microsoft.com/office/powerpoint/2010/main" val="3335123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Under the assumption of the Zone of proximate development having a more accurate measure of student performance allows us to determine the next suitable topic.. To test the topic recommendation we compare the RMSE between the average performance and actual observed performance. And actual observed performance and Logistic Regression predicted performance over time</a:t>
            </a:r>
          </a:p>
          <a:p>
            <a:endParaRPr lang="en-US" dirty="0"/>
          </a:p>
          <a:p>
            <a:endParaRPr lang="en-US" dirty="0"/>
          </a:p>
          <a:p>
            <a:r>
              <a:rPr lang="en-US" dirty="0"/>
              <a:t>The graph shows the performance prediction for one student in one topic, at the start average outperforms logistic due to a lack of data to train the logistic regression model accurately </a:t>
            </a:r>
            <a:endParaRPr lang="en-GB" dirty="0"/>
          </a:p>
        </p:txBody>
      </p:sp>
      <p:sp>
        <p:nvSpPr>
          <p:cNvPr id="4" name="Slide Number Placeholder 3"/>
          <p:cNvSpPr>
            <a:spLocks noGrp="1"/>
          </p:cNvSpPr>
          <p:nvPr>
            <p:ph type="sldNum" sz="quarter" idx="10"/>
          </p:nvPr>
        </p:nvSpPr>
        <p:spPr/>
        <p:txBody>
          <a:bodyPr/>
          <a:lstStyle/>
          <a:p>
            <a:fld id="{62B674FF-5E09-414A-AF42-A288E9373F80}" type="slidenum">
              <a:rPr lang="en-GB" smtClean="0"/>
              <a:t>23</a:t>
            </a:fld>
            <a:endParaRPr lang="en-GB"/>
          </a:p>
        </p:txBody>
      </p:sp>
    </p:spTree>
    <p:extLst>
      <p:ext uri="{BB962C8B-B14F-4D97-AF65-F5344CB8AC3E}">
        <p14:creationId xmlns:p14="http://schemas.microsoft.com/office/powerpoint/2010/main" val="2700176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identify user neighbourhoods: </a:t>
            </a:r>
          </a:p>
          <a:p>
            <a:endParaRPr lang="en-GB" dirty="0"/>
          </a:p>
          <a:p>
            <a:r>
              <a:rPr lang="en-US" dirty="0"/>
              <a:t>	K-means clustering, each cluster is regarded as a neighborhood of users.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is that when applying K-means to a sparse utility matrix, often sub-optimal neighborhoods are identified</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Smoothing: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US" dirty="0"/>
              <a:t>Apply SVD to the resulting matrix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Reduce the factor matrices to dimension </a:t>
            </a:r>
            <a:r>
              <a:rPr lang="en-US" i="1" dirty="0"/>
              <a:t>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Smooth the utility matrix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p:txBody>
      </p:sp>
      <p:sp>
        <p:nvSpPr>
          <p:cNvPr id="4" name="Slide Number Placeholder 3"/>
          <p:cNvSpPr>
            <a:spLocks noGrp="1"/>
          </p:cNvSpPr>
          <p:nvPr>
            <p:ph type="sldNum" sz="quarter" idx="10"/>
          </p:nvPr>
        </p:nvSpPr>
        <p:spPr/>
        <p:txBody>
          <a:bodyPr/>
          <a:lstStyle/>
          <a:p>
            <a:fld id="{B09BDA98-132F-4ED6-A92C-E63346E7AAF0}" type="slidenum">
              <a:rPr lang="en-GB" smtClean="0"/>
              <a:t>26</a:t>
            </a:fld>
            <a:endParaRPr lang="en-GB"/>
          </a:p>
        </p:txBody>
      </p:sp>
    </p:spTree>
    <p:extLst>
      <p:ext uri="{BB962C8B-B14F-4D97-AF65-F5344CB8AC3E}">
        <p14:creationId xmlns:p14="http://schemas.microsoft.com/office/powerpoint/2010/main" val="3385526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IGCN works by repeatedly computing the Information gain of each topic at every question in the interview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IG essentially expresses the reduction in required information toward the goal of finding the right neighbourhood by rating that item.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end of the interview process we haven an initial student topic model and the N most similar cluster centers</a:t>
            </a:r>
          </a:p>
          <a:p>
            <a:endParaRPr lang="en-GB" dirty="0"/>
          </a:p>
        </p:txBody>
      </p:sp>
      <p:sp>
        <p:nvSpPr>
          <p:cNvPr id="4" name="Slide Number Placeholder 3"/>
          <p:cNvSpPr>
            <a:spLocks noGrp="1"/>
          </p:cNvSpPr>
          <p:nvPr>
            <p:ph type="sldNum" sz="quarter" idx="10"/>
          </p:nvPr>
        </p:nvSpPr>
        <p:spPr/>
        <p:txBody>
          <a:bodyPr/>
          <a:lstStyle/>
          <a:p>
            <a:fld id="{B09BDA98-132F-4ED6-A92C-E63346E7AAF0}" type="slidenum">
              <a:rPr lang="en-GB" smtClean="0"/>
              <a:t>27</a:t>
            </a:fld>
            <a:endParaRPr lang="en-GB"/>
          </a:p>
        </p:txBody>
      </p:sp>
    </p:spTree>
    <p:extLst>
      <p:ext uri="{BB962C8B-B14F-4D97-AF65-F5344CB8AC3E}">
        <p14:creationId xmlns:p14="http://schemas.microsoft.com/office/powerpoint/2010/main" val="2995142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current PAL application aims to education a child about their underlying condition through task-based learning, for example providing quiz problems and educational games to solve. At present the only activity in the PAL application is a quiz game.</a:t>
            </a:r>
          </a:p>
          <a:p>
            <a:endParaRPr lang="en-GB" dirty="0"/>
          </a:p>
          <a:p>
            <a:r>
              <a:rPr lang="en-GB" dirty="0"/>
              <a:t>Each quiz problem is a question that belongs to a topic category. </a:t>
            </a:r>
          </a:p>
          <a:p>
            <a:endParaRPr lang="en-GB" dirty="0"/>
          </a:p>
          <a:p>
            <a:r>
              <a:rPr lang="en-GB" dirty="0"/>
              <a:t>At present the choice for the next quiz problem is chosen at random, it is the goal of this project to provide personalised quiz problem recommendation to each child.</a:t>
            </a:r>
          </a:p>
        </p:txBody>
      </p:sp>
      <p:sp>
        <p:nvSpPr>
          <p:cNvPr id="4" name="Slide Number Placeholder 3"/>
          <p:cNvSpPr>
            <a:spLocks noGrp="1"/>
          </p:cNvSpPr>
          <p:nvPr>
            <p:ph type="sldNum" sz="quarter" idx="10"/>
          </p:nvPr>
        </p:nvSpPr>
        <p:spPr/>
        <p:txBody>
          <a:bodyPr/>
          <a:lstStyle/>
          <a:p>
            <a:fld id="{B09BDA98-132F-4ED6-A92C-E63346E7AAF0}" type="slidenum">
              <a:rPr lang="en-GB" smtClean="0"/>
              <a:t>4</a:t>
            </a:fld>
            <a:endParaRPr lang="en-GB"/>
          </a:p>
        </p:txBody>
      </p:sp>
    </p:spTree>
    <p:extLst>
      <p:ext uri="{BB962C8B-B14F-4D97-AF65-F5344CB8AC3E}">
        <p14:creationId xmlns:p14="http://schemas.microsoft.com/office/powerpoint/2010/main" val="4190186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that is available to us from the current application is:</a:t>
            </a:r>
          </a:p>
          <a:p>
            <a:endParaRPr lang="en-GB" dirty="0"/>
          </a:p>
          <a:p>
            <a:r>
              <a:rPr lang="en-GB" dirty="0"/>
              <a:t>Student performance model which contains performance data for each child in each topic and individual quiz question, given by the topic model and question model respectively.</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Supplementary data is also collected on each child which aims to build a general profile describing each child such as hobbies, age and nationality.</a:t>
            </a:r>
          </a:p>
          <a:p>
            <a:endParaRPr lang="en-GB" dirty="0"/>
          </a:p>
        </p:txBody>
      </p:sp>
      <p:sp>
        <p:nvSpPr>
          <p:cNvPr id="4" name="Slide Number Placeholder 3"/>
          <p:cNvSpPr>
            <a:spLocks noGrp="1"/>
          </p:cNvSpPr>
          <p:nvPr>
            <p:ph type="sldNum" sz="quarter" idx="10"/>
          </p:nvPr>
        </p:nvSpPr>
        <p:spPr/>
        <p:txBody>
          <a:bodyPr/>
          <a:lstStyle/>
          <a:p>
            <a:fld id="{B09BDA98-132F-4ED6-A92C-E63346E7AAF0}" type="slidenum">
              <a:rPr lang="en-GB" smtClean="0"/>
              <a:t>5</a:t>
            </a:fld>
            <a:endParaRPr lang="en-GB"/>
          </a:p>
        </p:txBody>
      </p:sp>
    </p:spTree>
    <p:extLst>
      <p:ext uri="{BB962C8B-B14F-4D97-AF65-F5344CB8AC3E}">
        <p14:creationId xmlns:p14="http://schemas.microsoft.com/office/powerpoint/2010/main" val="422129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we understand how the current system works, how do we determine the next quiz problem to recommend</a:t>
            </a:r>
          </a:p>
          <a:p>
            <a:endParaRPr lang="en-GB" dirty="0"/>
          </a:p>
          <a:p>
            <a:r>
              <a:rPr lang="en-GB" dirty="0"/>
              <a:t>There are two actions that must be completed in order for task recommendation to occur:</a:t>
            </a:r>
          </a:p>
          <a:p>
            <a:endParaRPr lang="en-GB" dirty="0"/>
          </a:p>
          <a:p>
            <a:r>
              <a:rPr lang="en-GB" dirty="0"/>
              <a:t>Topic Selection</a:t>
            </a:r>
          </a:p>
          <a:p>
            <a:r>
              <a:rPr lang="en-GB" dirty="0"/>
              <a:t>Question Selection</a:t>
            </a:r>
          </a:p>
        </p:txBody>
      </p:sp>
      <p:sp>
        <p:nvSpPr>
          <p:cNvPr id="4" name="Slide Number Placeholder 3"/>
          <p:cNvSpPr>
            <a:spLocks noGrp="1"/>
          </p:cNvSpPr>
          <p:nvPr>
            <p:ph type="sldNum" sz="quarter" idx="10"/>
          </p:nvPr>
        </p:nvSpPr>
        <p:spPr/>
        <p:txBody>
          <a:bodyPr/>
          <a:lstStyle/>
          <a:p>
            <a:fld id="{B09BDA98-132F-4ED6-A92C-E63346E7AAF0}" type="slidenum">
              <a:rPr lang="en-GB" smtClean="0"/>
              <a:t>6</a:t>
            </a:fld>
            <a:endParaRPr lang="en-GB"/>
          </a:p>
        </p:txBody>
      </p:sp>
    </p:spTree>
    <p:extLst>
      <p:ext uri="{BB962C8B-B14F-4D97-AF65-F5344CB8AC3E}">
        <p14:creationId xmlns:p14="http://schemas.microsoft.com/office/powerpoint/2010/main" val="422852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fundamental concept in determining the next task to select.</a:t>
            </a:r>
          </a:p>
        </p:txBody>
      </p:sp>
      <p:sp>
        <p:nvSpPr>
          <p:cNvPr id="4" name="Slide Number Placeholder 3"/>
          <p:cNvSpPr>
            <a:spLocks noGrp="1"/>
          </p:cNvSpPr>
          <p:nvPr>
            <p:ph type="sldNum" sz="quarter" idx="10"/>
          </p:nvPr>
        </p:nvSpPr>
        <p:spPr/>
        <p:txBody>
          <a:bodyPr/>
          <a:lstStyle/>
          <a:p>
            <a:fld id="{62B674FF-5E09-414A-AF42-A288E9373F80}" type="slidenum">
              <a:rPr lang="en-GB" smtClean="0"/>
              <a:t>7</a:t>
            </a:fld>
            <a:endParaRPr lang="en-GB"/>
          </a:p>
        </p:txBody>
      </p:sp>
    </p:spTree>
    <p:extLst>
      <p:ext uri="{BB962C8B-B14F-4D97-AF65-F5344CB8AC3E}">
        <p14:creationId xmlns:p14="http://schemas.microsoft.com/office/powerpoint/2010/main" val="3534168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Unfavourable effect – Does not introduce variability, which may force a student to complete a number of problems within a single topic before being able to move onto another topic</a:t>
            </a:r>
          </a:p>
          <a:p>
            <a:endParaRPr lang="en-GB" dirty="0"/>
          </a:p>
          <a:p>
            <a:r>
              <a:rPr lang="en-GB" dirty="0"/>
              <a:t>More appropriate solutions are those with performance scores low than users current average performance</a:t>
            </a:r>
          </a:p>
          <a:p>
            <a:endParaRPr lang="en-GB" dirty="0"/>
          </a:p>
          <a:p>
            <a:r>
              <a:rPr lang="en-GB" dirty="0"/>
              <a:t>Fitness proportionate selection is such an algorithm which assigns weights to topics depending on how much they deviate from the average performance. Topics with greater weight have higher chance of selection</a:t>
            </a:r>
          </a:p>
          <a:p>
            <a:endParaRPr lang="en-GB" dirty="0"/>
          </a:p>
          <a:p>
            <a:r>
              <a:rPr lang="en-GB" dirty="0"/>
              <a:t>FPS highlights the exploitation – exploration trade-off, while it is possible to make the best decision for topic selection using the data available to us, it is important to realise that by introducing a random factor, it allows the system to learn further about a students ability.</a:t>
            </a:r>
          </a:p>
        </p:txBody>
      </p:sp>
      <p:sp>
        <p:nvSpPr>
          <p:cNvPr id="4" name="Slide Number Placeholder 3"/>
          <p:cNvSpPr>
            <a:spLocks noGrp="1"/>
          </p:cNvSpPr>
          <p:nvPr>
            <p:ph type="sldNum" sz="quarter" idx="10"/>
          </p:nvPr>
        </p:nvSpPr>
        <p:spPr/>
        <p:txBody>
          <a:bodyPr/>
          <a:lstStyle/>
          <a:p>
            <a:fld id="{B09BDA98-132F-4ED6-A92C-E63346E7AAF0}" type="slidenum">
              <a:rPr lang="en-GB" smtClean="0"/>
              <a:t>9</a:t>
            </a:fld>
            <a:endParaRPr lang="en-GB"/>
          </a:p>
        </p:txBody>
      </p:sp>
    </p:spTree>
    <p:extLst>
      <p:ext uri="{BB962C8B-B14F-4D97-AF65-F5344CB8AC3E}">
        <p14:creationId xmlns:p14="http://schemas.microsoft.com/office/powerpoint/2010/main" val="17020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problem with using average performance as an indicator for a students current ability at the current can be seen here. Using the average implies that student ability remains constant over time. </a:t>
            </a:r>
          </a:p>
          <a:p>
            <a:endParaRPr lang="en-GB" dirty="0"/>
          </a:p>
          <a:p>
            <a:r>
              <a:rPr lang="en-GB" dirty="0"/>
              <a:t>However generally this is not the case as the more a student studies a topic the better they get at solving problems. Thus we should account for the trend that exists in student ability.</a:t>
            </a:r>
          </a:p>
        </p:txBody>
      </p:sp>
      <p:sp>
        <p:nvSpPr>
          <p:cNvPr id="4" name="Slide Number Placeholder 3"/>
          <p:cNvSpPr>
            <a:spLocks noGrp="1"/>
          </p:cNvSpPr>
          <p:nvPr>
            <p:ph type="sldNum" sz="quarter" idx="10"/>
          </p:nvPr>
        </p:nvSpPr>
        <p:spPr/>
        <p:txBody>
          <a:bodyPr/>
          <a:lstStyle/>
          <a:p>
            <a:fld id="{B09BDA98-132F-4ED6-A92C-E63346E7AAF0}" type="slidenum">
              <a:rPr lang="en-GB" smtClean="0"/>
              <a:t>10</a:t>
            </a:fld>
            <a:endParaRPr lang="en-GB"/>
          </a:p>
        </p:txBody>
      </p:sp>
    </p:spTree>
    <p:extLst>
      <p:ext uri="{BB962C8B-B14F-4D97-AF65-F5344CB8AC3E}">
        <p14:creationId xmlns:p14="http://schemas.microsoft.com/office/powerpoint/2010/main" val="3372105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do this we use logistic regression to predict the performance in each topic at the current time. Logistic regression provides the probability that the next outcome of a problem is successful given some regressors X.  </a:t>
            </a:r>
            <a:r>
              <a:rPr lang="en-US" dirty="0"/>
              <a:t>T</a:t>
            </a:r>
            <a:r>
              <a:rPr lang="en-GB" dirty="0"/>
              <a:t>his probability can then be used as an indicator for student performance within a topic. </a:t>
            </a:r>
          </a:p>
          <a:p>
            <a:endParaRPr lang="en-GB" dirty="0"/>
          </a:p>
          <a:p>
            <a:r>
              <a:rPr lang="en-US" dirty="0"/>
              <a:t>The logistic regression maps the linear regressor, to a probabilistic outcome using the sigmoid curve. The regressor in this work is dependent on time and N lag terms. The reason for these lag terms are that intuitively the next outcome is more dependent on the N most previous outcomes than older outcomes as student performance is more dependent on what was most recently learnt.</a:t>
            </a:r>
          </a:p>
          <a:p>
            <a:endParaRPr lang="en-US" dirty="0"/>
          </a:p>
          <a:p>
            <a:r>
              <a:rPr lang="en-US" dirty="0"/>
              <a:t>The coefficient theta are determined using stochastic gradient ascent to perform maximum likelihood estimation.</a:t>
            </a:r>
          </a:p>
          <a:p>
            <a:endParaRPr lang="en-US" dirty="0"/>
          </a:p>
        </p:txBody>
      </p:sp>
      <p:sp>
        <p:nvSpPr>
          <p:cNvPr id="4" name="Slide Number Placeholder 3"/>
          <p:cNvSpPr>
            <a:spLocks noGrp="1"/>
          </p:cNvSpPr>
          <p:nvPr>
            <p:ph type="sldNum" sz="quarter" idx="10"/>
          </p:nvPr>
        </p:nvSpPr>
        <p:spPr/>
        <p:txBody>
          <a:bodyPr/>
          <a:lstStyle/>
          <a:p>
            <a:fld id="{B09BDA98-132F-4ED6-A92C-E63346E7AAF0}" type="slidenum">
              <a:rPr lang="en-GB" smtClean="0"/>
              <a:t>11</a:t>
            </a:fld>
            <a:endParaRPr lang="en-GB"/>
          </a:p>
        </p:txBody>
      </p:sp>
    </p:spTree>
    <p:extLst>
      <p:ext uri="{BB962C8B-B14F-4D97-AF65-F5344CB8AC3E}">
        <p14:creationId xmlns:p14="http://schemas.microsoft.com/office/powerpoint/2010/main" val="340290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AC45-0EF7-49D5-8D28-F8E24AD3826D}"/>
              </a:ext>
            </a:extLst>
          </p:cNvPr>
          <p:cNvSpPr>
            <a:spLocks noGrp="1"/>
          </p:cNvSpPr>
          <p:nvPr>
            <p:ph type="ctrTitle"/>
          </p:nvPr>
        </p:nvSpPr>
        <p:spPr/>
        <p:txBody>
          <a:bodyPr/>
          <a:lstStyle/>
          <a:p>
            <a:r>
              <a:rPr lang="en-GB" dirty="0"/>
              <a:t>Machine Learning for Personalising Assistance for Kids with Diabetes</a:t>
            </a:r>
          </a:p>
        </p:txBody>
      </p:sp>
      <p:sp>
        <p:nvSpPr>
          <p:cNvPr id="3" name="Subtitle 2">
            <a:extLst>
              <a:ext uri="{FF2B5EF4-FFF2-40B4-BE49-F238E27FC236}">
                <a16:creationId xmlns:a16="http://schemas.microsoft.com/office/drawing/2014/main" id="{CEBD049D-D436-4BB5-AFE3-6F8EA073FBEC}"/>
              </a:ext>
            </a:extLst>
          </p:cNvPr>
          <p:cNvSpPr>
            <a:spLocks noGrp="1"/>
          </p:cNvSpPr>
          <p:nvPr>
            <p:ph type="subTitle" idx="1"/>
          </p:nvPr>
        </p:nvSpPr>
        <p:spPr/>
        <p:txBody>
          <a:bodyPr/>
          <a:lstStyle/>
          <a:p>
            <a:r>
              <a:rPr lang="en-GB" dirty="0"/>
              <a:t>Sagar Patel – CID: 00842688</a:t>
            </a:r>
          </a:p>
          <a:p>
            <a:endParaRPr lang="en-GB" dirty="0"/>
          </a:p>
        </p:txBody>
      </p:sp>
    </p:spTree>
    <p:extLst>
      <p:ext uri="{BB962C8B-B14F-4D97-AF65-F5344CB8AC3E}">
        <p14:creationId xmlns:p14="http://schemas.microsoft.com/office/powerpoint/2010/main" val="1197290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5CA8-993E-4075-B59B-FE07054510D1}"/>
              </a:ext>
            </a:extLst>
          </p:cNvPr>
          <p:cNvSpPr>
            <a:spLocks noGrp="1"/>
          </p:cNvSpPr>
          <p:nvPr>
            <p:ph type="title"/>
          </p:nvPr>
        </p:nvSpPr>
        <p:spPr/>
        <p:txBody>
          <a:bodyPr/>
          <a:lstStyle/>
          <a:p>
            <a:r>
              <a:rPr lang="en-GB" dirty="0"/>
              <a:t>Topic Selection – Accounting for Temporal Effects</a:t>
            </a:r>
          </a:p>
        </p:txBody>
      </p:sp>
      <p:sp>
        <p:nvSpPr>
          <p:cNvPr id="3" name="Content Placeholder 2">
            <a:extLst>
              <a:ext uri="{FF2B5EF4-FFF2-40B4-BE49-F238E27FC236}">
                <a16:creationId xmlns:a16="http://schemas.microsoft.com/office/drawing/2014/main" id="{88967A0E-96D6-4F18-89EA-004B61DF47BA}"/>
              </a:ext>
            </a:extLst>
          </p:cNvPr>
          <p:cNvSpPr>
            <a:spLocks noGrp="1"/>
          </p:cNvSpPr>
          <p:nvPr>
            <p:ph idx="1"/>
          </p:nvPr>
        </p:nvSpPr>
        <p:spPr/>
        <p:txBody>
          <a:bodyPr/>
          <a:lstStyle/>
          <a:p>
            <a:endParaRPr lang="en-GB"/>
          </a:p>
        </p:txBody>
      </p:sp>
      <p:pic>
        <p:nvPicPr>
          <p:cNvPr id="4" name="Content Placeholder 10">
            <a:extLst>
              <a:ext uri="{FF2B5EF4-FFF2-40B4-BE49-F238E27FC236}">
                <a16:creationId xmlns:a16="http://schemas.microsoft.com/office/drawing/2014/main" id="{3421F882-344C-4228-84FC-C20B718A0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042" y="2316418"/>
            <a:ext cx="5276623" cy="3407498"/>
          </a:xfrm>
          <a:prstGeom prst="rect">
            <a:avLst/>
          </a:prstGeom>
        </p:spPr>
      </p:pic>
      <p:pic>
        <p:nvPicPr>
          <p:cNvPr id="5" name="Content Placeholder 12">
            <a:extLst>
              <a:ext uri="{FF2B5EF4-FFF2-40B4-BE49-F238E27FC236}">
                <a16:creationId xmlns:a16="http://schemas.microsoft.com/office/drawing/2014/main" id="{21EC0658-8E88-4C3F-8BCA-7AF40A1E1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485" y="2440133"/>
            <a:ext cx="5143735" cy="3321683"/>
          </a:xfrm>
          <a:prstGeom prst="rect">
            <a:avLst/>
          </a:prstGeom>
        </p:spPr>
      </p:pic>
    </p:spTree>
    <p:extLst>
      <p:ext uri="{BB962C8B-B14F-4D97-AF65-F5344CB8AC3E}">
        <p14:creationId xmlns:p14="http://schemas.microsoft.com/office/powerpoint/2010/main" val="91132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analyticstraining.com/wp-content/uploads/2014/01/Logistic-Regression-in-SAS.jpg">
            <a:extLst>
              <a:ext uri="{FF2B5EF4-FFF2-40B4-BE49-F238E27FC236}">
                <a16:creationId xmlns:a16="http://schemas.microsoft.com/office/drawing/2014/main" id="{0704FB6E-157F-434C-9EDE-98AA4A6D8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7467" y="3569546"/>
            <a:ext cx="2725127" cy="19856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504EFB-A7A9-4519-A19F-481BD8B8D382}"/>
              </a:ext>
            </a:extLst>
          </p:cNvPr>
          <p:cNvSpPr>
            <a:spLocks noGrp="1"/>
          </p:cNvSpPr>
          <p:nvPr>
            <p:ph type="title"/>
          </p:nvPr>
        </p:nvSpPr>
        <p:spPr/>
        <p:txBody>
          <a:bodyPr/>
          <a:lstStyle/>
          <a:p>
            <a:r>
              <a:rPr lang="en-GB" dirty="0"/>
              <a:t>Logistic Regression to Estimate Student Topic Performance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596424-17F0-4040-8827-7908A6ABBAD9}"/>
                  </a:ext>
                </a:extLst>
              </p:cNvPr>
              <p:cNvSpPr>
                <a:spLocks noGrp="1"/>
              </p:cNvSpPr>
              <p:nvPr>
                <p:ph idx="1"/>
              </p:nvPr>
            </p:nvSpPr>
            <p:spPr/>
            <p:txBody>
              <a:bodyPr/>
              <a:lstStyle/>
              <a:p>
                <a:r>
                  <a:rPr lang="en-GB" dirty="0"/>
                  <a:t>Use logistic regression to model the probability that a student will perform a problem within a topic correctly at a specific point in time.</a:t>
                </a:r>
              </a:p>
              <a:p>
                <a:r>
                  <a:rPr lang="en-GB" dirty="0"/>
                  <a:t>Topic selection achieved using FPS on a predicted topic model.</a:t>
                </a:r>
                <a:endParaRPr lang="en-GB" i="1" dirty="0">
                  <a:latin typeface="Cambria Math" panose="02040503050406030204" pitchFamily="18" charset="0"/>
                </a:endParaRPr>
              </a:p>
              <a:p>
                <a:pPr marL="0" indent="0">
                  <a:buNone/>
                </a:pPr>
                <a:endParaRPr lang="en-GB"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GB" i="1">
                          <a:latin typeface="Cambria Math" panose="02040503050406030204" pitchFamily="18" charset="0"/>
                        </a:rPr>
                        <m:t>𝑃</m:t>
                      </m:r>
                      <m:d>
                        <m:dPr>
                          <m:endChr m:val="|"/>
                          <m:ctrlPr>
                            <a:rPr lang="en-GB" i="1">
                              <a:latin typeface="Cambria Math" panose="02040503050406030204" pitchFamily="18" charset="0"/>
                            </a:rPr>
                          </m:ctrlPr>
                        </m:dPr>
                        <m:e>
                          <m:r>
                            <a:rPr lang="en-GB" i="1">
                              <a:latin typeface="Cambria Math" panose="02040503050406030204" pitchFamily="18" charset="0"/>
                            </a:rPr>
                            <m:t>𝑌</m:t>
                          </m:r>
                          <m:r>
                            <a:rPr lang="en-GB" i="1">
                              <a:latin typeface="Cambria Math" panose="02040503050406030204" pitchFamily="18" charset="0"/>
                            </a:rPr>
                            <m:t>=1 </m:t>
                          </m:r>
                        </m:e>
                      </m:d>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𝑥</m:t>
                              </m:r>
                            </m:sup>
                          </m:sSup>
                        </m:den>
                      </m:f>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b="1" i="1">
                          <a:latin typeface="Cambria Math" panose="02040503050406030204" pitchFamily="18" charset="0"/>
                          <a:ea typeface="Cambria Math" panose="02040503050406030204" pitchFamily="18" charset="0"/>
                        </a:rPr>
                        <m:t>𝒙</m:t>
                      </m:r>
                      <m:r>
                        <a:rPr lang="en-GB" i="1">
                          <a:latin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𝑁</m:t>
                          </m:r>
                        </m:sup>
                        <m:e>
                          <m:sSub>
                            <m:sSubPr>
                              <m:ctrlPr>
                                <a:rPr lang="en-US"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nary>
                    </m:oMath>
                  </m:oMathPara>
                </a14:m>
                <a:endParaRPr lang="en-GB" dirty="0"/>
              </a:p>
            </p:txBody>
          </p:sp>
        </mc:Choice>
        <mc:Fallback xmlns="">
          <p:sp>
            <p:nvSpPr>
              <p:cNvPr id="3" name="Content Placeholder 2">
                <a:extLst>
                  <a:ext uri="{FF2B5EF4-FFF2-40B4-BE49-F238E27FC236}">
                    <a16:creationId xmlns:a16="http://schemas.microsoft.com/office/drawing/2014/main" id="{B1596424-17F0-4040-8827-7908A6ABBAD9}"/>
                  </a:ext>
                </a:extLst>
              </p:cNvPr>
              <p:cNvSpPr>
                <a:spLocks noGrp="1" noRot="1" noChangeAspect="1" noMove="1" noResize="1" noEditPoints="1" noAdjustHandles="1" noChangeArrowheads="1" noChangeShapeType="1" noTextEdit="1"/>
              </p:cNvSpPr>
              <p:nvPr>
                <p:ph idx="1"/>
              </p:nvPr>
            </p:nvSpPr>
            <p:spPr>
              <a:blipFill>
                <a:blip r:embed="rId4"/>
                <a:stretch>
                  <a:fillRect l="-142" t="-942"/>
                </a:stretch>
              </a:blipFill>
            </p:spPr>
            <p:txBody>
              <a:bodyPr/>
              <a:lstStyle/>
              <a:p>
                <a:r>
                  <a:rPr lang="en-GB">
                    <a:noFill/>
                  </a:rPr>
                  <a:t> </a:t>
                </a:r>
              </a:p>
            </p:txBody>
          </p:sp>
        </mc:Fallback>
      </mc:AlternateContent>
      <p:cxnSp>
        <p:nvCxnSpPr>
          <p:cNvPr id="6" name="Straight Arrow Connector 5">
            <a:extLst>
              <a:ext uri="{FF2B5EF4-FFF2-40B4-BE49-F238E27FC236}">
                <a16:creationId xmlns:a16="http://schemas.microsoft.com/office/drawing/2014/main" id="{296A10FC-1D03-4421-BB0C-BF86AC569DDB}"/>
              </a:ext>
            </a:extLst>
          </p:cNvPr>
          <p:cNvCxnSpPr>
            <a:cxnSpLocks/>
          </p:cNvCxnSpPr>
          <p:nvPr/>
        </p:nvCxnSpPr>
        <p:spPr>
          <a:xfrm flipH="1" flipV="1">
            <a:off x="6023295" y="5092117"/>
            <a:ext cx="1" cy="9731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F02CAE8C-ABD1-4295-BEE4-B6922CC7EF39}"/>
              </a:ext>
            </a:extLst>
          </p:cNvPr>
          <p:cNvSpPr txBox="1"/>
          <p:nvPr/>
        </p:nvSpPr>
        <p:spPr>
          <a:xfrm>
            <a:off x="5512653" y="6065240"/>
            <a:ext cx="988815" cy="307777"/>
          </a:xfrm>
          <a:prstGeom prst="rect">
            <a:avLst/>
          </a:prstGeom>
          <a:noFill/>
          <a:ln>
            <a:solidFill>
              <a:schemeClr val="accent2"/>
            </a:solidFill>
          </a:ln>
        </p:spPr>
        <p:txBody>
          <a:bodyPr wrap="square" rtlCol="0">
            <a:spAutoFit/>
          </a:bodyPr>
          <a:lstStyle/>
          <a:p>
            <a:pPr algn="ctr"/>
            <a:r>
              <a:rPr lang="en-GB" sz="1400" dirty="0"/>
              <a:t>Lag terms</a:t>
            </a:r>
          </a:p>
        </p:txBody>
      </p:sp>
      <p:cxnSp>
        <p:nvCxnSpPr>
          <p:cNvPr id="10" name="Straight Arrow Connector 9">
            <a:extLst>
              <a:ext uri="{FF2B5EF4-FFF2-40B4-BE49-F238E27FC236}">
                <a16:creationId xmlns:a16="http://schemas.microsoft.com/office/drawing/2014/main" id="{283DD589-43B8-4680-9413-D8DCA911672E}"/>
              </a:ext>
            </a:extLst>
          </p:cNvPr>
          <p:cNvCxnSpPr>
            <a:cxnSpLocks/>
          </p:cNvCxnSpPr>
          <p:nvPr/>
        </p:nvCxnSpPr>
        <p:spPr>
          <a:xfrm flipV="1">
            <a:off x="4711505" y="5092117"/>
            <a:ext cx="339000" cy="9731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E593C0B3-B23E-4B96-9B16-72AB0F1A6046}"/>
              </a:ext>
            </a:extLst>
          </p:cNvPr>
          <p:cNvSpPr txBox="1"/>
          <p:nvPr/>
        </p:nvSpPr>
        <p:spPr>
          <a:xfrm>
            <a:off x="4393809" y="6065240"/>
            <a:ext cx="589252" cy="307777"/>
          </a:xfrm>
          <a:prstGeom prst="rect">
            <a:avLst/>
          </a:prstGeom>
          <a:noFill/>
          <a:ln>
            <a:solidFill>
              <a:schemeClr val="accent2"/>
            </a:solidFill>
          </a:ln>
        </p:spPr>
        <p:txBody>
          <a:bodyPr wrap="square" rtlCol="0">
            <a:spAutoFit/>
          </a:bodyPr>
          <a:lstStyle/>
          <a:p>
            <a:pPr algn="ctr"/>
            <a:r>
              <a:rPr lang="en-GB" sz="1400" dirty="0"/>
              <a:t>time</a:t>
            </a:r>
          </a:p>
        </p:txBody>
      </p:sp>
    </p:spTree>
    <p:extLst>
      <p:ext uri="{BB962C8B-B14F-4D97-AF65-F5344CB8AC3E}">
        <p14:creationId xmlns:p14="http://schemas.microsoft.com/office/powerpoint/2010/main" val="100183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9224-C3C9-4BC4-B390-367B3395945D}"/>
              </a:ext>
            </a:extLst>
          </p:cNvPr>
          <p:cNvSpPr>
            <a:spLocks noGrp="1"/>
          </p:cNvSpPr>
          <p:nvPr>
            <p:ph type="title"/>
          </p:nvPr>
        </p:nvSpPr>
        <p:spPr/>
        <p:txBody>
          <a:bodyPr/>
          <a:lstStyle/>
          <a:p>
            <a:r>
              <a:rPr lang="en-GB" dirty="0"/>
              <a:t>Question Recommendation</a:t>
            </a:r>
          </a:p>
        </p:txBody>
      </p:sp>
      <p:sp>
        <p:nvSpPr>
          <p:cNvPr id="3" name="Content Placeholder 2">
            <a:extLst>
              <a:ext uri="{FF2B5EF4-FFF2-40B4-BE49-F238E27FC236}">
                <a16:creationId xmlns:a16="http://schemas.microsoft.com/office/drawing/2014/main" id="{1F8BB9BC-0734-4D31-8B40-09A8AA316138}"/>
              </a:ext>
            </a:extLst>
          </p:cNvPr>
          <p:cNvSpPr>
            <a:spLocks noGrp="1"/>
          </p:cNvSpPr>
          <p:nvPr>
            <p:ph idx="1"/>
          </p:nvPr>
        </p:nvSpPr>
        <p:spPr/>
        <p:txBody>
          <a:bodyPr/>
          <a:lstStyle/>
          <a:p>
            <a:r>
              <a:rPr lang="en-GB" dirty="0"/>
              <a:t>Once an appropriate topic has been selected, a question within this topic must be provided.</a:t>
            </a:r>
          </a:p>
          <a:p>
            <a:r>
              <a:rPr lang="en-GB" dirty="0"/>
              <a:t>The problem in PAL is that there is no explicit data indicating the difficulty of each question to a child, nor is there recorded performance for each question by every child.</a:t>
            </a:r>
          </a:p>
          <a:p>
            <a:r>
              <a:rPr lang="en-GB" dirty="0"/>
              <a:t>Use recommendation systems to derive relationships between children and questions.</a:t>
            </a:r>
          </a:p>
        </p:txBody>
      </p:sp>
    </p:spTree>
    <p:extLst>
      <p:ext uri="{BB962C8B-B14F-4D97-AF65-F5344CB8AC3E}">
        <p14:creationId xmlns:p14="http://schemas.microsoft.com/office/powerpoint/2010/main" val="108810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6EAA-A06D-495A-AD30-1B12B8733DAA}"/>
              </a:ext>
            </a:extLst>
          </p:cNvPr>
          <p:cNvSpPr>
            <a:spLocks noGrp="1"/>
          </p:cNvSpPr>
          <p:nvPr>
            <p:ph type="title"/>
          </p:nvPr>
        </p:nvSpPr>
        <p:spPr/>
        <p:txBody>
          <a:bodyPr/>
          <a:lstStyle/>
          <a:p>
            <a:r>
              <a:rPr lang="en-GB" dirty="0"/>
              <a:t>Recommendation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2B7EF1-D8AF-4408-A863-B41078C1E5B6}"/>
                  </a:ext>
                </a:extLst>
              </p:cNvPr>
              <p:cNvSpPr>
                <a:spLocks noGrp="1"/>
              </p:cNvSpPr>
              <p:nvPr>
                <p:ph idx="1"/>
              </p:nvPr>
            </p:nvSpPr>
            <p:spPr>
              <a:xfrm>
                <a:off x="677334" y="2160589"/>
                <a:ext cx="8596668" cy="4189877"/>
              </a:xfrm>
            </p:spPr>
            <p:txBody>
              <a:bodyPr/>
              <a:lstStyle/>
              <a:p>
                <a:r>
                  <a:rPr lang="en-GB" dirty="0"/>
                  <a:t>Recommendation systems aim to predict the preference that a single user has for a particular set of items, and then use these preference to provide recommendation for previously unseen items.</a:t>
                </a:r>
              </a:p>
              <a:p>
                <a:r>
                  <a:rPr lang="en-US" dirty="0"/>
                  <a:t>RS are generally represented in the form of a Utility Matrix</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11</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r>
                                      <a:rPr lang="en-US" i="1">
                                        <a:latin typeface="Cambria Math" panose="02040503050406030204" pitchFamily="18" charset="0"/>
                                      </a:rPr>
                                      <m:t>𝑖</m:t>
                                    </m:r>
                                  </m:sub>
                                </m:sSub>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𝑢</m:t>
                                    </m:r>
                                    <m:r>
                                      <a:rPr lang="en-US" i="1">
                                        <a:latin typeface="Cambria Math" panose="02040503050406030204" pitchFamily="18" charset="0"/>
                                      </a:rPr>
                                      <m:t>1</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𝑢𝑖</m:t>
                                    </m:r>
                                  </m:sub>
                                </m:sSub>
                              </m:e>
                            </m:mr>
                          </m:m>
                        </m:e>
                      </m:d>
                    </m:oMath>
                  </m:oMathPara>
                </a14:m>
                <a:endParaRPr lang="en-GB" dirty="0"/>
              </a:p>
              <a:p>
                <a:r>
                  <a:rPr lang="en-GB" dirty="0"/>
                  <a:t>Collaborative filtering: makes the assumption that in order to estimate a target user’s preference, the preference of other similar users can be aggregated to form a prediction.</a:t>
                </a:r>
              </a:p>
            </p:txBody>
          </p:sp>
        </mc:Choice>
        <mc:Fallback xmlns="">
          <p:sp>
            <p:nvSpPr>
              <p:cNvPr id="3" name="Content Placeholder 2">
                <a:extLst>
                  <a:ext uri="{FF2B5EF4-FFF2-40B4-BE49-F238E27FC236}">
                    <a16:creationId xmlns:a16="http://schemas.microsoft.com/office/drawing/2014/main" id="{132B7EF1-D8AF-4408-A863-B41078C1E5B6}"/>
                  </a:ext>
                </a:extLst>
              </p:cNvPr>
              <p:cNvSpPr>
                <a:spLocks noGrp="1" noRot="1" noChangeAspect="1" noMove="1" noResize="1" noEditPoints="1" noAdjustHandles="1" noChangeArrowheads="1" noChangeShapeType="1" noTextEdit="1"/>
              </p:cNvSpPr>
              <p:nvPr>
                <p:ph idx="1"/>
              </p:nvPr>
            </p:nvSpPr>
            <p:spPr>
              <a:xfrm>
                <a:off x="677334" y="2160589"/>
                <a:ext cx="8596668" cy="4189877"/>
              </a:xfrm>
              <a:blipFill>
                <a:blip r:embed="rId3"/>
                <a:stretch>
                  <a:fillRect l="-142" t="-872" r="-780"/>
                </a:stretch>
              </a:blipFill>
            </p:spPr>
            <p:txBody>
              <a:bodyPr/>
              <a:lstStyle/>
              <a:p>
                <a:r>
                  <a:rPr lang="en-GB">
                    <a:noFill/>
                  </a:rPr>
                  <a:t> </a:t>
                </a:r>
              </a:p>
            </p:txBody>
          </p:sp>
        </mc:Fallback>
      </mc:AlternateContent>
    </p:spTree>
    <p:extLst>
      <p:ext uri="{BB962C8B-B14F-4D97-AF65-F5344CB8AC3E}">
        <p14:creationId xmlns:p14="http://schemas.microsoft.com/office/powerpoint/2010/main" val="30670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4FFD-21BE-4E16-9B47-73C6E48E284A}"/>
              </a:ext>
            </a:extLst>
          </p:cNvPr>
          <p:cNvSpPr>
            <a:spLocks noGrp="1"/>
          </p:cNvSpPr>
          <p:nvPr>
            <p:ph type="title"/>
          </p:nvPr>
        </p:nvSpPr>
        <p:spPr/>
        <p:txBody>
          <a:bodyPr/>
          <a:lstStyle/>
          <a:p>
            <a:r>
              <a:rPr lang="en-GB" dirty="0"/>
              <a:t>Mapping Recommendation Systems</a:t>
            </a:r>
          </a:p>
        </p:txBody>
      </p:sp>
      <p:sp>
        <p:nvSpPr>
          <p:cNvPr id="3" name="Content Placeholder 2">
            <a:extLst>
              <a:ext uri="{FF2B5EF4-FFF2-40B4-BE49-F238E27FC236}">
                <a16:creationId xmlns:a16="http://schemas.microsoft.com/office/drawing/2014/main" id="{FC8B0428-730A-4F62-819A-39FCA40F5A1B}"/>
              </a:ext>
            </a:extLst>
          </p:cNvPr>
          <p:cNvSpPr>
            <a:spLocks noGrp="1"/>
          </p:cNvSpPr>
          <p:nvPr>
            <p:ph idx="1"/>
          </p:nvPr>
        </p:nvSpPr>
        <p:spPr>
          <a:xfrm>
            <a:off x="677334" y="3212983"/>
            <a:ext cx="8596668" cy="2828379"/>
          </a:xfrm>
        </p:spPr>
        <p:txBody>
          <a:bodyPr/>
          <a:lstStyle/>
          <a:p>
            <a:r>
              <a:rPr lang="en-US" dirty="0"/>
              <a:t>By utilizing collaborative filtering techniques to predict student performance we assume that two students that share similar ability (performance) in some problems will share similar ability in others.</a:t>
            </a:r>
          </a:p>
          <a:p>
            <a:r>
              <a:rPr lang="en-US" dirty="0"/>
              <a:t>Slip &amp; Guess Factors</a:t>
            </a:r>
          </a:p>
          <a:p>
            <a:endParaRPr lang="en-GB" dirty="0"/>
          </a:p>
        </p:txBody>
      </p:sp>
      <p:sp>
        <p:nvSpPr>
          <p:cNvPr id="4" name="Rectangle 3">
            <a:extLst>
              <a:ext uri="{FF2B5EF4-FFF2-40B4-BE49-F238E27FC236}">
                <a16:creationId xmlns:a16="http://schemas.microsoft.com/office/drawing/2014/main" id="{EEBCAFF7-8E91-4C5C-9C90-A81EF3AFCFDC}"/>
              </a:ext>
            </a:extLst>
          </p:cNvPr>
          <p:cNvSpPr/>
          <p:nvPr/>
        </p:nvSpPr>
        <p:spPr>
          <a:xfrm>
            <a:off x="1188720" y="1778000"/>
            <a:ext cx="2733040" cy="10871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GB" dirty="0"/>
              <a:t>𝑆𝑡𝑢𝑑𝑒𝑛𝑡 ↦ User</a:t>
            </a:r>
          </a:p>
          <a:p>
            <a:r>
              <a:rPr lang="en-GB" dirty="0"/>
              <a:t>𝑄𝑢𝑒𝑠𝑡𝑖𝑜𝑛 ↦ Item</a:t>
            </a:r>
          </a:p>
          <a:p>
            <a:r>
              <a:rPr lang="en-GB" dirty="0"/>
              <a:t>𝑃𝑒𝑟𝑓𝑜𝑟𝑚𝑎𝑛𝑐𝑒 ↦ Rating</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0A25C8E-4EBE-48C3-8371-C262527202B0}"/>
                  </a:ext>
                </a:extLst>
              </p:cNvPr>
              <p:cNvSpPr/>
              <p:nvPr/>
            </p:nvSpPr>
            <p:spPr>
              <a:xfrm>
                <a:off x="5231361" y="1778000"/>
                <a:ext cx="2733040" cy="10871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11</m:t>
                                    </m:r>
                                  </m:sub>
                                </m:sSub>
                              </m:e>
                              <m:e>
                                <m:r>
                                  <a:rPr lang="en-US" i="1">
                                    <a:latin typeface="Cambria Math" panose="02040503050406030204" pitchFamily="18" charset="0"/>
                                  </a:rPr>
                                  <m:t>⋯</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1</m:t>
                                    </m:r>
                                    <m:r>
                                      <a:rPr lang="en-US" b="0" i="1" smtClean="0">
                                        <a:latin typeface="Cambria Math" panose="02040503050406030204" pitchFamily="18" charset="0"/>
                                      </a:rPr>
                                      <m:t>𝑞</m:t>
                                    </m:r>
                                  </m:sub>
                                </m:sSub>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m:t>
                                    </m:r>
                                    <m:r>
                                      <a:rPr lang="en-US" i="1">
                                        <a:latin typeface="Cambria Math" panose="02040503050406030204" pitchFamily="18" charset="0"/>
                                      </a:rPr>
                                      <m:t>1</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𝑠𝑞</m:t>
                                    </m:r>
                                  </m:sub>
                                </m:sSub>
                              </m:e>
                            </m:mr>
                          </m:m>
                        </m:e>
                      </m:d>
                    </m:oMath>
                  </m:oMathPara>
                </a14:m>
                <a:endParaRPr lang="en-GB" dirty="0"/>
              </a:p>
            </p:txBody>
          </p:sp>
        </mc:Choice>
        <mc:Fallback xmlns="">
          <p:sp>
            <p:nvSpPr>
              <p:cNvPr id="5" name="Rectangle 4">
                <a:extLst>
                  <a:ext uri="{FF2B5EF4-FFF2-40B4-BE49-F238E27FC236}">
                    <a16:creationId xmlns:a16="http://schemas.microsoft.com/office/drawing/2014/main" id="{40A25C8E-4EBE-48C3-8371-C262527202B0}"/>
                  </a:ext>
                </a:extLst>
              </p:cNvPr>
              <p:cNvSpPr>
                <a:spLocks noRot="1" noChangeAspect="1" noMove="1" noResize="1" noEditPoints="1" noAdjustHandles="1" noChangeArrowheads="1" noChangeShapeType="1" noTextEdit="1"/>
              </p:cNvSpPr>
              <p:nvPr/>
            </p:nvSpPr>
            <p:spPr>
              <a:xfrm>
                <a:off x="5231361" y="1778000"/>
                <a:ext cx="2733040" cy="108712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8726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0611-BC49-4DFF-9E13-97DF717368A3}"/>
              </a:ext>
            </a:extLst>
          </p:cNvPr>
          <p:cNvSpPr>
            <a:spLocks noGrp="1"/>
          </p:cNvSpPr>
          <p:nvPr>
            <p:ph type="title"/>
          </p:nvPr>
        </p:nvSpPr>
        <p:spPr/>
        <p:txBody>
          <a:bodyPr/>
          <a:lstStyle/>
          <a:p>
            <a:r>
              <a:rPr lang="en-US" dirty="0"/>
              <a:t>Prediction Using Latent Factor Models</a:t>
            </a:r>
            <a:endParaRPr lang="en-GB" dirty="0"/>
          </a:p>
        </p:txBody>
      </p:sp>
      <p:sp>
        <p:nvSpPr>
          <p:cNvPr id="3" name="Content Placeholder 2">
            <a:extLst>
              <a:ext uri="{FF2B5EF4-FFF2-40B4-BE49-F238E27FC236}">
                <a16:creationId xmlns:a16="http://schemas.microsoft.com/office/drawing/2014/main" id="{4793F5BD-E7E6-4036-811D-76720D7810F2}"/>
              </a:ext>
            </a:extLst>
          </p:cNvPr>
          <p:cNvSpPr>
            <a:spLocks noGrp="1"/>
          </p:cNvSpPr>
          <p:nvPr>
            <p:ph idx="1"/>
          </p:nvPr>
        </p:nvSpPr>
        <p:spPr/>
        <p:txBody>
          <a:bodyPr/>
          <a:lstStyle/>
          <a:p>
            <a:r>
              <a:rPr lang="en-US" dirty="0"/>
              <a:t>Latent Factor Models operate under the assumption that the state of the utility matrix is influenced by a set of factors (</a:t>
            </a:r>
            <a:r>
              <a:rPr lang="en-US" dirty="0" err="1"/>
              <a:t>eg</a:t>
            </a:r>
            <a:r>
              <a:rPr lang="en-US" dirty="0"/>
              <a:t>. Slip and Guess Factors). Latent factor models aim to infer these factors from the utility matrix.</a:t>
            </a:r>
            <a:endParaRPr lang="en-GB" dirty="0"/>
          </a:p>
          <a:p>
            <a:pPr lvl="8"/>
            <a:endParaRPr lang="en-GB" dirty="0"/>
          </a:p>
        </p:txBody>
      </p:sp>
      <p:pic>
        <p:nvPicPr>
          <p:cNvPr id="4" name="Picture 3">
            <a:extLst>
              <a:ext uri="{FF2B5EF4-FFF2-40B4-BE49-F238E27FC236}">
                <a16:creationId xmlns:a16="http://schemas.microsoft.com/office/drawing/2014/main" id="{44F9B6EC-B526-416C-80A5-0FC8DB12A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073" y="3183470"/>
            <a:ext cx="2713189" cy="602931"/>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CECB38F-8E8F-47F0-B3AC-7C4D336EA54D}"/>
                  </a:ext>
                </a:extLst>
              </p:cNvPr>
              <p:cNvSpPr/>
              <p:nvPr/>
            </p:nvSpPr>
            <p:spPr>
              <a:xfrm>
                <a:off x="1280147" y="4630257"/>
                <a:ext cx="1664389" cy="108712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11</m:t>
                                    </m:r>
                                  </m:sub>
                                </m:sSub>
                              </m:e>
                              <m:e>
                                <m:r>
                                  <a:rPr lang="en-US" i="1">
                                    <a:latin typeface="Cambria Math" panose="02040503050406030204" pitchFamily="18" charset="0"/>
                                  </a:rPr>
                                  <m:t>⋯</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1</m:t>
                                    </m:r>
                                    <m:r>
                                      <a:rPr lang="en-US" b="0" i="1" smtClean="0">
                                        <a:latin typeface="Cambria Math" panose="02040503050406030204" pitchFamily="18" charset="0"/>
                                      </a:rPr>
                                      <m:t>𝑞</m:t>
                                    </m:r>
                                  </m:sub>
                                </m:sSub>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m:t>
                                    </m:r>
                                    <m:r>
                                      <a:rPr lang="en-US" i="1">
                                        <a:latin typeface="Cambria Math" panose="02040503050406030204" pitchFamily="18" charset="0"/>
                                      </a:rPr>
                                      <m:t>1</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𝑠𝑞</m:t>
                                    </m:r>
                                  </m:sub>
                                </m:sSub>
                              </m:e>
                            </m:mr>
                          </m:m>
                        </m:e>
                      </m:d>
                    </m:oMath>
                  </m:oMathPara>
                </a14:m>
                <a:endParaRPr lang="en-GB" dirty="0"/>
              </a:p>
            </p:txBody>
          </p:sp>
        </mc:Choice>
        <mc:Fallback xmlns="">
          <p:sp>
            <p:nvSpPr>
              <p:cNvPr id="5" name="Rectangle 4">
                <a:extLst>
                  <a:ext uri="{FF2B5EF4-FFF2-40B4-BE49-F238E27FC236}">
                    <a16:creationId xmlns:a16="http://schemas.microsoft.com/office/drawing/2014/main" id="{5CECB38F-8E8F-47F0-B3AC-7C4D336EA54D}"/>
                  </a:ext>
                </a:extLst>
              </p:cNvPr>
              <p:cNvSpPr>
                <a:spLocks noRot="1" noChangeAspect="1" noMove="1" noResize="1" noEditPoints="1" noAdjustHandles="1" noChangeArrowheads="1" noChangeShapeType="1" noTextEdit="1"/>
              </p:cNvSpPr>
              <p:nvPr/>
            </p:nvSpPr>
            <p:spPr>
              <a:xfrm>
                <a:off x="1280147" y="4630257"/>
                <a:ext cx="1664389" cy="1087120"/>
              </a:xfrm>
              <a:prstGeom prst="rect">
                <a:avLst/>
              </a:prstGeom>
              <a:blipFill>
                <a:blip r:embed="rId4"/>
                <a:stretch>
                  <a:fillRect/>
                </a:stretch>
              </a:blipFill>
              <a:ln>
                <a:noFill/>
              </a:ln>
            </p:spPr>
            <p:txBody>
              <a:bodyPr/>
              <a:lstStyle/>
              <a:p>
                <a:r>
                  <a:rPr lang="en-GB">
                    <a:noFill/>
                  </a:rPr>
                  <a:t> </a:t>
                </a:r>
              </a:p>
            </p:txBody>
          </p:sp>
        </mc:Fallback>
      </mc:AlternateContent>
      <p:cxnSp>
        <p:nvCxnSpPr>
          <p:cNvPr id="7" name="Straight Arrow Connector 6">
            <a:extLst>
              <a:ext uri="{FF2B5EF4-FFF2-40B4-BE49-F238E27FC236}">
                <a16:creationId xmlns:a16="http://schemas.microsoft.com/office/drawing/2014/main" id="{50B5093A-6E4B-4E67-8DBC-BAB304DBAB32}"/>
              </a:ext>
            </a:extLst>
          </p:cNvPr>
          <p:cNvCxnSpPr>
            <a:endCxn id="5" idx="0"/>
          </p:cNvCxnSpPr>
          <p:nvPr/>
        </p:nvCxnSpPr>
        <p:spPr>
          <a:xfrm flipH="1">
            <a:off x="2112342" y="3786401"/>
            <a:ext cx="1813706" cy="843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8B0FD7C-2BC7-4802-89CD-914FD2416281}"/>
                  </a:ext>
                </a:extLst>
              </p:cNvPr>
              <p:cNvSpPr txBox="1"/>
              <p:nvPr/>
            </p:nvSpPr>
            <p:spPr>
              <a:xfrm>
                <a:off x="3196444" y="5058810"/>
                <a:ext cx="2388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48B0FD7C-2BC7-4802-89CD-914FD2416281}"/>
                  </a:ext>
                </a:extLst>
              </p:cNvPr>
              <p:cNvSpPr txBox="1">
                <a:spLocks noRot="1" noChangeAspect="1" noMove="1" noResize="1" noEditPoints="1" noAdjustHandles="1" noChangeArrowheads="1" noChangeShapeType="1" noTextEdit="1"/>
              </p:cNvSpPr>
              <p:nvPr/>
            </p:nvSpPr>
            <p:spPr>
              <a:xfrm>
                <a:off x="3196444" y="5058810"/>
                <a:ext cx="238847" cy="276999"/>
              </a:xfrm>
              <a:prstGeom prst="rect">
                <a:avLst/>
              </a:prstGeom>
              <a:blipFill>
                <a:blip r:embed="rId5"/>
                <a:stretch>
                  <a:fillRect l="-7500" r="-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FB04319-214A-4922-AF05-ECF5F577D9FE}"/>
                  </a:ext>
                </a:extLst>
              </p:cNvPr>
              <p:cNvSpPr/>
              <p:nvPr/>
            </p:nvSpPr>
            <p:spPr>
              <a:xfrm>
                <a:off x="3687199" y="4653749"/>
                <a:ext cx="1664389" cy="108712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GB" b="0" i="1" smtClean="0">
                                        <a:latin typeface="Cambria Math" panose="02040503050406030204" pitchFamily="18" charset="0"/>
                                      </a:rPr>
                                      <m:t>𝑟</m:t>
                                    </m:r>
                                  </m:e>
                                  <m:sub>
                                    <m:r>
                                      <a:rPr lang="en-US" i="1">
                                        <a:latin typeface="Cambria Math" panose="02040503050406030204" pitchFamily="18" charset="0"/>
                                      </a:rPr>
                                      <m:t>11</m:t>
                                    </m:r>
                                  </m:sub>
                                </m:sSub>
                              </m:e>
                              <m:e>
                                <m:r>
                                  <a:rPr lang="en-US" i="1">
                                    <a:latin typeface="Cambria Math" panose="02040503050406030204" pitchFamily="18" charset="0"/>
                                  </a:rPr>
                                  <m:t>⋯</m:t>
                                </m:r>
                              </m:e>
                              <m:e>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US" i="1">
                                        <a:latin typeface="Cambria Math" panose="02040503050406030204" pitchFamily="18" charset="0"/>
                                      </a:rPr>
                                      <m:t>1</m:t>
                                    </m:r>
                                    <m:r>
                                      <a:rPr lang="en-GB" b="0" i="1" smtClean="0">
                                        <a:latin typeface="Cambria Math" panose="02040503050406030204" pitchFamily="18" charset="0"/>
                                      </a:rPr>
                                      <m:t>𝑘</m:t>
                                    </m:r>
                                  </m:sub>
                                </m:sSub>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GB" b="0" i="1" smtClean="0">
                                        <a:latin typeface="Cambria Math" panose="02040503050406030204" pitchFamily="18" charset="0"/>
                                      </a:rPr>
                                      <m:t>𝑟</m:t>
                                    </m:r>
                                  </m:e>
                                  <m:sub>
                                    <m:r>
                                      <a:rPr lang="en-US" b="0" i="1" smtClean="0">
                                        <a:latin typeface="Cambria Math" panose="02040503050406030204" pitchFamily="18" charset="0"/>
                                      </a:rPr>
                                      <m:t>𝑠</m:t>
                                    </m:r>
                                    <m:r>
                                      <a:rPr lang="en-US" i="1">
                                        <a:latin typeface="Cambria Math" panose="02040503050406030204" pitchFamily="18" charset="0"/>
                                      </a:rPr>
                                      <m:t>1</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GB" b="0" i="1" smtClean="0">
                                        <a:latin typeface="Cambria Math" panose="02040503050406030204" pitchFamily="18" charset="0"/>
                                      </a:rPr>
                                      <m:t>𝑟</m:t>
                                    </m:r>
                                  </m:e>
                                  <m:sub>
                                    <m:r>
                                      <a:rPr lang="en-US" b="0" i="1" smtClean="0">
                                        <a:latin typeface="Cambria Math" panose="02040503050406030204" pitchFamily="18" charset="0"/>
                                      </a:rPr>
                                      <m:t>𝑠</m:t>
                                    </m:r>
                                    <m:r>
                                      <a:rPr lang="en-GB" b="0" i="1" smtClean="0">
                                        <a:latin typeface="Cambria Math" panose="02040503050406030204" pitchFamily="18" charset="0"/>
                                      </a:rPr>
                                      <m:t>𝑘</m:t>
                                    </m:r>
                                  </m:sub>
                                </m:sSub>
                              </m:e>
                            </m:mr>
                          </m:m>
                        </m:e>
                      </m:d>
                    </m:oMath>
                  </m:oMathPara>
                </a14:m>
                <a:endParaRPr lang="en-GB" dirty="0"/>
              </a:p>
            </p:txBody>
          </p:sp>
        </mc:Choice>
        <mc:Fallback xmlns="">
          <p:sp>
            <p:nvSpPr>
              <p:cNvPr id="9" name="Rectangle 8">
                <a:extLst>
                  <a:ext uri="{FF2B5EF4-FFF2-40B4-BE49-F238E27FC236}">
                    <a16:creationId xmlns:a16="http://schemas.microsoft.com/office/drawing/2014/main" id="{4FB04319-214A-4922-AF05-ECF5F577D9FE}"/>
                  </a:ext>
                </a:extLst>
              </p:cNvPr>
              <p:cNvSpPr>
                <a:spLocks noRot="1" noChangeAspect="1" noMove="1" noResize="1" noEditPoints="1" noAdjustHandles="1" noChangeArrowheads="1" noChangeShapeType="1" noTextEdit="1"/>
              </p:cNvSpPr>
              <p:nvPr/>
            </p:nvSpPr>
            <p:spPr>
              <a:xfrm>
                <a:off x="3687199" y="4653749"/>
                <a:ext cx="1664389" cy="1087120"/>
              </a:xfrm>
              <a:prstGeom prst="rect">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10FE4B-FD8F-4C03-9F49-B30D9F1E7ECA}"/>
                  </a:ext>
                </a:extLst>
              </p:cNvPr>
              <p:cNvSpPr txBox="1"/>
              <p:nvPr/>
            </p:nvSpPr>
            <p:spPr>
              <a:xfrm>
                <a:off x="5603496" y="5058810"/>
                <a:ext cx="2340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0" name="TextBox 9">
                <a:extLst>
                  <a:ext uri="{FF2B5EF4-FFF2-40B4-BE49-F238E27FC236}">
                    <a16:creationId xmlns:a16="http://schemas.microsoft.com/office/drawing/2014/main" id="{7210FE4B-FD8F-4C03-9F49-B30D9F1E7ECA}"/>
                  </a:ext>
                </a:extLst>
              </p:cNvPr>
              <p:cNvSpPr txBox="1">
                <a:spLocks noRot="1" noChangeAspect="1" noMove="1" noResize="1" noEditPoints="1" noAdjustHandles="1" noChangeArrowheads="1" noChangeShapeType="1" noTextEdit="1"/>
              </p:cNvSpPr>
              <p:nvPr/>
            </p:nvSpPr>
            <p:spPr>
              <a:xfrm>
                <a:off x="5603496" y="5058810"/>
                <a:ext cx="234038" cy="276999"/>
              </a:xfrm>
              <a:prstGeom prst="rect">
                <a:avLst/>
              </a:prstGeom>
              <a:blipFill>
                <a:blip r:embed="rId7"/>
                <a:stretch>
                  <a:fillRect l="-12821" r="-12821" b="-444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5111190-1F1E-40CF-8DC5-9494A252BB0F}"/>
                  </a:ext>
                </a:extLst>
              </p:cNvPr>
              <p:cNvSpPr/>
              <p:nvPr/>
            </p:nvSpPr>
            <p:spPr>
              <a:xfrm>
                <a:off x="6089841" y="4653749"/>
                <a:ext cx="1664389" cy="108712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GB" b="0" i="1" smtClean="0">
                                        <a:latin typeface="Cambria Math" panose="02040503050406030204" pitchFamily="18" charset="0"/>
                                      </a:rPr>
                                      <m:t>𝑠</m:t>
                                    </m:r>
                                  </m:e>
                                  <m:sub>
                                    <m:r>
                                      <a:rPr lang="en-US" i="1">
                                        <a:latin typeface="Cambria Math" panose="02040503050406030204" pitchFamily="18" charset="0"/>
                                      </a:rPr>
                                      <m:t>11</m:t>
                                    </m:r>
                                  </m:sub>
                                </m:sSub>
                              </m:e>
                              <m:e>
                                <m:r>
                                  <a:rPr lang="en-US" i="1">
                                    <a:latin typeface="Cambria Math" panose="02040503050406030204" pitchFamily="18" charset="0"/>
                                  </a:rPr>
                                  <m:t>⋯</m:t>
                                </m:r>
                              </m:e>
                              <m:e>
                                <m:sSub>
                                  <m:sSubPr>
                                    <m:ctrlPr>
                                      <a:rPr lang="en-US"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𝑘</m:t>
                                    </m:r>
                                    <m:r>
                                      <a:rPr lang="en-GB" b="0" i="1" smtClean="0">
                                        <a:latin typeface="Cambria Math" panose="02040503050406030204" pitchFamily="18" charset="0"/>
                                      </a:rPr>
                                      <m:t>1</m:t>
                                    </m:r>
                                  </m:sub>
                                </m:sSub>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1</m:t>
                                    </m:r>
                                    <m:r>
                                      <a:rPr lang="en-GB" b="0" i="1" smtClean="0">
                                        <a:latin typeface="Cambria Math" panose="02040503050406030204" pitchFamily="18" charset="0"/>
                                      </a:rPr>
                                      <m:t>𝑞</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𝑘𝑞</m:t>
                                    </m:r>
                                  </m:sub>
                                </m:sSub>
                              </m:e>
                            </m:mr>
                          </m:m>
                        </m:e>
                      </m:d>
                    </m:oMath>
                  </m:oMathPara>
                </a14:m>
                <a:endParaRPr lang="en-GB" dirty="0"/>
              </a:p>
            </p:txBody>
          </p:sp>
        </mc:Choice>
        <mc:Fallback xmlns="">
          <p:sp>
            <p:nvSpPr>
              <p:cNvPr id="11" name="Rectangle 10">
                <a:extLst>
                  <a:ext uri="{FF2B5EF4-FFF2-40B4-BE49-F238E27FC236}">
                    <a16:creationId xmlns:a16="http://schemas.microsoft.com/office/drawing/2014/main" id="{75111190-1F1E-40CF-8DC5-9494A252BB0F}"/>
                  </a:ext>
                </a:extLst>
              </p:cNvPr>
              <p:cNvSpPr>
                <a:spLocks noRot="1" noChangeAspect="1" noMove="1" noResize="1" noEditPoints="1" noAdjustHandles="1" noChangeArrowheads="1" noChangeShapeType="1" noTextEdit="1"/>
              </p:cNvSpPr>
              <p:nvPr/>
            </p:nvSpPr>
            <p:spPr>
              <a:xfrm>
                <a:off x="6089841" y="4653749"/>
                <a:ext cx="1664389" cy="1087120"/>
              </a:xfrm>
              <a:prstGeom prst="rect">
                <a:avLst/>
              </a:prstGeom>
              <a:blipFill>
                <a:blip r:embed="rId8"/>
                <a:stretch>
                  <a:fillRect/>
                </a:stretch>
              </a:blipFill>
              <a:ln>
                <a:noFill/>
              </a:ln>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0A7D3B3B-AE05-4D43-A322-00A7DEE2AAF1}"/>
              </a:ext>
            </a:extLst>
          </p:cNvPr>
          <p:cNvCxnSpPr>
            <a:endCxn id="9" idx="0"/>
          </p:cNvCxnSpPr>
          <p:nvPr/>
        </p:nvCxnSpPr>
        <p:spPr>
          <a:xfrm flipH="1">
            <a:off x="4519394" y="3786401"/>
            <a:ext cx="111329" cy="86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75CA7C-184D-4EC1-AF6C-78F7957F1C88}"/>
              </a:ext>
            </a:extLst>
          </p:cNvPr>
          <p:cNvCxnSpPr>
            <a:endCxn id="11" idx="0"/>
          </p:cNvCxnSpPr>
          <p:nvPr/>
        </p:nvCxnSpPr>
        <p:spPr>
          <a:xfrm>
            <a:off x="5280811" y="3774655"/>
            <a:ext cx="1641225" cy="87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DCF55FF-AA60-4E61-91F5-B1F64FE876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47349" y="4117780"/>
            <a:ext cx="2645334" cy="912184"/>
          </a:xfrm>
          <a:prstGeom prst="rect">
            <a:avLst/>
          </a:prstGeom>
        </p:spPr>
      </p:pic>
    </p:spTree>
    <p:extLst>
      <p:ext uri="{BB962C8B-B14F-4D97-AF65-F5344CB8AC3E}">
        <p14:creationId xmlns:p14="http://schemas.microsoft.com/office/powerpoint/2010/main" val="269606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4"/>
                                        </p:tgtEl>
                                      </p:cBhvr>
                                    </p:animEffect>
                                    <p:set>
                                      <p:cBhvr>
                                        <p:cTn id="41" dur="1" fill="hold">
                                          <p:stCondLst>
                                            <p:cond delay="499"/>
                                          </p:stCondLst>
                                        </p:cTn>
                                        <p:tgtEl>
                                          <p:spTgt spid="4"/>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
                                        </p:tgtEl>
                                      </p:cBhvr>
                                    </p:animEffect>
                                    <p:set>
                                      <p:cBhvr>
                                        <p:cTn id="53" dur="1" fill="hold">
                                          <p:stCondLst>
                                            <p:cond delay="499"/>
                                          </p:stCondLst>
                                        </p:cTn>
                                        <p:tgtEl>
                                          <p:spTgt spid="5"/>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9"/>
                                        </p:tgtEl>
                                      </p:cBhvr>
                                    </p:animEffect>
                                    <p:set>
                                      <p:cBhvr>
                                        <p:cTn id="56" dur="1" fill="hold">
                                          <p:stCondLst>
                                            <p:cond delay="499"/>
                                          </p:stCondLst>
                                        </p:cTn>
                                        <p:tgtEl>
                                          <p:spTgt spid="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p:bldP spid="8" grpId="1"/>
      <p:bldP spid="9" grpId="0" animBg="1"/>
      <p:bldP spid="9" grpId="1" animBg="1"/>
      <p:bldP spid="10" grpId="0"/>
      <p:bldP spid="10" grpId="1"/>
      <p:bldP spid="11" grpId="0" animBg="1"/>
      <p:bldP spid="1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7BAC-B9D6-41ED-BEF4-4243BBB118A0}"/>
              </a:ext>
            </a:extLst>
          </p:cNvPr>
          <p:cNvSpPr>
            <a:spLocks noGrp="1"/>
          </p:cNvSpPr>
          <p:nvPr>
            <p:ph type="title"/>
          </p:nvPr>
        </p:nvSpPr>
        <p:spPr/>
        <p:txBody>
          <a:bodyPr/>
          <a:lstStyle/>
          <a:p>
            <a:r>
              <a:rPr lang="en-GB" dirty="0"/>
              <a:t>New User Bootstrapping</a:t>
            </a:r>
          </a:p>
        </p:txBody>
      </p:sp>
    </p:spTree>
    <p:extLst>
      <p:ext uri="{BB962C8B-B14F-4D97-AF65-F5344CB8AC3E}">
        <p14:creationId xmlns:p14="http://schemas.microsoft.com/office/powerpoint/2010/main" val="3160518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3B0DB8-161D-4C04-83FD-C43FD9525694}"/>
              </a:ext>
            </a:extLst>
          </p:cNvPr>
          <p:cNvSpPr>
            <a:spLocks noGrp="1"/>
          </p:cNvSpPr>
          <p:nvPr>
            <p:ph type="title"/>
          </p:nvPr>
        </p:nvSpPr>
        <p:spPr/>
        <p:txBody>
          <a:bodyPr/>
          <a:lstStyle/>
          <a:p>
            <a:r>
              <a:rPr lang="en-GB" dirty="0"/>
              <a:t>New User Bootstrapping</a:t>
            </a:r>
          </a:p>
        </p:txBody>
      </p:sp>
      <p:sp>
        <p:nvSpPr>
          <p:cNvPr id="5" name="Content Placeholder 4">
            <a:extLst>
              <a:ext uri="{FF2B5EF4-FFF2-40B4-BE49-F238E27FC236}">
                <a16:creationId xmlns:a16="http://schemas.microsoft.com/office/drawing/2014/main" id="{022CBB53-2297-4E66-B314-2CCE24824E42}"/>
              </a:ext>
            </a:extLst>
          </p:cNvPr>
          <p:cNvSpPr>
            <a:spLocks noGrp="1"/>
          </p:cNvSpPr>
          <p:nvPr>
            <p:ph idx="1"/>
          </p:nvPr>
        </p:nvSpPr>
        <p:spPr>
          <a:xfrm>
            <a:off x="677334" y="3972560"/>
            <a:ext cx="8596668" cy="2068802"/>
          </a:xfrm>
        </p:spPr>
        <p:txBody>
          <a:bodyPr/>
          <a:lstStyle/>
          <a:p>
            <a:r>
              <a:rPr lang="en-GB" dirty="0"/>
              <a:t>Bootstrapping is achieved via an adaptive interview process. </a:t>
            </a:r>
          </a:p>
          <a:p>
            <a:r>
              <a:rPr lang="en-GB" dirty="0"/>
              <a:t>Taking concepts from CF the goal of predicting a new user model becomes finding the user neighbourhood that represents the user most.</a:t>
            </a:r>
          </a:p>
        </p:txBody>
      </p:sp>
      <p:sp>
        <p:nvSpPr>
          <p:cNvPr id="6" name="Rectangle 5">
            <a:extLst>
              <a:ext uri="{FF2B5EF4-FFF2-40B4-BE49-F238E27FC236}">
                <a16:creationId xmlns:a16="http://schemas.microsoft.com/office/drawing/2014/main" id="{6055F1D4-E549-4BAB-BCA8-AD54C6875DFC}"/>
              </a:ext>
            </a:extLst>
          </p:cNvPr>
          <p:cNvSpPr/>
          <p:nvPr/>
        </p:nvSpPr>
        <p:spPr>
          <a:xfrm>
            <a:off x="3740912" y="1930400"/>
            <a:ext cx="3159760" cy="660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Rectangle 6">
            <a:extLst>
              <a:ext uri="{FF2B5EF4-FFF2-40B4-BE49-F238E27FC236}">
                <a16:creationId xmlns:a16="http://schemas.microsoft.com/office/drawing/2014/main" id="{B021014C-1BC2-49EC-B5FC-5C49BCE49402}"/>
              </a:ext>
            </a:extLst>
          </p:cNvPr>
          <p:cNvSpPr/>
          <p:nvPr/>
        </p:nvSpPr>
        <p:spPr>
          <a:xfrm>
            <a:off x="3816096" y="2013712"/>
            <a:ext cx="859536" cy="493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Topic 1</a:t>
            </a:r>
          </a:p>
        </p:txBody>
      </p:sp>
      <p:sp>
        <p:nvSpPr>
          <p:cNvPr id="8" name="Rectangle 7">
            <a:extLst>
              <a:ext uri="{FF2B5EF4-FFF2-40B4-BE49-F238E27FC236}">
                <a16:creationId xmlns:a16="http://schemas.microsoft.com/office/drawing/2014/main" id="{C03F2DF1-4229-47DA-96F8-9AE86009FD22}"/>
              </a:ext>
            </a:extLst>
          </p:cNvPr>
          <p:cNvSpPr/>
          <p:nvPr/>
        </p:nvSpPr>
        <p:spPr>
          <a:xfrm>
            <a:off x="4746729" y="2013712"/>
            <a:ext cx="859536" cy="493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Topic 2</a:t>
            </a:r>
          </a:p>
        </p:txBody>
      </p:sp>
      <p:sp>
        <p:nvSpPr>
          <p:cNvPr id="9" name="TextBox 8">
            <a:extLst>
              <a:ext uri="{FF2B5EF4-FFF2-40B4-BE49-F238E27FC236}">
                <a16:creationId xmlns:a16="http://schemas.microsoft.com/office/drawing/2014/main" id="{1AA0BEF9-F2FD-4785-9CC3-E660E4A600AD}"/>
              </a:ext>
            </a:extLst>
          </p:cNvPr>
          <p:cNvSpPr txBox="1"/>
          <p:nvPr/>
        </p:nvSpPr>
        <p:spPr>
          <a:xfrm>
            <a:off x="5606265" y="2034081"/>
            <a:ext cx="597408" cy="369332"/>
          </a:xfrm>
          <a:prstGeom prst="rect">
            <a:avLst/>
          </a:prstGeom>
          <a:noFill/>
        </p:spPr>
        <p:txBody>
          <a:bodyPr wrap="square" rtlCol="0">
            <a:spAutoFit/>
          </a:bodyPr>
          <a:lstStyle/>
          <a:p>
            <a:r>
              <a:rPr lang="en-GB" dirty="0"/>
              <a:t>…</a:t>
            </a:r>
          </a:p>
        </p:txBody>
      </p:sp>
      <p:sp>
        <p:nvSpPr>
          <p:cNvPr id="10" name="Rectangle 9">
            <a:extLst>
              <a:ext uri="{FF2B5EF4-FFF2-40B4-BE49-F238E27FC236}">
                <a16:creationId xmlns:a16="http://schemas.microsoft.com/office/drawing/2014/main" id="{B2A6AB06-4C4E-46AF-8D16-3001671078FA}"/>
              </a:ext>
            </a:extLst>
          </p:cNvPr>
          <p:cNvSpPr/>
          <p:nvPr/>
        </p:nvSpPr>
        <p:spPr>
          <a:xfrm>
            <a:off x="5959833" y="2013712"/>
            <a:ext cx="859536" cy="493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Topic n</a:t>
            </a:r>
          </a:p>
        </p:txBody>
      </p:sp>
      <p:sp>
        <p:nvSpPr>
          <p:cNvPr id="11" name="Rectangle 10">
            <a:extLst>
              <a:ext uri="{FF2B5EF4-FFF2-40B4-BE49-F238E27FC236}">
                <a16:creationId xmlns:a16="http://schemas.microsoft.com/office/drawing/2014/main" id="{C0434611-373B-4103-B07C-242B923925CD}"/>
              </a:ext>
            </a:extLst>
          </p:cNvPr>
          <p:cNvSpPr/>
          <p:nvPr/>
        </p:nvSpPr>
        <p:spPr>
          <a:xfrm>
            <a:off x="2645663" y="2921000"/>
            <a:ext cx="2094970" cy="66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345A44B-BEFD-4569-B4C8-BD548C3B8734}"/>
              </a:ext>
            </a:extLst>
          </p:cNvPr>
          <p:cNvSpPr/>
          <p:nvPr/>
        </p:nvSpPr>
        <p:spPr>
          <a:xfrm>
            <a:off x="2743200" y="3004312"/>
            <a:ext cx="408432" cy="493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q1</a:t>
            </a:r>
          </a:p>
        </p:txBody>
      </p:sp>
      <p:sp>
        <p:nvSpPr>
          <p:cNvPr id="13" name="Rectangle 12">
            <a:extLst>
              <a:ext uri="{FF2B5EF4-FFF2-40B4-BE49-F238E27FC236}">
                <a16:creationId xmlns:a16="http://schemas.microsoft.com/office/drawing/2014/main" id="{8DB81844-C774-4827-A725-BAFC81A83046}"/>
              </a:ext>
            </a:extLst>
          </p:cNvPr>
          <p:cNvSpPr/>
          <p:nvPr/>
        </p:nvSpPr>
        <p:spPr>
          <a:xfrm>
            <a:off x="3242043" y="3004312"/>
            <a:ext cx="408432" cy="493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q2</a:t>
            </a:r>
          </a:p>
        </p:txBody>
      </p:sp>
      <p:sp>
        <p:nvSpPr>
          <p:cNvPr id="14" name="Rectangle 13">
            <a:extLst>
              <a:ext uri="{FF2B5EF4-FFF2-40B4-BE49-F238E27FC236}">
                <a16:creationId xmlns:a16="http://schemas.microsoft.com/office/drawing/2014/main" id="{1E8BDE5B-CED5-422C-8075-C42B2BBC99DB}"/>
              </a:ext>
            </a:extLst>
          </p:cNvPr>
          <p:cNvSpPr/>
          <p:nvPr/>
        </p:nvSpPr>
        <p:spPr>
          <a:xfrm>
            <a:off x="4239729" y="3004312"/>
            <a:ext cx="408432" cy="493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qn</a:t>
            </a:r>
            <a:endParaRPr lang="en-GB" sz="1600" dirty="0"/>
          </a:p>
        </p:txBody>
      </p:sp>
      <p:sp>
        <p:nvSpPr>
          <p:cNvPr id="15" name="TextBox 14">
            <a:extLst>
              <a:ext uri="{FF2B5EF4-FFF2-40B4-BE49-F238E27FC236}">
                <a16:creationId xmlns:a16="http://schemas.microsoft.com/office/drawing/2014/main" id="{83D2DB0B-A928-4F4C-8DF3-FD6D7BA35C9F}"/>
              </a:ext>
            </a:extLst>
          </p:cNvPr>
          <p:cNvSpPr txBox="1"/>
          <p:nvPr/>
        </p:nvSpPr>
        <p:spPr>
          <a:xfrm>
            <a:off x="3740886" y="3039102"/>
            <a:ext cx="597408" cy="369332"/>
          </a:xfrm>
          <a:prstGeom prst="rect">
            <a:avLst/>
          </a:prstGeom>
          <a:noFill/>
        </p:spPr>
        <p:txBody>
          <a:bodyPr wrap="square" rtlCol="0">
            <a:spAutoFit/>
          </a:bodyPr>
          <a:lstStyle/>
          <a:p>
            <a:r>
              <a:rPr lang="en-GB" dirty="0">
                <a:solidFill>
                  <a:schemeClr val="bg1"/>
                </a:solidFill>
              </a:rPr>
              <a:t>…</a:t>
            </a:r>
          </a:p>
        </p:txBody>
      </p:sp>
      <p:cxnSp>
        <p:nvCxnSpPr>
          <p:cNvPr id="16" name="Straight Arrow Connector 15">
            <a:extLst>
              <a:ext uri="{FF2B5EF4-FFF2-40B4-BE49-F238E27FC236}">
                <a16:creationId xmlns:a16="http://schemas.microsoft.com/office/drawing/2014/main" id="{CEE81CED-B22D-44B7-8E72-2B9BA64246A0}"/>
              </a:ext>
            </a:extLst>
          </p:cNvPr>
          <p:cNvCxnSpPr>
            <a:stCxn id="7" idx="2"/>
            <a:endCxn id="11" idx="0"/>
          </p:cNvCxnSpPr>
          <p:nvPr/>
        </p:nvCxnSpPr>
        <p:spPr>
          <a:xfrm flipH="1">
            <a:off x="3693148" y="2507488"/>
            <a:ext cx="552716" cy="413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CE5B830B-CE3B-4038-AEB6-9F308001FC1D}"/>
              </a:ext>
            </a:extLst>
          </p:cNvPr>
          <p:cNvSpPr/>
          <p:nvPr/>
        </p:nvSpPr>
        <p:spPr>
          <a:xfrm>
            <a:off x="5959833" y="2909824"/>
            <a:ext cx="2094970" cy="66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B8CC6773-D6E2-4F8C-8BAB-27942E27AE5B}"/>
              </a:ext>
            </a:extLst>
          </p:cNvPr>
          <p:cNvSpPr/>
          <p:nvPr/>
        </p:nvSpPr>
        <p:spPr>
          <a:xfrm>
            <a:off x="6057370" y="2993136"/>
            <a:ext cx="408432" cy="493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q1</a:t>
            </a:r>
          </a:p>
        </p:txBody>
      </p:sp>
      <p:sp>
        <p:nvSpPr>
          <p:cNvPr id="19" name="Rectangle 18">
            <a:extLst>
              <a:ext uri="{FF2B5EF4-FFF2-40B4-BE49-F238E27FC236}">
                <a16:creationId xmlns:a16="http://schemas.microsoft.com/office/drawing/2014/main" id="{1ACDDC14-6AAF-4197-9EF0-D466867EA809}"/>
              </a:ext>
            </a:extLst>
          </p:cNvPr>
          <p:cNvSpPr/>
          <p:nvPr/>
        </p:nvSpPr>
        <p:spPr>
          <a:xfrm>
            <a:off x="6556213" y="2993136"/>
            <a:ext cx="408432" cy="493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q2</a:t>
            </a:r>
          </a:p>
        </p:txBody>
      </p:sp>
      <p:sp>
        <p:nvSpPr>
          <p:cNvPr id="20" name="Rectangle 19">
            <a:extLst>
              <a:ext uri="{FF2B5EF4-FFF2-40B4-BE49-F238E27FC236}">
                <a16:creationId xmlns:a16="http://schemas.microsoft.com/office/drawing/2014/main" id="{FA4FFCFC-2CEB-4808-A118-D14F13260716}"/>
              </a:ext>
            </a:extLst>
          </p:cNvPr>
          <p:cNvSpPr/>
          <p:nvPr/>
        </p:nvSpPr>
        <p:spPr>
          <a:xfrm>
            <a:off x="7553899" y="2993136"/>
            <a:ext cx="408432" cy="493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err="1"/>
              <a:t>qn</a:t>
            </a:r>
            <a:endParaRPr lang="en-GB" sz="1600" dirty="0"/>
          </a:p>
        </p:txBody>
      </p:sp>
      <p:sp>
        <p:nvSpPr>
          <p:cNvPr id="21" name="TextBox 20">
            <a:extLst>
              <a:ext uri="{FF2B5EF4-FFF2-40B4-BE49-F238E27FC236}">
                <a16:creationId xmlns:a16="http://schemas.microsoft.com/office/drawing/2014/main" id="{5BCA0B4C-5244-412F-8243-78F3D5DF4AFC}"/>
              </a:ext>
            </a:extLst>
          </p:cNvPr>
          <p:cNvSpPr txBox="1"/>
          <p:nvPr/>
        </p:nvSpPr>
        <p:spPr>
          <a:xfrm>
            <a:off x="7079440" y="3027926"/>
            <a:ext cx="597408" cy="369332"/>
          </a:xfrm>
          <a:prstGeom prst="rect">
            <a:avLst/>
          </a:prstGeom>
          <a:noFill/>
        </p:spPr>
        <p:txBody>
          <a:bodyPr wrap="square" rtlCol="0">
            <a:spAutoFit/>
          </a:bodyPr>
          <a:lstStyle/>
          <a:p>
            <a:r>
              <a:rPr lang="en-GB" dirty="0">
                <a:solidFill>
                  <a:schemeClr val="bg1"/>
                </a:solidFill>
              </a:rPr>
              <a:t>…</a:t>
            </a:r>
          </a:p>
        </p:txBody>
      </p:sp>
      <p:cxnSp>
        <p:nvCxnSpPr>
          <p:cNvPr id="22" name="Straight Arrow Connector 21">
            <a:extLst>
              <a:ext uri="{FF2B5EF4-FFF2-40B4-BE49-F238E27FC236}">
                <a16:creationId xmlns:a16="http://schemas.microsoft.com/office/drawing/2014/main" id="{33A0746A-3762-4D00-AB88-5186A643DB19}"/>
              </a:ext>
            </a:extLst>
          </p:cNvPr>
          <p:cNvCxnSpPr>
            <a:endCxn id="17" idx="0"/>
          </p:cNvCxnSpPr>
          <p:nvPr/>
        </p:nvCxnSpPr>
        <p:spPr>
          <a:xfrm>
            <a:off x="6382512" y="2507488"/>
            <a:ext cx="624806" cy="402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48D2010-5E34-4B62-B2EA-C5C95EA762BB}"/>
              </a:ext>
            </a:extLst>
          </p:cNvPr>
          <p:cNvSpPr txBox="1"/>
          <p:nvPr/>
        </p:nvSpPr>
        <p:spPr>
          <a:xfrm>
            <a:off x="4911837" y="3039102"/>
            <a:ext cx="597408" cy="369332"/>
          </a:xfrm>
          <a:prstGeom prst="rect">
            <a:avLst/>
          </a:prstGeom>
          <a:noFill/>
        </p:spPr>
        <p:txBody>
          <a:bodyPr wrap="square" rtlCol="0">
            <a:spAutoFit/>
          </a:bodyPr>
          <a:lstStyle/>
          <a:p>
            <a:r>
              <a:rPr lang="en-GB" dirty="0"/>
              <a:t>…</a:t>
            </a:r>
          </a:p>
        </p:txBody>
      </p:sp>
      <p:sp>
        <p:nvSpPr>
          <p:cNvPr id="24" name="TextBox 23">
            <a:extLst>
              <a:ext uri="{FF2B5EF4-FFF2-40B4-BE49-F238E27FC236}">
                <a16:creationId xmlns:a16="http://schemas.microsoft.com/office/drawing/2014/main" id="{0DDA3D9B-A033-4D86-9B2A-06E4D1AEF9D7}"/>
              </a:ext>
            </a:extLst>
          </p:cNvPr>
          <p:cNvSpPr txBox="1"/>
          <p:nvPr/>
        </p:nvSpPr>
        <p:spPr>
          <a:xfrm>
            <a:off x="5448799" y="3039102"/>
            <a:ext cx="597408" cy="369332"/>
          </a:xfrm>
          <a:prstGeom prst="rect">
            <a:avLst/>
          </a:prstGeom>
          <a:noFill/>
        </p:spPr>
        <p:txBody>
          <a:bodyPr wrap="square" rtlCol="0">
            <a:spAutoFit/>
          </a:bodyPr>
          <a:lstStyle/>
          <a:p>
            <a:r>
              <a:rPr lang="en-GB" dirty="0"/>
              <a:t>…</a:t>
            </a:r>
          </a:p>
        </p:txBody>
      </p:sp>
    </p:spTree>
    <p:extLst>
      <p:ext uri="{BB962C8B-B14F-4D97-AF65-F5344CB8AC3E}">
        <p14:creationId xmlns:p14="http://schemas.microsoft.com/office/powerpoint/2010/main" val="218657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xEl>
                                              <p:pRg st="0" end="0"/>
                                            </p:txEl>
                                          </p:spTgt>
                                        </p:tgtEl>
                                        <p:attrNameLst>
                                          <p:attrName>style.visibility</p:attrName>
                                        </p:attrNameLst>
                                      </p:cBhvr>
                                      <p:to>
                                        <p:strVal val="visible"/>
                                      </p:to>
                                    </p:set>
                                    <p:animEffect transition="in" filter="fade">
                                      <p:cBhvr>
                                        <p:cTn id="66" dur="500"/>
                                        <p:tgtEl>
                                          <p:spTgt spid="5">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txEl>
                                              <p:pRg st="1" end="1"/>
                                            </p:txEl>
                                          </p:spTgt>
                                        </p:tgtEl>
                                        <p:attrNameLst>
                                          <p:attrName>style.visibility</p:attrName>
                                        </p:attrNameLst>
                                      </p:cBhvr>
                                      <p:to>
                                        <p:strVal val="visible"/>
                                      </p:to>
                                    </p:set>
                                    <p:animEffect transition="in" filter="fade">
                                      <p:cBhvr>
                                        <p:cTn id="7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p:bldP spid="10" grpId="0" animBg="1"/>
      <p:bldP spid="11" grpId="0" animBg="1"/>
      <p:bldP spid="12" grpId="0" animBg="1"/>
      <p:bldP spid="13" grpId="0" animBg="1"/>
      <p:bldP spid="14" grpId="0" animBg="1"/>
      <p:bldP spid="15" grpId="0"/>
      <p:bldP spid="17" grpId="0" animBg="1"/>
      <p:bldP spid="18" grpId="0" animBg="1"/>
      <p:bldP spid="19" grpId="0" animBg="1"/>
      <p:bldP spid="20" grpId="0" animBg="1"/>
      <p:bldP spid="21"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C8C3-0821-4F13-844C-8F1FF5D0D9DB}"/>
              </a:ext>
            </a:extLst>
          </p:cNvPr>
          <p:cNvSpPr>
            <a:spLocks noGrp="1"/>
          </p:cNvSpPr>
          <p:nvPr>
            <p:ph type="title"/>
          </p:nvPr>
        </p:nvSpPr>
        <p:spPr>
          <a:xfrm>
            <a:off x="677334" y="609600"/>
            <a:ext cx="8596668" cy="1320800"/>
          </a:xfrm>
        </p:spPr>
        <p:txBody>
          <a:bodyPr/>
          <a:lstStyle/>
          <a:p>
            <a:r>
              <a:rPr lang="en-GB" dirty="0"/>
              <a:t>Adaptive Bootstrapping via Decision Forests</a:t>
            </a:r>
          </a:p>
        </p:txBody>
      </p:sp>
      <p:cxnSp>
        <p:nvCxnSpPr>
          <p:cNvPr id="4" name="Straight Arrow Connector 3">
            <a:extLst>
              <a:ext uri="{FF2B5EF4-FFF2-40B4-BE49-F238E27FC236}">
                <a16:creationId xmlns:a16="http://schemas.microsoft.com/office/drawing/2014/main" id="{025592D5-8780-4ABD-A62A-5C2AAD7436DE}"/>
              </a:ext>
            </a:extLst>
          </p:cNvPr>
          <p:cNvCxnSpPr>
            <a:cxnSpLocks/>
          </p:cNvCxnSpPr>
          <p:nvPr/>
        </p:nvCxnSpPr>
        <p:spPr>
          <a:xfrm flipH="1">
            <a:off x="4036029" y="3681195"/>
            <a:ext cx="738100" cy="472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5571B3E6-8356-4D54-AF12-D3142410094C}"/>
              </a:ext>
            </a:extLst>
          </p:cNvPr>
          <p:cNvGrpSpPr/>
          <p:nvPr/>
        </p:nvGrpSpPr>
        <p:grpSpPr>
          <a:xfrm>
            <a:off x="789758" y="2928840"/>
            <a:ext cx="8055981" cy="1977361"/>
            <a:chOff x="1218021" y="3414531"/>
            <a:chExt cx="8055981" cy="1977361"/>
          </a:xfrm>
        </p:grpSpPr>
        <p:sp>
          <p:nvSpPr>
            <p:cNvPr id="7" name="Oval 6">
              <a:extLst>
                <a:ext uri="{FF2B5EF4-FFF2-40B4-BE49-F238E27FC236}">
                  <a16:creationId xmlns:a16="http://schemas.microsoft.com/office/drawing/2014/main" id="{1E1DD957-4D32-43EA-8E96-6ADF3B5A4EC8}"/>
                </a:ext>
              </a:extLst>
            </p:cNvPr>
            <p:cNvSpPr/>
            <p:nvPr/>
          </p:nvSpPr>
          <p:spPr>
            <a:xfrm>
              <a:off x="4525701" y="3414531"/>
              <a:ext cx="1365813" cy="7523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Topic 4</a:t>
              </a:r>
            </a:p>
          </p:txBody>
        </p:sp>
        <p:cxnSp>
          <p:nvCxnSpPr>
            <p:cNvPr id="8" name="Straight Arrow Connector 7">
              <a:extLst>
                <a:ext uri="{FF2B5EF4-FFF2-40B4-BE49-F238E27FC236}">
                  <a16:creationId xmlns:a16="http://schemas.microsoft.com/office/drawing/2014/main" id="{470EFA4F-B2EB-4C29-8EAA-D93083AFBB4A}"/>
                </a:ext>
              </a:extLst>
            </p:cNvPr>
            <p:cNvCxnSpPr>
              <a:cxnSpLocks/>
              <a:endCxn id="7" idx="6"/>
            </p:cNvCxnSpPr>
            <p:nvPr/>
          </p:nvCxnSpPr>
          <p:spPr>
            <a:xfrm flipH="1">
              <a:off x="5891514" y="3790709"/>
              <a:ext cx="1018572"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BD01E3F-8B03-41CD-9E97-05B7CA2D778D}"/>
                    </a:ext>
                  </a:extLst>
                </p:cNvPr>
                <p:cNvSpPr/>
                <p:nvPr/>
              </p:nvSpPr>
              <p:spPr>
                <a:xfrm>
                  <a:off x="6910086" y="3599726"/>
                  <a:ext cx="1551008" cy="393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ea typeface="Cambria Math" panose="02040503050406030204" pitchFamily="18" charset="0"/>
                          </a:rPr>
                          <m:t>𝑈</m:t>
                        </m:r>
                      </m:oMath>
                    </m:oMathPara>
                  </a14:m>
                  <a:endParaRPr lang="en-GB" dirty="0"/>
                </a:p>
                <a:p>
                  <a:pPr algn="ctr"/>
                  <a:endParaRPr lang="en-GB" dirty="0"/>
                </a:p>
              </p:txBody>
            </p:sp>
          </mc:Choice>
          <mc:Fallback xmlns="">
            <p:sp>
              <p:nvSpPr>
                <p:cNvPr id="9" name="Rectangle 8">
                  <a:extLst>
                    <a:ext uri="{FF2B5EF4-FFF2-40B4-BE49-F238E27FC236}">
                      <a16:creationId xmlns:a16="http://schemas.microsoft.com/office/drawing/2014/main" id="{2BD01E3F-8B03-41CD-9E97-05B7CA2D778D}"/>
                    </a:ext>
                  </a:extLst>
                </p:cNvPr>
                <p:cNvSpPr>
                  <a:spLocks noRot="1" noChangeAspect="1" noMove="1" noResize="1" noEditPoints="1" noAdjustHandles="1" noChangeArrowheads="1" noChangeShapeType="1" noTextEdit="1"/>
                </p:cNvSpPr>
                <p:nvPr/>
              </p:nvSpPr>
              <p:spPr>
                <a:xfrm>
                  <a:off x="6910086" y="3599726"/>
                  <a:ext cx="1551008" cy="393540"/>
                </a:xfrm>
                <a:prstGeom prst="rect">
                  <a:avLst/>
                </a:prstGeom>
                <a:blipFill>
                  <a:blip r:embed="rId3"/>
                  <a:stretch>
                    <a:fillRect/>
                  </a:stretch>
                </a:blipFill>
              </p:spPr>
              <p:txBody>
                <a:bodyPr/>
                <a:lstStyle/>
                <a:p>
                  <a:r>
                    <a:rPr lang="en-GB">
                      <a:noFill/>
                    </a:rPr>
                    <a:t> </a:t>
                  </a:r>
                </a:p>
              </p:txBody>
            </p:sp>
          </mc:Fallback>
        </mc:AlternateContent>
        <p:sp>
          <p:nvSpPr>
            <p:cNvPr id="10" name="Oval 9">
              <a:extLst>
                <a:ext uri="{FF2B5EF4-FFF2-40B4-BE49-F238E27FC236}">
                  <a16:creationId xmlns:a16="http://schemas.microsoft.com/office/drawing/2014/main" id="{2C46C3B1-44D8-4CE3-AAF1-3E76B81D7812}"/>
                </a:ext>
              </a:extLst>
            </p:cNvPr>
            <p:cNvSpPr/>
            <p:nvPr/>
          </p:nvSpPr>
          <p:spPr>
            <a:xfrm>
              <a:off x="5338609" y="4639537"/>
              <a:ext cx="1365813" cy="7523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Leaf</a:t>
              </a:r>
            </a:p>
          </p:txBody>
        </p:sp>
        <p:cxnSp>
          <p:nvCxnSpPr>
            <p:cNvPr id="11" name="Straight Arrow Connector 10">
              <a:extLst>
                <a:ext uri="{FF2B5EF4-FFF2-40B4-BE49-F238E27FC236}">
                  <a16:creationId xmlns:a16="http://schemas.microsoft.com/office/drawing/2014/main" id="{B9651640-E647-4D0F-8ADB-DBC8C9F56A50}"/>
                </a:ext>
              </a:extLst>
            </p:cNvPr>
            <p:cNvCxnSpPr>
              <a:cxnSpLocks/>
              <a:endCxn id="10" idx="6"/>
            </p:cNvCxnSpPr>
            <p:nvPr/>
          </p:nvCxnSpPr>
          <p:spPr>
            <a:xfrm flipH="1">
              <a:off x="6704422" y="5015715"/>
              <a:ext cx="1018572"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B49AD71-ACD9-4539-904B-0E59459AD125}"/>
                    </a:ext>
                  </a:extLst>
                </p:cNvPr>
                <p:cNvSpPr/>
                <p:nvPr/>
              </p:nvSpPr>
              <p:spPr>
                <a:xfrm>
                  <a:off x="7722994" y="4824732"/>
                  <a:ext cx="1551008" cy="393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𝐵</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𝑈</m:t>
                        </m:r>
                      </m:oMath>
                    </m:oMathPara>
                  </a14:m>
                  <a:endParaRPr lang="en-GB" dirty="0"/>
                </a:p>
              </p:txBody>
            </p:sp>
          </mc:Choice>
          <mc:Fallback xmlns="">
            <p:sp>
              <p:nvSpPr>
                <p:cNvPr id="12" name="Rectangle 11">
                  <a:extLst>
                    <a:ext uri="{FF2B5EF4-FFF2-40B4-BE49-F238E27FC236}">
                      <a16:creationId xmlns:a16="http://schemas.microsoft.com/office/drawing/2014/main" id="{DB49AD71-ACD9-4539-904B-0E59459AD125}"/>
                    </a:ext>
                  </a:extLst>
                </p:cNvPr>
                <p:cNvSpPr>
                  <a:spLocks noRot="1" noChangeAspect="1" noMove="1" noResize="1" noEditPoints="1" noAdjustHandles="1" noChangeArrowheads="1" noChangeShapeType="1" noTextEdit="1"/>
                </p:cNvSpPr>
                <p:nvPr/>
              </p:nvSpPr>
              <p:spPr>
                <a:xfrm>
                  <a:off x="7722994" y="4824732"/>
                  <a:ext cx="1551008" cy="393540"/>
                </a:xfrm>
                <a:prstGeom prst="rect">
                  <a:avLst/>
                </a:prstGeom>
                <a:blipFill>
                  <a:blip r:embed="rId4"/>
                  <a:stretch>
                    <a:fillRect/>
                  </a:stretch>
                </a:blipFill>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0C83D2FB-D3F7-4FD4-80E7-3ACCE6A629FD}"/>
                </a:ext>
              </a:extLst>
            </p:cNvPr>
            <p:cNvCxnSpPr>
              <a:stCxn id="7" idx="4"/>
              <a:endCxn id="10" idx="0"/>
            </p:cNvCxnSpPr>
            <p:nvPr/>
          </p:nvCxnSpPr>
          <p:spPr>
            <a:xfrm>
              <a:off x="5208608" y="4166886"/>
              <a:ext cx="812908" cy="47265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0D726A58-D099-4439-8AA0-7BC5C1688A0F}"/>
                </a:ext>
              </a:extLst>
            </p:cNvPr>
            <p:cNvSpPr/>
            <p:nvPr/>
          </p:nvSpPr>
          <p:spPr>
            <a:xfrm>
              <a:off x="3787601" y="4639536"/>
              <a:ext cx="1365813" cy="7523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Topic 2</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E2701BF-EE6E-4524-8AE3-2C3D2EA931EB}"/>
                    </a:ext>
                  </a:extLst>
                </p:cNvPr>
                <p:cNvSpPr/>
                <p:nvPr/>
              </p:nvSpPr>
              <p:spPr>
                <a:xfrm>
                  <a:off x="1218021" y="4818943"/>
                  <a:ext cx="1551008" cy="393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14:m>
                    <m:oMath xmlns:m="http://schemas.openxmlformats.org/officeDocument/2006/math">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𝑈</m:t>
                      </m:r>
                    </m:oMath>
                  </a14:m>
                  <a:endParaRPr lang="en-GB" dirty="0"/>
                </a:p>
              </p:txBody>
            </p:sp>
          </mc:Choice>
          <mc:Fallback xmlns="">
            <p:sp>
              <p:nvSpPr>
                <p:cNvPr id="15" name="Rectangle 14">
                  <a:extLst>
                    <a:ext uri="{FF2B5EF4-FFF2-40B4-BE49-F238E27FC236}">
                      <a16:creationId xmlns:a16="http://schemas.microsoft.com/office/drawing/2014/main" id="{1E2701BF-EE6E-4524-8AE3-2C3D2EA931EB}"/>
                    </a:ext>
                  </a:extLst>
                </p:cNvPr>
                <p:cNvSpPr>
                  <a:spLocks noRot="1" noChangeAspect="1" noMove="1" noResize="1" noEditPoints="1" noAdjustHandles="1" noChangeArrowheads="1" noChangeShapeType="1" noTextEdit="1"/>
                </p:cNvSpPr>
                <p:nvPr/>
              </p:nvSpPr>
              <p:spPr>
                <a:xfrm>
                  <a:off x="1218021" y="4818943"/>
                  <a:ext cx="1551008" cy="393540"/>
                </a:xfrm>
                <a:prstGeom prst="rect">
                  <a:avLst/>
                </a:prstGeom>
                <a:blipFill>
                  <a:blip r:embed="rId5"/>
                  <a:stretch>
                    <a:fillRect t="-4478" b="-16418"/>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E15B53A4-FF05-4A15-AA74-0C8908780158}"/>
                </a:ext>
              </a:extLst>
            </p:cNvPr>
            <p:cNvCxnSpPr>
              <a:cxnSpLocks/>
              <a:stCxn id="15" idx="3"/>
              <a:endCxn id="14" idx="2"/>
            </p:cNvCxnSpPr>
            <p:nvPr/>
          </p:nvCxnSpPr>
          <p:spPr>
            <a:xfrm>
              <a:off x="2769029" y="5015713"/>
              <a:ext cx="1018572" cy="1"/>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380C902-613C-4683-B243-DCB3787DA091}"/>
              </a:ext>
            </a:extLst>
          </p:cNvPr>
          <p:cNvGrpSpPr/>
          <p:nvPr/>
        </p:nvGrpSpPr>
        <p:grpSpPr>
          <a:xfrm>
            <a:off x="4780344" y="2153337"/>
            <a:ext cx="1976163" cy="1002068"/>
            <a:chOff x="4780344" y="2153337"/>
            <a:chExt cx="1976163" cy="1002068"/>
          </a:xfrm>
        </p:grpSpPr>
        <p:cxnSp>
          <p:nvCxnSpPr>
            <p:cNvPr id="18" name="Straight Arrow Connector 17">
              <a:extLst>
                <a:ext uri="{FF2B5EF4-FFF2-40B4-BE49-F238E27FC236}">
                  <a16:creationId xmlns:a16="http://schemas.microsoft.com/office/drawing/2014/main" id="{1E1D76C8-28AC-47BB-B5C7-3BEA9F0FFDAD}"/>
                </a:ext>
              </a:extLst>
            </p:cNvPr>
            <p:cNvCxnSpPr>
              <a:endCxn id="7" idx="0"/>
            </p:cNvCxnSpPr>
            <p:nvPr/>
          </p:nvCxnSpPr>
          <p:spPr>
            <a:xfrm>
              <a:off x="4780344" y="2153337"/>
              <a:ext cx="1" cy="7755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8C745C5D-E66F-425C-A84F-7D24A98F983A}"/>
                </a:ext>
              </a:extLst>
            </p:cNvPr>
            <p:cNvSpPr txBox="1"/>
            <p:nvPr/>
          </p:nvSpPr>
          <p:spPr>
            <a:xfrm>
              <a:off x="5286522" y="2786073"/>
              <a:ext cx="1469985" cy="369332"/>
            </a:xfrm>
            <a:prstGeom prst="rect">
              <a:avLst/>
            </a:prstGeom>
            <a:noFill/>
          </p:spPr>
          <p:txBody>
            <a:bodyPr wrap="square" rtlCol="0">
              <a:spAutoFit/>
            </a:bodyPr>
            <a:lstStyle/>
            <a:p>
              <a:r>
                <a:rPr lang="en-GB" dirty="0"/>
                <a:t>New User</a:t>
              </a:r>
            </a:p>
          </p:txBody>
        </p:sp>
      </p:grpSp>
      <p:sp>
        <p:nvSpPr>
          <p:cNvPr id="20" name="Oval 19">
            <a:extLst>
              <a:ext uri="{FF2B5EF4-FFF2-40B4-BE49-F238E27FC236}">
                <a16:creationId xmlns:a16="http://schemas.microsoft.com/office/drawing/2014/main" id="{D10998C0-2B43-4A05-9BC7-4CD2F0702A6F}"/>
              </a:ext>
            </a:extLst>
          </p:cNvPr>
          <p:cNvSpPr/>
          <p:nvPr/>
        </p:nvSpPr>
        <p:spPr>
          <a:xfrm>
            <a:off x="4098162" y="2935906"/>
            <a:ext cx="1365813" cy="75235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Topic 4</a:t>
            </a:r>
          </a:p>
        </p:txBody>
      </p:sp>
      <p:graphicFrame>
        <p:nvGraphicFramePr>
          <p:cNvPr id="21" name="Table 20">
            <a:extLst>
              <a:ext uri="{FF2B5EF4-FFF2-40B4-BE49-F238E27FC236}">
                <a16:creationId xmlns:a16="http://schemas.microsoft.com/office/drawing/2014/main" id="{23B224A6-4AA5-4E86-86F4-453589C9DF9D}"/>
              </a:ext>
            </a:extLst>
          </p:cNvPr>
          <p:cNvGraphicFramePr>
            <a:graphicFrameLocks noGrp="1"/>
          </p:cNvGraphicFramePr>
          <p:nvPr>
            <p:extLst>
              <p:ext uri="{D42A27DB-BD31-4B8C-83A1-F6EECF244321}">
                <p14:modId xmlns:p14="http://schemas.microsoft.com/office/powerpoint/2010/main" val="2887516016"/>
              </p:ext>
            </p:extLst>
          </p:nvPr>
        </p:nvGraphicFramePr>
        <p:xfrm>
          <a:off x="9202248" y="2554376"/>
          <a:ext cx="2661003" cy="1854200"/>
        </p:xfrm>
        <a:graphic>
          <a:graphicData uri="http://schemas.openxmlformats.org/drawingml/2006/table">
            <a:tbl>
              <a:tblPr firstRow="1" bandRow="1">
                <a:tableStyleId>{5C22544A-7EE6-4342-B048-85BDC9FD1C3A}</a:tableStyleId>
              </a:tblPr>
              <a:tblGrid>
                <a:gridCol w="809054">
                  <a:extLst>
                    <a:ext uri="{9D8B030D-6E8A-4147-A177-3AD203B41FA5}">
                      <a16:colId xmlns:a16="http://schemas.microsoft.com/office/drawing/2014/main" val="2805429873"/>
                    </a:ext>
                  </a:extLst>
                </a:gridCol>
                <a:gridCol w="1851949">
                  <a:extLst>
                    <a:ext uri="{9D8B030D-6E8A-4147-A177-3AD203B41FA5}">
                      <a16:colId xmlns:a16="http://schemas.microsoft.com/office/drawing/2014/main" val="4288135247"/>
                    </a:ext>
                  </a:extLst>
                </a:gridCol>
              </a:tblGrid>
              <a:tr h="370840">
                <a:tc>
                  <a:txBody>
                    <a:bodyPr/>
                    <a:lstStyle/>
                    <a:p>
                      <a:r>
                        <a:rPr lang="en-GB" dirty="0"/>
                        <a:t>Topic</a:t>
                      </a:r>
                    </a:p>
                  </a:txBody>
                  <a:tcPr/>
                </a:tc>
                <a:tc>
                  <a:txBody>
                    <a:bodyPr/>
                    <a:lstStyle/>
                    <a:p>
                      <a:r>
                        <a:rPr lang="en-GB" dirty="0"/>
                        <a:t>Performance</a:t>
                      </a:r>
                    </a:p>
                  </a:txBody>
                  <a:tcPr/>
                </a:tc>
                <a:extLst>
                  <a:ext uri="{0D108BD9-81ED-4DB2-BD59-A6C34878D82A}">
                    <a16:rowId xmlns:a16="http://schemas.microsoft.com/office/drawing/2014/main" val="342059717"/>
                  </a:ext>
                </a:extLst>
              </a:tr>
              <a:tr h="370840">
                <a:tc>
                  <a:txBody>
                    <a:bodyPr/>
                    <a:lstStyle/>
                    <a:p>
                      <a:r>
                        <a:rPr lang="en-GB" dirty="0"/>
                        <a:t>1</a:t>
                      </a:r>
                    </a:p>
                  </a:txBody>
                  <a:tcPr/>
                </a:tc>
                <a:tc>
                  <a:txBody>
                    <a:bodyPr/>
                    <a:lstStyle/>
                    <a:p>
                      <a:r>
                        <a:rPr lang="en-GB" dirty="0"/>
                        <a:t>0</a:t>
                      </a:r>
                    </a:p>
                  </a:txBody>
                  <a:tcPr/>
                </a:tc>
                <a:extLst>
                  <a:ext uri="{0D108BD9-81ED-4DB2-BD59-A6C34878D82A}">
                    <a16:rowId xmlns:a16="http://schemas.microsoft.com/office/drawing/2014/main" val="2470285814"/>
                  </a:ext>
                </a:extLst>
              </a:tr>
              <a:tr h="370840">
                <a:tc>
                  <a:txBody>
                    <a:bodyPr/>
                    <a:lstStyle/>
                    <a:p>
                      <a:r>
                        <a:rPr lang="en-GB" dirty="0"/>
                        <a:t>2</a:t>
                      </a:r>
                    </a:p>
                  </a:txBody>
                  <a:tcPr/>
                </a:tc>
                <a:tc>
                  <a:txBody>
                    <a:bodyPr/>
                    <a:lstStyle/>
                    <a:p>
                      <a:r>
                        <a:rPr lang="en-GB" dirty="0"/>
                        <a:t>0</a:t>
                      </a:r>
                    </a:p>
                  </a:txBody>
                  <a:tcPr/>
                </a:tc>
                <a:extLst>
                  <a:ext uri="{0D108BD9-81ED-4DB2-BD59-A6C34878D82A}">
                    <a16:rowId xmlns:a16="http://schemas.microsoft.com/office/drawing/2014/main" val="917816701"/>
                  </a:ext>
                </a:extLst>
              </a:tr>
              <a:tr h="370840">
                <a:tc>
                  <a:txBody>
                    <a:bodyPr/>
                    <a:lstStyle/>
                    <a:p>
                      <a:r>
                        <a:rPr lang="en-GB" dirty="0"/>
                        <a:t>3</a:t>
                      </a:r>
                    </a:p>
                  </a:txBody>
                  <a:tcPr/>
                </a:tc>
                <a:tc>
                  <a:txBody>
                    <a:bodyPr/>
                    <a:lstStyle/>
                    <a:p>
                      <a:r>
                        <a:rPr lang="en-GB" dirty="0"/>
                        <a:t>0</a:t>
                      </a:r>
                    </a:p>
                  </a:txBody>
                  <a:tcPr/>
                </a:tc>
                <a:extLst>
                  <a:ext uri="{0D108BD9-81ED-4DB2-BD59-A6C34878D82A}">
                    <a16:rowId xmlns:a16="http://schemas.microsoft.com/office/drawing/2014/main" val="497420795"/>
                  </a:ext>
                </a:extLst>
              </a:tr>
              <a:tr h="370840">
                <a:tc>
                  <a:txBody>
                    <a:bodyPr/>
                    <a:lstStyle/>
                    <a:p>
                      <a:r>
                        <a:rPr lang="en-GB" dirty="0"/>
                        <a:t>4</a:t>
                      </a:r>
                    </a:p>
                  </a:txBody>
                  <a:tcPr/>
                </a:tc>
                <a:tc>
                  <a:txBody>
                    <a:bodyPr/>
                    <a:lstStyle/>
                    <a:p>
                      <a:r>
                        <a:rPr lang="en-GB" dirty="0"/>
                        <a:t>0</a:t>
                      </a:r>
                    </a:p>
                  </a:txBody>
                  <a:tcPr/>
                </a:tc>
                <a:extLst>
                  <a:ext uri="{0D108BD9-81ED-4DB2-BD59-A6C34878D82A}">
                    <a16:rowId xmlns:a16="http://schemas.microsoft.com/office/drawing/2014/main" val="564853612"/>
                  </a:ext>
                </a:extLst>
              </a:tr>
            </a:tbl>
          </a:graphicData>
        </a:graphic>
      </p:graphicFrame>
      <p:cxnSp>
        <p:nvCxnSpPr>
          <p:cNvPr id="22" name="Straight Arrow Connector 21">
            <a:extLst>
              <a:ext uri="{FF2B5EF4-FFF2-40B4-BE49-F238E27FC236}">
                <a16:creationId xmlns:a16="http://schemas.microsoft.com/office/drawing/2014/main" id="{77BA46F0-FAA0-4723-A447-3B041D6B98E7}"/>
              </a:ext>
            </a:extLst>
          </p:cNvPr>
          <p:cNvCxnSpPr>
            <a:cxnSpLocks/>
          </p:cNvCxnSpPr>
          <p:nvPr/>
        </p:nvCxnSpPr>
        <p:spPr>
          <a:xfrm flipH="1">
            <a:off x="3304144" y="4906200"/>
            <a:ext cx="738100" cy="472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F837CB05-A365-479F-9F8A-EF694891AC93}"/>
              </a:ext>
            </a:extLst>
          </p:cNvPr>
          <p:cNvSpPr/>
          <p:nvPr/>
        </p:nvSpPr>
        <p:spPr>
          <a:xfrm>
            <a:off x="2418680" y="5370839"/>
            <a:ext cx="1365813" cy="7523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Leaf</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7A852CF3-D97C-4052-B4AE-3FA769FD58EE}"/>
                  </a:ext>
                </a:extLst>
              </p:cNvPr>
              <p:cNvSpPr/>
              <p:nvPr/>
            </p:nvSpPr>
            <p:spPr>
              <a:xfrm>
                <a:off x="4817748" y="5539154"/>
                <a:ext cx="1551008" cy="393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r>
                        <a:rPr lang="en-GB" i="1">
                          <a:latin typeface="Cambria Math" panose="02040503050406030204" pitchFamily="18" charset="0"/>
                        </a:rPr>
                        <m:t>⊂</m:t>
                      </m:r>
                      <m:r>
                        <a:rPr lang="en-GB" b="0" i="1" smtClean="0">
                          <a:latin typeface="Cambria Math" panose="02040503050406030204" pitchFamily="18" charset="0"/>
                        </a:rPr>
                        <m:t>𝐴</m:t>
                      </m:r>
                    </m:oMath>
                  </m:oMathPara>
                </a14:m>
                <a:endParaRPr lang="en-GB" dirty="0"/>
              </a:p>
            </p:txBody>
          </p:sp>
        </mc:Choice>
        <mc:Fallback xmlns="">
          <p:sp>
            <p:nvSpPr>
              <p:cNvPr id="24" name="Rectangle 23">
                <a:extLst>
                  <a:ext uri="{FF2B5EF4-FFF2-40B4-BE49-F238E27FC236}">
                    <a16:creationId xmlns:a16="http://schemas.microsoft.com/office/drawing/2014/main" id="{7A852CF3-D97C-4052-B4AE-3FA769FD58EE}"/>
                  </a:ext>
                </a:extLst>
              </p:cNvPr>
              <p:cNvSpPr>
                <a:spLocks noRot="1" noChangeAspect="1" noMove="1" noResize="1" noEditPoints="1" noAdjustHandles="1" noChangeArrowheads="1" noChangeShapeType="1" noTextEdit="1"/>
              </p:cNvSpPr>
              <p:nvPr/>
            </p:nvSpPr>
            <p:spPr>
              <a:xfrm>
                <a:off x="4817748" y="5539154"/>
                <a:ext cx="1551008" cy="393540"/>
              </a:xfrm>
              <a:prstGeom prst="rect">
                <a:avLst/>
              </a:prstGeom>
              <a:blipFill>
                <a:blip r:embed="rId6"/>
                <a:stretch>
                  <a:fillRect/>
                </a:stretch>
              </a:blipFill>
            </p:spPr>
            <p:txBody>
              <a:bodyPr/>
              <a:lstStyle/>
              <a:p>
                <a:r>
                  <a:rPr lang="en-GB">
                    <a:noFill/>
                  </a:rPr>
                  <a:t> </a:t>
                </a:r>
              </a:p>
            </p:txBody>
          </p:sp>
        </mc:Fallback>
      </mc:AlternateContent>
      <p:cxnSp>
        <p:nvCxnSpPr>
          <p:cNvPr id="25" name="Straight Arrow Connector 24">
            <a:extLst>
              <a:ext uri="{FF2B5EF4-FFF2-40B4-BE49-F238E27FC236}">
                <a16:creationId xmlns:a16="http://schemas.microsoft.com/office/drawing/2014/main" id="{C9A5501D-4DDB-46A4-AA69-73E24DF94DE7}"/>
              </a:ext>
            </a:extLst>
          </p:cNvPr>
          <p:cNvCxnSpPr>
            <a:cxnSpLocks/>
          </p:cNvCxnSpPr>
          <p:nvPr/>
        </p:nvCxnSpPr>
        <p:spPr>
          <a:xfrm flipH="1">
            <a:off x="3784493" y="5747015"/>
            <a:ext cx="1018572" cy="1"/>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5CA7C1-DF0F-4796-957B-15D433726C54}"/>
              </a:ext>
            </a:extLst>
          </p:cNvPr>
          <p:cNvCxnSpPr>
            <a:cxnSpLocks/>
          </p:cNvCxnSpPr>
          <p:nvPr/>
        </p:nvCxnSpPr>
        <p:spPr>
          <a:xfrm flipH="1">
            <a:off x="4036029" y="3681195"/>
            <a:ext cx="738100" cy="47265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graphicFrame>
        <p:nvGraphicFramePr>
          <p:cNvPr id="27" name="Table 26">
            <a:extLst>
              <a:ext uri="{FF2B5EF4-FFF2-40B4-BE49-F238E27FC236}">
                <a16:creationId xmlns:a16="http://schemas.microsoft.com/office/drawing/2014/main" id="{D1F65BC1-759D-4D54-82AE-7CB114F05AAF}"/>
              </a:ext>
            </a:extLst>
          </p:cNvPr>
          <p:cNvGraphicFramePr>
            <a:graphicFrameLocks noGrp="1"/>
          </p:cNvGraphicFramePr>
          <p:nvPr>
            <p:extLst>
              <p:ext uri="{D42A27DB-BD31-4B8C-83A1-F6EECF244321}">
                <p14:modId xmlns:p14="http://schemas.microsoft.com/office/powerpoint/2010/main" val="3213802451"/>
              </p:ext>
            </p:extLst>
          </p:nvPr>
        </p:nvGraphicFramePr>
        <p:xfrm>
          <a:off x="9222004" y="2532073"/>
          <a:ext cx="2661003" cy="1854200"/>
        </p:xfrm>
        <a:graphic>
          <a:graphicData uri="http://schemas.openxmlformats.org/drawingml/2006/table">
            <a:tbl>
              <a:tblPr firstRow="1" bandRow="1">
                <a:tableStyleId>{5C22544A-7EE6-4342-B048-85BDC9FD1C3A}</a:tableStyleId>
              </a:tblPr>
              <a:tblGrid>
                <a:gridCol w="809054">
                  <a:extLst>
                    <a:ext uri="{9D8B030D-6E8A-4147-A177-3AD203B41FA5}">
                      <a16:colId xmlns:a16="http://schemas.microsoft.com/office/drawing/2014/main" val="2805429873"/>
                    </a:ext>
                  </a:extLst>
                </a:gridCol>
                <a:gridCol w="1851949">
                  <a:extLst>
                    <a:ext uri="{9D8B030D-6E8A-4147-A177-3AD203B41FA5}">
                      <a16:colId xmlns:a16="http://schemas.microsoft.com/office/drawing/2014/main" val="4288135247"/>
                    </a:ext>
                  </a:extLst>
                </a:gridCol>
              </a:tblGrid>
              <a:tr h="370840">
                <a:tc>
                  <a:txBody>
                    <a:bodyPr/>
                    <a:lstStyle/>
                    <a:p>
                      <a:r>
                        <a:rPr lang="en-GB" dirty="0"/>
                        <a:t>Topic</a:t>
                      </a:r>
                    </a:p>
                  </a:txBody>
                  <a:tcPr/>
                </a:tc>
                <a:tc>
                  <a:txBody>
                    <a:bodyPr/>
                    <a:lstStyle/>
                    <a:p>
                      <a:r>
                        <a:rPr lang="en-GB" dirty="0"/>
                        <a:t>Performance</a:t>
                      </a:r>
                    </a:p>
                  </a:txBody>
                  <a:tcPr/>
                </a:tc>
                <a:extLst>
                  <a:ext uri="{0D108BD9-81ED-4DB2-BD59-A6C34878D82A}">
                    <a16:rowId xmlns:a16="http://schemas.microsoft.com/office/drawing/2014/main" val="342059717"/>
                  </a:ext>
                </a:extLst>
              </a:tr>
              <a:tr h="370840">
                <a:tc>
                  <a:txBody>
                    <a:bodyPr/>
                    <a:lstStyle/>
                    <a:p>
                      <a:r>
                        <a:rPr lang="en-GB" dirty="0"/>
                        <a:t>1</a:t>
                      </a:r>
                    </a:p>
                  </a:txBody>
                  <a:tcPr/>
                </a:tc>
                <a:tc>
                  <a:txBody>
                    <a:bodyPr/>
                    <a:lstStyle/>
                    <a:p>
                      <a:r>
                        <a:rPr lang="en-GB" dirty="0"/>
                        <a:t>0</a:t>
                      </a:r>
                    </a:p>
                  </a:txBody>
                  <a:tcPr/>
                </a:tc>
                <a:extLst>
                  <a:ext uri="{0D108BD9-81ED-4DB2-BD59-A6C34878D82A}">
                    <a16:rowId xmlns:a16="http://schemas.microsoft.com/office/drawing/2014/main" val="2470285814"/>
                  </a:ext>
                </a:extLst>
              </a:tr>
              <a:tr h="370840">
                <a:tc>
                  <a:txBody>
                    <a:bodyPr/>
                    <a:lstStyle/>
                    <a:p>
                      <a:r>
                        <a:rPr lang="en-GB" dirty="0"/>
                        <a:t>2</a:t>
                      </a:r>
                    </a:p>
                  </a:txBody>
                  <a:tcPr/>
                </a:tc>
                <a:tc>
                  <a:txBody>
                    <a:bodyPr/>
                    <a:lstStyle/>
                    <a:p>
                      <a:r>
                        <a:rPr lang="en-GB" dirty="0"/>
                        <a:t>0</a:t>
                      </a:r>
                    </a:p>
                  </a:txBody>
                  <a:tcPr/>
                </a:tc>
                <a:extLst>
                  <a:ext uri="{0D108BD9-81ED-4DB2-BD59-A6C34878D82A}">
                    <a16:rowId xmlns:a16="http://schemas.microsoft.com/office/drawing/2014/main" val="917816701"/>
                  </a:ext>
                </a:extLst>
              </a:tr>
              <a:tr h="370840">
                <a:tc>
                  <a:txBody>
                    <a:bodyPr/>
                    <a:lstStyle/>
                    <a:p>
                      <a:r>
                        <a:rPr lang="en-GB" dirty="0"/>
                        <a:t>3</a:t>
                      </a:r>
                    </a:p>
                  </a:txBody>
                  <a:tcPr/>
                </a:tc>
                <a:tc>
                  <a:txBody>
                    <a:bodyPr/>
                    <a:lstStyle/>
                    <a:p>
                      <a:r>
                        <a:rPr lang="en-GB" dirty="0"/>
                        <a:t>0</a:t>
                      </a:r>
                    </a:p>
                  </a:txBody>
                  <a:tcPr/>
                </a:tc>
                <a:extLst>
                  <a:ext uri="{0D108BD9-81ED-4DB2-BD59-A6C34878D82A}">
                    <a16:rowId xmlns:a16="http://schemas.microsoft.com/office/drawing/2014/main" val="497420795"/>
                  </a:ext>
                </a:extLst>
              </a:tr>
              <a:tr h="370840">
                <a:tc>
                  <a:txBody>
                    <a:bodyPr/>
                    <a:lstStyle/>
                    <a:p>
                      <a:r>
                        <a:rPr lang="en-GB" dirty="0"/>
                        <a:t>4</a:t>
                      </a:r>
                    </a:p>
                  </a:txBody>
                  <a:tcPr/>
                </a:tc>
                <a:tc>
                  <a:txBody>
                    <a:bodyPr/>
                    <a:lstStyle/>
                    <a:p>
                      <a:r>
                        <a:rPr lang="en-GB" dirty="0"/>
                        <a:t>1</a:t>
                      </a:r>
                    </a:p>
                  </a:txBody>
                  <a:tcPr/>
                </a:tc>
                <a:extLst>
                  <a:ext uri="{0D108BD9-81ED-4DB2-BD59-A6C34878D82A}">
                    <a16:rowId xmlns:a16="http://schemas.microsoft.com/office/drawing/2014/main" val="564853612"/>
                  </a:ext>
                </a:extLst>
              </a:tr>
            </a:tbl>
          </a:graphicData>
        </a:graphic>
      </p:graphicFrame>
      <p:sp>
        <p:nvSpPr>
          <p:cNvPr id="28" name="Oval 27">
            <a:extLst>
              <a:ext uri="{FF2B5EF4-FFF2-40B4-BE49-F238E27FC236}">
                <a16:creationId xmlns:a16="http://schemas.microsoft.com/office/drawing/2014/main" id="{B142EF12-BC67-4C3F-97FB-B7B00E8F0178}"/>
              </a:ext>
            </a:extLst>
          </p:cNvPr>
          <p:cNvSpPr/>
          <p:nvPr/>
        </p:nvSpPr>
        <p:spPr>
          <a:xfrm>
            <a:off x="3359338" y="4157328"/>
            <a:ext cx="1365813" cy="75235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Topic 2</a:t>
            </a:r>
          </a:p>
        </p:txBody>
      </p:sp>
      <p:cxnSp>
        <p:nvCxnSpPr>
          <p:cNvPr id="29" name="Straight Arrow Connector 28">
            <a:extLst>
              <a:ext uri="{FF2B5EF4-FFF2-40B4-BE49-F238E27FC236}">
                <a16:creationId xmlns:a16="http://schemas.microsoft.com/office/drawing/2014/main" id="{E1C54603-B09D-4E7C-84D9-1743AE0B783B}"/>
              </a:ext>
            </a:extLst>
          </p:cNvPr>
          <p:cNvCxnSpPr>
            <a:cxnSpLocks/>
          </p:cNvCxnSpPr>
          <p:nvPr/>
        </p:nvCxnSpPr>
        <p:spPr>
          <a:xfrm flipH="1">
            <a:off x="3302885" y="4906200"/>
            <a:ext cx="738100" cy="47265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graphicFrame>
        <p:nvGraphicFramePr>
          <p:cNvPr id="30" name="Table 29">
            <a:extLst>
              <a:ext uri="{FF2B5EF4-FFF2-40B4-BE49-F238E27FC236}">
                <a16:creationId xmlns:a16="http://schemas.microsoft.com/office/drawing/2014/main" id="{C5978AB1-5A5F-4BC5-AFFF-1309571227C3}"/>
              </a:ext>
            </a:extLst>
          </p:cNvPr>
          <p:cNvGraphicFramePr>
            <a:graphicFrameLocks noGrp="1"/>
          </p:cNvGraphicFramePr>
          <p:nvPr>
            <p:extLst>
              <p:ext uri="{D42A27DB-BD31-4B8C-83A1-F6EECF244321}">
                <p14:modId xmlns:p14="http://schemas.microsoft.com/office/powerpoint/2010/main" val="3388247453"/>
              </p:ext>
            </p:extLst>
          </p:nvPr>
        </p:nvGraphicFramePr>
        <p:xfrm>
          <a:off x="9223885" y="2541088"/>
          <a:ext cx="2661003" cy="1854200"/>
        </p:xfrm>
        <a:graphic>
          <a:graphicData uri="http://schemas.openxmlformats.org/drawingml/2006/table">
            <a:tbl>
              <a:tblPr firstRow="1" bandRow="1">
                <a:tableStyleId>{5C22544A-7EE6-4342-B048-85BDC9FD1C3A}</a:tableStyleId>
              </a:tblPr>
              <a:tblGrid>
                <a:gridCol w="809054">
                  <a:extLst>
                    <a:ext uri="{9D8B030D-6E8A-4147-A177-3AD203B41FA5}">
                      <a16:colId xmlns:a16="http://schemas.microsoft.com/office/drawing/2014/main" val="2805429873"/>
                    </a:ext>
                  </a:extLst>
                </a:gridCol>
                <a:gridCol w="1851949">
                  <a:extLst>
                    <a:ext uri="{9D8B030D-6E8A-4147-A177-3AD203B41FA5}">
                      <a16:colId xmlns:a16="http://schemas.microsoft.com/office/drawing/2014/main" val="4288135247"/>
                    </a:ext>
                  </a:extLst>
                </a:gridCol>
              </a:tblGrid>
              <a:tr h="370840">
                <a:tc>
                  <a:txBody>
                    <a:bodyPr/>
                    <a:lstStyle/>
                    <a:p>
                      <a:r>
                        <a:rPr lang="en-GB" dirty="0"/>
                        <a:t>Topic</a:t>
                      </a:r>
                    </a:p>
                  </a:txBody>
                  <a:tcPr/>
                </a:tc>
                <a:tc>
                  <a:txBody>
                    <a:bodyPr/>
                    <a:lstStyle/>
                    <a:p>
                      <a:r>
                        <a:rPr lang="en-GB" dirty="0"/>
                        <a:t>Performance</a:t>
                      </a:r>
                    </a:p>
                  </a:txBody>
                  <a:tcPr/>
                </a:tc>
                <a:extLst>
                  <a:ext uri="{0D108BD9-81ED-4DB2-BD59-A6C34878D82A}">
                    <a16:rowId xmlns:a16="http://schemas.microsoft.com/office/drawing/2014/main" val="342059717"/>
                  </a:ext>
                </a:extLst>
              </a:tr>
              <a:tr h="370840">
                <a:tc>
                  <a:txBody>
                    <a:bodyPr/>
                    <a:lstStyle/>
                    <a:p>
                      <a:r>
                        <a:rPr lang="en-GB" dirty="0"/>
                        <a:t>1</a:t>
                      </a:r>
                    </a:p>
                  </a:txBody>
                  <a:tcPr/>
                </a:tc>
                <a:tc>
                  <a:txBody>
                    <a:bodyPr/>
                    <a:lstStyle/>
                    <a:p>
                      <a:r>
                        <a:rPr lang="en-GB" dirty="0"/>
                        <a:t>0</a:t>
                      </a:r>
                    </a:p>
                  </a:txBody>
                  <a:tcPr/>
                </a:tc>
                <a:extLst>
                  <a:ext uri="{0D108BD9-81ED-4DB2-BD59-A6C34878D82A}">
                    <a16:rowId xmlns:a16="http://schemas.microsoft.com/office/drawing/2014/main" val="2470285814"/>
                  </a:ext>
                </a:extLst>
              </a:tr>
              <a:tr h="370840">
                <a:tc>
                  <a:txBody>
                    <a:bodyPr/>
                    <a:lstStyle/>
                    <a:p>
                      <a:r>
                        <a:rPr lang="en-GB" dirty="0"/>
                        <a:t>2</a:t>
                      </a:r>
                    </a:p>
                  </a:txBody>
                  <a:tcPr/>
                </a:tc>
                <a:tc>
                  <a:txBody>
                    <a:bodyPr/>
                    <a:lstStyle/>
                    <a:p>
                      <a:r>
                        <a:rPr lang="en-GB" dirty="0"/>
                        <a:t>1</a:t>
                      </a:r>
                    </a:p>
                  </a:txBody>
                  <a:tcPr/>
                </a:tc>
                <a:extLst>
                  <a:ext uri="{0D108BD9-81ED-4DB2-BD59-A6C34878D82A}">
                    <a16:rowId xmlns:a16="http://schemas.microsoft.com/office/drawing/2014/main" val="917816701"/>
                  </a:ext>
                </a:extLst>
              </a:tr>
              <a:tr h="370840">
                <a:tc>
                  <a:txBody>
                    <a:bodyPr/>
                    <a:lstStyle/>
                    <a:p>
                      <a:r>
                        <a:rPr lang="en-GB" dirty="0"/>
                        <a:t>3</a:t>
                      </a:r>
                    </a:p>
                  </a:txBody>
                  <a:tcPr/>
                </a:tc>
                <a:tc>
                  <a:txBody>
                    <a:bodyPr/>
                    <a:lstStyle/>
                    <a:p>
                      <a:r>
                        <a:rPr lang="en-GB" dirty="0"/>
                        <a:t>0</a:t>
                      </a:r>
                    </a:p>
                  </a:txBody>
                  <a:tcPr/>
                </a:tc>
                <a:extLst>
                  <a:ext uri="{0D108BD9-81ED-4DB2-BD59-A6C34878D82A}">
                    <a16:rowId xmlns:a16="http://schemas.microsoft.com/office/drawing/2014/main" val="497420795"/>
                  </a:ext>
                </a:extLst>
              </a:tr>
              <a:tr h="370840">
                <a:tc>
                  <a:txBody>
                    <a:bodyPr/>
                    <a:lstStyle/>
                    <a:p>
                      <a:r>
                        <a:rPr lang="en-GB" dirty="0"/>
                        <a:t>4</a:t>
                      </a:r>
                    </a:p>
                  </a:txBody>
                  <a:tcPr/>
                </a:tc>
                <a:tc>
                  <a:txBody>
                    <a:bodyPr/>
                    <a:lstStyle/>
                    <a:p>
                      <a:r>
                        <a:rPr lang="en-GB" dirty="0"/>
                        <a:t>1</a:t>
                      </a:r>
                    </a:p>
                  </a:txBody>
                  <a:tcPr/>
                </a:tc>
                <a:extLst>
                  <a:ext uri="{0D108BD9-81ED-4DB2-BD59-A6C34878D82A}">
                    <a16:rowId xmlns:a16="http://schemas.microsoft.com/office/drawing/2014/main" val="564853612"/>
                  </a:ext>
                </a:extLst>
              </a:tr>
            </a:tbl>
          </a:graphicData>
        </a:graphic>
      </p:graphicFrame>
      <p:sp>
        <p:nvSpPr>
          <p:cNvPr id="31" name="Oval 30">
            <a:extLst>
              <a:ext uri="{FF2B5EF4-FFF2-40B4-BE49-F238E27FC236}">
                <a16:creationId xmlns:a16="http://schemas.microsoft.com/office/drawing/2014/main" id="{C14DFAF0-ECEC-4B63-A1EC-68DEC4E0EC0A}"/>
              </a:ext>
            </a:extLst>
          </p:cNvPr>
          <p:cNvSpPr/>
          <p:nvPr/>
        </p:nvSpPr>
        <p:spPr>
          <a:xfrm>
            <a:off x="2418123" y="5378781"/>
            <a:ext cx="1365813" cy="75235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Leaf</a:t>
            </a:r>
          </a:p>
        </p:txBody>
      </p:sp>
    </p:spTree>
    <p:extLst>
      <p:ext uri="{BB962C8B-B14F-4D97-AF65-F5344CB8AC3E}">
        <p14:creationId xmlns:p14="http://schemas.microsoft.com/office/powerpoint/2010/main" val="62016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4" grpId="0" animBg="1"/>
      <p:bldP spid="28" grpId="0" animBg="1"/>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29C3-7E66-4E20-B427-BF7B6AFDDA1E}"/>
              </a:ext>
            </a:extLst>
          </p:cNvPr>
          <p:cNvSpPr>
            <a:spLocks noGrp="1"/>
          </p:cNvSpPr>
          <p:nvPr>
            <p:ph type="title"/>
          </p:nvPr>
        </p:nvSpPr>
        <p:spPr/>
        <p:txBody>
          <a:bodyPr/>
          <a:lstStyle/>
          <a:p>
            <a:r>
              <a:rPr lang="en-GB" dirty="0"/>
              <a:t>Adaptive Bootstrapping via Decision Forests</a:t>
            </a:r>
          </a:p>
        </p:txBody>
      </p:sp>
      <p:sp>
        <p:nvSpPr>
          <p:cNvPr id="4" name="Content Placeholder 2">
            <a:extLst>
              <a:ext uri="{FF2B5EF4-FFF2-40B4-BE49-F238E27FC236}">
                <a16:creationId xmlns:a16="http://schemas.microsoft.com/office/drawing/2014/main" id="{3A9847AC-568C-4341-A99E-F9F243A0191E}"/>
              </a:ext>
            </a:extLst>
          </p:cNvPr>
          <p:cNvSpPr>
            <a:spLocks noGrp="1"/>
          </p:cNvSpPr>
          <p:nvPr>
            <p:ph idx="1"/>
          </p:nvPr>
        </p:nvSpPr>
        <p:spPr>
          <a:xfrm>
            <a:off x="677334" y="2160589"/>
            <a:ext cx="8596668" cy="3880773"/>
          </a:xfrm>
        </p:spPr>
        <p:txBody>
          <a:bodyPr/>
          <a:lstStyle/>
          <a:p>
            <a:r>
              <a:rPr lang="en-GB" dirty="0"/>
              <a:t>Instead of having a single decision tree, decision forests can be used.</a:t>
            </a:r>
          </a:p>
          <a:p>
            <a:r>
              <a:rPr lang="en-GB" dirty="0"/>
              <a:t>Mitigate the problem of high bias in decision trees, resulting in better classification accuracy. </a:t>
            </a:r>
          </a:p>
        </p:txBody>
      </p:sp>
      <p:pic>
        <p:nvPicPr>
          <p:cNvPr id="5" name="Picture 4">
            <a:extLst>
              <a:ext uri="{FF2B5EF4-FFF2-40B4-BE49-F238E27FC236}">
                <a16:creationId xmlns:a16="http://schemas.microsoft.com/office/drawing/2014/main" id="{C10559CF-7ACC-4D20-ACD6-560B6B74EA99}"/>
              </a:ext>
            </a:extLst>
          </p:cNvPr>
          <p:cNvPicPr>
            <a:picLocks noChangeAspect="1"/>
          </p:cNvPicPr>
          <p:nvPr/>
        </p:nvPicPr>
        <p:blipFill>
          <a:blip r:embed="rId3"/>
          <a:stretch>
            <a:fillRect/>
          </a:stretch>
        </p:blipFill>
        <p:spPr>
          <a:xfrm>
            <a:off x="5168708" y="3861937"/>
            <a:ext cx="2279277" cy="1888646"/>
          </a:xfrm>
          <a:prstGeom prst="rect">
            <a:avLst/>
          </a:prstGeom>
        </p:spPr>
      </p:pic>
      <p:pic>
        <p:nvPicPr>
          <p:cNvPr id="6" name="Picture 5">
            <a:extLst>
              <a:ext uri="{FF2B5EF4-FFF2-40B4-BE49-F238E27FC236}">
                <a16:creationId xmlns:a16="http://schemas.microsoft.com/office/drawing/2014/main" id="{F0A27210-1B51-435D-99E9-1CC39304FED8}"/>
              </a:ext>
            </a:extLst>
          </p:cNvPr>
          <p:cNvPicPr>
            <a:picLocks noChangeAspect="1"/>
          </p:cNvPicPr>
          <p:nvPr/>
        </p:nvPicPr>
        <p:blipFill>
          <a:blip r:embed="rId4"/>
          <a:stretch>
            <a:fillRect/>
          </a:stretch>
        </p:blipFill>
        <p:spPr>
          <a:xfrm>
            <a:off x="1887311" y="4100975"/>
            <a:ext cx="2071421" cy="1405300"/>
          </a:xfrm>
          <a:prstGeom prst="rect">
            <a:avLst/>
          </a:prstGeom>
        </p:spPr>
      </p:pic>
    </p:spTree>
    <p:extLst>
      <p:ext uri="{BB962C8B-B14F-4D97-AF65-F5344CB8AC3E}">
        <p14:creationId xmlns:p14="http://schemas.microsoft.com/office/powerpoint/2010/main" val="210359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CFCB-238B-4396-B01E-7D2F8F3061A0}"/>
              </a:ext>
            </a:extLst>
          </p:cNvPr>
          <p:cNvSpPr>
            <a:spLocks noGrp="1"/>
          </p:cNvSpPr>
          <p:nvPr>
            <p:ph type="title"/>
          </p:nvPr>
        </p:nvSpPr>
        <p:spPr/>
        <p:txBody>
          <a:bodyPr/>
          <a:lstStyle/>
          <a:p>
            <a:r>
              <a:rPr lang="en-GB" dirty="0"/>
              <a:t>PAL Project</a:t>
            </a:r>
          </a:p>
        </p:txBody>
      </p:sp>
      <p:sp>
        <p:nvSpPr>
          <p:cNvPr id="3" name="Content Placeholder 2">
            <a:extLst>
              <a:ext uri="{FF2B5EF4-FFF2-40B4-BE49-F238E27FC236}">
                <a16:creationId xmlns:a16="http://schemas.microsoft.com/office/drawing/2014/main" id="{3B9F6CE6-4160-42D4-8617-A4CD07572256}"/>
              </a:ext>
            </a:extLst>
          </p:cNvPr>
          <p:cNvSpPr>
            <a:spLocks noGrp="1"/>
          </p:cNvSpPr>
          <p:nvPr>
            <p:ph idx="1"/>
          </p:nvPr>
        </p:nvSpPr>
        <p:spPr/>
        <p:txBody>
          <a:bodyPr/>
          <a:lstStyle/>
          <a:p>
            <a:r>
              <a:rPr lang="en-GB" dirty="0"/>
              <a:t>Imperial Personal Robotics Laboratory is in collaboration with the PAL project</a:t>
            </a:r>
          </a:p>
          <a:p>
            <a:r>
              <a:rPr lang="en-GB" dirty="0"/>
              <a:t>Develop a suite of applications to assist children with diabetes:</a:t>
            </a:r>
          </a:p>
          <a:p>
            <a:pPr lvl="1"/>
            <a:r>
              <a:rPr lang="en-GB" dirty="0"/>
              <a:t>Monitoring and Information tools for parents</a:t>
            </a:r>
          </a:p>
          <a:p>
            <a:pPr lvl="1"/>
            <a:r>
              <a:rPr lang="en-GB" dirty="0"/>
              <a:t>Authoring and control tools for healthcare providers</a:t>
            </a:r>
          </a:p>
          <a:p>
            <a:pPr lvl="1"/>
            <a:r>
              <a:rPr lang="en-GB" dirty="0"/>
              <a:t>Personalised education applications for children</a:t>
            </a:r>
          </a:p>
        </p:txBody>
      </p:sp>
    </p:spTree>
    <p:extLst>
      <p:ext uri="{BB962C8B-B14F-4D97-AF65-F5344CB8AC3E}">
        <p14:creationId xmlns:p14="http://schemas.microsoft.com/office/powerpoint/2010/main" val="157449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5405-EFC4-4AA7-BB23-90F2269CC074}"/>
              </a:ext>
            </a:extLst>
          </p:cNvPr>
          <p:cNvSpPr>
            <a:spLocks noGrp="1"/>
          </p:cNvSpPr>
          <p:nvPr>
            <p:ph type="title"/>
          </p:nvPr>
        </p:nvSpPr>
        <p:spPr/>
        <p:txBody>
          <a:bodyPr/>
          <a:lstStyle/>
          <a:p>
            <a:r>
              <a:rPr lang="en-GB" dirty="0"/>
              <a:t>Determining New User Models</a:t>
            </a:r>
          </a:p>
        </p:txBody>
      </p:sp>
      <p:sp>
        <p:nvSpPr>
          <p:cNvPr id="4" name="Content Placeholder 2">
            <a:extLst>
              <a:ext uri="{FF2B5EF4-FFF2-40B4-BE49-F238E27FC236}">
                <a16:creationId xmlns:a16="http://schemas.microsoft.com/office/drawing/2014/main" id="{62B914A5-B5B3-47DB-ABCD-EFAC8CE98499}"/>
              </a:ext>
            </a:extLst>
          </p:cNvPr>
          <p:cNvSpPr>
            <a:spLocks noGrp="1"/>
          </p:cNvSpPr>
          <p:nvPr>
            <p:ph idx="1"/>
          </p:nvPr>
        </p:nvSpPr>
        <p:spPr>
          <a:xfrm>
            <a:off x="677334" y="2160589"/>
            <a:ext cx="8596668" cy="3880773"/>
          </a:xfrm>
        </p:spPr>
        <p:txBody>
          <a:bodyPr/>
          <a:lstStyle/>
          <a:p>
            <a:r>
              <a:rPr lang="en-GB" dirty="0"/>
              <a:t>The interview method results in an initial user topic model and a neighbourhood of users.</a:t>
            </a:r>
          </a:p>
          <a:p>
            <a:r>
              <a:rPr lang="en-GB" dirty="0"/>
              <a:t>Topic Model</a:t>
            </a:r>
          </a:p>
          <a:p>
            <a:endParaRPr lang="en-GB" dirty="0"/>
          </a:p>
          <a:p>
            <a:endParaRPr lang="en-GB" dirty="0"/>
          </a:p>
          <a:p>
            <a:endParaRPr lang="en-GB" dirty="0"/>
          </a:p>
          <a:p>
            <a:endParaRPr lang="en-GB" dirty="0"/>
          </a:p>
          <a:p>
            <a:r>
              <a:rPr lang="en-GB" dirty="0"/>
              <a:t>Question Model</a:t>
            </a:r>
          </a:p>
          <a:p>
            <a:endParaRPr lang="en-GB" dirty="0"/>
          </a:p>
        </p:txBody>
      </p:sp>
      <p:pic>
        <p:nvPicPr>
          <p:cNvPr id="5" name="Picture 4">
            <a:extLst>
              <a:ext uri="{FF2B5EF4-FFF2-40B4-BE49-F238E27FC236}">
                <a16:creationId xmlns:a16="http://schemas.microsoft.com/office/drawing/2014/main" id="{1D92E867-2B3C-4060-82F7-64CFC4917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001" y="3442369"/>
            <a:ext cx="2705334" cy="899238"/>
          </a:xfrm>
          <a:prstGeom prst="rect">
            <a:avLst/>
          </a:prstGeom>
        </p:spPr>
      </p:pic>
    </p:spTree>
    <p:extLst>
      <p:ext uri="{BB962C8B-B14F-4D97-AF65-F5344CB8AC3E}">
        <p14:creationId xmlns:p14="http://schemas.microsoft.com/office/powerpoint/2010/main" val="112159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fade">
                                      <p:cBhvr>
                                        <p:cTn id="2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2659-1E1C-4D35-8E35-0A9CC5531C7D}"/>
              </a:ext>
            </a:extLst>
          </p:cNvPr>
          <p:cNvSpPr>
            <a:spLocks noGrp="1"/>
          </p:cNvSpPr>
          <p:nvPr>
            <p:ph type="title"/>
          </p:nvPr>
        </p:nvSpPr>
        <p:spPr/>
        <p:txBody>
          <a:bodyPr/>
          <a:lstStyle/>
          <a:p>
            <a:r>
              <a:rPr lang="en-GB" dirty="0"/>
              <a:t>Evaluation</a:t>
            </a:r>
          </a:p>
        </p:txBody>
      </p:sp>
      <p:sp>
        <p:nvSpPr>
          <p:cNvPr id="3" name="Content Placeholder 2">
            <a:extLst>
              <a:ext uri="{FF2B5EF4-FFF2-40B4-BE49-F238E27FC236}">
                <a16:creationId xmlns:a16="http://schemas.microsoft.com/office/drawing/2014/main" id="{1B916E07-9784-4E15-B320-E669409E80E9}"/>
              </a:ext>
            </a:extLst>
          </p:cNvPr>
          <p:cNvSpPr>
            <a:spLocks noGrp="1"/>
          </p:cNvSpPr>
          <p:nvPr>
            <p:ph idx="1"/>
          </p:nvPr>
        </p:nvSpPr>
        <p:spPr/>
        <p:txBody>
          <a:bodyPr/>
          <a:lstStyle/>
          <a:p>
            <a:r>
              <a:rPr lang="en-GB" dirty="0"/>
              <a:t>The project has achieved its initial goals</a:t>
            </a:r>
          </a:p>
          <a:p>
            <a:pPr lvl="1"/>
            <a:r>
              <a:rPr lang="en-GB" dirty="0"/>
              <a:t>The recommendation system is able to provide accurate task recommendation</a:t>
            </a:r>
          </a:p>
          <a:p>
            <a:pPr lvl="1"/>
            <a:r>
              <a:rPr lang="en-GB" dirty="0"/>
              <a:t>A new user can be bootstrapped in the system requiring to complete on average 15 quiz problems. </a:t>
            </a:r>
          </a:p>
          <a:p>
            <a:r>
              <a:rPr lang="en-GB" dirty="0"/>
              <a:t>While only the best performing algorithms have been discussed in this presentation a number were implemented to solve each problem.</a:t>
            </a:r>
          </a:p>
          <a:p>
            <a:r>
              <a:rPr lang="en-GB" dirty="0"/>
              <a:t>Due to time constraints it was not possible to test the recommendation system in a live environment, as such we are unable to completely validate the effectiveness of task recommendation</a:t>
            </a:r>
          </a:p>
        </p:txBody>
      </p:sp>
    </p:spTree>
    <p:extLst>
      <p:ext uri="{BB962C8B-B14F-4D97-AF65-F5344CB8AC3E}">
        <p14:creationId xmlns:p14="http://schemas.microsoft.com/office/powerpoint/2010/main" val="340087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3A431-26EA-44D8-8E7D-346BCA95684C}"/>
              </a:ext>
            </a:extLst>
          </p:cNvPr>
          <p:cNvSpPr>
            <a:spLocks noGrp="1"/>
          </p:cNvSpPr>
          <p:nvPr>
            <p:ph type="title"/>
          </p:nvPr>
        </p:nvSpPr>
        <p:spPr>
          <a:xfrm>
            <a:off x="738295" y="3068320"/>
            <a:ext cx="8596668" cy="656488"/>
          </a:xfrm>
        </p:spPr>
        <p:txBody>
          <a:bodyPr>
            <a:normAutofit fontScale="90000"/>
          </a:bodyPr>
          <a:lstStyle/>
          <a:p>
            <a:pPr algn="ctr"/>
            <a:r>
              <a:rPr lang="en-GB" dirty="0"/>
              <a:t>Questions</a:t>
            </a:r>
          </a:p>
        </p:txBody>
      </p:sp>
    </p:spTree>
    <p:extLst>
      <p:ext uri="{BB962C8B-B14F-4D97-AF65-F5344CB8AC3E}">
        <p14:creationId xmlns:p14="http://schemas.microsoft.com/office/powerpoint/2010/main" val="2693781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A248-F6EF-4A04-B388-C83FC41A6E33}"/>
              </a:ext>
            </a:extLst>
          </p:cNvPr>
          <p:cNvSpPr>
            <a:spLocks noGrp="1"/>
          </p:cNvSpPr>
          <p:nvPr>
            <p:ph type="title"/>
          </p:nvPr>
        </p:nvSpPr>
        <p:spPr/>
        <p:txBody>
          <a:bodyPr/>
          <a:lstStyle/>
          <a:p>
            <a:r>
              <a:rPr lang="en-US" dirty="0"/>
              <a:t>Topic Recommendation - Results</a:t>
            </a:r>
            <a:endParaRPr lang="en-GB" dirty="0"/>
          </a:p>
        </p:txBody>
      </p:sp>
      <p:graphicFrame>
        <p:nvGraphicFramePr>
          <p:cNvPr id="4" name="Content Placeholder 3">
            <a:extLst>
              <a:ext uri="{FF2B5EF4-FFF2-40B4-BE49-F238E27FC236}">
                <a16:creationId xmlns:a16="http://schemas.microsoft.com/office/drawing/2014/main" id="{D910FFF3-EF8F-4BB9-9BF8-8A83957DD659}"/>
              </a:ext>
            </a:extLst>
          </p:cNvPr>
          <p:cNvGraphicFramePr>
            <a:graphicFrameLocks noGrp="1"/>
          </p:cNvGraphicFramePr>
          <p:nvPr>
            <p:ph idx="1"/>
          </p:nvPr>
        </p:nvGraphicFramePr>
        <p:xfrm>
          <a:off x="677690" y="1733868"/>
          <a:ext cx="8596312" cy="11125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793660753"/>
                    </a:ext>
                  </a:extLst>
                </a:gridCol>
                <a:gridCol w="4298156">
                  <a:extLst>
                    <a:ext uri="{9D8B030D-6E8A-4147-A177-3AD203B41FA5}">
                      <a16:colId xmlns:a16="http://schemas.microsoft.com/office/drawing/2014/main" val="1695456294"/>
                    </a:ext>
                  </a:extLst>
                </a:gridCol>
              </a:tblGrid>
              <a:tr h="370840">
                <a:tc>
                  <a:txBody>
                    <a:bodyPr/>
                    <a:lstStyle/>
                    <a:p>
                      <a:r>
                        <a:rPr lang="en-US" dirty="0"/>
                        <a:t>Method</a:t>
                      </a:r>
                      <a:endParaRPr lang="en-GB" dirty="0"/>
                    </a:p>
                  </a:txBody>
                  <a:tcPr/>
                </a:tc>
                <a:tc>
                  <a:txBody>
                    <a:bodyPr/>
                    <a:lstStyle/>
                    <a:p>
                      <a:r>
                        <a:rPr lang="en-US" dirty="0"/>
                        <a:t>RMSE</a:t>
                      </a:r>
                      <a:endParaRPr lang="en-GB" dirty="0"/>
                    </a:p>
                  </a:txBody>
                  <a:tcPr/>
                </a:tc>
                <a:extLst>
                  <a:ext uri="{0D108BD9-81ED-4DB2-BD59-A6C34878D82A}">
                    <a16:rowId xmlns:a16="http://schemas.microsoft.com/office/drawing/2014/main" val="2354833750"/>
                  </a:ext>
                </a:extLst>
              </a:tr>
              <a:tr h="370840">
                <a:tc>
                  <a:txBody>
                    <a:bodyPr/>
                    <a:lstStyle/>
                    <a:p>
                      <a:r>
                        <a:rPr lang="en-US" dirty="0"/>
                        <a:t>Average Performance</a:t>
                      </a:r>
                      <a:endParaRPr lang="en-GB" dirty="0"/>
                    </a:p>
                  </a:txBody>
                  <a:tcPr/>
                </a:tc>
                <a:tc>
                  <a:txBody>
                    <a:bodyPr/>
                    <a:lstStyle/>
                    <a:p>
                      <a:r>
                        <a:rPr lang="en-US" dirty="0"/>
                        <a:t>0.2139</a:t>
                      </a:r>
                      <a:endParaRPr lang="en-GB" dirty="0"/>
                    </a:p>
                  </a:txBody>
                  <a:tcPr/>
                </a:tc>
                <a:extLst>
                  <a:ext uri="{0D108BD9-81ED-4DB2-BD59-A6C34878D82A}">
                    <a16:rowId xmlns:a16="http://schemas.microsoft.com/office/drawing/2014/main" val="3616974009"/>
                  </a:ext>
                </a:extLst>
              </a:tr>
              <a:tr h="370840">
                <a:tc>
                  <a:txBody>
                    <a:bodyPr/>
                    <a:lstStyle/>
                    <a:p>
                      <a:r>
                        <a:rPr lang="en-US" dirty="0"/>
                        <a:t>Logistic Regression Prediction</a:t>
                      </a:r>
                      <a:endParaRPr lang="en-GB" dirty="0"/>
                    </a:p>
                  </a:txBody>
                  <a:tcPr/>
                </a:tc>
                <a:tc>
                  <a:txBody>
                    <a:bodyPr/>
                    <a:lstStyle/>
                    <a:p>
                      <a:r>
                        <a:rPr lang="en-US" dirty="0"/>
                        <a:t>0.1998</a:t>
                      </a:r>
                      <a:endParaRPr lang="en-GB" dirty="0"/>
                    </a:p>
                  </a:txBody>
                  <a:tcPr/>
                </a:tc>
                <a:extLst>
                  <a:ext uri="{0D108BD9-81ED-4DB2-BD59-A6C34878D82A}">
                    <a16:rowId xmlns:a16="http://schemas.microsoft.com/office/drawing/2014/main" val="835725699"/>
                  </a:ext>
                </a:extLst>
              </a:tr>
            </a:tbl>
          </a:graphicData>
        </a:graphic>
      </p:graphicFrame>
      <p:pic>
        <p:nvPicPr>
          <p:cNvPr id="6" name="Picture 5">
            <a:extLst>
              <a:ext uri="{FF2B5EF4-FFF2-40B4-BE49-F238E27FC236}">
                <a16:creationId xmlns:a16="http://schemas.microsoft.com/office/drawing/2014/main" id="{0737C97C-0F10-48D9-934F-7CA0FDE92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9720" y="3186748"/>
            <a:ext cx="4617720" cy="3461971"/>
          </a:xfrm>
          <a:prstGeom prst="rect">
            <a:avLst/>
          </a:prstGeom>
        </p:spPr>
      </p:pic>
    </p:spTree>
    <p:extLst>
      <p:ext uri="{BB962C8B-B14F-4D97-AF65-F5344CB8AC3E}">
        <p14:creationId xmlns:p14="http://schemas.microsoft.com/office/powerpoint/2010/main" val="2989180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10E9-B913-4D14-8618-F64BDDB014D2}"/>
              </a:ext>
            </a:extLst>
          </p:cNvPr>
          <p:cNvSpPr>
            <a:spLocks noGrp="1"/>
          </p:cNvSpPr>
          <p:nvPr>
            <p:ph type="title"/>
          </p:nvPr>
        </p:nvSpPr>
        <p:spPr/>
        <p:txBody>
          <a:bodyPr/>
          <a:lstStyle/>
          <a:p>
            <a:r>
              <a:rPr lang="en-GB" dirty="0"/>
              <a:t>New User Bootstrapping - Results</a:t>
            </a:r>
          </a:p>
        </p:txBody>
      </p:sp>
      <p:pic>
        <p:nvPicPr>
          <p:cNvPr id="5" name="Content Placeholder 4">
            <a:extLst>
              <a:ext uri="{FF2B5EF4-FFF2-40B4-BE49-F238E27FC236}">
                <a16:creationId xmlns:a16="http://schemas.microsoft.com/office/drawing/2014/main" id="{5B7751EB-0B8F-40CF-A587-2B965C32D912}"/>
              </a:ext>
            </a:extLst>
          </p:cNvPr>
          <p:cNvPicPr>
            <a:picLocks noGrp="1" noChangeAspect="1"/>
          </p:cNvPicPr>
          <p:nvPr>
            <p:ph idx="1"/>
          </p:nvPr>
        </p:nvPicPr>
        <p:blipFill>
          <a:blip r:embed="rId2"/>
          <a:stretch>
            <a:fillRect/>
          </a:stretch>
        </p:blipFill>
        <p:spPr>
          <a:xfrm>
            <a:off x="2073434" y="1550988"/>
            <a:ext cx="6674326" cy="5005745"/>
          </a:xfrm>
        </p:spPr>
      </p:pic>
    </p:spTree>
    <p:extLst>
      <p:ext uri="{BB962C8B-B14F-4D97-AF65-F5344CB8AC3E}">
        <p14:creationId xmlns:p14="http://schemas.microsoft.com/office/powerpoint/2010/main" val="234269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712F-0A4E-45A4-8D32-70E2B3261FCF}"/>
              </a:ext>
            </a:extLst>
          </p:cNvPr>
          <p:cNvSpPr>
            <a:spLocks noGrp="1"/>
          </p:cNvSpPr>
          <p:nvPr>
            <p:ph type="title"/>
          </p:nvPr>
        </p:nvSpPr>
        <p:spPr/>
        <p:txBody>
          <a:bodyPr/>
          <a:lstStyle/>
          <a:p>
            <a:r>
              <a:rPr lang="en-US" dirty="0"/>
              <a:t>Prediction Using Neighborhood Models</a:t>
            </a:r>
            <a:endParaRPr lang="en-GB" dirty="0"/>
          </a:p>
        </p:txBody>
      </p:sp>
      <p:sp>
        <p:nvSpPr>
          <p:cNvPr id="3" name="Content Placeholder 2">
            <a:extLst>
              <a:ext uri="{FF2B5EF4-FFF2-40B4-BE49-F238E27FC236}">
                <a16:creationId xmlns:a16="http://schemas.microsoft.com/office/drawing/2014/main" id="{7F1BEEDF-7F25-4AB6-B04C-3A1D1BF73F5B}"/>
              </a:ext>
            </a:extLst>
          </p:cNvPr>
          <p:cNvSpPr>
            <a:spLocks noGrp="1"/>
          </p:cNvSpPr>
          <p:nvPr>
            <p:ph idx="1"/>
          </p:nvPr>
        </p:nvSpPr>
        <p:spPr/>
        <p:txBody>
          <a:bodyPr/>
          <a:lstStyle/>
          <a:p>
            <a:r>
              <a:rPr lang="en-US" dirty="0"/>
              <a:t>The first stage is to determine a user neighborhood of most similar users to the target user. Similarity is given by Pearson's correlation:</a:t>
            </a:r>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r>
              <a:rPr lang="en-US" dirty="0"/>
              <a:t>The prediction for an unseen question by the target user can be made by aggregating the performance of the most similar users.</a:t>
            </a:r>
          </a:p>
          <a:p>
            <a:endParaRPr lang="en-GB" b="1" dirty="0"/>
          </a:p>
        </p:txBody>
      </p:sp>
      <p:pic>
        <p:nvPicPr>
          <p:cNvPr id="4" name="Picture 3">
            <a:extLst>
              <a:ext uri="{FF2B5EF4-FFF2-40B4-BE49-F238E27FC236}">
                <a16:creationId xmlns:a16="http://schemas.microsoft.com/office/drawing/2014/main" id="{BFDCFB62-A3BE-4A89-9A45-83A9D8C54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610" y="3031888"/>
            <a:ext cx="4900116" cy="839145"/>
          </a:xfrm>
          <a:prstGeom prst="rect">
            <a:avLst/>
          </a:prstGeom>
        </p:spPr>
      </p:pic>
      <p:pic>
        <p:nvPicPr>
          <p:cNvPr id="5" name="Picture 4">
            <a:extLst>
              <a:ext uri="{FF2B5EF4-FFF2-40B4-BE49-F238E27FC236}">
                <a16:creationId xmlns:a16="http://schemas.microsoft.com/office/drawing/2014/main" id="{B4BB15D8-BEA6-453B-8D20-BE03404E6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932" y="5241193"/>
            <a:ext cx="2903472" cy="800169"/>
          </a:xfrm>
          <a:prstGeom prst="rect">
            <a:avLst/>
          </a:prstGeom>
        </p:spPr>
      </p:pic>
    </p:spTree>
    <p:extLst>
      <p:ext uri="{BB962C8B-B14F-4D97-AF65-F5344CB8AC3E}">
        <p14:creationId xmlns:p14="http://schemas.microsoft.com/office/powerpoint/2010/main" val="278982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6410-9407-4FEB-A714-3188C96FAF9C}"/>
              </a:ext>
            </a:extLst>
          </p:cNvPr>
          <p:cNvSpPr>
            <a:spLocks noGrp="1"/>
          </p:cNvSpPr>
          <p:nvPr>
            <p:ph type="title"/>
          </p:nvPr>
        </p:nvSpPr>
        <p:spPr/>
        <p:txBody>
          <a:bodyPr/>
          <a:lstStyle/>
          <a:p>
            <a:r>
              <a:rPr lang="en-GB" dirty="0"/>
              <a:t>Information Gain via Clustered Neighbours (IGCN)</a:t>
            </a:r>
          </a:p>
        </p:txBody>
      </p:sp>
      <p:sp>
        <p:nvSpPr>
          <p:cNvPr id="11" name="Content Placeholder 2">
            <a:extLst>
              <a:ext uri="{FF2B5EF4-FFF2-40B4-BE49-F238E27FC236}">
                <a16:creationId xmlns:a16="http://schemas.microsoft.com/office/drawing/2014/main" id="{91D24D94-0C58-4E48-8477-382AF54D464F}"/>
              </a:ext>
            </a:extLst>
          </p:cNvPr>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a:t>1) Identify user neighbourhoods</a:t>
            </a:r>
          </a:p>
          <a:p>
            <a:pPr lvl="1"/>
            <a:r>
              <a:rPr lang="en-GB"/>
              <a:t>K-means</a:t>
            </a:r>
          </a:p>
          <a:p>
            <a:pPr lvl="1"/>
            <a:r>
              <a:rPr lang="en-GB"/>
              <a:t>Smoothing </a:t>
            </a:r>
          </a:p>
          <a:p>
            <a:r>
              <a:rPr lang="en-GB"/>
              <a:t>2) Conduct Interview Process</a:t>
            </a:r>
            <a:endParaRPr lang="en-GB" dirty="0"/>
          </a:p>
        </p:txBody>
      </p:sp>
      <p:pic>
        <p:nvPicPr>
          <p:cNvPr id="12" name="Picture 11">
            <a:extLst>
              <a:ext uri="{FF2B5EF4-FFF2-40B4-BE49-F238E27FC236}">
                <a16:creationId xmlns:a16="http://schemas.microsoft.com/office/drawing/2014/main" id="{7104AE0A-2FDE-4D59-91E9-4D599E02A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029" y="4296231"/>
            <a:ext cx="6668078" cy="1745131"/>
          </a:xfrm>
          <a:prstGeom prst="rect">
            <a:avLst/>
          </a:prstGeom>
        </p:spPr>
      </p:pic>
      <p:pic>
        <p:nvPicPr>
          <p:cNvPr id="13" name="Picture 12">
            <a:extLst>
              <a:ext uri="{FF2B5EF4-FFF2-40B4-BE49-F238E27FC236}">
                <a16:creationId xmlns:a16="http://schemas.microsoft.com/office/drawing/2014/main" id="{B40D8C45-3939-4E9F-B1C2-54CF865B2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6917" y="4296231"/>
            <a:ext cx="2054674" cy="466106"/>
          </a:xfrm>
          <a:prstGeom prst="rect">
            <a:avLst/>
          </a:prstGeom>
        </p:spPr>
      </p:pic>
      <p:pic>
        <p:nvPicPr>
          <p:cNvPr id="14" name="Picture 13">
            <a:extLst>
              <a:ext uri="{FF2B5EF4-FFF2-40B4-BE49-F238E27FC236}">
                <a16:creationId xmlns:a16="http://schemas.microsoft.com/office/drawing/2014/main" id="{5271175F-5156-424A-AE3C-B1929B6097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6790" y="4836508"/>
            <a:ext cx="3270556" cy="524433"/>
          </a:xfrm>
          <a:prstGeom prst="rect">
            <a:avLst/>
          </a:prstGeom>
        </p:spPr>
      </p:pic>
      <p:pic>
        <p:nvPicPr>
          <p:cNvPr id="15" name="Picture 14">
            <a:extLst>
              <a:ext uri="{FF2B5EF4-FFF2-40B4-BE49-F238E27FC236}">
                <a16:creationId xmlns:a16="http://schemas.microsoft.com/office/drawing/2014/main" id="{D4BFC3AD-2AF2-49A4-B1AF-4014E3B683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6323" y="5476721"/>
            <a:ext cx="2371490" cy="564641"/>
          </a:xfrm>
          <a:prstGeom prst="rect">
            <a:avLst/>
          </a:prstGeom>
        </p:spPr>
      </p:pic>
    </p:spTree>
    <p:extLst>
      <p:ext uri="{BB962C8B-B14F-4D97-AF65-F5344CB8AC3E}">
        <p14:creationId xmlns:p14="http://schemas.microsoft.com/office/powerpoint/2010/main" val="129035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500"/>
                                        <p:tgtEl>
                                          <p:spTgt spid="11">
                                            <p:txEl>
                                              <p:pRg st="2" end="2"/>
                                            </p:txEl>
                                          </p:spTgt>
                                        </p:tgtEl>
                                      </p:cBhvr>
                                    </p:animEffect>
                                  </p:childTnLst>
                                </p:cTn>
                              </p:par>
                              <p:par>
                                <p:cTn id="20" presetID="10" presetClass="exit" presetSubtype="0" fill="hold"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fade">
                                      <p:cBhvr>
                                        <p:cTn id="4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CDE738C-9D7A-4CB4-BA14-838DDF7ACEF6}"/>
              </a:ext>
            </a:extLst>
          </p:cNvPr>
          <p:cNvSpPr>
            <a:spLocks noGrp="1"/>
          </p:cNvSpPr>
          <p:nvPr>
            <p:ph idx="1"/>
          </p:nvPr>
        </p:nvSpPr>
        <p:spPr>
          <a:xfrm>
            <a:off x="677334" y="2160589"/>
            <a:ext cx="8596668" cy="3880773"/>
          </a:xfrm>
        </p:spPr>
        <p:txBody>
          <a:bodyPr/>
          <a:lstStyle/>
          <a:p>
            <a:r>
              <a:rPr lang="en-GB" dirty="0"/>
              <a:t>1) Identify user neighbourhoods</a:t>
            </a:r>
          </a:p>
          <a:p>
            <a:pPr lvl="1"/>
            <a:r>
              <a:rPr lang="en-GB" dirty="0"/>
              <a:t>K-means</a:t>
            </a:r>
          </a:p>
          <a:p>
            <a:pPr lvl="1"/>
            <a:r>
              <a:rPr lang="en-GB" dirty="0"/>
              <a:t>Smoothing </a:t>
            </a:r>
          </a:p>
          <a:p>
            <a:r>
              <a:rPr lang="en-GB" dirty="0"/>
              <a:t>2) Conduct Interview Process</a:t>
            </a:r>
          </a:p>
        </p:txBody>
      </p:sp>
      <p:pic>
        <p:nvPicPr>
          <p:cNvPr id="5" name="Picture 4">
            <a:extLst>
              <a:ext uri="{FF2B5EF4-FFF2-40B4-BE49-F238E27FC236}">
                <a16:creationId xmlns:a16="http://schemas.microsoft.com/office/drawing/2014/main" id="{5A3DE0C0-A811-425C-989C-50E46C507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882" y="4314130"/>
            <a:ext cx="3825572" cy="1379340"/>
          </a:xfrm>
          <a:prstGeom prst="rect">
            <a:avLst/>
          </a:prstGeom>
        </p:spPr>
      </p:pic>
      <p:graphicFrame>
        <p:nvGraphicFramePr>
          <p:cNvPr id="6" name="Table 5">
            <a:extLst>
              <a:ext uri="{FF2B5EF4-FFF2-40B4-BE49-F238E27FC236}">
                <a16:creationId xmlns:a16="http://schemas.microsoft.com/office/drawing/2014/main" id="{3F6A3C2F-67C1-48CD-BC74-59180E3E1F80}"/>
              </a:ext>
            </a:extLst>
          </p:cNvPr>
          <p:cNvGraphicFramePr>
            <a:graphicFrameLocks noGrp="1"/>
          </p:cNvGraphicFramePr>
          <p:nvPr>
            <p:extLst>
              <p:ext uri="{D42A27DB-BD31-4B8C-83A1-F6EECF244321}">
                <p14:modId xmlns:p14="http://schemas.microsoft.com/office/powerpoint/2010/main" val="1395256414"/>
              </p:ext>
            </p:extLst>
          </p:nvPr>
        </p:nvGraphicFramePr>
        <p:xfrm>
          <a:off x="7776518" y="4027669"/>
          <a:ext cx="2774373" cy="1854200"/>
        </p:xfrm>
        <a:graphic>
          <a:graphicData uri="http://schemas.openxmlformats.org/drawingml/2006/table">
            <a:tbl>
              <a:tblPr firstRow="1" bandRow="1">
                <a:tableStyleId>{5C22544A-7EE6-4342-B048-85BDC9FD1C3A}</a:tableStyleId>
              </a:tblPr>
              <a:tblGrid>
                <a:gridCol w="760270">
                  <a:extLst>
                    <a:ext uri="{9D8B030D-6E8A-4147-A177-3AD203B41FA5}">
                      <a16:colId xmlns:a16="http://schemas.microsoft.com/office/drawing/2014/main" val="86451971"/>
                    </a:ext>
                  </a:extLst>
                </a:gridCol>
                <a:gridCol w="2014103">
                  <a:extLst>
                    <a:ext uri="{9D8B030D-6E8A-4147-A177-3AD203B41FA5}">
                      <a16:colId xmlns:a16="http://schemas.microsoft.com/office/drawing/2014/main" val="3156518384"/>
                    </a:ext>
                  </a:extLst>
                </a:gridCol>
              </a:tblGrid>
              <a:tr h="370840">
                <a:tc>
                  <a:txBody>
                    <a:bodyPr/>
                    <a:lstStyle/>
                    <a:p>
                      <a:r>
                        <a:rPr lang="en-GB" dirty="0"/>
                        <a:t>Topic </a:t>
                      </a:r>
                    </a:p>
                  </a:txBody>
                  <a:tcPr/>
                </a:tc>
                <a:tc>
                  <a:txBody>
                    <a:bodyPr/>
                    <a:lstStyle/>
                    <a:p>
                      <a:r>
                        <a:rPr lang="en-GB" dirty="0"/>
                        <a:t>Information Gain</a:t>
                      </a:r>
                    </a:p>
                  </a:txBody>
                  <a:tcPr/>
                </a:tc>
                <a:extLst>
                  <a:ext uri="{0D108BD9-81ED-4DB2-BD59-A6C34878D82A}">
                    <a16:rowId xmlns:a16="http://schemas.microsoft.com/office/drawing/2014/main" val="1936067490"/>
                  </a:ext>
                </a:extLst>
              </a:tr>
              <a:tr h="370840">
                <a:tc>
                  <a:txBody>
                    <a:bodyPr/>
                    <a:lstStyle/>
                    <a:p>
                      <a:r>
                        <a:rPr lang="en-GB" dirty="0"/>
                        <a:t>1</a:t>
                      </a:r>
                    </a:p>
                  </a:txBody>
                  <a:tcPr/>
                </a:tc>
                <a:tc>
                  <a:txBody>
                    <a:bodyPr/>
                    <a:lstStyle/>
                    <a:p>
                      <a:r>
                        <a:rPr lang="en-GB" dirty="0"/>
                        <a:t>0.3</a:t>
                      </a:r>
                    </a:p>
                  </a:txBody>
                  <a:tcPr/>
                </a:tc>
                <a:extLst>
                  <a:ext uri="{0D108BD9-81ED-4DB2-BD59-A6C34878D82A}">
                    <a16:rowId xmlns:a16="http://schemas.microsoft.com/office/drawing/2014/main" val="4231072526"/>
                  </a:ext>
                </a:extLst>
              </a:tr>
              <a:tr h="370840">
                <a:tc>
                  <a:txBody>
                    <a:bodyPr/>
                    <a:lstStyle/>
                    <a:p>
                      <a:r>
                        <a:rPr lang="en-GB" dirty="0"/>
                        <a:t>2</a:t>
                      </a:r>
                    </a:p>
                  </a:txBody>
                  <a:tcPr/>
                </a:tc>
                <a:tc>
                  <a:txBody>
                    <a:bodyPr/>
                    <a:lstStyle/>
                    <a:p>
                      <a:r>
                        <a:rPr lang="en-GB" dirty="0"/>
                        <a:t>0.2</a:t>
                      </a:r>
                    </a:p>
                  </a:txBody>
                  <a:tcPr/>
                </a:tc>
                <a:extLst>
                  <a:ext uri="{0D108BD9-81ED-4DB2-BD59-A6C34878D82A}">
                    <a16:rowId xmlns:a16="http://schemas.microsoft.com/office/drawing/2014/main" val="3799163262"/>
                  </a:ext>
                </a:extLst>
              </a:tr>
              <a:tr h="370840">
                <a:tc>
                  <a:txBody>
                    <a:bodyPr/>
                    <a:lstStyle/>
                    <a:p>
                      <a:r>
                        <a:rPr lang="en-GB" dirty="0"/>
                        <a:t>3</a:t>
                      </a:r>
                    </a:p>
                  </a:txBody>
                  <a:tcPr/>
                </a:tc>
                <a:tc>
                  <a:txBody>
                    <a:bodyPr/>
                    <a:lstStyle/>
                    <a:p>
                      <a:r>
                        <a:rPr lang="en-GB" dirty="0"/>
                        <a:t>0.1</a:t>
                      </a:r>
                    </a:p>
                  </a:txBody>
                  <a:tcPr/>
                </a:tc>
                <a:extLst>
                  <a:ext uri="{0D108BD9-81ED-4DB2-BD59-A6C34878D82A}">
                    <a16:rowId xmlns:a16="http://schemas.microsoft.com/office/drawing/2014/main" val="122546718"/>
                  </a:ext>
                </a:extLst>
              </a:tr>
              <a:tr h="370840">
                <a:tc>
                  <a:txBody>
                    <a:bodyPr/>
                    <a:lstStyle/>
                    <a:p>
                      <a:r>
                        <a:rPr lang="en-GB" dirty="0"/>
                        <a:t>4</a:t>
                      </a:r>
                    </a:p>
                  </a:txBody>
                  <a:tcPr/>
                </a:tc>
                <a:tc>
                  <a:txBody>
                    <a:bodyPr/>
                    <a:lstStyle/>
                    <a:p>
                      <a:r>
                        <a:rPr lang="en-GB" dirty="0"/>
                        <a:t>0.1</a:t>
                      </a:r>
                    </a:p>
                  </a:txBody>
                  <a:tcPr/>
                </a:tc>
                <a:extLst>
                  <a:ext uri="{0D108BD9-81ED-4DB2-BD59-A6C34878D82A}">
                    <a16:rowId xmlns:a16="http://schemas.microsoft.com/office/drawing/2014/main" val="1911534004"/>
                  </a:ext>
                </a:extLst>
              </a:tr>
            </a:tbl>
          </a:graphicData>
        </a:graphic>
      </p:graphicFrame>
      <p:graphicFrame>
        <p:nvGraphicFramePr>
          <p:cNvPr id="7" name="Table 6">
            <a:extLst>
              <a:ext uri="{FF2B5EF4-FFF2-40B4-BE49-F238E27FC236}">
                <a16:creationId xmlns:a16="http://schemas.microsoft.com/office/drawing/2014/main" id="{5CFBE11F-E82F-48B7-84E4-AC65E973E753}"/>
              </a:ext>
            </a:extLst>
          </p:cNvPr>
          <p:cNvGraphicFramePr>
            <a:graphicFrameLocks noGrp="1"/>
          </p:cNvGraphicFramePr>
          <p:nvPr>
            <p:extLst>
              <p:ext uri="{D42A27DB-BD31-4B8C-83A1-F6EECF244321}">
                <p14:modId xmlns:p14="http://schemas.microsoft.com/office/powerpoint/2010/main" val="788822706"/>
              </p:ext>
            </p:extLst>
          </p:nvPr>
        </p:nvGraphicFramePr>
        <p:xfrm>
          <a:off x="793607" y="4027669"/>
          <a:ext cx="2661003" cy="1854200"/>
        </p:xfrm>
        <a:graphic>
          <a:graphicData uri="http://schemas.openxmlformats.org/drawingml/2006/table">
            <a:tbl>
              <a:tblPr firstRow="1" bandRow="1">
                <a:tableStyleId>{5C22544A-7EE6-4342-B048-85BDC9FD1C3A}</a:tableStyleId>
              </a:tblPr>
              <a:tblGrid>
                <a:gridCol w="809054">
                  <a:extLst>
                    <a:ext uri="{9D8B030D-6E8A-4147-A177-3AD203B41FA5}">
                      <a16:colId xmlns:a16="http://schemas.microsoft.com/office/drawing/2014/main" val="2805429873"/>
                    </a:ext>
                  </a:extLst>
                </a:gridCol>
                <a:gridCol w="1851949">
                  <a:extLst>
                    <a:ext uri="{9D8B030D-6E8A-4147-A177-3AD203B41FA5}">
                      <a16:colId xmlns:a16="http://schemas.microsoft.com/office/drawing/2014/main" val="4288135247"/>
                    </a:ext>
                  </a:extLst>
                </a:gridCol>
              </a:tblGrid>
              <a:tr h="370840">
                <a:tc>
                  <a:txBody>
                    <a:bodyPr/>
                    <a:lstStyle/>
                    <a:p>
                      <a:r>
                        <a:rPr lang="en-GB" dirty="0"/>
                        <a:t>Topic</a:t>
                      </a:r>
                    </a:p>
                  </a:txBody>
                  <a:tcPr/>
                </a:tc>
                <a:tc>
                  <a:txBody>
                    <a:bodyPr/>
                    <a:lstStyle/>
                    <a:p>
                      <a:r>
                        <a:rPr lang="en-GB" dirty="0"/>
                        <a:t>Performance</a:t>
                      </a:r>
                    </a:p>
                  </a:txBody>
                  <a:tcPr/>
                </a:tc>
                <a:extLst>
                  <a:ext uri="{0D108BD9-81ED-4DB2-BD59-A6C34878D82A}">
                    <a16:rowId xmlns:a16="http://schemas.microsoft.com/office/drawing/2014/main" val="342059717"/>
                  </a:ext>
                </a:extLst>
              </a:tr>
              <a:tr h="370840">
                <a:tc>
                  <a:txBody>
                    <a:bodyPr/>
                    <a:lstStyle/>
                    <a:p>
                      <a:r>
                        <a:rPr lang="en-GB" dirty="0"/>
                        <a:t>1</a:t>
                      </a:r>
                    </a:p>
                  </a:txBody>
                  <a:tcPr/>
                </a:tc>
                <a:tc>
                  <a:txBody>
                    <a:bodyPr/>
                    <a:lstStyle/>
                    <a:p>
                      <a:r>
                        <a:rPr lang="en-GB" dirty="0"/>
                        <a:t>0</a:t>
                      </a:r>
                    </a:p>
                  </a:txBody>
                  <a:tcPr/>
                </a:tc>
                <a:extLst>
                  <a:ext uri="{0D108BD9-81ED-4DB2-BD59-A6C34878D82A}">
                    <a16:rowId xmlns:a16="http://schemas.microsoft.com/office/drawing/2014/main" val="2470285814"/>
                  </a:ext>
                </a:extLst>
              </a:tr>
              <a:tr h="370840">
                <a:tc>
                  <a:txBody>
                    <a:bodyPr/>
                    <a:lstStyle/>
                    <a:p>
                      <a:r>
                        <a:rPr lang="en-GB" dirty="0"/>
                        <a:t>2</a:t>
                      </a:r>
                    </a:p>
                  </a:txBody>
                  <a:tcPr/>
                </a:tc>
                <a:tc>
                  <a:txBody>
                    <a:bodyPr/>
                    <a:lstStyle/>
                    <a:p>
                      <a:r>
                        <a:rPr lang="en-GB" dirty="0"/>
                        <a:t>0</a:t>
                      </a:r>
                    </a:p>
                  </a:txBody>
                  <a:tcPr/>
                </a:tc>
                <a:extLst>
                  <a:ext uri="{0D108BD9-81ED-4DB2-BD59-A6C34878D82A}">
                    <a16:rowId xmlns:a16="http://schemas.microsoft.com/office/drawing/2014/main" val="917816701"/>
                  </a:ext>
                </a:extLst>
              </a:tr>
              <a:tr h="370840">
                <a:tc>
                  <a:txBody>
                    <a:bodyPr/>
                    <a:lstStyle/>
                    <a:p>
                      <a:r>
                        <a:rPr lang="en-GB" dirty="0"/>
                        <a:t>3</a:t>
                      </a:r>
                    </a:p>
                  </a:txBody>
                  <a:tcPr/>
                </a:tc>
                <a:tc>
                  <a:txBody>
                    <a:bodyPr/>
                    <a:lstStyle/>
                    <a:p>
                      <a:r>
                        <a:rPr lang="en-GB" dirty="0"/>
                        <a:t>0</a:t>
                      </a:r>
                    </a:p>
                  </a:txBody>
                  <a:tcPr/>
                </a:tc>
                <a:extLst>
                  <a:ext uri="{0D108BD9-81ED-4DB2-BD59-A6C34878D82A}">
                    <a16:rowId xmlns:a16="http://schemas.microsoft.com/office/drawing/2014/main" val="497420795"/>
                  </a:ext>
                </a:extLst>
              </a:tr>
              <a:tr h="370840">
                <a:tc>
                  <a:txBody>
                    <a:bodyPr/>
                    <a:lstStyle/>
                    <a:p>
                      <a:r>
                        <a:rPr lang="en-GB" dirty="0"/>
                        <a:t>4</a:t>
                      </a:r>
                    </a:p>
                  </a:txBody>
                  <a:tcPr/>
                </a:tc>
                <a:tc>
                  <a:txBody>
                    <a:bodyPr/>
                    <a:lstStyle/>
                    <a:p>
                      <a:r>
                        <a:rPr lang="en-GB" dirty="0"/>
                        <a:t>0</a:t>
                      </a:r>
                    </a:p>
                  </a:txBody>
                  <a:tcPr/>
                </a:tc>
                <a:extLst>
                  <a:ext uri="{0D108BD9-81ED-4DB2-BD59-A6C34878D82A}">
                    <a16:rowId xmlns:a16="http://schemas.microsoft.com/office/drawing/2014/main" val="564853612"/>
                  </a:ext>
                </a:extLst>
              </a:tr>
            </a:tbl>
          </a:graphicData>
        </a:graphic>
      </p:graphicFrame>
      <p:sp>
        <p:nvSpPr>
          <p:cNvPr id="8" name="Rectangle 7">
            <a:extLst>
              <a:ext uri="{FF2B5EF4-FFF2-40B4-BE49-F238E27FC236}">
                <a16:creationId xmlns:a16="http://schemas.microsoft.com/office/drawing/2014/main" id="{FD7C86B2-BA93-4E9D-A62D-5E3C30998B5D}"/>
              </a:ext>
            </a:extLst>
          </p:cNvPr>
          <p:cNvSpPr/>
          <p:nvPr/>
        </p:nvSpPr>
        <p:spPr>
          <a:xfrm>
            <a:off x="4441900" y="4593302"/>
            <a:ext cx="2410766" cy="682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Find N Similar Cluster Centres</a:t>
            </a:r>
          </a:p>
        </p:txBody>
      </p:sp>
      <p:cxnSp>
        <p:nvCxnSpPr>
          <p:cNvPr id="9" name="Straight Arrow Connector 8">
            <a:extLst>
              <a:ext uri="{FF2B5EF4-FFF2-40B4-BE49-F238E27FC236}">
                <a16:creationId xmlns:a16="http://schemas.microsoft.com/office/drawing/2014/main" id="{122EB76D-85B8-4663-BB0D-F558B40B7380}"/>
              </a:ext>
            </a:extLst>
          </p:cNvPr>
          <p:cNvCxnSpPr/>
          <p:nvPr/>
        </p:nvCxnSpPr>
        <p:spPr>
          <a:xfrm>
            <a:off x="3570882" y="4954769"/>
            <a:ext cx="8478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62C2115-BA41-454B-AB95-16BD16FAFD57}"/>
              </a:ext>
            </a:extLst>
          </p:cNvPr>
          <p:cNvCxnSpPr/>
          <p:nvPr/>
        </p:nvCxnSpPr>
        <p:spPr>
          <a:xfrm>
            <a:off x="6905500" y="4934353"/>
            <a:ext cx="8478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09CDA847-6BB1-416C-80A2-B13A90FB2737}"/>
              </a:ext>
            </a:extLst>
          </p:cNvPr>
          <p:cNvCxnSpPr>
            <a:cxnSpLocks/>
            <a:stCxn id="6" idx="2"/>
            <a:endCxn id="7" idx="2"/>
          </p:cNvCxnSpPr>
          <p:nvPr/>
        </p:nvCxnSpPr>
        <p:spPr>
          <a:xfrm rot="5400000">
            <a:off x="5643906" y="2362071"/>
            <a:ext cx="12700" cy="7039596"/>
          </a:xfrm>
          <a:prstGeom prst="bentConnector3">
            <a:avLst>
              <a:gd name="adj1" fmla="val 5445575"/>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1720A27C-F06D-45D5-8DD1-B919E32839A5}"/>
              </a:ext>
            </a:extLst>
          </p:cNvPr>
          <p:cNvGraphicFramePr>
            <a:graphicFrameLocks noGrp="1"/>
          </p:cNvGraphicFramePr>
          <p:nvPr>
            <p:extLst>
              <p:ext uri="{D42A27DB-BD31-4B8C-83A1-F6EECF244321}">
                <p14:modId xmlns:p14="http://schemas.microsoft.com/office/powerpoint/2010/main" val="3498489612"/>
              </p:ext>
            </p:extLst>
          </p:nvPr>
        </p:nvGraphicFramePr>
        <p:xfrm>
          <a:off x="799956" y="4027669"/>
          <a:ext cx="2661003" cy="1854200"/>
        </p:xfrm>
        <a:graphic>
          <a:graphicData uri="http://schemas.openxmlformats.org/drawingml/2006/table">
            <a:tbl>
              <a:tblPr firstRow="1" bandRow="1">
                <a:tableStyleId>{5C22544A-7EE6-4342-B048-85BDC9FD1C3A}</a:tableStyleId>
              </a:tblPr>
              <a:tblGrid>
                <a:gridCol w="809054">
                  <a:extLst>
                    <a:ext uri="{9D8B030D-6E8A-4147-A177-3AD203B41FA5}">
                      <a16:colId xmlns:a16="http://schemas.microsoft.com/office/drawing/2014/main" val="2805429873"/>
                    </a:ext>
                  </a:extLst>
                </a:gridCol>
                <a:gridCol w="1851949">
                  <a:extLst>
                    <a:ext uri="{9D8B030D-6E8A-4147-A177-3AD203B41FA5}">
                      <a16:colId xmlns:a16="http://schemas.microsoft.com/office/drawing/2014/main" val="4288135247"/>
                    </a:ext>
                  </a:extLst>
                </a:gridCol>
              </a:tblGrid>
              <a:tr h="370840">
                <a:tc>
                  <a:txBody>
                    <a:bodyPr/>
                    <a:lstStyle/>
                    <a:p>
                      <a:r>
                        <a:rPr lang="en-GB" dirty="0"/>
                        <a:t>Topic</a:t>
                      </a:r>
                    </a:p>
                  </a:txBody>
                  <a:tcPr/>
                </a:tc>
                <a:tc>
                  <a:txBody>
                    <a:bodyPr/>
                    <a:lstStyle/>
                    <a:p>
                      <a:r>
                        <a:rPr lang="en-GB" dirty="0"/>
                        <a:t>Performance</a:t>
                      </a:r>
                    </a:p>
                  </a:txBody>
                  <a:tcPr/>
                </a:tc>
                <a:extLst>
                  <a:ext uri="{0D108BD9-81ED-4DB2-BD59-A6C34878D82A}">
                    <a16:rowId xmlns:a16="http://schemas.microsoft.com/office/drawing/2014/main" val="342059717"/>
                  </a:ext>
                </a:extLst>
              </a:tr>
              <a:tr h="370840">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val="2470285814"/>
                  </a:ext>
                </a:extLst>
              </a:tr>
              <a:tr h="370840">
                <a:tc>
                  <a:txBody>
                    <a:bodyPr/>
                    <a:lstStyle/>
                    <a:p>
                      <a:r>
                        <a:rPr lang="en-GB" dirty="0"/>
                        <a:t>2</a:t>
                      </a:r>
                    </a:p>
                  </a:txBody>
                  <a:tcPr/>
                </a:tc>
                <a:tc>
                  <a:txBody>
                    <a:bodyPr/>
                    <a:lstStyle/>
                    <a:p>
                      <a:r>
                        <a:rPr lang="en-GB" dirty="0"/>
                        <a:t>0</a:t>
                      </a:r>
                    </a:p>
                  </a:txBody>
                  <a:tcPr/>
                </a:tc>
                <a:extLst>
                  <a:ext uri="{0D108BD9-81ED-4DB2-BD59-A6C34878D82A}">
                    <a16:rowId xmlns:a16="http://schemas.microsoft.com/office/drawing/2014/main" val="917816701"/>
                  </a:ext>
                </a:extLst>
              </a:tr>
              <a:tr h="370840">
                <a:tc>
                  <a:txBody>
                    <a:bodyPr/>
                    <a:lstStyle/>
                    <a:p>
                      <a:r>
                        <a:rPr lang="en-GB" dirty="0"/>
                        <a:t>3</a:t>
                      </a:r>
                    </a:p>
                  </a:txBody>
                  <a:tcPr/>
                </a:tc>
                <a:tc>
                  <a:txBody>
                    <a:bodyPr/>
                    <a:lstStyle/>
                    <a:p>
                      <a:r>
                        <a:rPr lang="en-GB" dirty="0"/>
                        <a:t>0</a:t>
                      </a:r>
                    </a:p>
                  </a:txBody>
                  <a:tcPr/>
                </a:tc>
                <a:extLst>
                  <a:ext uri="{0D108BD9-81ED-4DB2-BD59-A6C34878D82A}">
                    <a16:rowId xmlns:a16="http://schemas.microsoft.com/office/drawing/2014/main" val="497420795"/>
                  </a:ext>
                </a:extLst>
              </a:tr>
              <a:tr h="370840">
                <a:tc>
                  <a:txBody>
                    <a:bodyPr/>
                    <a:lstStyle/>
                    <a:p>
                      <a:r>
                        <a:rPr lang="en-GB" dirty="0"/>
                        <a:t>4</a:t>
                      </a:r>
                    </a:p>
                  </a:txBody>
                  <a:tcPr/>
                </a:tc>
                <a:tc>
                  <a:txBody>
                    <a:bodyPr/>
                    <a:lstStyle/>
                    <a:p>
                      <a:r>
                        <a:rPr lang="en-GB" dirty="0"/>
                        <a:t>0</a:t>
                      </a:r>
                    </a:p>
                  </a:txBody>
                  <a:tcPr/>
                </a:tc>
                <a:extLst>
                  <a:ext uri="{0D108BD9-81ED-4DB2-BD59-A6C34878D82A}">
                    <a16:rowId xmlns:a16="http://schemas.microsoft.com/office/drawing/2014/main" val="564853612"/>
                  </a:ext>
                </a:extLst>
              </a:tr>
            </a:tbl>
          </a:graphicData>
        </a:graphic>
      </p:graphicFrame>
      <p:graphicFrame>
        <p:nvGraphicFramePr>
          <p:cNvPr id="13" name="Table 12">
            <a:extLst>
              <a:ext uri="{FF2B5EF4-FFF2-40B4-BE49-F238E27FC236}">
                <a16:creationId xmlns:a16="http://schemas.microsoft.com/office/drawing/2014/main" id="{42A4BB47-B465-4C03-8C87-CBAF5044204E}"/>
              </a:ext>
            </a:extLst>
          </p:cNvPr>
          <p:cNvGraphicFramePr>
            <a:graphicFrameLocks noGrp="1"/>
          </p:cNvGraphicFramePr>
          <p:nvPr>
            <p:extLst>
              <p:ext uri="{D42A27DB-BD31-4B8C-83A1-F6EECF244321}">
                <p14:modId xmlns:p14="http://schemas.microsoft.com/office/powerpoint/2010/main" val="1910975182"/>
              </p:ext>
            </p:extLst>
          </p:nvPr>
        </p:nvGraphicFramePr>
        <p:xfrm>
          <a:off x="7776891" y="4034020"/>
          <a:ext cx="2774373" cy="1854200"/>
        </p:xfrm>
        <a:graphic>
          <a:graphicData uri="http://schemas.openxmlformats.org/drawingml/2006/table">
            <a:tbl>
              <a:tblPr firstRow="1" bandRow="1">
                <a:tableStyleId>{5C22544A-7EE6-4342-B048-85BDC9FD1C3A}</a:tableStyleId>
              </a:tblPr>
              <a:tblGrid>
                <a:gridCol w="760270">
                  <a:extLst>
                    <a:ext uri="{9D8B030D-6E8A-4147-A177-3AD203B41FA5}">
                      <a16:colId xmlns:a16="http://schemas.microsoft.com/office/drawing/2014/main" val="86451971"/>
                    </a:ext>
                  </a:extLst>
                </a:gridCol>
                <a:gridCol w="2014103">
                  <a:extLst>
                    <a:ext uri="{9D8B030D-6E8A-4147-A177-3AD203B41FA5}">
                      <a16:colId xmlns:a16="http://schemas.microsoft.com/office/drawing/2014/main" val="3156518384"/>
                    </a:ext>
                  </a:extLst>
                </a:gridCol>
              </a:tblGrid>
              <a:tr h="370840">
                <a:tc>
                  <a:txBody>
                    <a:bodyPr/>
                    <a:lstStyle/>
                    <a:p>
                      <a:r>
                        <a:rPr lang="en-GB" dirty="0"/>
                        <a:t>Topic </a:t>
                      </a:r>
                    </a:p>
                  </a:txBody>
                  <a:tcPr/>
                </a:tc>
                <a:tc>
                  <a:txBody>
                    <a:bodyPr/>
                    <a:lstStyle/>
                    <a:p>
                      <a:r>
                        <a:rPr lang="en-GB" dirty="0"/>
                        <a:t>Information Gain</a:t>
                      </a:r>
                    </a:p>
                  </a:txBody>
                  <a:tcPr/>
                </a:tc>
                <a:extLst>
                  <a:ext uri="{0D108BD9-81ED-4DB2-BD59-A6C34878D82A}">
                    <a16:rowId xmlns:a16="http://schemas.microsoft.com/office/drawing/2014/main" val="1936067490"/>
                  </a:ext>
                </a:extLst>
              </a:tr>
              <a:tr h="370840">
                <a:tc>
                  <a:txBody>
                    <a:bodyPr/>
                    <a:lstStyle/>
                    <a:p>
                      <a:r>
                        <a:rPr lang="en-GB" dirty="0"/>
                        <a:t>2</a:t>
                      </a:r>
                    </a:p>
                  </a:txBody>
                  <a:tcPr/>
                </a:tc>
                <a:tc>
                  <a:txBody>
                    <a:bodyPr/>
                    <a:lstStyle/>
                    <a:p>
                      <a:r>
                        <a:rPr lang="en-GB" dirty="0"/>
                        <a:t>0.4</a:t>
                      </a:r>
                    </a:p>
                  </a:txBody>
                  <a:tcPr/>
                </a:tc>
                <a:extLst>
                  <a:ext uri="{0D108BD9-81ED-4DB2-BD59-A6C34878D82A}">
                    <a16:rowId xmlns:a16="http://schemas.microsoft.com/office/drawing/2014/main" val="4231072526"/>
                  </a:ext>
                </a:extLst>
              </a:tr>
              <a:tr h="370840">
                <a:tc>
                  <a:txBody>
                    <a:bodyPr/>
                    <a:lstStyle/>
                    <a:p>
                      <a:r>
                        <a:rPr lang="en-GB" dirty="0"/>
                        <a:t>1</a:t>
                      </a:r>
                    </a:p>
                  </a:txBody>
                  <a:tcPr/>
                </a:tc>
                <a:tc>
                  <a:txBody>
                    <a:bodyPr/>
                    <a:lstStyle/>
                    <a:p>
                      <a:r>
                        <a:rPr lang="en-GB" dirty="0"/>
                        <a:t>0.2</a:t>
                      </a:r>
                    </a:p>
                  </a:txBody>
                  <a:tcPr/>
                </a:tc>
                <a:extLst>
                  <a:ext uri="{0D108BD9-81ED-4DB2-BD59-A6C34878D82A}">
                    <a16:rowId xmlns:a16="http://schemas.microsoft.com/office/drawing/2014/main" val="3799163262"/>
                  </a:ext>
                </a:extLst>
              </a:tr>
              <a:tr h="370840">
                <a:tc>
                  <a:txBody>
                    <a:bodyPr/>
                    <a:lstStyle/>
                    <a:p>
                      <a:r>
                        <a:rPr lang="en-GB" dirty="0"/>
                        <a:t>3</a:t>
                      </a:r>
                    </a:p>
                  </a:txBody>
                  <a:tcPr/>
                </a:tc>
                <a:tc>
                  <a:txBody>
                    <a:bodyPr/>
                    <a:lstStyle/>
                    <a:p>
                      <a:r>
                        <a:rPr lang="en-GB" dirty="0"/>
                        <a:t>0.2</a:t>
                      </a:r>
                    </a:p>
                  </a:txBody>
                  <a:tcPr/>
                </a:tc>
                <a:extLst>
                  <a:ext uri="{0D108BD9-81ED-4DB2-BD59-A6C34878D82A}">
                    <a16:rowId xmlns:a16="http://schemas.microsoft.com/office/drawing/2014/main" val="122546718"/>
                  </a:ext>
                </a:extLst>
              </a:tr>
              <a:tr h="370840">
                <a:tc>
                  <a:txBody>
                    <a:bodyPr/>
                    <a:lstStyle/>
                    <a:p>
                      <a:r>
                        <a:rPr lang="en-GB" dirty="0"/>
                        <a:t>4</a:t>
                      </a:r>
                    </a:p>
                  </a:txBody>
                  <a:tcPr/>
                </a:tc>
                <a:tc>
                  <a:txBody>
                    <a:bodyPr/>
                    <a:lstStyle/>
                    <a:p>
                      <a:r>
                        <a:rPr lang="en-GB" dirty="0"/>
                        <a:t>0.1</a:t>
                      </a:r>
                    </a:p>
                  </a:txBody>
                  <a:tcPr/>
                </a:tc>
                <a:extLst>
                  <a:ext uri="{0D108BD9-81ED-4DB2-BD59-A6C34878D82A}">
                    <a16:rowId xmlns:a16="http://schemas.microsoft.com/office/drawing/2014/main" val="1911534004"/>
                  </a:ext>
                </a:extLst>
              </a:tr>
            </a:tbl>
          </a:graphicData>
        </a:graphic>
      </p:graphicFrame>
      <p:graphicFrame>
        <p:nvGraphicFramePr>
          <p:cNvPr id="14" name="Table 13">
            <a:extLst>
              <a:ext uri="{FF2B5EF4-FFF2-40B4-BE49-F238E27FC236}">
                <a16:creationId xmlns:a16="http://schemas.microsoft.com/office/drawing/2014/main" id="{9EEC1B23-2C67-4DC3-A504-328E0D48C6B9}"/>
              </a:ext>
            </a:extLst>
          </p:cNvPr>
          <p:cNvGraphicFramePr>
            <a:graphicFrameLocks noGrp="1"/>
          </p:cNvGraphicFramePr>
          <p:nvPr>
            <p:extLst>
              <p:ext uri="{D42A27DB-BD31-4B8C-83A1-F6EECF244321}">
                <p14:modId xmlns:p14="http://schemas.microsoft.com/office/powerpoint/2010/main" val="380270766"/>
              </p:ext>
            </p:extLst>
          </p:nvPr>
        </p:nvGraphicFramePr>
        <p:xfrm>
          <a:off x="792126" y="4027669"/>
          <a:ext cx="2661003" cy="1854200"/>
        </p:xfrm>
        <a:graphic>
          <a:graphicData uri="http://schemas.openxmlformats.org/drawingml/2006/table">
            <a:tbl>
              <a:tblPr firstRow="1" bandRow="1">
                <a:tableStyleId>{5C22544A-7EE6-4342-B048-85BDC9FD1C3A}</a:tableStyleId>
              </a:tblPr>
              <a:tblGrid>
                <a:gridCol w="809054">
                  <a:extLst>
                    <a:ext uri="{9D8B030D-6E8A-4147-A177-3AD203B41FA5}">
                      <a16:colId xmlns:a16="http://schemas.microsoft.com/office/drawing/2014/main" val="2805429873"/>
                    </a:ext>
                  </a:extLst>
                </a:gridCol>
                <a:gridCol w="1851949">
                  <a:extLst>
                    <a:ext uri="{9D8B030D-6E8A-4147-A177-3AD203B41FA5}">
                      <a16:colId xmlns:a16="http://schemas.microsoft.com/office/drawing/2014/main" val="4288135247"/>
                    </a:ext>
                  </a:extLst>
                </a:gridCol>
              </a:tblGrid>
              <a:tr h="370840">
                <a:tc>
                  <a:txBody>
                    <a:bodyPr/>
                    <a:lstStyle/>
                    <a:p>
                      <a:r>
                        <a:rPr lang="en-GB" dirty="0"/>
                        <a:t>Topic</a:t>
                      </a:r>
                    </a:p>
                  </a:txBody>
                  <a:tcPr/>
                </a:tc>
                <a:tc>
                  <a:txBody>
                    <a:bodyPr/>
                    <a:lstStyle/>
                    <a:p>
                      <a:r>
                        <a:rPr lang="en-GB" dirty="0"/>
                        <a:t>Performance</a:t>
                      </a:r>
                    </a:p>
                  </a:txBody>
                  <a:tcPr/>
                </a:tc>
                <a:extLst>
                  <a:ext uri="{0D108BD9-81ED-4DB2-BD59-A6C34878D82A}">
                    <a16:rowId xmlns:a16="http://schemas.microsoft.com/office/drawing/2014/main" val="342059717"/>
                  </a:ext>
                </a:extLst>
              </a:tr>
              <a:tr h="370840">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val="2470285814"/>
                  </a:ext>
                </a:extLst>
              </a:tr>
              <a:tr h="370840">
                <a:tc>
                  <a:txBody>
                    <a:bodyPr/>
                    <a:lstStyle/>
                    <a:p>
                      <a:r>
                        <a:rPr lang="en-GB" dirty="0"/>
                        <a:t>2</a:t>
                      </a:r>
                    </a:p>
                  </a:txBody>
                  <a:tcPr/>
                </a:tc>
                <a:tc>
                  <a:txBody>
                    <a:bodyPr/>
                    <a:lstStyle/>
                    <a:p>
                      <a:r>
                        <a:rPr lang="en-GB" dirty="0"/>
                        <a:t>1</a:t>
                      </a:r>
                    </a:p>
                  </a:txBody>
                  <a:tcPr/>
                </a:tc>
                <a:extLst>
                  <a:ext uri="{0D108BD9-81ED-4DB2-BD59-A6C34878D82A}">
                    <a16:rowId xmlns:a16="http://schemas.microsoft.com/office/drawing/2014/main" val="917816701"/>
                  </a:ext>
                </a:extLst>
              </a:tr>
              <a:tr h="370840">
                <a:tc>
                  <a:txBody>
                    <a:bodyPr/>
                    <a:lstStyle/>
                    <a:p>
                      <a:r>
                        <a:rPr lang="en-GB" dirty="0"/>
                        <a:t>3</a:t>
                      </a:r>
                    </a:p>
                  </a:txBody>
                  <a:tcPr/>
                </a:tc>
                <a:tc>
                  <a:txBody>
                    <a:bodyPr/>
                    <a:lstStyle/>
                    <a:p>
                      <a:r>
                        <a:rPr lang="en-GB" dirty="0"/>
                        <a:t>0</a:t>
                      </a:r>
                    </a:p>
                  </a:txBody>
                  <a:tcPr/>
                </a:tc>
                <a:extLst>
                  <a:ext uri="{0D108BD9-81ED-4DB2-BD59-A6C34878D82A}">
                    <a16:rowId xmlns:a16="http://schemas.microsoft.com/office/drawing/2014/main" val="497420795"/>
                  </a:ext>
                </a:extLst>
              </a:tr>
              <a:tr h="370840">
                <a:tc>
                  <a:txBody>
                    <a:bodyPr/>
                    <a:lstStyle/>
                    <a:p>
                      <a:r>
                        <a:rPr lang="en-GB" dirty="0"/>
                        <a:t>4</a:t>
                      </a:r>
                    </a:p>
                  </a:txBody>
                  <a:tcPr/>
                </a:tc>
                <a:tc>
                  <a:txBody>
                    <a:bodyPr/>
                    <a:lstStyle/>
                    <a:p>
                      <a:r>
                        <a:rPr lang="en-GB" dirty="0"/>
                        <a:t>0</a:t>
                      </a:r>
                    </a:p>
                  </a:txBody>
                  <a:tcPr/>
                </a:tc>
                <a:extLst>
                  <a:ext uri="{0D108BD9-81ED-4DB2-BD59-A6C34878D82A}">
                    <a16:rowId xmlns:a16="http://schemas.microsoft.com/office/drawing/2014/main" val="564853612"/>
                  </a:ext>
                </a:extLst>
              </a:tr>
            </a:tbl>
          </a:graphicData>
        </a:graphic>
      </p:graphicFrame>
      <p:sp>
        <p:nvSpPr>
          <p:cNvPr id="15" name="Title 1">
            <a:extLst>
              <a:ext uri="{FF2B5EF4-FFF2-40B4-BE49-F238E27FC236}">
                <a16:creationId xmlns:a16="http://schemas.microsoft.com/office/drawing/2014/main" id="{A6DE54A6-CFAA-45AA-805C-247C3D0B2CE3}"/>
              </a:ext>
            </a:extLst>
          </p:cNvPr>
          <p:cNvSpPr>
            <a:spLocks noGrp="1"/>
          </p:cNvSpPr>
          <p:nvPr>
            <p:ph type="title"/>
          </p:nvPr>
        </p:nvSpPr>
        <p:spPr/>
        <p:txBody>
          <a:bodyPr/>
          <a:lstStyle/>
          <a:p>
            <a:r>
              <a:rPr lang="en-GB" dirty="0"/>
              <a:t>Information Gain via Clustered Neighbours (IGCN)</a:t>
            </a:r>
          </a:p>
        </p:txBody>
      </p:sp>
    </p:spTree>
    <p:extLst>
      <p:ext uri="{BB962C8B-B14F-4D97-AF65-F5344CB8AC3E}">
        <p14:creationId xmlns:p14="http://schemas.microsoft.com/office/powerpoint/2010/main" val="239133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C98D-C1F7-425F-A33F-A6B6681CB196}"/>
              </a:ext>
            </a:extLst>
          </p:cNvPr>
          <p:cNvSpPr>
            <a:spLocks noGrp="1"/>
          </p:cNvSpPr>
          <p:nvPr>
            <p:ph type="title"/>
          </p:nvPr>
        </p:nvSpPr>
        <p:spPr/>
        <p:txBody>
          <a:bodyPr/>
          <a:lstStyle/>
          <a:p>
            <a:r>
              <a:rPr lang="en-GB" dirty="0"/>
              <a:t>Project Objectives</a:t>
            </a:r>
          </a:p>
        </p:txBody>
      </p:sp>
      <p:sp>
        <p:nvSpPr>
          <p:cNvPr id="3" name="Content Placeholder 2">
            <a:extLst>
              <a:ext uri="{FF2B5EF4-FFF2-40B4-BE49-F238E27FC236}">
                <a16:creationId xmlns:a16="http://schemas.microsoft.com/office/drawing/2014/main" id="{B7320EC8-D72B-4B73-8628-7CFED542C47D}"/>
              </a:ext>
            </a:extLst>
          </p:cNvPr>
          <p:cNvSpPr>
            <a:spLocks noGrp="1"/>
          </p:cNvSpPr>
          <p:nvPr>
            <p:ph idx="1"/>
          </p:nvPr>
        </p:nvSpPr>
        <p:spPr/>
        <p:txBody>
          <a:bodyPr/>
          <a:lstStyle/>
          <a:p>
            <a:r>
              <a:rPr lang="en-GB" dirty="0"/>
              <a:t>This project assists the development of an existing task-based learning application within the PAL architecture.</a:t>
            </a:r>
          </a:p>
          <a:p>
            <a:r>
              <a:rPr lang="en-GB" dirty="0"/>
              <a:t>The project was tasked to solve two key problems that exist in the current application:</a:t>
            </a:r>
          </a:p>
          <a:p>
            <a:pPr lvl="1"/>
            <a:r>
              <a:rPr lang="en-GB" dirty="0"/>
              <a:t>Providing relevant task recommendation specific to each child</a:t>
            </a:r>
          </a:p>
          <a:p>
            <a:pPr lvl="1"/>
            <a:r>
              <a:rPr lang="en-GB" dirty="0"/>
              <a:t>New user bootstrapping</a:t>
            </a:r>
          </a:p>
        </p:txBody>
      </p:sp>
    </p:spTree>
    <p:extLst>
      <p:ext uri="{BB962C8B-B14F-4D97-AF65-F5344CB8AC3E}">
        <p14:creationId xmlns:p14="http://schemas.microsoft.com/office/powerpoint/2010/main" val="364612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79C0-8B3A-45C1-A896-8E3766513A20}"/>
              </a:ext>
            </a:extLst>
          </p:cNvPr>
          <p:cNvSpPr>
            <a:spLocks noGrp="1"/>
          </p:cNvSpPr>
          <p:nvPr>
            <p:ph type="title"/>
          </p:nvPr>
        </p:nvSpPr>
        <p:spPr/>
        <p:txBody>
          <a:bodyPr/>
          <a:lstStyle/>
          <a:p>
            <a:r>
              <a:rPr lang="en-GB" dirty="0"/>
              <a:t>Current PAL Application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3450A0-D174-46C0-B174-4D97451AB3F1}"/>
                  </a:ext>
                </a:extLst>
              </p:cNvPr>
              <p:cNvSpPr>
                <a:spLocks noGrp="1"/>
              </p:cNvSpPr>
              <p:nvPr>
                <p:ph idx="1"/>
              </p:nvPr>
            </p:nvSpPr>
            <p:spPr/>
            <p:txBody>
              <a:bodyPr/>
              <a:lstStyle/>
              <a:p>
                <a:r>
                  <a:rPr lang="en-GB" dirty="0"/>
                  <a:t>Educates a child about their underlying condition through task-based learning</a:t>
                </a:r>
              </a:p>
              <a:p>
                <a:r>
                  <a:rPr lang="en-GB" dirty="0"/>
                  <a:t>Each task is structured as:</a:t>
                </a:r>
              </a:p>
              <a:p>
                <a:pPr lvl="1"/>
                <a14:m>
                  <m:oMath xmlns:m="http://schemas.openxmlformats.org/officeDocument/2006/math">
                    <m:r>
                      <a:rPr lang="en-GB" i="1">
                        <a:latin typeface="Cambria Math" panose="02040503050406030204" pitchFamily="18" charset="0"/>
                      </a:rPr>
                      <m:t>𝑡𝑜𝑝𝑖𝑐</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𝑞𝑢𝑒𝑠𝑡𝑖𝑜𝑛</m:t>
                    </m:r>
                  </m:oMath>
                </a14:m>
                <a:endParaRPr lang="en-GB" dirty="0"/>
              </a:p>
              <a:p>
                <a:pPr marL="457200" lvl="1" indent="0">
                  <a:buNone/>
                </a:pPr>
                <a:endParaRPr lang="en-GB" dirty="0"/>
              </a:p>
            </p:txBody>
          </p:sp>
        </mc:Choice>
        <mc:Fallback xmlns="">
          <p:sp>
            <p:nvSpPr>
              <p:cNvPr id="3" name="Content Placeholder 2">
                <a:extLst>
                  <a:ext uri="{FF2B5EF4-FFF2-40B4-BE49-F238E27FC236}">
                    <a16:creationId xmlns:a16="http://schemas.microsoft.com/office/drawing/2014/main" id="{043450A0-D174-46C0-B174-4D97451AB3F1}"/>
                  </a:ext>
                </a:extLst>
              </p:cNvPr>
              <p:cNvSpPr>
                <a:spLocks noGrp="1" noRot="1" noChangeAspect="1" noMove="1" noResize="1" noEditPoints="1" noAdjustHandles="1" noChangeArrowheads="1" noChangeShapeType="1" noTextEdit="1"/>
              </p:cNvSpPr>
              <p:nvPr>
                <p:ph idx="1"/>
              </p:nvPr>
            </p:nvSpPr>
            <p:spPr>
              <a:blipFill>
                <a:blip r:embed="rId3"/>
                <a:stretch>
                  <a:fillRect l="-142" t="-942"/>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2B539514-D224-47A5-8AB4-B60FB9F22F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249" y="4100975"/>
            <a:ext cx="8693649" cy="1518036"/>
          </a:xfrm>
          <a:prstGeom prst="rect">
            <a:avLst/>
          </a:prstGeom>
        </p:spPr>
      </p:pic>
    </p:spTree>
    <p:extLst>
      <p:ext uri="{BB962C8B-B14F-4D97-AF65-F5344CB8AC3E}">
        <p14:creationId xmlns:p14="http://schemas.microsoft.com/office/powerpoint/2010/main" val="126257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68B2-DCB3-414B-9065-38FBAB574383}"/>
              </a:ext>
            </a:extLst>
          </p:cNvPr>
          <p:cNvSpPr>
            <a:spLocks noGrp="1"/>
          </p:cNvSpPr>
          <p:nvPr>
            <p:ph type="title"/>
          </p:nvPr>
        </p:nvSpPr>
        <p:spPr/>
        <p:txBody>
          <a:bodyPr/>
          <a:lstStyle/>
          <a:p>
            <a:r>
              <a:rPr lang="en-GB" dirty="0"/>
              <a:t>Current PAL application</a:t>
            </a:r>
          </a:p>
        </p:txBody>
      </p:sp>
      <p:sp>
        <p:nvSpPr>
          <p:cNvPr id="4" name="Rectangle 3">
            <a:extLst>
              <a:ext uri="{FF2B5EF4-FFF2-40B4-BE49-F238E27FC236}">
                <a16:creationId xmlns:a16="http://schemas.microsoft.com/office/drawing/2014/main" id="{69A506E6-A085-496E-B6AC-543CEDEB42A8}"/>
              </a:ext>
            </a:extLst>
          </p:cNvPr>
          <p:cNvSpPr/>
          <p:nvPr/>
        </p:nvSpPr>
        <p:spPr>
          <a:xfrm>
            <a:off x="677334" y="1861456"/>
            <a:ext cx="3126922" cy="5225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Student Performance Model</a:t>
            </a:r>
          </a:p>
        </p:txBody>
      </p:sp>
      <p:sp>
        <p:nvSpPr>
          <p:cNvPr id="5" name="Rectangle 4">
            <a:extLst>
              <a:ext uri="{FF2B5EF4-FFF2-40B4-BE49-F238E27FC236}">
                <a16:creationId xmlns:a16="http://schemas.microsoft.com/office/drawing/2014/main" id="{51E6F35E-D874-431F-9BC4-780F55BDF00E}"/>
              </a:ext>
            </a:extLst>
          </p:cNvPr>
          <p:cNvSpPr/>
          <p:nvPr/>
        </p:nvSpPr>
        <p:spPr>
          <a:xfrm>
            <a:off x="4490056" y="1861455"/>
            <a:ext cx="3126922" cy="5225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Topic Model</a:t>
            </a:r>
          </a:p>
        </p:txBody>
      </p:sp>
      <p:cxnSp>
        <p:nvCxnSpPr>
          <p:cNvPr id="6" name="Straight Arrow Connector 5">
            <a:extLst>
              <a:ext uri="{FF2B5EF4-FFF2-40B4-BE49-F238E27FC236}">
                <a16:creationId xmlns:a16="http://schemas.microsoft.com/office/drawing/2014/main" id="{38DC09F3-CC83-41AF-8F12-2722885EFA0B}"/>
              </a:ext>
            </a:extLst>
          </p:cNvPr>
          <p:cNvCxnSpPr>
            <a:stCxn id="4" idx="3"/>
            <a:endCxn id="5" idx="1"/>
          </p:cNvCxnSpPr>
          <p:nvPr/>
        </p:nvCxnSpPr>
        <p:spPr>
          <a:xfrm flipV="1">
            <a:off x="3804256" y="2122713"/>
            <a:ext cx="685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4B1A530-DF97-4502-85F9-4C45458100A0}"/>
              </a:ext>
            </a:extLst>
          </p:cNvPr>
          <p:cNvSpPr/>
          <p:nvPr/>
        </p:nvSpPr>
        <p:spPr>
          <a:xfrm>
            <a:off x="4490056" y="2576283"/>
            <a:ext cx="3126922" cy="5225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Question Model</a:t>
            </a:r>
          </a:p>
        </p:txBody>
      </p:sp>
      <p:cxnSp>
        <p:nvCxnSpPr>
          <p:cNvPr id="8" name="Straight Arrow Connector 7">
            <a:extLst>
              <a:ext uri="{FF2B5EF4-FFF2-40B4-BE49-F238E27FC236}">
                <a16:creationId xmlns:a16="http://schemas.microsoft.com/office/drawing/2014/main" id="{FB539B7E-42D4-4847-9FA7-00CF64908EE1}"/>
              </a:ext>
            </a:extLst>
          </p:cNvPr>
          <p:cNvCxnSpPr>
            <a:stCxn id="4" idx="3"/>
            <a:endCxn id="7" idx="1"/>
          </p:cNvCxnSpPr>
          <p:nvPr/>
        </p:nvCxnSpPr>
        <p:spPr>
          <a:xfrm>
            <a:off x="3804256" y="2122714"/>
            <a:ext cx="685800" cy="71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52BF9C9-5D91-4B47-8665-9A4FAC11C9CC}"/>
              </a:ext>
            </a:extLst>
          </p:cNvPr>
          <p:cNvSpPr/>
          <p:nvPr/>
        </p:nvSpPr>
        <p:spPr>
          <a:xfrm>
            <a:off x="677334" y="3973284"/>
            <a:ext cx="3126922" cy="5225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Student Profiling Model</a:t>
            </a:r>
          </a:p>
        </p:txBody>
      </p:sp>
      <p:sp>
        <p:nvSpPr>
          <p:cNvPr id="10" name="Rectangle 9">
            <a:extLst>
              <a:ext uri="{FF2B5EF4-FFF2-40B4-BE49-F238E27FC236}">
                <a16:creationId xmlns:a16="http://schemas.microsoft.com/office/drawing/2014/main" id="{7074298A-05F4-4AE2-B581-A705BB25E84B}"/>
              </a:ext>
            </a:extLst>
          </p:cNvPr>
          <p:cNvSpPr/>
          <p:nvPr/>
        </p:nvSpPr>
        <p:spPr>
          <a:xfrm>
            <a:off x="4490056" y="3973283"/>
            <a:ext cx="3126922" cy="5225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Demographic Data</a:t>
            </a:r>
          </a:p>
        </p:txBody>
      </p:sp>
      <p:cxnSp>
        <p:nvCxnSpPr>
          <p:cNvPr id="11" name="Straight Arrow Connector 10">
            <a:extLst>
              <a:ext uri="{FF2B5EF4-FFF2-40B4-BE49-F238E27FC236}">
                <a16:creationId xmlns:a16="http://schemas.microsoft.com/office/drawing/2014/main" id="{4D00A838-22AB-49D0-848E-28B9C87281A1}"/>
              </a:ext>
            </a:extLst>
          </p:cNvPr>
          <p:cNvCxnSpPr>
            <a:stCxn id="9" idx="3"/>
            <a:endCxn id="10" idx="1"/>
          </p:cNvCxnSpPr>
          <p:nvPr/>
        </p:nvCxnSpPr>
        <p:spPr>
          <a:xfrm flipV="1">
            <a:off x="3804256" y="4234541"/>
            <a:ext cx="685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EF7702E-9585-4263-8101-EE7CC7A26715}"/>
              </a:ext>
            </a:extLst>
          </p:cNvPr>
          <p:cNvSpPr/>
          <p:nvPr/>
        </p:nvSpPr>
        <p:spPr>
          <a:xfrm>
            <a:off x="4490056" y="4757055"/>
            <a:ext cx="3126922" cy="5225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t>Hobbies</a:t>
            </a:r>
          </a:p>
        </p:txBody>
      </p:sp>
      <p:cxnSp>
        <p:nvCxnSpPr>
          <p:cNvPr id="13" name="Straight Arrow Connector 12">
            <a:extLst>
              <a:ext uri="{FF2B5EF4-FFF2-40B4-BE49-F238E27FC236}">
                <a16:creationId xmlns:a16="http://schemas.microsoft.com/office/drawing/2014/main" id="{7AA675F6-019F-4D11-B70E-470647131085}"/>
              </a:ext>
            </a:extLst>
          </p:cNvPr>
          <p:cNvCxnSpPr>
            <a:stCxn id="9" idx="3"/>
            <a:endCxn id="12" idx="1"/>
          </p:cNvCxnSpPr>
          <p:nvPr/>
        </p:nvCxnSpPr>
        <p:spPr>
          <a:xfrm>
            <a:off x="3804256" y="4234542"/>
            <a:ext cx="685800" cy="78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09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7BAC-B9D6-41ED-BEF4-4243BBB118A0}"/>
              </a:ext>
            </a:extLst>
          </p:cNvPr>
          <p:cNvSpPr>
            <a:spLocks noGrp="1"/>
          </p:cNvSpPr>
          <p:nvPr>
            <p:ph type="title"/>
          </p:nvPr>
        </p:nvSpPr>
        <p:spPr/>
        <p:txBody>
          <a:bodyPr/>
          <a:lstStyle/>
          <a:p>
            <a:r>
              <a:rPr lang="en-GB" dirty="0"/>
              <a:t>Providing Task Recommendation</a:t>
            </a:r>
          </a:p>
        </p:txBody>
      </p:sp>
      <p:sp>
        <p:nvSpPr>
          <p:cNvPr id="4" name="Text Placeholder 3">
            <a:extLst>
              <a:ext uri="{FF2B5EF4-FFF2-40B4-BE49-F238E27FC236}">
                <a16:creationId xmlns:a16="http://schemas.microsoft.com/office/drawing/2014/main" id="{414DE116-1B58-4620-AD50-7468834F290B}"/>
              </a:ext>
            </a:extLst>
          </p:cNvPr>
          <p:cNvSpPr>
            <a:spLocks noGrp="1"/>
          </p:cNvSpPr>
          <p:nvPr>
            <p:ph type="body" idx="1"/>
          </p:nvPr>
        </p:nvSpPr>
        <p:spPr/>
        <p:txBody>
          <a:bodyPr/>
          <a:lstStyle/>
          <a:p>
            <a:r>
              <a:rPr lang="en-GB" dirty="0"/>
              <a:t>Topic and Question Recommendation</a:t>
            </a:r>
          </a:p>
        </p:txBody>
      </p:sp>
    </p:spTree>
    <p:extLst>
      <p:ext uri="{BB962C8B-B14F-4D97-AF65-F5344CB8AC3E}">
        <p14:creationId xmlns:p14="http://schemas.microsoft.com/office/powerpoint/2010/main" val="257082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96E828-6C3D-4498-9E01-8DDC425159F0}"/>
              </a:ext>
            </a:extLst>
          </p:cNvPr>
          <p:cNvSpPr>
            <a:spLocks noGrp="1"/>
          </p:cNvSpPr>
          <p:nvPr>
            <p:ph type="title"/>
          </p:nvPr>
        </p:nvSpPr>
        <p:spPr/>
        <p:txBody>
          <a:bodyPr/>
          <a:lstStyle/>
          <a:p>
            <a:r>
              <a:rPr lang="en-GB" dirty="0"/>
              <a:t>Vygotsky’s - Zone of Proximate Development</a:t>
            </a:r>
          </a:p>
        </p:txBody>
      </p:sp>
      <p:sp>
        <p:nvSpPr>
          <p:cNvPr id="8" name="Text Placeholder 7">
            <a:extLst>
              <a:ext uri="{FF2B5EF4-FFF2-40B4-BE49-F238E27FC236}">
                <a16:creationId xmlns:a16="http://schemas.microsoft.com/office/drawing/2014/main" id="{13BB8C73-63A4-4C67-AA89-0D2E14A2F42F}"/>
              </a:ext>
            </a:extLst>
          </p:cNvPr>
          <p:cNvSpPr>
            <a:spLocks noGrp="1"/>
          </p:cNvSpPr>
          <p:nvPr>
            <p:ph type="body" idx="1"/>
          </p:nvPr>
        </p:nvSpPr>
        <p:spPr/>
        <p:txBody>
          <a:bodyPr/>
          <a:lstStyle/>
          <a:p>
            <a:r>
              <a:rPr lang="en-GB" dirty="0"/>
              <a:t>States that in an educational environment, when providing students with learning tasks, the difficulty of the task provided should be slightly higher than the students current ability level.</a:t>
            </a:r>
          </a:p>
        </p:txBody>
      </p:sp>
    </p:spTree>
    <p:extLst>
      <p:ext uri="{BB962C8B-B14F-4D97-AF65-F5344CB8AC3E}">
        <p14:creationId xmlns:p14="http://schemas.microsoft.com/office/powerpoint/2010/main" val="360675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149DD7-2B4B-4957-86B8-F1840DBDD209}"/>
              </a:ext>
            </a:extLst>
          </p:cNvPr>
          <p:cNvSpPr>
            <a:spLocks noGrp="1"/>
          </p:cNvSpPr>
          <p:nvPr>
            <p:ph type="title"/>
          </p:nvPr>
        </p:nvSpPr>
        <p:spPr/>
        <p:txBody>
          <a:bodyPr/>
          <a:lstStyle/>
          <a:p>
            <a:r>
              <a:rPr lang="en-GB" dirty="0"/>
              <a:t>Topic Selection</a:t>
            </a:r>
          </a:p>
        </p:txBody>
      </p:sp>
      <p:sp>
        <p:nvSpPr>
          <p:cNvPr id="5" name="Content Placeholder 4">
            <a:extLst>
              <a:ext uri="{FF2B5EF4-FFF2-40B4-BE49-F238E27FC236}">
                <a16:creationId xmlns:a16="http://schemas.microsoft.com/office/drawing/2014/main" id="{D73A6FBA-BA22-4197-A736-C9C02FA92CC2}"/>
              </a:ext>
            </a:extLst>
          </p:cNvPr>
          <p:cNvSpPr>
            <a:spLocks noGrp="1"/>
          </p:cNvSpPr>
          <p:nvPr>
            <p:ph idx="1"/>
          </p:nvPr>
        </p:nvSpPr>
        <p:spPr/>
        <p:txBody>
          <a:bodyPr/>
          <a:lstStyle/>
          <a:p>
            <a:r>
              <a:rPr lang="en-GB" dirty="0"/>
              <a:t>Topic selection is determined by a students topic model</a:t>
            </a:r>
          </a:p>
          <a:p>
            <a:r>
              <a:rPr lang="en-GB" dirty="0"/>
              <a:t>The choice for the next topic should have performance score slightly below the average performance of a student across all topics.</a:t>
            </a:r>
          </a:p>
        </p:txBody>
      </p:sp>
      <p:pic>
        <p:nvPicPr>
          <p:cNvPr id="6" name="Content Placeholder 8">
            <a:extLst>
              <a:ext uri="{FF2B5EF4-FFF2-40B4-BE49-F238E27FC236}">
                <a16:creationId xmlns:a16="http://schemas.microsoft.com/office/drawing/2014/main" id="{8D76FAAA-0A18-40E0-84E3-5F8F3D97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590" y="4382162"/>
            <a:ext cx="2940494" cy="735124"/>
          </a:xfrm>
          <a:prstGeom prst="rect">
            <a:avLst/>
          </a:prstGeom>
        </p:spPr>
      </p:pic>
    </p:spTree>
    <p:extLst>
      <p:ext uri="{BB962C8B-B14F-4D97-AF65-F5344CB8AC3E}">
        <p14:creationId xmlns:p14="http://schemas.microsoft.com/office/powerpoint/2010/main" val="39879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E34A-E49A-46DA-A3EB-8E1D1AD284D1}"/>
              </a:ext>
            </a:extLst>
          </p:cNvPr>
          <p:cNvSpPr>
            <a:spLocks noGrp="1"/>
          </p:cNvSpPr>
          <p:nvPr>
            <p:ph type="title"/>
          </p:nvPr>
        </p:nvSpPr>
        <p:spPr/>
        <p:txBody>
          <a:bodyPr/>
          <a:lstStyle/>
          <a:p>
            <a:r>
              <a:rPr lang="en-GB" dirty="0"/>
              <a:t>Topic Selection – Fitness Proportionate Selection</a:t>
            </a:r>
          </a:p>
        </p:txBody>
      </p:sp>
      <p:sp>
        <p:nvSpPr>
          <p:cNvPr id="3" name="Content Placeholder 2">
            <a:extLst>
              <a:ext uri="{FF2B5EF4-FFF2-40B4-BE49-F238E27FC236}">
                <a16:creationId xmlns:a16="http://schemas.microsoft.com/office/drawing/2014/main" id="{D06A2CF7-A2DE-485E-8715-219051DEE4ED}"/>
              </a:ext>
            </a:extLst>
          </p:cNvPr>
          <p:cNvSpPr>
            <a:spLocks noGrp="1"/>
          </p:cNvSpPr>
          <p:nvPr>
            <p:ph idx="1"/>
          </p:nvPr>
        </p:nvSpPr>
        <p:spPr>
          <a:xfrm>
            <a:off x="677334" y="2160589"/>
            <a:ext cx="8596668" cy="3880773"/>
          </a:xfrm>
        </p:spPr>
        <p:txBody>
          <a:bodyPr/>
          <a:lstStyle/>
          <a:p>
            <a:r>
              <a:rPr lang="en-GB" dirty="0"/>
              <a:t>Selecting a topic in a deterministic manner could lead to unfavourable effects within the system.</a:t>
            </a:r>
          </a:p>
          <a:p>
            <a:r>
              <a:rPr lang="en-GB" dirty="0"/>
              <a:t>A better solution would allow all topics to be chosen but more appropriate topics have a better chance of selection.</a:t>
            </a:r>
          </a:p>
          <a:p>
            <a:r>
              <a:rPr lang="en-GB" dirty="0"/>
              <a:t>Exploitation vs. Exploration trade off.</a:t>
            </a:r>
          </a:p>
        </p:txBody>
      </p:sp>
      <p:pic>
        <p:nvPicPr>
          <p:cNvPr id="4" name="Picture 3">
            <a:extLst>
              <a:ext uri="{FF2B5EF4-FFF2-40B4-BE49-F238E27FC236}">
                <a16:creationId xmlns:a16="http://schemas.microsoft.com/office/drawing/2014/main" id="{C4539152-9395-4B34-9C1A-855226EB1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4571" y="4495175"/>
            <a:ext cx="5569541" cy="1776376"/>
          </a:xfrm>
          <a:prstGeom prst="rect">
            <a:avLst/>
          </a:prstGeom>
        </p:spPr>
      </p:pic>
    </p:spTree>
    <p:extLst>
      <p:ext uri="{BB962C8B-B14F-4D97-AF65-F5344CB8AC3E}">
        <p14:creationId xmlns:p14="http://schemas.microsoft.com/office/powerpoint/2010/main" val="188091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1000</TotalTime>
  <Words>2489</Words>
  <Application>Microsoft Office PowerPoint</Application>
  <PresentationFormat>Widescreen</PresentationFormat>
  <Paragraphs>340</Paragraphs>
  <Slides>27</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Trebuchet MS</vt:lpstr>
      <vt:lpstr>Wingdings 3</vt:lpstr>
      <vt:lpstr>Facet</vt:lpstr>
      <vt:lpstr>Machine Learning for Personalising Assistance for Kids with Diabetes</vt:lpstr>
      <vt:lpstr>PAL Project</vt:lpstr>
      <vt:lpstr>Project Objectives</vt:lpstr>
      <vt:lpstr>Current PAL Application</vt:lpstr>
      <vt:lpstr>Current PAL application</vt:lpstr>
      <vt:lpstr>Providing Task Recommendation</vt:lpstr>
      <vt:lpstr>Vygotsky’s - Zone of Proximate Development</vt:lpstr>
      <vt:lpstr>Topic Selection</vt:lpstr>
      <vt:lpstr>Topic Selection – Fitness Proportionate Selection</vt:lpstr>
      <vt:lpstr>Topic Selection – Accounting for Temporal Effects</vt:lpstr>
      <vt:lpstr>Logistic Regression to Estimate Student Topic Performance</vt:lpstr>
      <vt:lpstr>Question Recommendation</vt:lpstr>
      <vt:lpstr>Recommendation Systems</vt:lpstr>
      <vt:lpstr>Mapping Recommendation Systems</vt:lpstr>
      <vt:lpstr>Prediction Using Latent Factor Models</vt:lpstr>
      <vt:lpstr>New User Bootstrapping</vt:lpstr>
      <vt:lpstr>New User Bootstrapping</vt:lpstr>
      <vt:lpstr>Adaptive Bootstrapping via Decision Forests</vt:lpstr>
      <vt:lpstr>Adaptive Bootstrapping via Decision Forests</vt:lpstr>
      <vt:lpstr>Determining New User Models</vt:lpstr>
      <vt:lpstr>Evaluation</vt:lpstr>
      <vt:lpstr>Questions</vt:lpstr>
      <vt:lpstr>Topic Recommendation - Results</vt:lpstr>
      <vt:lpstr>New User Bootstrapping - Results</vt:lpstr>
      <vt:lpstr>Prediction Using Neighborhood Models</vt:lpstr>
      <vt:lpstr>Information Gain via Clustered Neighbours (IGCN)</vt:lpstr>
      <vt:lpstr>Information Gain via Clustered Neighbours (IGCN)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Personalising Assistance for Kids with Diabetes</dc:title>
  <dc:creator>Patel, Sagar</dc:creator>
  <cp:lastModifiedBy>Patel, Sagar</cp:lastModifiedBy>
  <cp:revision>39</cp:revision>
  <dcterms:created xsi:type="dcterms:W3CDTF">2017-06-26T14:08:39Z</dcterms:created>
  <dcterms:modified xsi:type="dcterms:W3CDTF">2017-06-27T06:56:33Z</dcterms:modified>
</cp:coreProperties>
</file>