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61" r:id="rId1"/>
  </p:sldMasterIdLst>
  <p:notesMasterIdLst>
    <p:notesMasterId r:id="rId18"/>
  </p:notesMasterIdLst>
  <p:sldIdLst>
    <p:sldId id="256" r:id="rId2"/>
    <p:sldId id="267" r:id="rId3"/>
    <p:sldId id="257" r:id="rId4"/>
    <p:sldId id="268" r:id="rId5"/>
    <p:sldId id="271" r:id="rId6"/>
    <p:sldId id="276" r:id="rId7"/>
    <p:sldId id="273" r:id="rId8"/>
    <p:sldId id="279" r:id="rId9"/>
    <p:sldId id="280" r:id="rId10"/>
    <p:sldId id="274" r:id="rId11"/>
    <p:sldId id="277" r:id="rId12"/>
    <p:sldId id="278" r:id="rId13"/>
    <p:sldId id="283" r:id="rId14"/>
    <p:sldId id="275" r:id="rId15"/>
    <p:sldId id="281" r:id="rId16"/>
    <p:sldId id="282"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FE3789-A008-47CC-8718-F1AA64564963}" v="1" dt="2024-10-21T14:49:58.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07640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2826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735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4823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38248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09989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03148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575495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832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85557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612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19515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1594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625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3943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2783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169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5085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9226677"/>
      </p:ext>
    </p:extLst>
  </p:cSld>
  <p:clrMap bg1="lt1" tx1="dk1" bg2="lt2" tx2="dk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170" name="Google Shape;170;p18" descr="Modern 2017 logo"/>
          <p:cNvPicPr preferRelativeResize="0"/>
          <p:nvPr/>
        </p:nvPicPr>
        <p:blipFill rotWithShape="1">
          <a:blip r:embed="rId3">
            <a:alphaModFix/>
          </a:blip>
          <a:srcRect/>
          <a:stretch/>
        </p:blipFill>
        <p:spPr>
          <a:xfrm>
            <a:off x="1524000" y="457202"/>
            <a:ext cx="1520888" cy="1289325"/>
          </a:xfrm>
          <a:prstGeom prst="rect">
            <a:avLst/>
          </a:prstGeom>
          <a:noFill/>
          <a:ln>
            <a:noFill/>
          </a:ln>
        </p:spPr>
      </p:pic>
      <p:sp>
        <p:nvSpPr>
          <p:cNvPr id="171" name="Google Shape;171;p18"/>
          <p:cNvSpPr/>
          <p:nvPr/>
        </p:nvSpPr>
        <p:spPr>
          <a:xfrm>
            <a:off x="3276600" y="469540"/>
            <a:ext cx="6096000" cy="17697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002060"/>
                </a:solidFill>
                <a:latin typeface="Times New Roman"/>
                <a:ea typeface="Times New Roman"/>
                <a:cs typeface="Times New Roman"/>
                <a:sym typeface="Times New Roman"/>
              </a:rPr>
              <a:t>Progressive Education Society's</a:t>
            </a:r>
            <a:br>
              <a:rPr lang="en-US" sz="1000" b="0" i="0" u="none" strike="noStrike" cap="none">
                <a:solidFill>
                  <a:schemeClr val="dk1"/>
                </a:solidFill>
                <a:latin typeface="Times New Roman"/>
                <a:ea typeface="Times New Roman"/>
                <a:cs typeface="Times New Roman"/>
                <a:sym typeface="Times New Roman"/>
              </a:rPr>
            </a:br>
            <a:r>
              <a:rPr lang="en-US" sz="2800" b="1" i="0" u="none" strike="noStrike" cap="none">
                <a:solidFill>
                  <a:srgbClr val="C00000"/>
                </a:solidFill>
                <a:latin typeface="Times New Roman"/>
                <a:ea typeface="Times New Roman"/>
                <a:cs typeface="Times New Roman"/>
                <a:sym typeface="Times New Roman"/>
              </a:rPr>
              <a:t>Modern College of Engineering</a:t>
            </a:r>
            <a:r>
              <a:rPr lang="en-US" sz="1800" b="1" i="0" u="none" strike="noStrike" cap="none">
                <a:solidFill>
                  <a:srgbClr val="C00000"/>
                </a:solidFill>
                <a:latin typeface="Times New Roman"/>
                <a:ea typeface="Times New Roman"/>
                <a:cs typeface="Times New Roman"/>
                <a:sym typeface="Times New Roman"/>
              </a:rPr>
              <a:t>, </a:t>
            </a:r>
            <a:br>
              <a:rPr lang="en-US" sz="1800" b="1" i="0" u="none" strike="noStrike" cap="none">
                <a:solidFill>
                  <a:srgbClr val="C00000"/>
                </a:solidFill>
                <a:latin typeface="Times New Roman"/>
                <a:ea typeface="Times New Roman"/>
                <a:cs typeface="Times New Roman"/>
                <a:sym typeface="Times New Roman"/>
              </a:rPr>
            </a:br>
            <a:r>
              <a:rPr lang="en-US" sz="1800" b="1">
                <a:solidFill>
                  <a:schemeClr val="dk1"/>
                </a:solidFill>
                <a:latin typeface="Times New Roman"/>
                <a:ea typeface="Times New Roman"/>
                <a:cs typeface="Times New Roman"/>
                <a:sym typeface="Times New Roman"/>
              </a:rPr>
              <a:t>Pune-5</a:t>
            </a:r>
            <a:br>
              <a:rPr lang="en-US" sz="1100" b="0" i="0" u="none" strike="noStrike" cap="none">
                <a:solidFill>
                  <a:schemeClr val="dk1"/>
                </a:solidFill>
                <a:latin typeface="Times New Roman"/>
                <a:ea typeface="Times New Roman"/>
                <a:cs typeface="Times New Roman"/>
                <a:sym typeface="Times New Roman"/>
              </a:rPr>
            </a:br>
            <a:r>
              <a:rPr lang="en-US" sz="2700" b="1" i="0" u="none" strike="noStrike" cap="none">
                <a:solidFill>
                  <a:schemeClr val="dk1"/>
                </a:solidFill>
                <a:latin typeface="Times New Roman"/>
                <a:ea typeface="Times New Roman"/>
                <a:cs typeface="Times New Roman"/>
                <a:sym typeface="Times New Roman"/>
              </a:rPr>
              <a:t>Department of MCA </a:t>
            </a:r>
            <a:br>
              <a:rPr lang="en-US" sz="3200" b="0" i="0" u="none" strike="noStrike" cap="none">
                <a:solidFill>
                  <a:schemeClr val="dk1"/>
                </a:solidFill>
                <a:latin typeface="Times New Roman"/>
                <a:ea typeface="Times New Roman"/>
                <a:cs typeface="Times New Roman"/>
                <a:sym typeface="Times New Roman"/>
              </a:rPr>
            </a:br>
            <a:endParaRPr sz="1800">
              <a:solidFill>
                <a:schemeClr val="dk1"/>
              </a:solidFill>
              <a:latin typeface="Century Gothic"/>
              <a:ea typeface="Century Gothic"/>
              <a:cs typeface="Century Gothic"/>
              <a:sym typeface="Century Gothic"/>
            </a:endParaRPr>
          </a:p>
        </p:txBody>
      </p:sp>
      <p:sp>
        <p:nvSpPr>
          <p:cNvPr id="172" name="Google Shape;172;p18"/>
          <p:cNvSpPr/>
          <p:nvPr/>
        </p:nvSpPr>
        <p:spPr>
          <a:xfrm>
            <a:off x="2464816" y="2205722"/>
            <a:ext cx="7989824" cy="3418723"/>
          </a:xfrm>
          <a:prstGeom prst="rect">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Project Presentation</a:t>
            </a:r>
            <a:endParaRPr dirty="0"/>
          </a:p>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  On</a:t>
            </a:r>
            <a:endParaRPr sz="2400" dirty="0">
              <a:solidFill>
                <a:schemeClr val="dk1"/>
              </a:solidFill>
              <a:latin typeface="Times New Roman"/>
              <a:ea typeface="Times New Roman"/>
              <a:cs typeface="Times New Roman"/>
              <a:sym typeface="Times New Roman"/>
            </a:endParaRPr>
          </a:p>
          <a:p>
            <a:pPr lvl="0" algn="ctr"/>
            <a:r>
              <a:rPr lang="en-US" sz="2400" b="1" dirty="0">
                <a:solidFill>
                  <a:schemeClr val="dk1"/>
                </a:solidFill>
                <a:latin typeface="Times New Roman"/>
                <a:ea typeface="Times New Roman"/>
                <a:cs typeface="Times New Roman"/>
                <a:sym typeface="Times New Roman"/>
              </a:rPr>
              <a:t>“Placement Portal”</a:t>
            </a: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dirty="0">
                <a:solidFill>
                  <a:schemeClr val="dk1"/>
                </a:solidFill>
                <a:latin typeface="Times New Roman"/>
                <a:ea typeface="Times New Roman"/>
                <a:cs typeface="Times New Roman"/>
                <a:sym typeface="Times New Roman"/>
              </a:rPr>
              <a:t> </a:t>
            </a:r>
            <a:r>
              <a:rPr lang="en-US" sz="2400" b="1" dirty="0">
                <a:solidFill>
                  <a:schemeClr val="dk1"/>
                </a:solidFill>
                <a:latin typeface="Times New Roman"/>
                <a:ea typeface="Times New Roman"/>
                <a:cs typeface="Times New Roman"/>
                <a:sym typeface="Times New Roman"/>
              </a:rPr>
              <a:t>By</a:t>
            </a:r>
            <a:endParaRPr sz="24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Sagar Patil-52142</a:t>
            </a:r>
          </a:p>
          <a:p>
            <a:pPr marL="0" marR="0" lvl="0" indent="0" algn="ctr" rtl="0">
              <a:spcBef>
                <a:spcPts val="0"/>
              </a:spcBef>
              <a:spcAft>
                <a:spcPts val="0"/>
              </a:spcAft>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Aniketsingh</a:t>
            </a: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 Rajput-52146</a:t>
            </a:r>
          </a:p>
          <a:p>
            <a:pPr marL="0" marR="0" lvl="0" indent="0" algn="ctr" rtl="0">
              <a:spcBef>
                <a:spcPts val="0"/>
              </a:spcBef>
              <a:spcAft>
                <a:spcPts val="0"/>
              </a:spcAft>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Nitesh Rajpurohit-52145</a:t>
            </a:r>
          </a:p>
          <a:p>
            <a:pPr marL="0" marR="0" lvl="0" indent="0" algn="ctr" rtl="0">
              <a:spcBef>
                <a:spcPts val="0"/>
              </a:spcBef>
              <a:spcAft>
                <a:spcPts val="0"/>
              </a:spcAft>
              <a:buNone/>
            </a:pPr>
            <a:r>
              <a:rPr lang="en-US" sz="1800" b="1" dirty="0">
                <a:solidFill>
                  <a:schemeClr val="dk1"/>
                </a:solidFill>
                <a:latin typeface="Times New Roman" panose="02020603050405020304" pitchFamily="18" charset="0"/>
                <a:ea typeface="Times New Roman"/>
                <a:cs typeface="Times New Roman" panose="02020603050405020304" pitchFamily="18" charset="0"/>
                <a:sym typeface="Times New Roman"/>
              </a:rPr>
              <a:t>Spoorti Moorbandi – 52134</a:t>
            </a:r>
          </a:p>
          <a:p>
            <a:pPr marL="0" marR="0" lvl="0" indent="0" algn="ctr" rtl="0">
              <a:spcBef>
                <a:spcPts val="0"/>
              </a:spcBef>
              <a:spcAft>
                <a:spcPts val="0"/>
              </a:spcAft>
              <a:buNone/>
            </a:pPr>
            <a:r>
              <a:rPr lang="en-US" sz="2400" b="1" dirty="0">
                <a:solidFill>
                  <a:schemeClr val="dk1"/>
                </a:solidFill>
                <a:latin typeface="Times New Roman"/>
                <a:ea typeface="Times New Roman"/>
                <a:cs typeface="Times New Roman"/>
                <a:sym typeface="Times New Roman"/>
              </a:rPr>
              <a:t>Under the Guidance of</a:t>
            </a:r>
            <a:endParaRPr sz="2400" dirty="0">
              <a:solidFill>
                <a:schemeClr val="dk1"/>
              </a:solidFill>
              <a:latin typeface="Times New Roman"/>
              <a:ea typeface="Times New Roman"/>
              <a:cs typeface="Times New Roman"/>
              <a:sym typeface="Times New Roman"/>
            </a:endParaRPr>
          </a:p>
          <a:p>
            <a:pPr lvl="0" algn="ctr"/>
            <a:r>
              <a:rPr lang="en-US" sz="2400" b="1" dirty="0" err="1">
                <a:solidFill>
                  <a:schemeClr val="dk1"/>
                </a:solidFill>
                <a:latin typeface="Times New Roman"/>
                <a:ea typeface="Times New Roman"/>
                <a:cs typeface="Times New Roman"/>
                <a:sym typeface="Times New Roman"/>
              </a:rPr>
              <a:t>Mrs</a:t>
            </a:r>
            <a:r>
              <a:rPr lang="en-US" sz="2400" b="1" dirty="0">
                <a:solidFill>
                  <a:schemeClr val="dk1"/>
                </a:solidFill>
                <a:latin typeface="Times New Roman"/>
                <a:ea typeface="Times New Roman"/>
                <a:cs typeface="Times New Roman"/>
                <a:sym typeface="Times New Roman"/>
              </a:rPr>
              <a:t> Rama </a:t>
            </a:r>
            <a:r>
              <a:rPr lang="en-US" sz="2400" b="1" dirty="0" err="1">
                <a:solidFill>
                  <a:schemeClr val="dk1"/>
                </a:solidFill>
                <a:latin typeface="Times New Roman"/>
                <a:ea typeface="Times New Roman"/>
                <a:cs typeface="Times New Roman"/>
                <a:sym typeface="Times New Roman"/>
              </a:rPr>
              <a:t>Bansode</a:t>
            </a:r>
            <a:r>
              <a:rPr lang="en-US" sz="2400" b="1" dirty="0">
                <a:solidFill>
                  <a:schemeClr val="dk1"/>
                </a:solidFill>
                <a:latin typeface="Times New Roman"/>
                <a:ea typeface="Times New Roman"/>
                <a:cs typeface="Times New Roman"/>
                <a:sym typeface="Times New Roman"/>
              </a:rPr>
              <a:t> </a:t>
            </a:r>
            <a:endParaRPr sz="2400" dirty="0">
              <a:solidFill>
                <a:schemeClr val="dk1"/>
              </a:solidFill>
              <a:latin typeface="Times New Roman"/>
              <a:ea typeface="Times New Roman"/>
              <a:cs typeface="Times New Roman"/>
              <a:sym typeface="Times New Roman"/>
            </a:endParaRPr>
          </a:p>
        </p:txBody>
      </p:sp>
      <p:sp>
        <p:nvSpPr>
          <p:cNvPr id="174" name="Google Shape;174;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75" name="Google Shape;175;p18"/>
          <p:cNvSpPr/>
          <p:nvPr/>
        </p:nvSpPr>
        <p:spPr>
          <a:xfrm>
            <a:off x="1839468" y="5953611"/>
            <a:ext cx="8970264" cy="438728"/>
          </a:xfrm>
          <a:prstGeom prst="roundRect">
            <a:avLst>
              <a:gd name="adj" fmla="val 16667"/>
            </a:avLst>
          </a:prstGeom>
          <a:solidFill>
            <a:schemeClr val="accent1"/>
          </a:solidFill>
          <a:ln w="15875" cap="rnd" cmpd="sng">
            <a:solidFill>
              <a:srgbClr val="78230B"/>
            </a:solidFill>
            <a:prstDash val="solid"/>
            <a:round/>
            <a:headEnd type="none" w="sm" len="sm"/>
            <a:tailEnd type="none" w="sm" len="sm"/>
          </a:ln>
        </p:spPr>
        <p:txBody>
          <a:bodyPr spcFirstLastPara="1" wrap="square" lIns="91425" tIns="45700" rIns="91425" bIns="45700" anchor="ctr" anchorCtr="0">
            <a:noAutofit/>
          </a:bodyPr>
          <a:lstStyle/>
          <a:p>
            <a:pPr lvl="0"/>
            <a:r>
              <a:rPr lang="en-US" sz="1800" dirty="0">
                <a:latin typeface="Times New Roman" panose="02020603050405020304" pitchFamily="18" charset="0"/>
                <a:cs typeface="Times New Roman" panose="02020603050405020304" pitchFamily="18" charset="0"/>
              </a:rPr>
              <a:t>PES MODERN COLLEGE OF ENGINEERING, MCA DEPARTMENT, A.Y. 2024-25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711-A77F-AE85-42F6-CC5FAAA5142F}"/>
              </a:ext>
            </a:extLst>
          </p:cNvPr>
          <p:cNvSpPr>
            <a:spLocks noGrp="1"/>
          </p:cNvSpPr>
          <p:nvPr>
            <p:ph type="title"/>
          </p:nvPr>
        </p:nvSpPr>
        <p:spPr>
          <a:xfrm>
            <a:off x="2671584" y="787782"/>
            <a:ext cx="8911687" cy="939219"/>
          </a:xfrm>
        </p:spPr>
        <p:txBody>
          <a:bodyPr>
            <a:normAutofit fontScale="90000"/>
          </a:bodyPr>
          <a:lstStyle/>
          <a:p>
            <a:pPr algn="ctr"/>
            <a:r>
              <a:rPr lang="en-US" b="1" dirty="0"/>
              <a:t>TO-BE system (Proposed System) </a:t>
            </a:r>
            <a:br>
              <a:rPr lang="en-US" b="1" dirty="0"/>
            </a:br>
            <a:endParaRPr lang="en-US" dirty="0"/>
          </a:p>
        </p:txBody>
      </p:sp>
      <p:sp>
        <p:nvSpPr>
          <p:cNvPr id="3" name="Content Placeholder 2">
            <a:extLst>
              <a:ext uri="{FF2B5EF4-FFF2-40B4-BE49-F238E27FC236}">
                <a16:creationId xmlns:a16="http://schemas.microsoft.com/office/drawing/2014/main" id="{C64F7592-D965-3FF6-98BC-3C4E367A3E92}"/>
              </a:ext>
            </a:extLst>
          </p:cNvPr>
          <p:cNvSpPr>
            <a:spLocks noGrp="1"/>
          </p:cNvSpPr>
          <p:nvPr>
            <p:ph idx="1"/>
          </p:nvPr>
        </p:nvSpPr>
        <p:spPr>
          <a:xfrm>
            <a:off x="2585499" y="2174609"/>
            <a:ext cx="8915400" cy="3895609"/>
          </a:xfrm>
        </p:spPr>
        <p:txBody>
          <a:bodyPr>
            <a:normAutofit/>
          </a:bodyPr>
          <a:lstStyle/>
          <a:p>
            <a:r>
              <a:rPr lang="en-US" dirty="0"/>
              <a:t>The proposed system builds on the AS-IS system but introduces:</a:t>
            </a:r>
          </a:p>
          <a:p>
            <a:pPr>
              <a:buFont typeface="Arial" panose="020B0604020202020204" pitchFamily="34" charset="0"/>
              <a:buChar char="•"/>
            </a:pPr>
            <a:r>
              <a:rPr lang="en-US" b="1" dirty="0"/>
              <a:t>Advanced Security</a:t>
            </a:r>
            <a:r>
              <a:rPr lang="en-US" dirty="0"/>
              <a:t>: Data encryption and compliance with privacy regulations.</a:t>
            </a:r>
          </a:p>
          <a:p>
            <a:pPr>
              <a:buFont typeface="Arial" panose="020B0604020202020204" pitchFamily="34" charset="0"/>
              <a:buChar char="•"/>
            </a:pPr>
            <a:r>
              <a:rPr lang="en-US" b="1" dirty="0"/>
              <a:t>Enhanced User Interface</a:t>
            </a:r>
            <a:r>
              <a:rPr lang="en-US" dirty="0"/>
              <a:t>: Mobile-friendly design with smoother navigation.</a:t>
            </a:r>
          </a:p>
          <a:p>
            <a:pPr>
              <a:buFont typeface="Arial" panose="020B0604020202020204" pitchFamily="34" charset="0"/>
              <a:buChar char="•"/>
            </a:pPr>
            <a:r>
              <a:rPr lang="en-US" b="1" dirty="0"/>
              <a:t>Scalability</a:t>
            </a:r>
            <a:r>
              <a:rPr lang="en-US" dirty="0"/>
              <a:t>: Built to handle an increasing number of users and data.</a:t>
            </a:r>
          </a:p>
          <a:p>
            <a:pPr>
              <a:buFont typeface="Arial" panose="020B0604020202020204" pitchFamily="34" charset="0"/>
              <a:buChar char="•"/>
            </a:pPr>
            <a:r>
              <a:rPr lang="en-US" b="1" dirty="0"/>
              <a:t>Efficiency </a:t>
            </a:r>
            <a:r>
              <a:rPr lang="en-US" dirty="0"/>
              <a:t>: Streamlines placement process</a:t>
            </a:r>
          </a:p>
          <a:p>
            <a:pPr>
              <a:buFont typeface="Arial" panose="020B0604020202020204" pitchFamily="34" charset="0"/>
              <a:buChar char="•"/>
            </a:pPr>
            <a:r>
              <a:rPr lang="en-US" b="1" dirty="0"/>
              <a:t>Security </a:t>
            </a:r>
            <a:r>
              <a:rPr lang="en-US" dirty="0"/>
              <a:t>:Ensures the confidentiality and security of student data.</a:t>
            </a:r>
            <a:endParaRPr lang="en-US" b="1" dirty="0"/>
          </a:p>
          <a:p>
            <a:pPr>
              <a:buFont typeface="Arial" panose="020B0604020202020204" pitchFamily="34" charset="0"/>
              <a:buChar char="•"/>
            </a:pPr>
            <a:r>
              <a:rPr lang="en-US" b="1" dirty="0"/>
              <a:t>Transparency</a:t>
            </a:r>
            <a:r>
              <a:rPr lang="en-US" dirty="0"/>
              <a:t>: Facilitates seamless and transparent communication among Admin, Students, and the Placement Cell </a:t>
            </a:r>
            <a:endParaRPr lang="en-US" b="1" dirty="0"/>
          </a:p>
          <a:p>
            <a:pPr>
              <a:buFont typeface="Arial" panose="020B0604020202020204" pitchFamily="34" charset="0"/>
              <a:buChar char="•"/>
            </a:pPr>
            <a:r>
              <a:rPr lang="en-US" b="1" dirty="0"/>
              <a:t>Data-Driven Decisions </a:t>
            </a:r>
            <a:r>
              <a:rPr lang="en-US" dirty="0"/>
              <a:t>: </a:t>
            </a:r>
            <a:r>
              <a:rPr kumimoji="0" lang="en-US" altLang="en-US" sz="1800" b="0" i="0" u="none" strike="noStrike" cap="none" normalizeH="0" baseline="0" dirty="0">
                <a:ln>
                  <a:noFill/>
                </a:ln>
                <a:solidFill>
                  <a:schemeClr val="tx1"/>
                </a:solidFill>
                <a:effectLst/>
                <a:latin typeface="Arial" panose="020B0604020202020204" pitchFamily="34" charset="0"/>
              </a:rPr>
              <a:t>Informed strategies for future placements. </a:t>
            </a:r>
            <a:endParaRPr lang="en-US" b="1" dirty="0"/>
          </a:p>
          <a:p>
            <a:pPr marL="0" indent="0">
              <a:buNone/>
            </a:pPr>
            <a:endParaRPr lang="en-US" dirty="0"/>
          </a:p>
        </p:txBody>
      </p:sp>
      <p:sp>
        <p:nvSpPr>
          <p:cNvPr id="4" name="Slide Number Placeholder 3">
            <a:extLst>
              <a:ext uri="{FF2B5EF4-FFF2-40B4-BE49-F238E27FC236}">
                <a16:creationId xmlns:a16="http://schemas.microsoft.com/office/drawing/2014/main" id="{9AE1458B-8889-6027-C872-5FADFB476C2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9311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6D34-1E73-7252-A401-704FE035D490}"/>
              </a:ext>
            </a:extLst>
          </p:cNvPr>
          <p:cNvSpPr>
            <a:spLocks noGrp="1"/>
          </p:cNvSpPr>
          <p:nvPr>
            <p:ph type="title"/>
          </p:nvPr>
        </p:nvSpPr>
        <p:spPr/>
        <p:txBody>
          <a:bodyPr/>
          <a:lstStyle/>
          <a:p>
            <a:r>
              <a:rPr lang="en-IN" dirty="0"/>
              <a:t>Screen Layouts:-</a:t>
            </a:r>
          </a:p>
        </p:txBody>
      </p:sp>
      <p:pic>
        <p:nvPicPr>
          <p:cNvPr id="6" name="Content Placeholder 5">
            <a:extLst>
              <a:ext uri="{FF2B5EF4-FFF2-40B4-BE49-F238E27FC236}">
                <a16:creationId xmlns:a16="http://schemas.microsoft.com/office/drawing/2014/main" id="{FD3760DB-93CB-5D49-991B-4AAF2D71ECA7}"/>
              </a:ext>
            </a:extLst>
          </p:cNvPr>
          <p:cNvPicPr>
            <a:picLocks noGrp="1" noChangeAspect="1"/>
          </p:cNvPicPr>
          <p:nvPr>
            <p:ph idx="1"/>
          </p:nvPr>
        </p:nvPicPr>
        <p:blipFill>
          <a:blip r:embed="rId2"/>
          <a:stretch>
            <a:fillRect/>
          </a:stretch>
        </p:blipFill>
        <p:spPr>
          <a:xfrm>
            <a:off x="2592925" y="1998133"/>
            <a:ext cx="8471823" cy="3911600"/>
          </a:xfrm>
          <a:ln w="38100">
            <a:solidFill>
              <a:schemeClr val="tx1"/>
            </a:solidFill>
          </a:ln>
        </p:spPr>
      </p:pic>
      <p:sp>
        <p:nvSpPr>
          <p:cNvPr id="4" name="Slide Number Placeholder 3">
            <a:extLst>
              <a:ext uri="{FF2B5EF4-FFF2-40B4-BE49-F238E27FC236}">
                <a16:creationId xmlns:a16="http://schemas.microsoft.com/office/drawing/2014/main" id="{65D6D851-2C03-7D58-4047-28E271705A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70477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DA2F06-EFEB-7DE2-84A9-2AACBD3AE8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Content Placeholder 5">
            <a:extLst>
              <a:ext uri="{FF2B5EF4-FFF2-40B4-BE49-F238E27FC236}">
                <a16:creationId xmlns:a16="http://schemas.microsoft.com/office/drawing/2014/main" id="{A0778C64-1643-EAE8-9ABF-9052A60FEE32}"/>
              </a:ext>
            </a:extLst>
          </p:cNvPr>
          <p:cNvPicPr>
            <a:picLocks noChangeAspect="1"/>
          </p:cNvPicPr>
          <p:nvPr/>
        </p:nvPicPr>
        <p:blipFill>
          <a:blip r:embed="rId2"/>
          <a:stretch>
            <a:fillRect/>
          </a:stretch>
        </p:blipFill>
        <p:spPr>
          <a:xfrm>
            <a:off x="2514681" y="1777999"/>
            <a:ext cx="8524265" cy="4089401"/>
          </a:xfrm>
          <a:prstGeom prst="rect">
            <a:avLst/>
          </a:prstGeom>
          <a:ln w="38100">
            <a:solidFill>
              <a:schemeClr val="tx1"/>
            </a:solidFill>
          </a:ln>
        </p:spPr>
      </p:pic>
    </p:spTree>
    <p:extLst>
      <p:ext uri="{BB962C8B-B14F-4D97-AF65-F5344CB8AC3E}">
        <p14:creationId xmlns:p14="http://schemas.microsoft.com/office/powerpoint/2010/main" val="157301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ECC9AA-3CE0-8A88-640E-253431B07F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53573FEC-0869-0379-C8AB-2988F190944A}"/>
              </a:ext>
            </a:extLst>
          </p:cNvPr>
          <p:cNvPicPr>
            <a:picLocks noChangeAspect="1"/>
          </p:cNvPicPr>
          <p:nvPr/>
        </p:nvPicPr>
        <p:blipFill>
          <a:blip r:embed="rId2"/>
          <a:stretch>
            <a:fillRect/>
          </a:stretch>
        </p:blipFill>
        <p:spPr>
          <a:xfrm>
            <a:off x="2133600" y="1391920"/>
            <a:ext cx="9164320" cy="4358482"/>
          </a:xfrm>
          <a:prstGeom prst="rect">
            <a:avLst/>
          </a:prstGeom>
          <a:ln w="38100">
            <a:solidFill>
              <a:schemeClr val="tx1"/>
            </a:solidFill>
          </a:ln>
        </p:spPr>
      </p:pic>
    </p:spTree>
    <p:extLst>
      <p:ext uri="{BB962C8B-B14F-4D97-AF65-F5344CB8AC3E}">
        <p14:creationId xmlns:p14="http://schemas.microsoft.com/office/powerpoint/2010/main" val="10504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EF62-34E9-8DB8-41A2-C072ED64A33A}"/>
              </a:ext>
            </a:extLst>
          </p:cNvPr>
          <p:cNvSpPr>
            <a:spLocks noGrp="1"/>
          </p:cNvSpPr>
          <p:nvPr>
            <p:ph type="title"/>
          </p:nvPr>
        </p:nvSpPr>
        <p:spPr>
          <a:xfrm>
            <a:off x="2304077" y="152400"/>
            <a:ext cx="8911687" cy="528797"/>
          </a:xfrm>
        </p:spPr>
        <p:txBody>
          <a:bodyPr>
            <a:normAutofit fontScale="90000"/>
          </a:bodyPr>
          <a:lstStyle/>
          <a:p>
            <a:pPr algn="ctr"/>
            <a:r>
              <a:rPr lang="en-US" b="1" dirty="0"/>
              <a:t>Reports</a:t>
            </a:r>
            <a:endParaRPr lang="en-US" dirty="0"/>
          </a:p>
        </p:txBody>
      </p:sp>
      <p:sp>
        <p:nvSpPr>
          <p:cNvPr id="3" name="Content Placeholder 2">
            <a:extLst>
              <a:ext uri="{FF2B5EF4-FFF2-40B4-BE49-F238E27FC236}">
                <a16:creationId xmlns:a16="http://schemas.microsoft.com/office/drawing/2014/main" id="{E437350F-CDD9-E026-B8C0-6C52CF6A4A53}"/>
              </a:ext>
            </a:extLst>
          </p:cNvPr>
          <p:cNvSpPr>
            <a:spLocks noGrp="1"/>
          </p:cNvSpPr>
          <p:nvPr>
            <p:ph idx="1"/>
          </p:nvPr>
        </p:nvSpPr>
        <p:spPr>
          <a:xfrm>
            <a:off x="2185220" y="1684866"/>
            <a:ext cx="9474968" cy="4644057"/>
          </a:xfrm>
        </p:spPr>
        <p:txBody>
          <a:bodyPr>
            <a:normAutofit/>
          </a:bodyPr>
          <a:lstStyle/>
          <a:p>
            <a:pPr marL="0" indent="0">
              <a:lnSpc>
                <a:spcPct val="150000"/>
              </a:lnSpc>
              <a:buNone/>
            </a:pPr>
            <a:r>
              <a:rPr lang="en-US" dirty="0"/>
              <a:t>R</a:t>
            </a:r>
            <a:r>
              <a:rPr lang="en-US" sz="1600" dirty="0"/>
              <a:t>eports are vital for tracking progress, assessing performance, and making informed decisions within a project management system. Placement Portal provides  reports that cater to different user roles.</a:t>
            </a:r>
            <a:endParaRPr lang="en-US" dirty="0"/>
          </a:p>
          <a:p>
            <a:pPr marL="0" indent="0">
              <a:lnSpc>
                <a:spcPct val="150000"/>
              </a:lnSpc>
              <a:buNone/>
            </a:pPr>
            <a:endParaRPr lang="en-US" dirty="0"/>
          </a:p>
          <a:p>
            <a:pPr marL="0" indent="0">
              <a:lnSpc>
                <a:spcPct val="150000"/>
              </a:lnSpc>
              <a:buNone/>
            </a:pPr>
            <a:r>
              <a:rPr lang="en-IN" b="1" dirty="0"/>
              <a:t>1. Placement Statistics</a:t>
            </a:r>
            <a:r>
              <a:rPr lang="en-IN" dirty="0"/>
              <a:t>: </a:t>
            </a:r>
            <a:r>
              <a:rPr lang="en-US" dirty="0"/>
              <a:t>Admin can generate reports on student applications and placement outcomes. </a:t>
            </a:r>
          </a:p>
          <a:p>
            <a:pPr marL="0" indent="0">
              <a:lnSpc>
                <a:spcPct val="150000"/>
              </a:lnSpc>
              <a:buNone/>
            </a:pPr>
            <a:r>
              <a:rPr lang="en-US" b="1" dirty="0"/>
              <a:t>2.</a:t>
            </a:r>
            <a:r>
              <a:rPr lang="en-US" dirty="0"/>
              <a:t> </a:t>
            </a:r>
            <a:r>
              <a:rPr lang="en-IN" b="1" dirty="0"/>
              <a:t>Drive Reports</a:t>
            </a:r>
            <a:r>
              <a:rPr lang="en-IN" dirty="0"/>
              <a:t>: </a:t>
            </a:r>
            <a:r>
              <a:rPr lang="en-US" dirty="0"/>
              <a:t>Reports on the status of placement drives and student participation. </a:t>
            </a:r>
          </a:p>
        </p:txBody>
      </p:sp>
      <p:sp>
        <p:nvSpPr>
          <p:cNvPr id="4" name="Slide Number Placeholder 3">
            <a:extLst>
              <a:ext uri="{FF2B5EF4-FFF2-40B4-BE49-F238E27FC236}">
                <a16:creationId xmlns:a16="http://schemas.microsoft.com/office/drawing/2014/main" id="{1FA64A95-4EBF-1CE5-454E-88FCB5A0AD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74095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E87D4B-A4FF-36EB-F9BE-E55502065951}"/>
              </a:ext>
            </a:extLst>
          </p:cNvPr>
          <p:cNvSpPr>
            <a:spLocks noGrp="1"/>
          </p:cNvSpPr>
          <p:nvPr>
            <p:ph type="title"/>
          </p:nvPr>
        </p:nvSpPr>
        <p:spPr/>
        <p:txBody>
          <a:bodyPr/>
          <a:lstStyle/>
          <a:p>
            <a:r>
              <a:rPr lang="en-US" b="1" dirty="0"/>
              <a:t>Limitations &amp; Future Enhancements</a:t>
            </a:r>
            <a:br>
              <a:rPr lang="en-US" b="1" dirty="0"/>
            </a:br>
            <a:endParaRPr lang="en-IN" dirty="0"/>
          </a:p>
        </p:txBody>
      </p:sp>
      <p:sp>
        <p:nvSpPr>
          <p:cNvPr id="6" name="Content Placeholder 5">
            <a:extLst>
              <a:ext uri="{FF2B5EF4-FFF2-40B4-BE49-F238E27FC236}">
                <a16:creationId xmlns:a16="http://schemas.microsoft.com/office/drawing/2014/main" id="{2EBAAE6E-9AF9-E867-6209-1B49A1F0CC5C}"/>
              </a:ext>
            </a:extLst>
          </p:cNvPr>
          <p:cNvSpPr>
            <a:spLocks noGrp="1"/>
          </p:cNvSpPr>
          <p:nvPr>
            <p:ph idx="1"/>
          </p:nvPr>
        </p:nvSpPr>
        <p:spPr>
          <a:xfrm>
            <a:off x="2499360" y="1615440"/>
            <a:ext cx="9005252" cy="4618450"/>
          </a:xfrm>
        </p:spPr>
        <p:txBody>
          <a:bodyPr>
            <a:normAutofit fontScale="92500" lnSpcReduction="20000"/>
          </a:bodyPr>
          <a:lstStyle/>
          <a:p>
            <a:pPr>
              <a:lnSpc>
                <a:spcPct val="150000"/>
              </a:lnSpc>
            </a:pPr>
            <a:r>
              <a:rPr lang="en-IN" b="1" dirty="0"/>
              <a:t>Future Enhancement </a:t>
            </a:r>
          </a:p>
          <a:p>
            <a:pPr>
              <a:lnSpc>
                <a:spcPct val="150000"/>
              </a:lnSpc>
              <a:buFont typeface="Arial" panose="020B0604020202020204" pitchFamily="34" charset="0"/>
              <a:buChar char="•"/>
            </a:pPr>
            <a:r>
              <a:rPr lang="en-US" dirty="0"/>
              <a:t>Integrate AI for smart recommendations.</a:t>
            </a:r>
          </a:p>
          <a:p>
            <a:pPr>
              <a:lnSpc>
                <a:spcPct val="150000"/>
              </a:lnSpc>
              <a:buFont typeface="Arial" panose="020B0604020202020204" pitchFamily="34" charset="0"/>
              <a:buChar char="•"/>
            </a:pPr>
            <a:r>
              <a:rPr lang="en-US" dirty="0"/>
              <a:t>Enhance user feedback mechanism for continuous improvement.</a:t>
            </a:r>
          </a:p>
          <a:p>
            <a:pPr>
              <a:lnSpc>
                <a:spcPct val="150000"/>
              </a:lnSpc>
              <a:buFont typeface="Arial" panose="020B0604020202020204" pitchFamily="34" charset="0"/>
              <a:buChar char="•"/>
            </a:pPr>
            <a:r>
              <a:rPr lang="en-US" dirty="0"/>
              <a:t>Expand data security features to ensure compliance with privacy laws.</a:t>
            </a:r>
          </a:p>
          <a:p>
            <a:pPr>
              <a:lnSpc>
                <a:spcPct val="150000"/>
              </a:lnSpc>
              <a:buFont typeface="Arial" panose="020B0604020202020204" pitchFamily="34" charset="0"/>
              <a:buChar char="•"/>
            </a:pPr>
            <a:r>
              <a:rPr lang="en-US" dirty="0"/>
              <a:t>Ensure scalability for growing user numbers.</a:t>
            </a:r>
          </a:p>
          <a:p>
            <a:pPr marL="0" indent="0">
              <a:lnSpc>
                <a:spcPct val="150000"/>
              </a:lnSpc>
              <a:buNone/>
            </a:pPr>
            <a:endParaRPr lang="en-US" dirty="0"/>
          </a:p>
          <a:p>
            <a:pPr>
              <a:lnSpc>
                <a:spcPct val="150000"/>
              </a:lnSpc>
            </a:pPr>
            <a:r>
              <a:rPr lang="en-US" b="1" dirty="0"/>
              <a:t>Limitations</a:t>
            </a:r>
          </a:p>
          <a:p>
            <a:pPr>
              <a:lnSpc>
                <a:spcPct val="150000"/>
              </a:lnSpc>
              <a:buFont typeface="Arial" panose="020B0604020202020204" pitchFamily="34" charset="0"/>
              <a:buChar char="•"/>
            </a:pPr>
            <a:r>
              <a:rPr lang="en-US" dirty="0"/>
              <a:t>Basic user interface.</a:t>
            </a:r>
          </a:p>
          <a:p>
            <a:pPr>
              <a:lnSpc>
                <a:spcPct val="150000"/>
              </a:lnSpc>
              <a:buFont typeface="Arial" panose="020B0604020202020204" pitchFamily="34" charset="0"/>
              <a:buChar char="•"/>
            </a:pPr>
            <a:r>
              <a:rPr lang="en-US" dirty="0"/>
              <a:t>Limited scope for user feedback.</a:t>
            </a:r>
          </a:p>
          <a:p>
            <a:pPr>
              <a:lnSpc>
                <a:spcPct val="150000"/>
              </a:lnSpc>
              <a:buFont typeface="Arial" panose="020B0604020202020204" pitchFamily="34" charset="0"/>
              <a:buChar char="•"/>
            </a:pPr>
            <a:r>
              <a:rPr lang="en-US" dirty="0"/>
              <a:t>No AI-driven features for intelligent suggestions.</a:t>
            </a:r>
          </a:p>
          <a:p>
            <a:pPr>
              <a:buFont typeface="Wingdings" panose="05000000000000000000" pitchFamily="2" charset="2"/>
              <a:buChar char="Ø"/>
            </a:pPr>
            <a:endParaRPr lang="en-IN" b="1" dirty="0"/>
          </a:p>
        </p:txBody>
      </p:sp>
      <p:sp>
        <p:nvSpPr>
          <p:cNvPr id="4" name="Slide Number Placeholder 3">
            <a:extLst>
              <a:ext uri="{FF2B5EF4-FFF2-40B4-BE49-F238E27FC236}">
                <a16:creationId xmlns:a16="http://schemas.microsoft.com/office/drawing/2014/main" id="{E1C0214F-D1A6-7B1A-7BFD-50834F6B693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0216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1916-82E0-7844-668E-B9DF8F59CE45}"/>
              </a:ext>
            </a:extLst>
          </p:cNvPr>
          <p:cNvSpPr>
            <a:spLocks noGrp="1"/>
          </p:cNvSpPr>
          <p:nvPr>
            <p:ph type="title"/>
          </p:nvPr>
        </p:nvSpPr>
        <p:spPr/>
        <p:txBody>
          <a:bodyPr/>
          <a:lstStyle/>
          <a:p>
            <a:r>
              <a:rPr lang="en-US" sz="3600" b="1" dirty="0">
                <a:solidFill>
                  <a:srgbClr val="FF0000"/>
                </a:solidFill>
                <a:latin typeface="Times New Roman"/>
                <a:ea typeface="Times New Roman"/>
                <a:cs typeface="Times New Roman"/>
                <a:sym typeface="Times New Roman"/>
              </a:rPr>
              <a:t> </a:t>
            </a:r>
            <a:r>
              <a:rPr lang="en-US" sz="3600" b="1" dirty="0">
                <a:solidFill>
                  <a:schemeClr val="accent2"/>
                </a:solidFill>
                <a:latin typeface="Times New Roman"/>
                <a:ea typeface="Times New Roman"/>
                <a:cs typeface="Times New Roman"/>
                <a:sym typeface="Times New Roman"/>
              </a:rPr>
              <a:t>One Page PPT</a:t>
            </a:r>
            <a:br>
              <a:rPr lang="en-US" sz="3600" b="1" dirty="0">
                <a:solidFill>
                  <a:srgbClr val="FF0000"/>
                </a:solidFill>
                <a:latin typeface="Times New Roman"/>
                <a:ea typeface="Times New Roman"/>
                <a:cs typeface="Times New Roman"/>
                <a:sym typeface="Times New Roman"/>
              </a:rPr>
            </a:br>
            <a:endParaRPr lang="en-IN" dirty="0"/>
          </a:p>
        </p:txBody>
      </p:sp>
      <p:sp>
        <p:nvSpPr>
          <p:cNvPr id="4" name="Slide Number Placeholder 3">
            <a:extLst>
              <a:ext uri="{FF2B5EF4-FFF2-40B4-BE49-F238E27FC236}">
                <a16:creationId xmlns:a16="http://schemas.microsoft.com/office/drawing/2014/main" id="{BADD4595-539C-1FEF-EA7C-54C6F6E5C7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0" name="Content Placeholder 9">
            <a:extLst>
              <a:ext uri="{FF2B5EF4-FFF2-40B4-BE49-F238E27FC236}">
                <a16:creationId xmlns:a16="http://schemas.microsoft.com/office/drawing/2014/main" id="{D6FAC957-CE39-2B48-3722-FD7B89DF97FE}"/>
              </a:ext>
            </a:extLst>
          </p:cNvPr>
          <p:cNvPicPr>
            <a:picLocks noGrp="1" noChangeAspect="1"/>
          </p:cNvPicPr>
          <p:nvPr>
            <p:ph idx="1"/>
          </p:nvPr>
        </p:nvPicPr>
        <p:blipFill>
          <a:blip r:embed="rId2"/>
          <a:stretch>
            <a:fillRect/>
          </a:stretch>
        </p:blipFill>
        <p:spPr>
          <a:xfrm>
            <a:off x="2481165" y="1533675"/>
            <a:ext cx="8637365" cy="4865855"/>
          </a:xfrm>
          <a:ln w="38100">
            <a:solidFill>
              <a:schemeClr val="tx1"/>
            </a:solidFil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251998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Contents</a:t>
            </a:r>
          </a:p>
        </p:txBody>
      </p:sp>
      <p:sp>
        <p:nvSpPr>
          <p:cNvPr id="2" name="Content Placeholder 1"/>
          <p:cNvSpPr>
            <a:spLocks noGrp="1"/>
          </p:cNvSpPr>
          <p:nvPr>
            <p:ph idx="1"/>
          </p:nvPr>
        </p:nvSpPr>
        <p:spPr>
          <a:xfrm>
            <a:off x="1219200" y="843726"/>
            <a:ext cx="10972800" cy="5720125"/>
          </a:xfrm>
        </p:spPr>
        <p:txBody>
          <a:bodyPr>
            <a:normAutofit/>
          </a:bodyPr>
          <a:lstStyle/>
          <a:p>
            <a:pPr marL="109728" indent="0" algn="ctr">
              <a:buNone/>
            </a:pPr>
            <a:endParaRPr lang="en-US" sz="3400" b="1" dirty="0"/>
          </a:p>
          <a:p>
            <a:pPr marL="109728" indent="0" algn="ctr">
              <a:buNone/>
            </a:pPr>
            <a:r>
              <a:rPr lang="en-US" sz="3400" b="1" dirty="0">
                <a:solidFill>
                  <a:schemeClr val="accent2"/>
                </a:solidFill>
              </a:rPr>
              <a:t>Steps of Project Designing and Development</a:t>
            </a:r>
          </a:p>
          <a:p>
            <a:pPr marL="624078" indent="-514350">
              <a:buFont typeface="+mj-lt"/>
              <a:buAutoNum type="arabicPeriod"/>
            </a:pPr>
            <a:r>
              <a:rPr lang="en-US" b="1" dirty="0"/>
              <a:t>Research your users' needs</a:t>
            </a:r>
          </a:p>
          <a:p>
            <a:pPr marL="624078" indent="-514350">
              <a:buFont typeface="+mj-lt"/>
              <a:buAutoNum type="arabicPeriod"/>
            </a:pPr>
            <a:r>
              <a:rPr lang="en-US" b="1" dirty="0"/>
              <a:t>Ideate, Challenge assumptions and create ideas</a:t>
            </a:r>
          </a:p>
          <a:p>
            <a:pPr marL="624078" indent="-514350">
              <a:buFont typeface="+mj-lt"/>
              <a:buAutoNum type="arabicPeriod"/>
            </a:pPr>
            <a:r>
              <a:rPr lang="en-US" b="1" dirty="0"/>
              <a:t>AS-IS system(Existing System)</a:t>
            </a:r>
          </a:p>
          <a:p>
            <a:pPr marL="624078" indent="-514350">
              <a:buFont typeface="+mj-lt"/>
              <a:buAutoNum type="arabicPeriod"/>
            </a:pPr>
            <a:r>
              <a:rPr lang="en-US" b="1" dirty="0"/>
              <a:t>AS-IS system limitations </a:t>
            </a:r>
          </a:p>
          <a:p>
            <a:pPr marL="624078" indent="-514350">
              <a:buFont typeface="+mj-lt"/>
              <a:buAutoNum type="arabicPeriod"/>
            </a:pPr>
            <a:r>
              <a:rPr lang="en-US" b="1" dirty="0"/>
              <a:t>Project Introduction </a:t>
            </a:r>
          </a:p>
          <a:p>
            <a:pPr marL="624078" indent="-514350">
              <a:buFont typeface="+mj-lt"/>
              <a:buAutoNum type="arabicPeriod"/>
            </a:pPr>
            <a:r>
              <a:rPr lang="en-US" b="1" dirty="0"/>
              <a:t>TO-BE system (Proposed System) </a:t>
            </a:r>
          </a:p>
          <a:p>
            <a:pPr marL="624078" indent="-514350">
              <a:buFont typeface="+mj-lt"/>
              <a:buAutoNum type="arabicPeriod"/>
            </a:pPr>
            <a:r>
              <a:rPr lang="en-US" b="1" dirty="0"/>
              <a:t>Entity Relationship Diagram  </a:t>
            </a:r>
          </a:p>
          <a:p>
            <a:pPr marL="624078" indent="-514350">
              <a:buFont typeface="+mj-lt"/>
              <a:buAutoNum type="arabicPeriod"/>
            </a:pPr>
            <a:r>
              <a:rPr lang="en-US" b="1" dirty="0"/>
              <a:t>Data Flow Diagrams </a:t>
            </a:r>
          </a:p>
          <a:p>
            <a:pPr marL="624078" indent="-514350">
              <a:buFont typeface="+mj-lt"/>
              <a:buAutoNum type="arabicPeriod"/>
            </a:pPr>
            <a:r>
              <a:rPr lang="en-US" b="1" dirty="0"/>
              <a:t>Screen layouts </a:t>
            </a:r>
          </a:p>
          <a:p>
            <a:pPr marL="624078" indent="-514350">
              <a:buFont typeface="+mj-lt"/>
              <a:buAutoNum type="arabicPeriod"/>
            </a:pPr>
            <a:r>
              <a:rPr lang="en-US" b="1" dirty="0"/>
              <a:t>Reports </a:t>
            </a:r>
          </a:p>
          <a:p>
            <a:pPr marL="624078" indent="-514350">
              <a:buFont typeface="+mj-lt"/>
              <a:buAutoNum type="arabicPeriod"/>
            </a:pPr>
            <a:r>
              <a:rPr lang="en-US" b="1" dirty="0"/>
              <a:t>Limitations &amp; future Enhancements</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154463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2376615" y="260317"/>
            <a:ext cx="8911687" cy="742573"/>
          </a:xfrm>
          <a:prstGeom prst="rect">
            <a:avLst/>
          </a:prstGeom>
          <a:noFill/>
          <a:ln>
            <a:noFill/>
          </a:ln>
        </p:spPr>
        <p:txBody>
          <a:bodyPr spcFirstLastPara="1" wrap="square" lIns="91425" tIns="45700" rIns="91425" bIns="45700" anchor="t" anchorCtr="0">
            <a:normAutofit fontScale="90000"/>
          </a:bodyPr>
          <a:lstStyle/>
          <a:p>
            <a:pPr algn="ctr">
              <a:spcBef>
                <a:spcPts val="0"/>
              </a:spcBef>
              <a:buClr>
                <a:srgbClr val="262626"/>
              </a:buClr>
              <a:buSzPts val="3600"/>
            </a:pPr>
            <a:r>
              <a:rPr lang="en-US" b="1" dirty="0"/>
              <a:t>Research your users' needs</a:t>
            </a:r>
            <a:br>
              <a:rPr lang="en-US" b="1" dirty="0"/>
            </a:br>
            <a:endParaRPr dirty="0">
              <a:latin typeface="Times New Roman" panose="02020603050405020304" pitchFamily="18" charset="0"/>
              <a:cs typeface="Times New Roman" panose="02020603050405020304" pitchFamily="18" charset="0"/>
            </a:endParaRPr>
          </a:p>
        </p:txBody>
      </p:sp>
      <p:sp>
        <p:nvSpPr>
          <p:cNvPr id="181" name="Google Shape;181;p19"/>
          <p:cNvSpPr txBox="1">
            <a:spLocks noGrp="1"/>
          </p:cNvSpPr>
          <p:nvPr>
            <p:ph idx="1"/>
          </p:nvPr>
        </p:nvSpPr>
        <p:spPr>
          <a:xfrm>
            <a:off x="1477588" y="1152908"/>
            <a:ext cx="10183469" cy="4982900"/>
          </a:xfrm>
          <a:prstGeom prst="rect">
            <a:avLst/>
          </a:prstGeom>
          <a:noFill/>
          <a:ln>
            <a:noFill/>
          </a:ln>
        </p:spPr>
        <p:txBody>
          <a:bodyPr spcFirstLastPara="1" wrap="square" lIns="91425" tIns="45700" rIns="91425" bIns="45700" anchor="t" anchorCtr="0">
            <a:normAutofit/>
          </a:bodyPr>
          <a:lstStyle/>
          <a:p>
            <a:pPr marL="114300" lvl="0" indent="0" algn="l" rtl="0">
              <a:spcBef>
                <a:spcPts val="0"/>
              </a:spcBef>
              <a:spcAft>
                <a:spcPts val="0"/>
              </a:spcAft>
              <a:buSzPts val="1800"/>
              <a:buNone/>
            </a:pPr>
            <a:endParaRPr lang="en-US" b="1" dirty="0">
              <a:latin typeface="Times New Roman" panose="02020603050405020304" pitchFamily="18" charset="0"/>
              <a:cs typeface="Times New Roman" panose="02020603050405020304" pitchFamily="18" charset="0"/>
            </a:endParaRPr>
          </a:p>
          <a:p>
            <a:pPr>
              <a:lnSpc>
                <a:spcPct val="150000"/>
              </a:lnSpc>
            </a:pPr>
            <a:r>
              <a:rPr lang="en-US" dirty="0"/>
              <a:t>The users of this system are primarily the </a:t>
            </a:r>
            <a:r>
              <a:rPr lang="en-US" b="1" dirty="0"/>
              <a:t>Admin</a:t>
            </a:r>
            <a:r>
              <a:rPr lang="en-US" dirty="0"/>
              <a:t>, </a:t>
            </a:r>
            <a:r>
              <a:rPr lang="en-US" b="1" dirty="0"/>
              <a:t>Students</a:t>
            </a:r>
            <a:r>
              <a:rPr lang="en-US" dirty="0"/>
              <a:t>, and </a:t>
            </a:r>
            <a:r>
              <a:rPr lang="en-US" b="1" dirty="0"/>
              <a:t>Placement Cell</a:t>
            </a:r>
            <a:r>
              <a:rPr lang="en-US" dirty="0"/>
              <a:t> of an educational institution. Their needs are:</a:t>
            </a:r>
          </a:p>
          <a:p>
            <a:pPr>
              <a:lnSpc>
                <a:spcPct val="150000"/>
              </a:lnSpc>
              <a:buFont typeface="Arial" panose="020B0604020202020204" pitchFamily="34" charset="0"/>
              <a:buChar char="•"/>
            </a:pPr>
            <a:r>
              <a:rPr lang="en-US" b="1" dirty="0"/>
              <a:t>Admin</a:t>
            </a:r>
            <a:r>
              <a:rPr lang="en-US" dirty="0"/>
              <a:t>: To manage and oversee placement processes, including approving drives, managing student profiles, and posting notices.</a:t>
            </a:r>
          </a:p>
          <a:p>
            <a:pPr>
              <a:lnSpc>
                <a:spcPct val="150000"/>
              </a:lnSpc>
              <a:buFont typeface="Arial" panose="020B0604020202020204" pitchFamily="34" charset="0"/>
              <a:buChar char="•"/>
            </a:pPr>
            <a:r>
              <a:rPr lang="en-US" b="1" dirty="0"/>
              <a:t>Students</a:t>
            </a:r>
            <a:r>
              <a:rPr lang="en-US" dirty="0"/>
              <a:t>: To upload their academic information, view placement opportunities, apply for drives, and communicate with coordinators.</a:t>
            </a:r>
          </a:p>
          <a:p>
            <a:pPr>
              <a:lnSpc>
                <a:spcPct val="150000"/>
              </a:lnSpc>
              <a:buFont typeface="Arial" panose="020B0604020202020204" pitchFamily="34" charset="0"/>
              <a:buChar char="•"/>
            </a:pPr>
            <a:r>
              <a:rPr lang="en-US" b="1" dirty="0"/>
              <a:t>Placement Cell</a:t>
            </a:r>
            <a:r>
              <a:rPr lang="en-US" dirty="0"/>
              <a:t>: To coordinate drives with companies, manage applications, and communicate updates with students and admin.</a:t>
            </a:r>
          </a:p>
        </p:txBody>
      </p:sp>
      <p:sp>
        <p:nvSpPr>
          <p:cNvPr id="182" name="Google Shape;182;p19"/>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PES MODERN COLLEGE OF ENGINEERING, MCA DEPARTMENT, A.Y. 2024-25</a:t>
            </a:r>
            <a:endParaRPr dirty="0">
              <a:latin typeface="Times New Roman" panose="02020603050405020304" pitchFamily="18" charset="0"/>
              <a:cs typeface="Times New Roman" panose="02020603050405020304" pitchFamily="18" charset="0"/>
            </a:endParaRPr>
          </a:p>
        </p:txBody>
      </p:sp>
      <p:sp>
        <p:nvSpPr>
          <p:cNvPr id="183" name="Google Shape;183;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9005" y="441547"/>
            <a:ext cx="8911687" cy="528797"/>
          </a:xfrm>
        </p:spPr>
        <p:txBody>
          <a:bodyPr>
            <a:normAutofit fontScale="90000"/>
          </a:bodyPr>
          <a:lstStyle/>
          <a:p>
            <a:r>
              <a:rPr lang="en-US" sz="2700" b="1" dirty="0"/>
              <a:t>Ideate, Challenge assumptions and create ideas</a:t>
            </a:r>
            <a:br>
              <a:rPr lang="en-US" b="1" dirty="0"/>
            </a:br>
            <a:endParaRPr lang="en-US" dirty="0"/>
          </a:p>
        </p:txBody>
      </p:sp>
      <p:sp>
        <p:nvSpPr>
          <p:cNvPr id="3" name="Content Placeholder 2"/>
          <p:cNvSpPr>
            <a:spLocks noGrp="1"/>
          </p:cNvSpPr>
          <p:nvPr>
            <p:ph idx="1"/>
          </p:nvPr>
        </p:nvSpPr>
        <p:spPr>
          <a:xfrm>
            <a:off x="1720646" y="1526533"/>
            <a:ext cx="9910046" cy="5149570"/>
          </a:xfrm>
        </p:spPr>
        <p:txBody>
          <a:bodyPr>
            <a:normAutofit/>
          </a:bodyPr>
          <a:lstStyle/>
          <a:p>
            <a:pPr>
              <a:lnSpc>
                <a:spcPct val="150000"/>
              </a:lnSpc>
            </a:pPr>
            <a:r>
              <a:rPr lang="en-US" sz="2000" dirty="0"/>
              <a:t>To enhance the Placement Management System, we could:</a:t>
            </a:r>
          </a:p>
          <a:p>
            <a:pPr>
              <a:lnSpc>
                <a:spcPct val="150000"/>
              </a:lnSpc>
              <a:buFont typeface="Arial" panose="020B0604020202020204" pitchFamily="34" charset="0"/>
              <a:buChar char="•"/>
            </a:pPr>
            <a:r>
              <a:rPr lang="en-US" sz="2000" dirty="0"/>
              <a:t>Introduce a feedback loop to gather user input.</a:t>
            </a:r>
          </a:p>
          <a:p>
            <a:pPr>
              <a:lnSpc>
                <a:spcPct val="150000"/>
              </a:lnSpc>
              <a:buFont typeface="Arial" panose="020B0604020202020204" pitchFamily="34" charset="0"/>
              <a:buChar char="•"/>
            </a:pPr>
            <a:r>
              <a:rPr lang="en-US" sz="2000" dirty="0"/>
              <a:t>Ensure data security through encryption and role-based access controls.</a:t>
            </a:r>
          </a:p>
          <a:p>
            <a:pPr>
              <a:lnSpc>
                <a:spcPct val="150000"/>
              </a:lnSpc>
              <a:buFont typeface="Arial" panose="020B0604020202020204" pitchFamily="34" charset="0"/>
              <a:buChar char="•"/>
            </a:pPr>
            <a:r>
              <a:rPr lang="en-US" sz="2000" dirty="0"/>
              <a:t>Incorporate advanced analytics to predict student placement success rates.</a:t>
            </a:r>
          </a:p>
          <a:p>
            <a:pPr>
              <a:lnSpc>
                <a:spcPct val="150000"/>
              </a:lnSpc>
              <a:buFont typeface="Arial" panose="020B0604020202020204" pitchFamily="34" charset="0"/>
              <a:buChar char="•"/>
            </a:pPr>
            <a:r>
              <a:rPr lang="en-US" sz="2000" dirty="0"/>
              <a:t>Implement AI-driven resume suggestions to improve student profiles.</a:t>
            </a:r>
          </a:p>
          <a:p>
            <a:pPr>
              <a:lnSpc>
                <a:spcPct val="150000"/>
              </a:lnSpc>
              <a:buFont typeface="Arial" panose="020B0604020202020204" pitchFamily="34" charset="0"/>
              <a:buChar char="•"/>
            </a:pPr>
            <a:r>
              <a:rPr lang="en-US" sz="2000" dirty="0"/>
              <a:t>Allow for mobile accessibility to improve ease of use.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00612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DDC7-3B70-AD02-9DBF-B1265E788717}"/>
              </a:ext>
            </a:extLst>
          </p:cNvPr>
          <p:cNvSpPr>
            <a:spLocks noGrp="1"/>
          </p:cNvSpPr>
          <p:nvPr>
            <p:ph type="title"/>
          </p:nvPr>
        </p:nvSpPr>
        <p:spPr>
          <a:xfrm>
            <a:off x="2592925" y="782627"/>
            <a:ext cx="8911687" cy="634419"/>
          </a:xfrm>
        </p:spPr>
        <p:txBody>
          <a:bodyPr>
            <a:noAutofit/>
          </a:bodyPr>
          <a:lstStyle/>
          <a:p>
            <a:pPr algn="ctr"/>
            <a:r>
              <a:rPr lang="en-US" sz="2800" b="1" dirty="0"/>
              <a:t>AS-IS system(Existing System)</a:t>
            </a:r>
            <a:br>
              <a:rPr lang="en-US" sz="2800" b="1" dirty="0"/>
            </a:br>
            <a:endParaRPr lang="en-US" sz="2800" dirty="0"/>
          </a:p>
        </p:txBody>
      </p:sp>
      <p:sp>
        <p:nvSpPr>
          <p:cNvPr id="3" name="Content Placeholder 2">
            <a:extLst>
              <a:ext uri="{FF2B5EF4-FFF2-40B4-BE49-F238E27FC236}">
                <a16:creationId xmlns:a16="http://schemas.microsoft.com/office/drawing/2014/main" id="{A0416CF7-D87E-CFCC-7202-62F67476249F}"/>
              </a:ext>
            </a:extLst>
          </p:cNvPr>
          <p:cNvSpPr>
            <a:spLocks noGrp="1"/>
          </p:cNvSpPr>
          <p:nvPr>
            <p:ph idx="1"/>
          </p:nvPr>
        </p:nvSpPr>
        <p:spPr>
          <a:xfrm>
            <a:off x="2589212" y="1897626"/>
            <a:ext cx="8915400" cy="4336264"/>
          </a:xfrm>
        </p:spPr>
        <p:txBody>
          <a:bodyPr/>
          <a:lstStyle/>
          <a:p>
            <a:pPr marL="0" marR="0" indent="0">
              <a:buNone/>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2000" dirty="0"/>
              <a:t>The current system is a </a:t>
            </a:r>
            <a:r>
              <a:rPr lang="en-US" sz="2000" b="1" dirty="0"/>
              <a:t>Placement Management System</a:t>
            </a:r>
            <a:r>
              <a:rPr lang="en-US" sz="2000" dirty="0"/>
              <a:t> with three main modules:</a:t>
            </a:r>
          </a:p>
          <a:p>
            <a:pPr>
              <a:lnSpc>
                <a:spcPct val="150000"/>
              </a:lnSpc>
              <a:buFont typeface="Arial" panose="020B0604020202020204" pitchFamily="34" charset="0"/>
              <a:buChar char="•"/>
            </a:pPr>
            <a:r>
              <a:rPr lang="en-US" sz="2000" b="1" dirty="0"/>
              <a:t>Admin</a:t>
            </a:r>
            <a:r>
              <a:rPr lang="en-US" sz="2000" dirty="0"/>
              <a:t>: Manages users and placement drives.</a:t>
            </a:r>
          </a:p>
          <a:p>
            <a:pPr>
              <a:lnSpc>
                <a:spcPct val="150000"/>
              </a:lnSpc>
              <a:buFont typeface="Arial" panose="020B0604020202020204" pitchFamily="34" charset="0"/>
              <a:buChar char="•"/>
            </a:pPr>
            <a:r>
              <a:rPr lang="en-US" sz="2000" b="1" dirty="0"/>
              <a:t>Students</a:t>
            </a:r>
            <a:r>
              <a:rPr lang="en-US" sz="2000" dirty="0"/>
              <a:t>: Manages profiles, views drives, and communicates.</a:t>
            </a:r>
          </a:p>
          <a:p>
            <a:pPr>
              <a:lnSpc>
                <a:spcPct val="150000"/>
              </a:lnSpc>
              <a:buFont typeface="Arial" panose="020B0604020202020204" pitchFamily="34" charset="0"/>
              <a:buChar char="•"/>
            </a:pPr>
            <a:r>
              <a:rPr lang="en-US" sz="2000" b="1" dirty="0"/>
              <a:t>Placement Cell</a:t>
            </a:r>
            <a:r>
              <a:rPr lang="en-US" sz="2000" dirty="0"/>
              <a:t>: Coordinates placement activities and manages applications.</a:t>
            </a:r>
          </a:p>
          <a:p>
            <a:endParaRPr lang="en-US" dirty="0"/>
          </a:p>
        </p:txBody>
      </p:sp>
      <p:sp>
        <p:nvSpPr>
          <p:cNvPr id="4" name="Slide Number Placeholder 3">
            <a:extLst>
              <a:ext uri="{FF2B5EF4-FFF2-40B4-BE49-F238E27FC236}">
                <a16:creationId xmlns:a16="http://schemas.microsoft.com/office/drawing/2014/main" id="{9563D4B1-E6D0-4AEF-248D-F025235A0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143030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DDC7-3B70-AD02-9DBF-B1265E788717}"/>
              </a:ext>
            </a:extLst>
          </p:cNvPr>
          <p:cNvSpPr>
            <a:spLocks noGrp="1"/>
          </p:cNvSpPr>
          <p:nvPr>
            <p:ph type="title"/>
          </p:nvPr>
        </p:nvSpPr>
        <p:spPr>
          <a:xfrm>
            <a:off x="2592925" y="782627"/>
            <a:ext cx="8911687" cy="634419"/>
          </a:xfrm>
        </p:spPr>
        <p:txBody>
          <a:bodyPr>
            <a:noAutofit/>
          </a:bodyPr>
          <a:lstStyle/>
          <a:p>
            <a:pPr algn="ctr"/>
            <a:r>
              <a:rPr lang="en-US" sz="2800" b="1" dirty="0"/>
              <a:t>AS-IS system limitations </a:t>
            </a:r>
            <a:br>
              <a:rPr lang="en-US" sz="2800" b="1" dirty="0"/>
            </a:br>
            <a:br>
              <a:rPr lang="en-US" sz="2800" b="1" dirty="0"/>
            </a:br>
            <a:endParaRPr lang="en-US" sz="2800" dirty="0"/>
          </a:p>
        </p:txBody>
      </p:sp>
      <p:sp>
        <p:nvSpPr>
          <p:cNvPr id="3" name="Content Placeholder 2">
            <a:extLst>
              <a:ext uri="{FF2B5EF4-FFF2-40B4-BE49-F238E27FC236}">
                <a16:creationId xmlns:a16="http://schemas.microsoft.com/office/drawing/2014/main" id="{A0416CF7-D87E-CFCC-7202-62F67476249F}"/>
              </a:ext>
            </a:extLst>
          </p:cNvPr>
          <p:cNvSpPr>
            <a:spLocks noGrp="1"/>
          </p:cNvSpPr>
          <p:nvPr>
            <p:ph idx="1"/>
          </p:nvPr>
        </p:nvSpPr>
        <p:spPr>
          <a:xfrm>
            <a:off x="2589212" y="1897626"/>
            <a:ext cx="8915400" cy="4336264"/>
          </a:xfrm>
        </p:spPr>
        <p:txBody>
          <a:bodyPr/>
          <a:lstStyle/>
          <a:p>
            <a:pPr marL="0" marR="0" indent="0">
              <a:buNone/>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2000" dirty="0"/>
              <a:t>The Limitations are:</a:t>
            </a:r>
          </a:p>
          <a:p>
            <a:pPr>
              <a:lnSpc>
                <a:spcPct val="150000"/>
              </a:lnSpc>
              <a:buFont typeface="Arial" panose="020B0604020202020204" pitchFamily="34" charset="0"/>
              <a:buChar char="•"/>
            </a:pPr>
            <a:r>
              <a:rPr lang="en-US" sz="2000" dirty="0"/>
              <a:t>Limited user feedback mechanism.</a:t>
            </a:r>
          </a:p>
          <a:p>
            <a:pPr>
              <a:lnSpc>
                <a:spcPct val="150000"/>
              </a:lnSpc>
              <a:buFont typeface="Arial" panose="020B0604020202020204" pitchFamily="34" charset="0"/>
              <a:buChar char="•"/>
            </a:pPr>
            <a:r>
              <a:rPr lang="en-US" sz="2000" dirty="0"/>
              <a:t>Lack of robust data encryption.</a:t>
            </a:r>
          </a:p>
          <a:p>
            <a:pPr>
              <a:lnSpc>
                <a:spcPct val="150000"/>
              </a:lnSpc>
              <a:buFont typeface="Arial" panose="020B0604020202020204" pitchFamily="34" charset="0"/>
              <a:buChar char="•"/>
            </a:pPr>
            <a:r>
              <a:rPr lang="en-US" sz="2000" dirty="0"/>
              <a:t>Basic user interface with limited mobile accessibility.</a:t>
            </a:r>
          </a:p>
          <a:p>
            <a:pPr>
              <a:lnSpc>
                <a:spcPct val="150000"/>
              </a:lnSpc>
              <a:buFont typeface="Arial" panose="020B0604020202020204" pitchFamily="34" charset="0"/>
              <a:buChar char="•"/>
            </a:pPr>
            <a:r>
              <a:rPr lang="en-US" sz="2000" dirty="0"/>
              <a:t>No provisions for scalability in handling a growing user base.</a:t>
            </a:r>
          </a:p>
          <a:p>
            <a:endParaRPr lang="en-US" dirty="0"/>
          </a:p>
        </p:txBody>
      </p:sp>
      <p:sp>
        <p:nvSpPr>
          <p:cNvPr id="4" name="Slide Number Placeholder 3">
            <a:extLst>
              <a:ext uri="{FF2B5EF4-FFF2-40B4-BE49-F238E27FC236}">
                <a16:creationId xmlns:a16="http://schemas.microsoft.com/office/drawing/2014/main" id="{9563D4B1-E6D0-4AEF-248D-F025235A0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01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9FD5F5-77DB-FBA9-D891-A25EAE0AF8E0}"/>
              </a:ext>
            </a:extLst>
          </p:cNvPr>
          <p:cNvSpPr>
            <a:spLocks noGrp="1"/>
          </p:cNvSpPr>
          <p:nvPr>
            <p:ph idx="1"/>
          </p:nvPr>
        </p:nvSpPr>
        <p:spPr>
          <a:xfrm>
            <a:off x="2123440" y="1503680"/>
            <a:ext cx="9381171" cy="4702387"/>
          </a:xfrm>
        </p:spPr>
        <p:txBody>
          <a:bodyPr>
            <a:noAutofit/>
          </a:bodyPr>
          <a:lstStyle/>
          <a:p>
            <a:pPr marL="0" indent="0" algn="ctr">
              <a:lnSpc>
                <a:spcPct val="200000"/>
              </a:lnSpc>
              <a:spcBef>
                <a:spcPts val="1000"/>
              </a:spcBef>
              <a:buClr>
                <a:schemeClr val="accent1"/>
              </a:buClr>
              <a:buSzPct val="80000"/>
              <a:buNone/>
            </a:pPr>
            <a:r>
              <a:rPr lang="en-US" sz="1400" dirty="0"/>
              <a:t>The Placement Management System is a web application for the training and placement department of our college. This system can be accessed throughout the organization with proper login credentials. Students will be able to upload their personal and educational information which will be managed efficiently by the system. It intends to provide a fast access to the placement procedures and related activities and ensures to maintain the details of the student secure. The key feature of this project is that it is a onetime registration enabled system. This project will aid colleges to practice full IT deployment. Separate Login Page For Admin, Coordinator and Student Interactive Dashboard Coordinator can Update the drive and check the applied and modify accordingly Admin can Approve and reject request of All type of registration Admin can post notice to all students and coordinator separately upload technical papers View Student and Company Profile Interactive Contact us Page.</a:t>
            </a:r>
            <a:endParaRPr lang="en-US" sz="1400" dirty="0">
              <a:solidFill>
                <a:srgbClr val="FFFFFF"/>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9E0D56D3-2783-075E-F429-84D16FE5EA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2" name="Title 1">
            <a:extLst>
              <a:ext uri="{FF2B5EF4-FFF2-40B4-BE49-F238E27FC236}">
                <a16:creationId xmlns:a16="http://schemas.microsoft.com/office/drawing/2014/main" id="{E05D585D-34D6-393C-0EB0-4FFA55FEF7CC}"/>
              </a:ext>
            </a:extLst>
          </p:cNvPr>
          <p:cNvSpPr>
            <a:spLocks noGrp="1"/>
          </p:cNvSpPr>
          <p:nvPr>
            <p:ph type="title"/>
          </p:nvPr>
        </p:nvSpPr>
        <p:spPr>
          <a:xfrm>
            <a:off x="2589212" y="787782"/>
            <a:ext cx="8911687" cy="880225"/>
          </a:xfrm>
        </p:spPr>
        <p:txBody>
          <a:bodyPr>
            <a:normAutofit fontScale="90000"/>
          </a:bodyPr>
          <a:lstStyle/>
          <a:p>
            <a:pPr algn="ctr"/>
            <a:r>
              <a:rPr lang="en-US" b="1" dirty="0"/>
              <a:t>Project Introduction </a:t>
            </a:r>
            <a:br>
              <a:rPr lang="en-US" b="1" dirty="0"/>
            </a:br>
            <a:endParaRPr lang="en-US" dirty="0"/>
          </a:p>
        </p:txBody>
      </p:sp>
    </p:spTree>
    <p:extLst>
      <p:ext uri="{BB962C8B-B14F-4D97-AF65-F5344CB8AC3E}">
        <p14:creationId xmlns:p14="http://schemas.microsoft.com/office/powerpoint/2010/main" val="2484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E5D4E8-5A10-7455-CA5F-3DF10D6B4E9F}"/>
              </a:ext>
            </a:extLst>
          </p:cNvPr>
          <p:cNvSpPr>
            <a:spLocks noGrp="1"/>
          </p:cNvSpPr>
          <p:nvPr>
            <p:ph type="title"/>
          </p:nvPr>
        </p:nvSpPr>
        <p:spPr/>
        <p:txBody>
          <a:bodyPr/>
          <a:lstStyle/>
          <a:p>
            <a:r>
              <a:rPr lang="en-US" b="1" dirty="0"/>
              <a:t>Entity Relationship Diagram</a:t>
            </a:r>
            <a:endParaRPr lang="en-IN" dirty="0"/>
          </a:p>
        </p:txBody>
      </p:sp>
      <p:sp>
        <p:nvSpPr>
          <p:cNvPr id="4" name="Slide Number Placeholder 3">
            <a:extLst>
              <a:ext uri="{FF2B5EF4-FFF2-40B4-BE49-F238E27FC236}">
                <a16:creationId xmlns:a16="http://schemas.microsoft.com/office/drawing/2014/main" id="{557ADAE7-308B-8B87-42DF-07AB217404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descr="A diagram of a company&#10;&#10;Description automatically generated">
            <a:extLst>
              <a:ext uri="{FF2B5EF4-FFF2-40B4-BE49-F238E27FC236}">
                <a16:creationId xmlns:a16="http://schemas.microsoft.com/office/drawing/2014/main" id="{DFA2B7A0-75C9-E1B1-01BC-072E4B84504F}"/>
              </a:ext>
            </a:extLst>
          </p:cNvPr>
          <p:cNvPicPr>
            <a:picLocks noChangeAspect="1"/>
          </p:cNvPicPr>
          <p:nvPr/>
        </p:nvPicPr>
        <p:blipFill>
          <a:blip r:embed="rId2"/>
          <a:stretch>
            <a:fillRect/>
          </a:stretch>
        </p:blipFill>
        <p:spPr>
          <a:xfrm>
            <a:off x="4683034" y="1631792"/>
            <a:ext cx="5001454" cy="4779167"/>
          </a:xfrm>
          <a:prstGeom prst="rect">
            <a:avLst/>
          </a:prstGeom>
        </p:spPr>
      </p:pic>
    </p:spTree>
    <p:extLst>
      <p:ext uri="{BB962C8B-B14F-4D97-AF65-F5344CB8AC3E}">
        <p14:creationId xmlns:p14="http://schemas.microsoft.com/office/powerpoint/2010/main" val="42801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390C-1933-FF0C-D951-36BC91D3AD3C}"/>
              </a:ext>
            </a:extLst>
          </p:cNvPr>
          <p:cNvSpPr>
            <a:spLocks noGrp="1"/>
          </p:cNvSpPr>
          <p:nvPr>
            <p:ph type="title"/>
          </p:nvPr>
        </p:nvSpPr>
        <p:spPr/>
        <p:txBody>
          <a:bodyPr/>
          <a:lstStyle/>
          <a:p>
            <a:r>
              <a:rPr lang="en-US" b="1" dirty="0"/>
              <a:t>Data Flow Diagrams </a:t>
            </a:r>
            <a:br>
              <a:rPr lang="en-US" b="1" dirty="0"/>
            </a:br>
            <a:endParaRPr lang="en-IN" dirty="0"/>
          </a:p>
        </p:txBody>
      </p:sp>
      <p:sp>
        <p:nvSpPr>
          <p:cNvPr id="3" name="Slide Number Placeholder 2">
            <a:extLst>
              <a:ext uri="{FF2B5EF4-FFF2-40B4-BE49-F238E27FC236}">
                <a16:creationId xmlns:a16="http://schemas.microsoft.com/office/drawing/2014/main" id="{B28D7480-B23B-B4BE-CBF8-2676A7AD341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descr="A diagram of a data base&#10;&#10;Description automatically generated">
            <a:extLst>
              <a:ext uri="{FF2B5EF4-FFF2-40B4-BE49-F238E27FC236}">
                <a16:creationId xmlns:a16="http://schemas.microsoft.com/office/drawing/2014/main" id="{FD8312D1-82A4-8C79-A25C-4F996F039B88}"/>
              </a:ext>
            </a:extLst>
          </p:cNvPr>
          <p:cNvPicPr>
            <a:picLocks noChangeAspect="1"/>
          </p:cNvPicPr>
          <p:nvPr/>
        </p:nvPicPr>
        <p:blipFill>
          <a:blip r:embed="rId2"/>
          <a:stretch>
            <a:fillRect/>
          </a:stretch>
        </p:blipFill>
        <p:spPr>
          <a:xfrm>
            <a:off x="1463041" y="1642246"/>
            <a:ext cx="8647611" cy="4859911"/>
          </a:xfrm>
          <a:prstGeom prst="rect">
            <a:avLst/>
          </a:prstGeom>
        </p:spPr>
      </p:pic>
    </p:spTree>
    <p:extLst>
      <p:ext uri="{BB962C8B-B14F-4D97-AF65-F5344CB8AC3E}">
        <p14:creationId xmlns:p14="http://schemas.microsoft.com/office/powerpoint/2010/main" val="2909416573"/>
      </p:ext>
    </p:extLst>
  </p:cSld>
  <p:clrMapOvr>
    <a:masterClrMapping/>
  </p:clrMapOvr>
</p:sld>
</file>

<file path=ppt/theme/theme1.xml><?xml version="1.0" encoding="utf-8"?>
<a:theme xmlns:a="http://schemas.openxmlformats.org/drawingml/2006/main" name="Wis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885</TotalTime>
  <Words>778</Words>
  <Application>Microsoft Office PowerPoint</Application>
  <PresentationFormat>Widescreen</PresentationFormat>
  <Paragraphs>102</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Wingdings</vt:lpstr>
      <vt:lpstr>Arial</vt:lpstr>
      <vt:lpstr>Wingdings 3</vt:lpstr>
      <vt:lpstr>Century Gothic</vt:lpstr>
      <vt:lpstr>Calibri</vt:lpstr>
      <vt:lpstr>Wisp</vt:lpstr>
      <vt:lpstr>PowerPoint Presentation</vt:lpstr>
      <vt:lpstr>Contents</vt:lpstr>
      <vt:lpstr>Research your users' needs </vt:lpstr>
      <vt:lpstr>Ideate, Challenge assumptions and create ideas </vt:lpstr>
      <vt:lpstr>AS-IS system(Existing System) </vt:lpstr>
      <vt:lpstr>AS-IS system limitations   </vt:lpstr>
      <vt:lpstr>Project Introduction  </vt:lpstr>
      <vt:lpstr>Entity Relationship Diagram</vt:lpstr>
      <vt:lpstr>Data Flow Diagrams  </vt:lpstr>
      <vt:lpstr>TO-BE system (Proposed System)  </vt:lpstr>
      <vt:lpstr>Screen Layouts:-</vt:lpstr>
      <vt:lpstr>PowerPoint Presentation</vt:lpstr>
      <vt:lpstr>PowerPoint Presentation</vt:lpstr>
      <vt:lpstr>Reports</vt:lpstr>
      <vt:lpstr>Limitations &amp; Future Enhancements </vt:lpstr>
      <vt:lpstr> One Page PPT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Abhay Akarte</dc:creator>
  <cp:lastModifiedBy>Sagar Sangram Patil (Student)</cp:lastModifiedBy>
  <cp:revision>26</cp:revision>
  <dcterms:modified xsi:type="dcterms:W3CDTF">2024-10-23T09:49:33Z</dcterms:modified>
</cp:coreProperties>
</file>