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86" r:id="rId6"/>
    <p:sldId id="287" r:id="rId7"/>
    <p:sldId id="300" r:id="rId8"/>
    <p:sldId id="301" r:id="rId9"/>
    <p:sldId id="298" r:id="rId10"/>
    <p:sldId id="299" r:id="rId11"/>
    <p:sldId id="297" r:id="rId12"/>
    <p:sldId id="261" r:id="rId13"/>
    <p:sldId id="262" r:id="rId14"/>
    <p:sldId id="288" r:id="rId15"/>
    <p:sldId id="302" r:id="rId16"/>
    <p:sldId id="303" r:id="rId17"/>
    <p:sldId id="304" r:id="rId18"/>
    <p:sldId id="305" r:id="rId19"/>
    <p:sldId id="307" r:id="rId20"/>
    <p:sldId id="306"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40" autoAdjust="0"/>
  </p:normalViewPr>
  <p:slideViewPr>
    <p:cSldViewPr snapToGrid="0" snapToObjects="1" showGuides="1">
      <p:cViewPr varScale="1">
        <p:scale>
          <a:sx n="109" d="100"/>
          <a:sy n="109" d="100"/>
        </p:scale>
        <p:origin x="672" y="10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gar\OneDrive\Desktop\Zomato_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[Zomato_project.xlsx]ANALYSIS!PivotTable2</c:name>
    <c:fmtId val="4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 of Restaurants vs Years</a:t>
            </a:r>
          </a:p>
        </c:rich>
      </c:tx>
      <c:layout>
        <c:manualLayout>
          <c:xMode val="edge"/>
          <c:yMode val="edge"/>
          <c:x val="0.14181902095588078"/>
          <c:y val="4.981888454185483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ANALYSIS!$E$1:$E$2</c:f>
              <c:strCache>
                <c:ptCount val="1"/>
                <c:pt idx="0">
                  <c:v>Australia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ANALYSIS!$D$3:$D$11</c:f>
              <c:strCache>
                <c:ptCount val="8"/>
                <c:pt idx="0">
                  <c:v>2011</c:v>
                </c:pt>
                <c:pt idx="1">
                  <c:v>2012</c:v>
                </c:pt>
                <c:pt idx="2">
                  <c:v>2013</c:v>
                </c:pt>
                <c:pt idx="3">
                  <c:v>2014</c:v>
                </c:pt>
                <c:pt idx="4">
                  <c:v>2015</c:v>
                </c:pt>
                <c:pt idx="5">
                  <c:v>2016</c:v>
                </c:pt>
                <c:pt idx="6">
                  <c:v>2017</c:v>
                </c:pt>
                <c:pt idx="7">
                  <c:v>2018</c:v>
                </c:pt>
              </c:strCache>
            </c:strRef>
          </c:cat>
          <c:val>
            <c:numRef>
              <c:f>ANALYSIS!$E$3:$E$11</c:f>
              <c:numCache>
                <c:formatCode>General</c:formatCode>
                <c:ptCount val="8"/>
                <c:pt idx="0">
                  <c:v>1</c:v>
                </c:pt>
                <c:pt idx="1">
                  <c:v>3</c:v>
                </c:pt>
                <c:pt idx="2">
                  <c:v>6</c:v>
                </c:pt>
                <c:pt idx="4">
                  <c:v>4</c:v>
                </c:pt>
                <c:pt idx="5">
                  <c:v>2</c:v>
                </c:pt>
                <c:pt idx="6">
                  <c:v>1</c:v>
                </c:pt>
                <c:pt idx="7">
                  <c:v>3</c:v>
                </c:pt>
              </c:numCache>
            </c:numRef>
          </c:val>
          <c:extLst>
            <c:ext xmlns:c16="http://schemas.microsoft.com/office/drawing/2014/chart" uri="{C3380CC4-5D6E-409C-BE32-E72D297353CC}">
              <c16:uniqueId val="{00000000-C073-42E1-9576-4D56FEF6896F}"/>
            </c:ext>
          </c:extLst>
        </c:ser>
        <c:ser>
          <c:idx val="1"/>
          <c:order val="1"/>
          <c:tx>
            <c:strRef>
              <c:f>ANALYSIS!$F$1:$F$2</c:f>
              <c:strCache>
                <c:ptCount val="1"/>
                <c:pt idx="0">
                  <c:v>Canada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ANALYSIS!$D$3:$D$11</c:f>
              <c:strCache>
                <c:ptCount val="8"/>
                <c:pt idx="0">
                  <c:v>2011</c:v>
                </c:pt>
                <c:pt idx="1">
                  <c:v>2012</c:v>
                </c:pt>
                <c:pt idx="2">
                  <c:v>2013</c:v>
                </c:pt>
                <c:pt idx="3">
                  <c:v>2014</c:v>
                </c:pt>
                <c:pt idx="4">
                  <c:v>2015</c:v>
                </c:pt>
                <c:pt idx="5">
                  <c:v>2016</c:v>
                </c:pt>
                <c:pt idx="6">
                  <c:v>2017</c:v>
                </c:pt>
                <c:pt idx="7">
                  <c:v>2018</c:v>
                </c:pt>
              </c:strCache>
            </c:strRef>
          </c:cat>
          <c:val>
            <c:numRef>
              <c:f>ANALYSIS!$F$3:$F$11</c:f>
              <c:numCache>
                <c:formatCode>General</c:formatCode>
                <c:ptCount val="8"/>
                <c:pt idx="0">
                  <c:v>1</c:v>
                </c:pt>
                <c:pt idx="2">
                  <c:v>1</c:v>
                </c:pt>
                <c:pt idx="4">
                  <c:v>1</c:v>
                </c:pt>
                <c:pt idx="6">
                  <c:v>1</c:v>
                </c:pt>
              </c:numCache>
            </c:numRef>
          </c:val>
          <c:extLst>
            <c:ext xmlns:c16="http://schemas.microsoft.com/office/drawing/2014/chart" uri="{C3380CC4-5D6E-409C-BE32-E72D297353CC}">
              <c16:uniqueId val="{00000001-C073-42E1-9576-4D56FEF6896F}"/>
            </c:ext>
          </c:extLst>
        </c:ser>
        <c:ser>
          <c:idx val="2"/>
          <c:order val="2"/>
          <c:tx>
            <c:strRef>
              <c:f>ANALYSIS!$G$1:$G$2</c:f>
              <c:strCache>
                <c:ptCount val="1"/>
                <c:pt idx="0">
                  <c:v>Qatar</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ANALYSIS!$D$3:$D$11</c:f>
              <c:strCache>
                <c:ptCount val="8"/>
                <c:pt idx="0">
                  <c:v>2011</c:v>
                </c:pt>
                <c:pt idx="1">
                  <c:v>2012</c:v>
                </c:pt>
                <c:pt idx="2">
                  <c:v>2013</c:v>
                </c:pt>
                <c:pt idx="3">
                  <c:v>2014</c:v>
                </c:pt>
                <c:pt idx="4">
                  <c:v>2015</c:v>
                </c:pt>
                <c:pt idx="5">
                  <c:v>2016</c:v>
                </c:pt>
                <c:pt idx="6">
                  <c:v>2017</c:v>
                </c:pt>
                <c:pt idx="7">
                  <c:v>2018</c:v>
                </c:pt>
              </c:strCache>
            </c:strRef>
          </c:cat>
          <c:val>
            <c:numRef>
              <c:f>ANALYSIS!$G$3:$G$11</c:f>
              <c:numCache>
                <c:formatCode>General</c:formatCode>
                <c:ptCount val="8"/>
                <c:pt idx="0">
                  <c:v>1</c:v>
                </c:pt>
                <c:pt idx="1">
                  <c:v>2</c:v>
                </c:pt>
                <c:pt idx="2">
                  <c:v>4</c:v>
                </c:pt>
                <c:pt idx="3">
                  <c:v>2</c:v>
                </c:pt>
                <c:pt idx="4">
                  <c:v>2</c:v>
                </c:pt>
                <c:pt idx="5">
                  <c:v>4</c:v>
                </c:pt>
                <c:pt idx="7">
                  <c:v>1</c:v>
                </c:pt>
              </c:numCache>
            </c:numRef>
          </c:val>
          <c:extLst>
            <c:ext xmlns:c16="http://schemas.microsoft.com/office/drawing/2014/chart" uri="{C3380CC4-5D6E-409C-BE32-E72D297353CC}">
              <c16:uniqueId val="{00000002-C073-42E1-9576-4D56FEF6896F}"/>
            </c:ext>
          </c:extLst>
        </c:ser>
        <c:ser>
          <c:idx val="3"/>
          <c:order val="3"/>
          <c:tx>
            <c:strRef>
              <c:f>ANALYSIS!$H$1:$H$2</c:f>
              <c:strCache>
                <c:ptCount val="1"/>
                <c:pt idx="0">
                  <c:v>Singapore</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ANALYSIS!$D$3:$D$11</c:f>
              <c:strCache>
                <c:ptCount val="8"/>
                <c:pt idx="0">
                  <c:v>2011</c:v>
                </c:pt>
                <c:pt idx="1">
                  <c:v>2012</c:v>
                </c:pt>
                <c:pt idx="2">
                  <c:v>2013</c:v>
                </c:pt>
                <c:pt idx="3">
                  <c:v>2014</c:v>
                </c:pt>
                <c:pt idx="4">
                  <c:v>2015</c:v>
                </c:pt>
                <c:pt idx="5">
                  <c:v>2016</c:v>
                </c:pt>
                <c:pt idx="6">
                  <c:v>2017</c:v>
                </c:pt>
                <c:pt idx="7">
                  <c:v>2018</c:v>
                </c:pt>
              </c:strCache>
            </c:strRef>
          </c:cat>
          <c:val>
            <c:numRef>
              <c:f>ANALYSIS!$H$3:$H$11</c:f>
              <c:numCache>
                <c:formatCode>General</c:formatCode>
                <c:ptCount val="8"/>
                <c:pt idx="0">
                  <c:v>3</c:v>
                </c:pt>
                <c:pt idx="1">
                  <c:v>4</c:v>
                </c:pt>
                <c:pt idx="2">
                  <c:v>1</c:v>
                </c:pt>
                <c:pt idx="3">
                  <c:v>2</c:v>
                </c:pt>
                <c:pt idx="4">
                  <c:v>2</c:v>
                </c:pt>
                <c:pt idx="5">
                  <c:v>1</c:v>
                </c:pt>
                <c:pt idx="6">
                  <c:v>2</c:v>
                </c:pt>
                <c:pt idx="7">
                  <c:v>3</c:v>
                </c:pt>
              </c:numCache>
            </c:numRef>
          </c:val>
          <c:extLst>
            <c:ext xmlns:c16="http://schemas.microsoft.com/office/drawing/2014/chart" uri="{C3380CC4-5D6E-409C-BE32-E72D297353CC}">
              <c16:uniqueId val="{00000003-C073-42E1-9576-4D56FEF6896F}"/>
            </c:ext>
          </c:extLst>
        </c:ser>
        <c:ser>
          <c:idx val="4"/>
          <c:order val="4"/>
          <c:tx>
            <c:strRef>
              <c:f>ANALYSIS!$I$1:$I$2</c:f>
              <c:strCache>
                <c:ptCount val="1"/>
                <c:pt idx="0">
                  <c:v>Sri Lanka</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ANALYSIS!$D$3:$D$11</c:f>
              <c:strCache>
                <c:ptCount val="8"/>
                <c:pt idx="0">
                  <c:v>2011</c:v>
                </c:pt>
                <c:pt idx="1">
                  <c:v>2012</c:v>
                </c:pt>
                <c:pt idx="2">
                  <c:v>2013</c:v>
                </c:pt>
                <c:pt idx="3">
                  <c:v>2014</c:v>
                </c:pt>
                <c:pt idx="4">
                  <c:v>2015</c:v>
                </c:pt>
                <c:pt idx="5">
                  <c:v>2016</c:v>
                </c:pt>
                <c:pt idx="6">
                  <c:v>2017</c:v>
                </c:pt>
                <c:pt idx="7">
                  <c:v>2018</c:v>
                </c:pt>
              </c:strCache>
            </c:strRef>
          </c:cat>
          <c:val>
            <c:numRef>
              <c:f>ANALYSIS!$I$3:$I$11</c:f>
              <c:numCache>
                <c:formatCode>General</c:formatCode>
                <c:ptCount val="8"/>
                <c:pt idx="0">
                  <c:v>2</c:v>
                </c:pt>
                <c:pt idx="1">
                  <c:v>3</c:v>
                </c:pt>
                <c:pt idx="2">
                  <c:v>4</c:v>
                </c:pt>
                <c:pt idx="3">
                  <c:v>2</c:v>
                </c:pt>
                <c:pt idx="4">
                  <c:v>3</c:v>
                </c:pt>
                <c:pt idx="5">
                  <c:v>2</c:v>
                </c:pt>
                <c:pt idx="6">
                  <c:v>2</c:v>
                </c:pt>
                <c:pt idx="7">
                  <c:v>1</c:v>
                </c:pt>
              </c:numCache>
            </c:numRef>
          </c:val>
          <c:extLst>
            <c:ext xmlns:c16="http://schemas.microsoft.com/office/drawing/2014/chart" uri="{C3380CC4-5D6E-409C-BE32-E72D297353CC}">
              <c16:uniqueId val="{00000004-C073-42E1-9576-4D56FEF6896F}"/>
            </c:ext>
          </c:extLst>
        </c:ser>
        <c:dLbls>
          <c:showLegendKey val="0"/>
          <c:showVal val="1"/>
          <c:showCatName val="0"/>
          <c:showSerName val="0"/>
          <c:showPercent val="0"/>
          <c:showBubbleSize val="0"/>
        </c:dLbls>
        <c:gapWidth val="150"/>
        <c:shape val="box"/>
        <c:axId val="1771261055"/>
        <c:axId val="1771261471"/>
        <c:axId val="0"/>
      </c:bar3DChart>
      <c:catAx>
        <c:axId val="1771261055"/>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Years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1261471"/>
        <c:crosses val="autoZero"/>
        <c:auto val="1"/>
        <c:lblAlgn val="ctr"/>
        <c:lblOffset val="100"/>
        <c:noMultiLvlLbl val="0"/>
      </c:catAx>
      <c:valAx>
        <c:axId val="1771261471"/>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Count of Restaurants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1261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CORRELATION!$O$1</c:f>
              <c:strCache>
                <c:ptCount val="1"/>
                <c:pt idx="0">
                  <c:v>No.of restaurant </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CORRELATION!$N$2:$N$5</c:f>
              <c:numCache>
                <c:formatCode>General</c:formatCode>
                <c:ptCount val="4"/>
                <c:pt idx="0">
                  <c:v>1</c:v>
                </c:pt>
                <c:pt idx="1">
                  <c:v>2</c:v>
                </c:pt>
                <c:pt idx="2">
                  <c:v>3</c:v>
                </c:pt>
                <c:pt idx="3">
                  <c:v>4</c:v>
                </c:pt>
              </c:numCache>
            </c:numRef>
          </c:xVal>
          <c:yVal>
            <c:numRef>
              <c:f>CORRELATION!$O$2:$O$5</c:f>
              <c:numCache>
                <c:formatCode>General</c:formatCode>
                <c:ptCount val="4"/>
                <c:pt idx="0">
                  <c:v>4438</c:v>
                </c:pt>
                <c:pt idx="1">
                  <c:v>3113</c:v>
                </c:pt>
                <c:pt idx="2">
                  <c:v>1405</c:v>
                </c:pt>
                <c:pt idx="3">
                  <c:v>586</c:v>
                </c:pt>
              </c:numCache>
            </c:numRef>
          </c:yVal>
          <c:smooth val="0"/>
          <c:extLst>
            <c:ext xmlns:c16="http://schemas.microsoft.com/office/drawing/2014/chart" uri="{C3380CC4-5D6E-409C-BE32-E72D297353CC}">
              <c16:uniqueId val="{00000000-C707-4E04-9ACE-46F0C67CD198}"/>
            </c:ext>
          </c:extLst>
        </c:ser>
        <c:dLbls>
          <c:dLblPos val="t"/>
          <c:showLegendKey val="0"/>
          <c:showVal val="1"/>
          <c:showCatName val="0"/>
          <c:showSerName val="0"/>
          <c:showPercent val="0"/>
          <c:showBubbleSize val="0"/>
        </c:dLbls>
        <c:axId val="2050368687"/>
        <c:axId val="2050369103"/>
      </c:scatterChart>
      <c:valAx>
        <c:axId val="2050368687"/>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Price Range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50369103"/>
        <c:crosses val="autoZero"/>
        <c:crossBetween val="midCat"/>
      </c:valAx>
      <c:valAx>
        <c:axId val="20503691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Number of Restaurants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503686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[Zomato_project.xlsx]Current Quality!PivotTable3</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 Wise Restaurants</a:t>
            </a:r>
          </a:p>
        </c:rich>
      </c:tx>
      <c:layout>
        <c:manualLayout>
          <c:xMode val="edge"/>
          <c:yMode val="edge"/>
          <c:x val="0.2771456692913386"/>
          <c:y val="3.703703703703703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'Current Quality'!$Q$7</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2"/>
              <c:layout>
                <c:manualLayout>
                  <c:x val="-4.7791848191431598E-2"/>
                  <c:y val="4.91723078017305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222-4D60-B1B9-4E8FBE054333}"/>
                </c:ext>
              </c:extLst>
            </c:dLbl>
            <c:dLbl>
              <c:idx val="6"/>
              <c:layout>
                <c:manualLayout>
                  <c:x val="-3.2399948612870696E-2"/>
                  <c:y val="4.10345920201047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222-4D60-B1B9-4E8FBE05433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'Current Quality'!$P$8:$P$17</c:f>
              <c:strCache>
                <c:ptCount val="9"/>
                <c:pt idx="0">
                  <c:v>2010</c:v>
                </c:pt>
                <c:pt idx="1">
                  <c:v>2011</c:v>
                </c:pt>
                <c:pt idx="2">
                  <c:v>2012</c:v>
                </c:pt>
                <c:pt idx="3">
                  <c:v>2013</c:v>
                </c:pt>
                <c:pt idx="4">
                  <c:v>2014</c:v>
                </c:pt>
                <c:pt idx="5">
                  <c:v>2015</c:v>
                </c:pt>
                <c:pt idx="6">
                  <c:v>2016</c:v>
                </c:pt>
                <c:pt idx="7">
                  <c:v>2017</c:v>
                </c:pt>
                <c:pt idx="8">
                  <c:v>2018</c:v>
                </c:pt>
              </c:strCache>
            </c:strRef>
          </c:cat>
          <c:val>
            <c:numRef>
              <c:f>'Current Quality'!$Q$8:$Q$17</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mooth val="0"/>
          <c:extLst>
            <c:ext xmlns:c16="http://schemas.microsoft.com/office/drawing/2014/chart" uri="{C3380CC4-5D6E-409C-BE32-E72D297353CC}">
              <c16:uniqueId val="{00000000-6222-4D60-B1B9-4E8FBE054333}"/>
            </c:ext>
          </c:extLst>
        </c:ser>
        <c:dLbls>
          <c:dLblPos val="t"/>
          <c:showLegendKey val="0"/>
          <c:showVal val="1"/>
          <c:showCatName val="0"/>
          <c:showSerName val="0"/>
          <c:showPercent val="0"/>
          <c:showBubbleSize val="0"/>
        </c:dLbls>
        <c:smooth val="0"/>
        <c:axId val="103031487"/>
        <c:axId val="103035647"/>
      </c:lineChart>
      <c:catAx>
        <c:axId val="103031487"/>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3035647"/>
        <c:crosses val="autoZero"/>
        <c:auto val="1"/>
        <c:lblAlgn val="ctr"/>
        <c:lblOffset val="100"/>
        <c:noMultiLvlLbl val="0"/>
      </c:catAx>
      <c:valAx>
        <c:axId val="10303564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No.of Restaurants</a:t>
                </a:r>
              </a:p>
            </c:rich>
          </c:tx>
          <c:layout>
            <c:manualLayout>
              <c:xMode val="edge"/>
              <c:yMode val="edge"/>
              <c:x val="2.5000000000000001E-2"/>
              <c:y val="0.28940215806357539"/>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3031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[Zomato_project.xlsx]ANALYSIS!PivotTable5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Country vs Avg of Votes</a:t>
            </a:r>
          </a:p>
        </c:rich>
      </c:tx>
      <c:layout>
        <c:manualLayout>
          <c:xMode val="edge"/>
          <c:yMode val="edge"/>
          <c:x val="0.3068419057057532"/>
          <c:y val="1.488422070313525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ANALYSIS!$K$15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ANALYSIS!$J$16:$J$31</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ANALYSIS!$K$16:$K$31</c:f>
              <c:numCache>
                <c:formatCode>0.00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extLst>
            <c:ext xmlns:c16="http://schemas.microsoft.com/office/drawing/2014/chart" uri="{C3380CC4-5D6E-409C-BE32-E72D297353CC}">
              <c16:uniqueId val="{00000000-E64D-49A8-8675-E58EACF2212F}"/>
            </c:ext>
          </c:extLst>
        </c:ser>
        <c:dLbls>
          <c:dLblPos val="outEnd"/>
          <c:showLegendKey val="0"/>
          <c:showVal val="1"/>
          <c:showCatName val="0"/>
          <c:showSerName val="0"/>
          <c:showPercent val="0"/>
          <c:showBubbleSize val="0"/>
        </c:dLbls>
        <c:gapWidth val="100"/>
        <c:overlap val="-24"/>
        <c:axId val="1453999423"/>
        <c:axId val="1453997343"/>
      </c:barChart>
      <c:catAx>
        <c:axId val="145399942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Country</a:t>
                </a:r>
              </a:p>
            </c:rich>
          </c:tx>
          <c:layout>
            <c:manualLayout>
              <c:xMode val="edge"/>
              <c:yMode val="edge"/>
              <c:x val="0.40881616818753741"/>
              <c:y val="0.8078465581515769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3997343"/>
        <c:crosses val="autoZero"/>
        <c:auto val="1"/>
        <c:lblAlgn val="ctr"/>
        <c:lblOffset val="100"/>
        <c:noMultiLvlLbl val="0"/>
      </c:catAx>
      <c:valAx>
        <c:axId val="145399734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of Votes</a:t>
                </a:r>
              </a:p>
            </c:rich>
          </c:tx>
          <c:layout>
            <c:manualLayout>
              <c:xMode val="edge"/>
              <c:yMode val="edge"/>
              <c:x val="2.040382981492227E-2"/>
              <c:y val="0.31865421095292812"/>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3999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[Zomato_project.xlsx]SUGGESTED COUNTRIES!PivotTable1</c:name>
    <c:fmtId val="2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Country vs No.of Restaurants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round/>
            </a:ln>
            <a:effectLst/>
          </c:spPr>
        </c:marker>
        <c:dLbl>
          <c:idx val="0"/>
          <c:layout>
            <c:manualLayout>
              <c:x val="-8.91869285570073E-2"/>
              <c:y val="5.040093456392909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1D7D1B2-42B5-41A5-BB1D-E183DC3BF6D6}" type="VALUE">
                  <a:rPr lang="en-US"/>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round/>
            </a:ln>
            <a:effectLst/>
          </c:spPr>
        </c:marker>
        <c:dLbl>
          <c:idx val="0"/>
          <c:layout>
            <c:manualLayout>
              <c:x val="-5.4959822329901098E-2"/>
              <c:y val="4.12371282795782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round/>
            </a:ln>
            <a:effectLst/>
          </c:spPr>
        </c:marker>
        <c:dLbl>
          <c:idx val="0"/>
          <c:layout>
            <c:manualLayout>
              <c:x val="-5.7890225260304053E-2"/>
              <c:y val="4.12371282795782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round/>
            </a:ln>
            <a:effectLst/>
          </c:spPr>
        </c:marker>
        <c:dLbl>
          <c:idx val="0"/>
          <c:layout>
            <c:manualLayout>
              <c:x val="-5.1208906578985317E-2"/>
              <c:y val="4.12371282795781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5340659340659351E-2"/>
              <c:y val="-4.12371282795783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4.1201465201465254E-2"/>
              <c:y val="-4.1237128279578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8271062271062271E-2"/>
              <c:y val="-5.04009345639290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1589743589743646E-2"/>
              <c:y val="-6.87285471326306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11"/>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round/>
            </a:ln>
            <a:effectLst/>
          </c:spPr>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5340659340659351E-2"/>
              <c:y val="-4.12371282795783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1589743589743646E-2"/>
              <c:y val="-6.87285471326306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4.1201465201465254E-2"/>
              <c:y val="-4.1237128279578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8271062271062271E-2"/>
              <c:y val="-5.04009345639290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5340659340659351E-2"/>
              <c:y val="-4.12371282795783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1589743589743646E-2"/>
              <c:y val="-6.87285471326306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4.1201465201465254E-2"/>
              <c:y val="-4.1237128279578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layout>
            <c:manualLayout>
              <c:x val="-3.8271062271062271E-2"/>
              <c:y val="-5.04009345639290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'SUGGESTED COUNTRIES'!$B$3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Pt>
            <c:idx val="0"/>
            <c:marker>
              <c:symbol val="none"/>
            </c:marker>
            <c:bubble3D val="0"/>
            <c:extLst>
              <c:ext xmlns:c16="http://schemas.microsoft.com/office/drawing/2014/chart" uri="{C3380CC4-5D6E-409C-BE32-E72D297353CC}">
                <c16:uniqueId val="{00000001-46C8-4028-96AE-8EBA164DC5B0}"/>
              </c:ext>
            </c:extLst>
          </c:dPt>
          <c:dPt>
            <c:idx val="1"/>
            <c:marker>
              <c:symbol val="none"/>
            </c:marker>
            <c:bubble3D val="0"/>
            <c:extLst>
              <c:ext xmlns:c16="http://schemas.microsoft.com/office/drawing/2014/chart" uri="{C3380CC4-5D6E-409C-BE32-E72D297353CC}">
                <c16:uniqueId val="{00000003-46C8-4028-96AE-8EBA164DC5B0}"/>
              </c:ext>
            </c:extLst>
          </c:dPt>
          <c:dPt>
            <c:idx val="2"/>
            <c:marker>
              <c:symbol val="none"/>
            </c:marker>
            <c:bubble3D val="0"/>
            <c:extLst>
              <c:ext xmlns:c16="http://schemas.microsoft.com/office/drawing/2014/chart" uri="{C3380CC4-5D6E-409C-BE32-E72D297353CC}">
                <c16:uniqueId val="{00000005-46C8-4028-96AE-8EBA164DC5B0}"/>
              </c:ext>
            </c:extLst>
          </c:dPt>
          <c:dPt>
            <c:idx val="3"/>
            <c:marker>
              <c:symbol val="none"/>
            </c:marker>
            <c:bubble3D val="0"/>
            <c:extLst>
              <c:ext xmlns:c16="http://schemas.microsoft.com/office/drawing/2014/chart" uri="{C3380CC4-5D6E-409C-BE32-E72D297353CC}">
                <c16:uniqueId val="{00000007-46C8-4028-96AE-8EBA164DC5B0}"/>
              </c:ext>
            </c:extLst>
          </c:dPt>
          <c:dPt>
            <c:idx val="4"/>
            <c:marker>
              <c:symbol val="none"/>
            </c:marker>
            <c:bubble3D val="0"/>
            <c:extLst>
              <c:ext xmlns:c16="http://schemas.microsoft.com/office/drawing/2014/chart" uri="{C3380CC4-5D6E-409C-BE32-E72D297353CC}">
                <c16:uniqueId val="{00000009-46C8-4028-96AE-8EBA164DC5B0}"/>
              </c:ext>
            </c:extLst>
          </c:dPt>
          <c:dLbls>
            <c:dLbl>
              <c:idx val="0"/>
              <c:layout>
                <c:manualLayout>
                  <c:x val="-3.5340659340659351E-2"/>
                  <c:y val="-4.12371282795783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C8-4028-96AE-8EBA164DC5B0}"/>
                </c:ext>
              </c:extLst>
            </c:dLbl>
            <c:dLbl>
              <c:idx val="1"/>
              <c:layout>
                <c:manualLayout>
                  <c:x val="-3.1589743589743646E-2"/>
                  <c:y val="-6.87285471326306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6C8-4028-96AE-8EBA164DC5B0}"/>
                </c:ext>
              </c:extLst>
            </c:dLbl>
            <c:dLbl>
              <c:idx val="2"/>
              <c:layout>
                <c:manualLayout>
                  <c:x val="-4.3037505825790467E-2"/>
                  <c:y val="-3.77358490566037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6C8-4028-96AE-8EBA164DC5B0}"/>
                </c:ext>
              </c:extLst>
            </c:dLbl>
            <c:dLbl>
              <c:idx val="3"/>
              <c:layout>
                <c:manualLayout>
                  <c:x val="-4.1201465201465254E-2"/>
                  <c:y val="-4.12371282795783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6C8-4028-96AE-8EBA164DC5B0}"/>
                </c:ext>
              </c:extLst>
            </c:dLbl>
            <c:dLbl>
              <c:idx val="4"/>
              <c:layout>
                <c:manualLayout>
                  <c:x val="-3.8271062271062271E-2"/>
                  <c:y val="-5.04009345639290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6C8-4028-96AE-8EBA164DC5B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'SUGGESTED COUNTRIES'!$A$4:$A$9</c:f>
              <c:strCache>
                <c:ptCount val="5"/>
                <c:pt idx="0">
                  <c:v>Australia</c:v>
                </c:pt>
                <c:pt idx="1">
                  <c:v>Canada</c:v>
                </c:pt>
                <c:pt idx="2">
                  <c:v>Qatar</c:v>
                </c:pt>
                <c:pt idx="3">
                  <c:v>Singapore</c:v>
                </c:pt>
                <c:pt idx="4">
                  <c:v>Sri Lanka</c:v>
                </c:pt>
              </c:strCache>
            </c:strRef>
          </c:cat>
          <c:val>
            <c:numRef>
              <c:f>'SUGGESTED COUNTRIES'!$B$4:$B$9</c:f>
              <c:numCache>
                <c:formatCode>General</c:formatCode>
                <c:ptCount val="5"/>
                <c:pt idx="0">
                  <c:v>24</c:v>
                </c:pt>
                <c:pt idx="1">
                  <c:v>4</c:v>
                </c:pt>
                <c:pt idx="2">
                  <c:v>20</c:v>
                </c:pt>
                <c:pt idx="3">
                  <c:v>20</c:v>
                </c:pt>
                <c:pt idx="4">
                  <c:v>20</c:v>
                </c:pt>
              </c:numCache>
            </c:numRef>
          </c:val>
          <c:smooth val="0"/>
          <c:extLst>
            <c:ext xmlns:c16="http://schemas.microsoft.com/office/drawing/2014/chart" uri="{C3380CC4-5D6E-409C-BE32-E72D297353CC}">
              <c16:uniqueId val="{0000000A-46C8-4028-96AE-8EBA164DC5B0}"/>
            </c:ext>
          </c:extLst>
        </c:ser>
        <c:dLbls>
          <c:dLblPos val="ctr"/>
          <c:showLegendKey val="0"/>
          <c:showVal val="1"/>
          <c:showCatName val="0"/>
          <c:showSerName val="0"/>
          <c:showPercent val="0"/>
          <c:showBubbleSize val="0"/>
        </c:dLbls>
        <c:smooth val="0"/>
        <c:axId val="11293135"/>
        <c:axId val="11293551"/>
      </c:lineChart>
      <c:catAx>
        <c:axId val="1129313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293551"/>
        <c:crosses val="autoZero"/>
        <c:auto val="1"/>
        <c:lblAlgn val="ctr"/>
        <c:lblOffset val="100"/>
        <c:noMultiLvlLbl val="0"/>
      </c:catAx>
      <c:valAx>
        <c:axId val="112935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no.of Restaurants</a:t>
                </a:r>
              </a:p>
            </c:rich>
          </c:tx>
          <c:layout>
            <c:manualLayout>
              <c:xMode val="edge"/>
              <c:yMode val="edge"/>
              <c:x val="1.7582417582417582E-2"/>
              <c:y val="0.14561071717968349"/>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293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[Zomato_project.xlsx]SUGGESTED COUNTRIES!PivotTable3</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Country vs Avg of Rating</a:t>
            </a:r>
          </a:p>
        </c:rich>
      </c:tx>
      <c:layout>
        <c:manualLayout>
          <c:xMode val="edge"/>
          <c:yMode val="edge"/>
          <c:x val="0.18931233595800526"/>
          <c:y val="2.624181848900684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'SUGGESTED COUNTRIES'!$G$23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'SUGGESTED COUNTRIES'!$F$24:$F$29</c:f>
              <c:strCache>
                <c:ptCount val="5"/>
                <c:pt idx="0">
                  <c:v>Australia</c:v>
                </c:pt>
                <c:pt idx="1">
                  <c:v>Canada</c:v>
                </c:pt>
                <c:pt idx="2">
                  <c:v>Qatar</c:v>
                </c:pt>
                <c:pt idx="3">
                  <c:v>Singapore</c:v>
                </c:pt>
                <c:pt idx="4">
                  <c:v>Sri Lanka</c:v>
                </c:pt>
              </c:strCache>
            </c:strRef>
          </c:cat>
          <c:val>
            <c:numRef>
              <c:f>'SUGGESTED COUNTRIES'!$G$24:$G$29</c:f>
              <c:numCache>
                <c:formatCode>0.00</c:formatCode>
                <c:ptCount val="5"/>
                <c:pt idx="0">
                  <c:v>3.6583333333333328</c:v>
                </c:pt>
                <c:pt idx="1">
                  <c:v>3.5750000000000002</c:v>
                </c:pt>
                <c:pt idx="2">
                  <c:v>4.0600000000000005</c:v>
                </c:pt>
                <c:pt idx="3">
                  <c:v>3.5750000000000002</c:v>
                </c:pt>
                <c:pt idx="4">
                  <c:v>3.8699999999999997</c:v>
                </c:pt>
              </c:numCache>
            </c:numRef>
          </c:val>
          <c:extLst>
            <c:ext xmlns:c16="http://schemas.microsoft.com/office/drawing/2014/chart" uri="{C3380CC4-5D6E-409C-BE32-E72D297353CC}">
              <c16:uniqueId val="{00000000-732B-4121-AC76-DDE8FD8BD1BE}"/>
            </c:ext>
          </c:extLst>
        </c:ser>
        <c:dLbls>
          <c:dLblPos val="outEnd"/>
          <c:showLegendKey val="0"/>
          <c:showVal val="1"/>
          <c:showCatName val="0"/>
          <c:showSerName val="0"/>
          <c:showPercent val="0"/>
          <c:showBubbleSize val="0"/>
        </c:dLbls>
        <c:gapWidth val="100"/>
        <c:overlap val="-24"/>
        <c:axId val="1856923711"/>
        <c:axId val="1856922879"/>
      </c:barChart>
      <c:catAx>
        <c:axId val="1856923711"/>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Country</a:t>
                </a:r>
              </a:p>
            </c:rich>
          </c:tx>
          <c:layout>
            <c:manualLayout>
              <c:xMode val="edge"/>
              <c:yMode val="edge"/>
              <c:x val="0.42866994750656168"/>
              <c:y val="0.89671359937830331"/>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6922879"/>
        <c:crosses val="autoZero"/>
        <c:auto val="1"/>
        <c:lblAlgn val="ctr"/>
        <c:lblOffset val="100"/>
        <c:noMultiLvlLbl val="0"/>
      </c:catAx>
      <c:valAx>
        <c:axId val="18569228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Average of Rating</a:t>
                </a:r>
              </a:p>
            </c:rich>
          </c:tx>
          <c:layout>
            <c:manualLayout>
              <c:xMode val="edge"/>
              <c:yMode val="edge"/>
              <c:x val="2.2222222222222223E-2"/>
              <c:y val="0.32783938466025081"/>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56923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[Zomato_project.xlsx]SUGGESTED COUNTRIES!PivotTable4</c:name>
    <c:fmtId val="1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Sum of Expenditure in Indian Rupees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'SUGGESTED COUNTRIES'!$G$42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73A-4A90-9140-2E458056053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73A-4A90-9140-2E458056053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73A-4A90-9140-2E458056053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73A-4A90-9140-2E458056053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73A-4A90-9140-2E458056053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'SUGGESTED COUNTRIES'!$F$43:$F$48</c:f>
              <c:strCache>
                <c:ptCount val="5"/>
                <c:pt idx="0">
                  <c:v>Australia</c:v>
                </c:pt>
                <c:pt idx="1">
                  <c:v>Canada</c:v>
                </c:pt>
                <c:pt idx="2">
                  <c:v>Qatar</c:v>
                </c:pt>
                <c:pt idx="3">
                  <c:v>Singapore</c:v>
                </c:pt>
                <c:pt idx="4">
                  <c:v>Sri Lanka</c:v>
                </c:pt>
              </c:strCache>
            </c:strRef>
          </c:cat>
          <c:val>
            <c:numRef>
              <c:f>'SUGGESTED COUNTRIES'!$G$43:$G$48</c:f>
              <c:numCache>
                <c:formatCode>General</c:formatCode>
                <c:ptCount val="5"/>
                <c:pt idx="0">
                  <c:v>31292.919999999991</c:v>
                </c:pt>
                <c:pt idx="1">
                  <c:v>8797.15</c:v>
                </c:pt>
                <c:pt idx="2">
                  <c:v>102566.99999999999</c:v>
                </c:pt>
                <c:pt idx="3">
                  <c:v>187865.65000000002</c:v>
                </c:pt>
                <c:pt idx="4">
                  <c:v>13300</c:v>
                </c:pt>
              </c:numCache>
            </c:numRef>
          </c:val>
          <c:extLst>
            <c:ext xmlns:c16="http://schemas.microsoft.com/office/drawing/2014/chart" uri="{C3380CC4-5D6E-409C-BE32-E72D297353CC}">
              <c16:uniqueId val="{0000000A-B73A-4A90-9140-2E458056053E}"/>
            </c:ext>
          </c:extLst>
        </c:ser>
        <c:dLbls>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[Zomato_project.xlsx]ONLINE DELIVERY ANALYSIS!PivotTable4</c:name>
    <c:fmtId val="2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Has Table Booking</a:t>
            </a:r>
          </a:p>
        </c:rich>
      </c:tx>
      <c:layout>
        <c:manualLayout>
          <c:xMode val="edge"/>
          <c:yMode val="edge"/>
          <c:x val="0.26400678075936534"/>
          <c:y val="5.4534849810440364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'ONLINE DELIVERY ANALYSIS'!$B$2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E34-41E0-B5EA-182580A99DF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E34-41E0-B5EA-182580A99DF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'ONLINE DELIVERY ANALYSIS'!$A$3:$A$5</c:f>
              <c:strCache>
                <c:ptCount val="2"/>
                <c:pt idx="0">
                  <c:v>No</c:v>
                </c:pt>
                <c:pt idx="1">
                  <c:v>Yes</c:v>
                </c:pt>
              </c:strCache>
            </c:strRef>
          </c:cat>
          <c:val>
            <c:numRef>
              <c:f>'ONLINE DELIVERY ANALYSIS'!$B$3:$B$5</c:f>
              <c:numCache>
                <c:formatCode>0.00</c:formatCode>
                <c:ptCount val="2"/>
                <c:pt idx="0">
                  <c:v>2.8085520038167946</c:v>
                </c:pt>
                <c:pt idx="1">
                  <c:v>3.4825561312607936</c:v>
                </c:pt>
              </c:numCache>
            </c:numRef>
          </c:val>
          <c:extLst>
            <c:ext xmlns:c16="http://schemas.microsoft.com/office/drawing/2014/chart" uri="{C3380CC4-5D6E-409C-BE32-E72D297353CC}">
              <c16:uniqueId val="{00000004-6E34-41E0-B5EA-182580A99DF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5561055709242997"/>
          <c:y val="0.46039734616506273"/>
          <c:w val="0.22491801301468334"/>
          <c:h val="0.2192745698454359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[Zomato_project.xlsx]ONLINE DELIVERY ANALYSIS!PivotTable1</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Has</a:t>
            </a:r>
            <a:r>
              <a:rPr lang="en-US" baseline="0"/>
              <a:t> Online Delivery</a:t>
            </a:r>
            <a:endParaRPr lang="en-US"/>
          </a:p>
        </c:rich>
      </c:tx>
      <c:layout>
        <c:manualLayout>
          <c:xMode val="edge"/>
          <c:yMode val="edge"/>
          <c:x val="0.25470122484689411"/>
          <c:y val="0.1008311461067366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'ONLINE DELIVERY ANALYSIS'!$I$3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BA1-4175-B668-F9066397AD2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BA1-4175-B668-F9066397AD20}"/>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'ONLINE DELIVERY ANALYSIS'!$H$4:$H$6</c:f>
              <c:strCache>
                <c:ptCount val="2"/>
                <c:pt idx="0">
                  <c:v>No</c:v>
                </c:pt>
                <c:pt idx="1">
                  <c:v>Yes</c:v>
                </c:pt>
              </c:strCache>
            </c:strRef>
          </c:cat>
          <c:val>
            <c:numRef>
              <c:f>'ONLINE DELIVERY ANALYSIS'!$I$4:$I$6</c:f>
              <c:numCache>
                <c:formatCode>0.00</c:formatCode>
                <c:ptCount val="2"/>
                <c:pt idx="0">
                  <c:v>2.7528980397687222</c:v>
                </c:pt>
                <c:pt idx="1">
                  <c:v>3.2880048959608312</c:v>
                </c:pt>
              </c:numCache>
            </c:numRef>
          </c:val>
          <c:extLst>
            <c:ext xmlns:c16="http://schemas.microsoft.com/office/drawing/2014/chart" uri="{C3380CC4-5D6E-409C-BE32-E72D297353CC}">
              <c16:uniqueId val="{00000004-DBA1-4175-B668-F9066397AD20}"/>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3551606720251916"/>
          <c:y val="0.4399636875636132"/>
          <c:w val="0.24624994915063619"/>
          <c:h val="0.2323597438370971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hyperlink" Target="https://creativecommons.org/licenses/by-sa/3.0/" TargetMode="External"/><Relationship Id="rId5" Type="http://schemas.openxmlformats.org/officeDocument/2006/relationships/hyperlink" Target="https://www.tayfuncatechnology.com/zomatoya-50-milyon-dolar-yatirim-daha-media-1-2/"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5" Type="http://schemas.openxmlformats.org/officeDocument/2006/relationships/hyperlink" Target="https://pixabay.com/en/think-thinking-hand-reflect-622689/"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5400" b="1" dirty="0"/>
              <a:t>Zomato Expansion Analysis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Sagar Patil</a:t>
            </a:r>
          </a:p>
          <a:p>
            <a:endParaRPr lang="en-US" dirty="0"/>
          </a:p>
        </p:txBody>
      </p:sp>
      <p:pic>
        <p:nvPicPr>
          <p:cNvPr id="1026" name="Picture 2" descr="The Rise of Zomato and The Technological Levers Behind its Success - The  Tech Journal">
            <a:extLst>
              <a:ext uri="{FF2B5EF4-FFF2-40B4-BE49-F238E27FC236}">
                <a16:creationId xmlns:a16="http://schemas.microsoft.com/office/drawing/2014/main" id="{E9B99077-BBBB-4A37-AADD-9C907363C2A6}"/>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429" r="40582"/>
          <a:stretch/>
        </p:blipFill>
        <p:spPr bwMode="auto">
          <a:xfrm>
            <a:off x="6224954" y="812292"/>
            <a:ext cx="5161085"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203960" y="927554"/>
            <a:ext cx="9648210" cy="1048034"/>
          </a:xfrm>
        </p:spPr>
        <p:txBody>
          <a:bodyPr/>
          <a:lstStyle/>
          <a:p>
            <a:r>
              <a:rPr lang="en-US" sz="2400" b="1" dirty="0"/>
              <a:t>No. of Restaurants opened in each year</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966C0F05-FE09-4747-829E-28CFCE1E05D0}"/>
              </a:ext>
            </a:extLst>
          </p:cNvPr>
          <p:cNvSpPr>
            <a:spLocks noGrp="1"/>
          </p:cNvSpPr>
          <p:nvPr>
            <p:ph idx="1"/>
          </p:nvPr>
        </p:nvSpPr>
        <p:spPr>
          <a:xfrm>
            <a:off x="6532098" y="2101361"/>
            <a:ext cx="3640602" cy="3604098"/>
          </a:xfrm>
        </p:spPr>
        <p:txBody>
          <a:bodyPr/>
          <a:lstStyle/>
          <a:p>
            <a:pPr marL="0" indent="0">
              <a:buNone/>
            </a:pPr>
            <a:r>
              <a:rPr lang="en-IN" sz="2000" dirty="0"/>
              <a:t>As per the data, a line chart has been created which gives insights such as, </a:t>
            </a:r>
          </a:p>
          <a:p>
            <a:r>
              <a:rPr lang="en-IN" sz="2000" dirty="0"/>
              <a:t>In the year 2011(1096) and 2018 (1102), highest </a:t>
            </a:r>
            <a:r>
              <a:rPr lang="en-IN" sz="2000" dirty="0" err="1"/>
              <a:t>no.of</a:t>
            </a:r>
            <a:r>
              <a:rPr lang="en-IN" sz="2000" dirty="0"/>
              <a:t> restaurants are opened.</a:t>
            </a:r>
          </a:p>
          <a:p>
            <a:r>
              <a:rPr lang="en-IN" sz="2000" dirty="0"/>
              <a:t>In the year 2012, 2015, 2016 lower no. of restaurants are opened</a:t>
            </a:r>
            <a:r>
              <a:rPr lang="en-IN" sz="3200" dirty="0"/>
              <a:t>.</a:t>
            </a:r>
          </a:p>
          <a:p>
            <a:pPr marL="0" indent="0">
              <a:buNone/>
            </a:pPr>
            <a:endParaRPr lang="en-IN" dirty="0"/>
          </a:p>
        </p:txBody>
      </p:sp>
      <p:graphicFrame>
        <p:nvGraphicFramePr>
          <p:cNvPr id="9" name="Chart 8">
            <a:extLst>
              <a:ext uri="{FF2B5EF4-FFF2-40B4-BE49-F238E27FC236}">
                <a16:creationId xmlns:a16="http://schemas.microsoft.com/office/drawing/2014/main" id="{76D56F8F-CD2D-4AC9-AC3D-D72DDF9887EC}"/>
              </a:ext>
            </a:extLst>
          </p:cNvPr>
          <p:cNvGraphicFramePr>
            <a:graphicFrameLocks/>
          </p:cNvGraphicFramePr>
          <p:nvPr>
            <p:extLst>
              <p:ext uri="{D42A27DB-BD31-4B8C-83A1-F6EECF244321}">
                <p14:modId xmlns:p14="http://schemas.microsoft.com/office/powerpoint/2010/main" val="2391968360"/>
              </p:ext>
            </p:extLst>
          </p:nvPr>
        </p:nvGraphicFramePr>
        <p:xfrm>
          <a:off x="1335844" y="2101361"/>
          <a:ext cx="4950656" cy="3121269"/>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0E02CF75-5AC9-4227-8692-81D4C12D3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 y="499412"/>
            <a:ext cx="1830363" cy="1091996"/>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11</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9" name="TextBox 8">
            <a:extLst>
              <a:ext uri="{FF2B5EF4-FFF2-40B4-BE49-F238E27FC236}">
                <a16:creationId xmlns:a16="http://schemas.microsoft.com/office/drawing/2014/main" id="{0363157D-B3CB-4126-9296-E5097E90D844}"/>
              </a:ext>
            </a:extLst>
          </p:cNvPr>
          <p:cNvSpPr txBox="1"/>
          <p:nvPr/>
        </p:nvSpPr>
        <p:spPr>
          <a:xfrm>
            <a:off x="1368670" y="1619783"/>
            <a:ext cx="4492869"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The bar chart represents the</a:t>
            </a:r>
            <a:r>
              <a:rPr lang="en-US" sz="1800" dirty="0">
                <a:effectLst/>
              </a:rPr>
              <a:t> average number of voters for the restaurants in each country according to the data.</a:t>
            </a:r>
          </a:p>
          <a:p>
            <a:pPr marL="285750" indent="-285750">
              <a:lnSpc>
                <a:spcPct val="150000"/>
              </a:lnSpc>
              <a:buFont typeface="Arial" panose="020B0604020202020204" pitchFamily="34" charset="0"/>
              <a:buChar char="•"/>
            </a:pPr>
            <a:r>
              <a:rPr lang="en-US" sz="1800" b="1" dirty="0">
                <a:effectLst/>
              </a:rPr>
              <a:t>Indonesia</a:t>
            </a:r>
            <a:r>
              <a:rPr lang="en-US" sz="1800" dirty="0">
                <a:effectLst/>
              </a:rPr>
              <a:t> is having highest average voting compared to other countries</a:t>
            </a:r>
          </a:p>
          <a:p>
            <a:pPr marL="285750" indent="-285750">
              <a:lnSpc>
                <a:spcPct val="150000"/>
              </a:lnSpc>
              <a:buFont typeface="Arial" panose="020B0604020202020204" pitchFamily="34" charset="0"/>
              <a:buChar char="•"/>
            </a:pPr>
            <a:r>
              <a:rPr lang="en-US" sz="1800" dirty="0">
                <a:effectLst/>
              </a:rPr>
              <a:t> Least average voting is for </a:t>
            </a:r>
            <a:r>
              <a:rPr lang="en-US" sz="1800" b="1" dirty="0">
                <a:effectLst/>
              </a:rPr>
              <a:t>Brazil</a:t>
            </a:r>
            <a:endParaRPr lang="en-US" sz="1800" dirty="0">
              <a:effectLst/>
            </a:endParaRPr>
          </a:p>
          <a:p>
            <a:pPr marL="285750" indent="-285750">
              <a:lnSpc>
                <a:spcPct val="150000"/>
              </a:lnSpc>
              <a:buFont typeface="Arial" panose="020B0604020202020204" pitchFamily="34" charset="0"/>
              <a:buChar char="•"/>
            </a:pPr>
            <a:endParaRPr lang="en-US" sz="1800" dirty="0">
              <a:effectLst/>
            </a:endParaRPr>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ED4FF373-8A69-4615-8832-D6EC3868C4CD}"/>
              </a:ext>
            </a:extLst>
          </p:cNvPr>
          <p:cNvSpPr txBox="1"/>
          <p:nvPr/>
        </p:nvSpPr>
        <p:spPr>
          <a:xfrm>
            <a:off x="4404573" y="976498"/>
            <a:ext cx="4599709" cy="461665"/>
          </a:xfrm>
          <a:prstGeom prst="rect">
            <a:avLst/>
          </a:prstGeom>
          <a:noFill/>
        </p:spPr>
        <p:txBody>
          <a:bodyPr wrap="square" rtlCol="0">
            <a:spAutoFit/>
          </a:bodyPr>
          <a:lstStyle/>
          <a:p>
            <a:r>
              <a:rPr lang="en-IN" sz="2400" b="1" dirty="0"/>
              <a:t>Average Votes Vs Country</a:t>
            </a:r>
          </a:p>
        </p:txBody>
      </p:sp>
      <p:graphicFrame>
        <p:nvGraphicFramePr>
          <p:cNvPr id="12" name="Chart 11">
            <a:extLst>
              <a:ext uri="{FF2B5EF4-FFF2-40B4-BE49-F238E27FC236}">
                <a16:creationId xmlns:a16="http://schemas.microsoft.com/office/drawing/2014/main" id="{0ECF49FC-5E43-4DCA-A070-11608C7AB36D}"/>
              </a:ext>
            </a:extLst>
          </p:cNvPr>
          <p:cNvGraphicFramePr>
            <a:graphicFrameLocks/>
          </p:cNvGraphicFramePr>
          <p:nvPr>
            <p:extLst>
              <p:ext uri="{D42A27DB-BD31-4B8C-83A1-F6EECF244321}">
                <p14:modId xmlns:p14="http://schemas.microsoft.com/office/powerpoint/2010/main" val="1278001850"/>
              </p:ext>
            </p:extLst>
          </p:nvPr>
        </p:nvGraphicFramePr>
        <p:xfrm>
          <a:off x="5861539" y="1619783"/>
          <a:ext cx="5322276" cy="3806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328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D7E7-7606-4AC7-97D4-29D7EBBE25EA}"/>
              </a:ext>
            </a:extLst>
          </p:cNvPr>
          <p:cNvSpPr>
            <a:spLocks noGrp="1"/>
          </p:cNvSpPr>
          <p:nvPr>
            <p:ph type="title"/>
          </p:nvPr>
        </p:nvSpPr>
        <p:spPr>
          <a:xfrm>
            <a:off x="2604654" y="186439"/>
            <a:ext cx="6637066" cy="546108"/>
          </a:xfrm>
        </p:spPr>
        <p:txBody>
          <a:bodyPr/>
          <a:lstStyle/>
          <a:p>
            <a:r>
              <a:rPr lang="en-IN" sz="2400" b="1" dirty="0"/>
              <a:t>Suggested cities to open new restaurants</a:t>
            </a:r>
          </a:p>
        </p:txBody>
      </p:sp>
      <p:sp>
        <p:nvSpPr>
          <p:cNvPr id="3" name="Slide Number Placeholder 2">
            <a:extLst>
              <a:ext uri="{FF2B5EF4-FFF2-40B4-BE49-F238E27FC236}">
                <a16:creationId xmlns:a16="http://schemas.microsoft.com/office/drawing/2014/main" id="{33884F20-685E-40C3-BCF4-E467D6A89D28}"/>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4" name="Footer Placeholder 3">
            <a:extLst>
              <a:ext uri="{FF2B5EF4-FFF2-40B4-BE49-F238E27FC236}">
                <a16:creationId xmlns:a16="http://schemas.microsoft.com/office/drawing/2014/main" id="{A91778A8-16E9-481A-B104-BAE9031EB53C}"/>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A3C06F55-0229-4188-B9E6-E3131454FBBE}"/>
              </a:ext>
            </a:extLst>
          </p:cNvPr>
          <p:cNvSpPr>
            <a:spLocks noGrp="1"/>
          </p:cNvSpPr>
          <p:nvPr>
            <p:ph type="dt" sz="half" idx="10"/>
          </p:nvPr>
        </p:nvSpPr>
        <p:spPr/>
        <p:txBody>
          <a:bodyPr/>
          <a:lstStyle/>
          <a:p>
            <a:r>
              <a:rPr lang="en-US" noProof="0"/>
              <a:t>20XX</a:t>
            </a:r>
          </a:p>
        </p:txBody>
      </p:sp>
      <p:sp>
        <p:nvSpPr>
          <p:cNvPr id="11" name="TextBox 10">
            <a:extLst>
              <a:ext uri="{FF2B5EF4-FFF2-40B4-BE49-F238E27FC236}">
                <a16:creationId xmlns:a16="http://schemas.microsoft.com/office/drawing/2014/main" id="{E1D9974C-13B4-4FEC-BC42-42C1FDC67F8C}"/>
              </a:ext>
            </a:extLst>
          </p:cNvPr>
          <p:cNvSpPr txBox="1"/>
          <p:nvPr/>
        </p:nvSpPr>
        <p:spPr>
          <a:xfrm>
            <a:off x="765020" y="1013898"/>
            <a:ext cx="5070764" cy="5274201"/>
          </a:xfrm>
          <a:prstGeom prst="rect">
            <a:avLst/>
          </a:prstGeom>
          <a:noFill/>
        </p:spPr>
        <p:txBody>
          <a:bodyPr wrap="square" rtlCol="0">
            <a:spAutoFit/>
          </a:bodyPr>
          <a:lstStyle/>
          <a:p>
            <a:pPr marL="457200" marR="0">
              <a:lnSpc>
                <a:spcPct val="114000"/>
              </a:lnSpc>
              <a:spcBef>
                <a:spcPts val="0"/>
              </a:spcBef>
              <a:spcAft>
                <a:spcPts val="1000"/>
              </a:spcAft>
            </a:pPr>
            <a:r>
              <a:rPr lang="en-US" sz="1800" dirty="0">
                <a:effectLst/>
              </a:rPr>
              <a:t>Yellow highlighted are the suggested cities that are located in suggested countries with </a:t>
            </a:r>
            <a:r>
              <a:rPr lang="en-US" dirty="0"/>
              <a:t>Average</a:t>
            </a:r>
            <a:r>
              <a:rPr lang="en-US" sz="1800" dirty="0">
                <a:effectLst/>
              </a:rPr>
              <a:t> rating and least no. of restaurants.</a:t>
            </a:r>
          </a:p>
          <a:p>
            <a:pPr marL="742950" marR="0" indent="-285750">
              <a:lnSpc>
                <a:spcPct val="114000"/>
              </a:lnSpc>
              <a:spcBef>
                <a:spcPts val="0"/>
              </a:spcBef>
              <a:spcAft>
                <a:spcPts val="1000"/>
              </a:spcAft>
              <a:buFont typeface="Arial" panose="020B0604020202020204" pitchFamily="34" charset="0"/>
              <a:buChar char="•"/>
            </a:pPr>
            <a:r>
              <a:rPr lang="en-US" dirty="0"/>
              <a:t>Armidale</a:t>
            </a:r>
          </a:p>
          <a:p>
            <a:pPr marL="742950" marR="0" indent="-285750">
              <a:lnSpc>
                <a:spcPct val="114000"/>
              </a:lnSpc>
              <a:spcBef>
                <a:spcPts val="0"/>
              </a:spcBef>
              <a:spcAft>
                <a:spcPts val="1000"/>
              </a:spcAft>
              <a:buFont typeface="Arial" panose="020B0604020202020204" pitchFamily="34" charset="0"/>
              <a:buChar char="•"/>
            </a:pPr>
            <a:r>
              <a:rPr lang="en-US" dirty="0"/>
              <a:t>Balingup</a:t>
            </a:r>
          </a:p>
          <a:p>
            <a:pPr marL="742950" marR="0" indent="-285750">
              <a:lnSpc>
                <a:spcPct val="114000"/>
              </a:lnSpc>
              <a:spcBef>
                <a:spcPts val="0"/>
              </a:spcBef>
              <a:spcAft>
                <a:spcPts val="1000"/>
              </a:spcAft>
              <a:buFont typeface="Arial" panose="020B0604020202020204" pitchFamily="34" charset="0"/>
              <a:buChar char="•"/>
            </a:pPr>
            <a:r>
              <a:rPr lang="en-US" sz="1800" dirty="0">
                <a:effectLst/>
              </a:rPr>
              <a:t>Chatham-Kent</a:t>
            </a:r>
          </a:p>
          <a:p>
            <a:pPr marL="742950" marR="0" indent="-285750">
              <a:lnSpc>
                <a:spcPct val="114000"/>
              </a:lnSpc>
              <a:spcBef>
                <a:spcPts val="0"/>
              </a:spcBef>
              <a:spcAft>
                <a:spcPts val="1000"/>
              </a:spcAft>
              <a:buFont typeface="Arial" panose="020B0604020202020204" pitchFamily="34" charset="0"/>
              <a:buChar char="•"/>
            </a:pPr>
            <a:r>
              <a:rPr lang="en-US" sz="1800" dirty="0">
                <a:effectLst/>
              </a:rPr>
              <a:t>Yorkton</a:t>
            </a:r>
          </a:p>
          <a:p>
            <a:pPr marL="742950" marR="0" indent="-285750">
              <a:lnSpc>
                <a:spcPct val="114000"/>
              </a:lnSpc>
              <a:spcBef>
                <a:spcPts val="0"/>
              </a:spcBef>
              <a:spcAft>
                <a:spcPts val="1000"/>
              </a:spcAft>
              <a:buFont typeface="Arial" panose="020B0604020202020204" pitchFamily="34" charset="0"/>
              <a:buChar char="•"/>
            </a:pPr>
            <a:r>
              <a:rPr lang="en-US" dirty="0"/>
              <a:t>Doha</a:t>
            </a:r>
          </a:p>
          <a:p>
            <a:pPr marL="742950" marR="0" indent="-285750">
              <a:lnSpc>
                <a:spcPct val="114000"/>
              </a:lnSpc>
              <a:spcBef>
                <a:spcPts val="0"/>
              </a:spcBef>
              <a:spcAft>
                <a:spcPts val="1000"/>
              </a:spcAft>
              <a:buFont typeface="Arial" panose="020B0604020202020204" pitchFamily="34" charset="0"/>
              <a:buChar char="•"/>
            </a:pPr>
            <a:r>
              <a:rPr lang="en-US" dirty="0"/>
              <a:t>Singapore</a:t>
            </a:r>
          </a:p>
          <a:p>
            <a:pPr marL="742950" marR="0" indent="-285750">
              <a:lnSpc>
                <a:spcPct val="114000"/>
              </a:lnSpc>
              <a:spcBef>
                <a:spcPts val="0"/>
              </a:spcBef>
              <a:spcAft>
                <a:spcPts val="1000"/>
              </a:spcAft>
              <a:buFont typeface="Arial" panose="020B0604020202020204" pitchFamily="34" charset="0"/>
              <a:buChar char="•"/>
            </a:pPr>
            <a:r>
              <a:rPr lang="en-US" dirty="0"/>
              <a:t>Colombo</a:t>
            </a:r>
          </a:p>
          <a:p>
            <a:pPr marL="457200" marR="0">
              <a:lnSpc>
                <a:spcPct val="114000"/>
              </a:lnSpc>
              <a:spcBef>
                <a:spcPts val="0"/>
              </a:spcBef>
              <a:spcAft>
                <a:spcPts val="1000"/>
              </a:spcAft>
            </a:pPr>
            <a:endParaRPr lang="en-US" sz="1800" dirty="0">
              <a:effectLst/>
            </a:endParaRPr>
          </a:p>
          <a:p>
            <a:endParaRPr lang="en-IN" b="1" dirty="0"/>
          </a:p>
          <a:p>
            <a:endParaRPr lang="en-IN" dirty="0"/>
          </a:p>
        </p:txBody>
      </p:sp>
      <p:pic>
        <p:nvPicPr>
          <p:cNvPr id="7" name="Picture 6">
            <a:extLst>
              <a:ext uri="{FF2B5EF4-FFF2-40B4-BE49-F238E27FC236}">
                <a16:creationId xmlns:a16="http://schemas.microsoft.com/office/drawing/2014/main" id="{5E015B36-9D54-4AD1-94BA-94E931A3CBFA}"/>
              </a:ext>
            </a:extLst>
          </p:cNvPr>
          <p:cNvPicPr>
            <a:picLocks noChangeAspect="1"/>
          </p:cNvPicPr>
          <p:nvPr/>
        </p:nvPicPr>
        <p:blipFill>
          <a:blip r:embed="rId2"/>
          <a:stretch>
            <a:fillRect/>
          </a:stretch>
        </p:blipFill>
        <p:spPr>
          <a:xfrm>
            <a:off x="5679831" y="628024"/>
            <a:ext cx="6512169" cy="5772880"/>
          </a:xfrm>
          <a:prstGeom prst="rect">
            <a:avLst/>
          </a:prstGeom>
        </p:spPr>
      </p:pic>
    </p:spTree>
    <p:extLst>
      <p:ext uri="{BB962C8B-B14F-4D97-AF65-F5344CB8AC3E}">
        <p14:creationId xmlns:p14="http://schemas.microsoft.com/office/powerpoint/2010/main" val="164777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EC5F5C-7CEF-4775-A99D-B27354B52E1D}"/>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C15BBDD5-6F0D-4EC1-8EFB-A0DD97BD6540}"/>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F372E13E-CD01-4F24-961C-1954DD23B4BB}"/>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33154BAF-C1CB-489E-8313-D72B62A967E0}"/>
              </a:ext>
            </a:extLst>
          </p:cNvPr>
          <p:cNvSpPr txBox="1"/>
          <p:nvPr/>
        </p:nvSpPr>
        <p:spPr>
          <a:xfrm>
            <a:off x="1021080" y="803564"/>
            <a:ext cx="10662920" cy="3000821"/>
          </a:xfrm>
          <a:prstGeom prst="rect">
            <a:avLst/>
          </a:prstGeom>
          <a:noFill/>
        </p:spPr>
        <p:txBody>
          <a:bodyPr wrap="square" rtlCol="0">
            <a:spAutoFit/>
          </a:bodyPr>
          <a:lstStyle/>
          <a:p>
            <a:r>
              <a:rPr lang="en-US" sz="1800" b="1" dirty="0">
                <a:effectLst/>
              </a:rPr>
              <a:t>The team can open new restaurants with lesser competition are as follows :</a:t>
            </a:r>
          </a:p>
          <a:p>
            <a:pPr marL="285750" indent="-285750">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dirty="0"/>
              <a:t>Australia</a:t>
            </a:r>
          </a:p>
          <a:p>
            <a:pPr marL="285750" indent="-285750">
              <a:lnSpc>
                <a:spcPct val="150000"/>
              </a:lnSpc>
              <a:buFont typeface="Wingdings" panose="05000000000000000000" pitchFamily="2" charset="2"/>
              <a:buChar char="Ø"/>
            </a:pPr>
            <a:r>
              <a:rPr lang="en-US" dirty="0"/>
              <a:t>Canada</a:t>
            </a:r>
          </a:p>
          <a:p>
            <a:pPr marL="285750" indent="-285750">
              <a:lnSpc>
                <a:spcPct val="150000"/>
              </a:lnSpc>
              <a:buFont typeface="Wingdings" panose="05000000000000000000" pitchFamily="2" charset="2"/>
              <a:buChar char="Ø"/>
            </a:pPr>
            <a:r>
              <a:rPr lang="en-US" dirty="0"/>
              <a:t>Qatar</a:t>
            </a:r>
          </a:p>
          <a:p>
            <a:pPr marL="285750" indent="-285750">
              <a:lnSpc>
                <a:spcPct val="150000"/>
              </a:lnSpc>
              <a:buFont typeface="Wingdings" panose="05000000000000000000" pitchFamily="2" charset="2"/>
              <a:buChar char="Ø"/>
            </a:pPr>
            <a:r>
              <a:rPr lang="en-US" dirty="0"/>
              <a:t>Singapore</a:t>
            </a:r>
          </a:p>
          <a:p>
            <a:pPr marL="285750" indent="-285750">
              <a:lnSpc>
                <a:spcPct val="150000"/>
              </a:lnSpc>
              <a:buFont typeface="Wingdings" panose="05000000000000000000" pitchFamily="2" charset="2"/>
              <a:buChar char="Ø"/>
            </a:pPr>
            <a:r>
              <a:rPr lang="en-US" dirty="0"/>
              <a:t>Sri Lanka</a:t>
            </a:r>
          </a:p>
          <a:p>
            <a:endParaRPr lang="en-US" sz="1800" b="1" dirty="0">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45B816AD-A5F6-45CC-B68F-C100829B5982}"/>
              </a:ext>
            </a:extLst>
          </p:cNvPr>
          <p:cNvGraphicFramePr>
            <a:graphicFrameLocks noGrp="1"/>
          </p:cNvGraphicFramePr>
          <p:nvPr>
            <p:extLst>
              <p:ext uri="{D42A27DB-BD31-4B8C-83A1-F6EECF244321}">
                <p14:modId xmlns:p14="http://schemas.microsoft.com/office/powerpoint/2010/main" val="4075236719"/>
              </p:ext>
            </p:extLst>
          </p:nvPr>
        </p:nvGraphicFramePr>
        <p:xfrm>
          <a:off x="5685008" y="1948662"/>
          <a:ext cx="2285024" cy="1143000"/>
        </p:xfrm>
        <a:graphic>
          <a:graphicData uri="http://schemas.openxmlformats.org/drawingml/2006/table">
            <a:tbl>
              <a:tblPr>
                <a:tableStyleId>{5C22544A-7EE6-4342-B048-85BDC9FD1C3A}</a:tableStyleId>
              </a:tblPr>
              <a:tblGrid>
                <a:gridCol w="862406">
                  <a:extLst>
                    <a:ext uri="{9D8B030D-6E8A-4147-A177-3AD203B41FA5}">
                      <a16:colId xmlns:a16="http://schemas.microsoft.com/office/drawing/2014/main" val="382523392"/>
                    </a:ext>
                  </a:extLst>
                </a:gridCol>
                <a:gridCol w="1422618">
                  <a:extLst>
                    <a:ext uri="{9D8B030D-6E8A-4147-A177-3AD203B41FA5}">
                      <a16:colId xmlns:a16="http://schemas.microsoft.com/office/drawing/2014/main" val="456302100"/>
                    </a:ext>
                  </a:extLst>
                </a:gridCol>
              </a:tblGrid>
              <a:tr h="190500">
                <a:tc>
                  <a:txBody>
                    <a:bodyPr/>
                    <a:lstStyle/>
                    <a:p>
                      <a:pPr algn="l" fontAlgn="b"/>
                      <a:r>
                        <a:rPr lang="en-US" sz="1100" b="1" u="none" strike="noStrike" dirty="0">
                          <a:effectLst/>
                        </a:rPr>
                        <a:t>Row Labels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Count of </a:t>
                      </a:r>
                      <a:r>
                        <a:rPr lang="en-US" sz="1100" b="1" u="none" strike="noStrike" dirty="0" err="1">
                          <a:effectLst/>
                        </a:rPr>
                        <a:t>RestaurantID</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4392922"/>
                  </a:ext>
                </a:extLst>
              </a:tr>
              <a:tr h="190500">
                <a:tc>
                  <a:txBody>
                    <a:bodyPr/>
                    <a:lstStyle/>
                    <a:p>
                      <a:pPr algn="l" fontAlgn="b"/>
                      <a:r>
                        <a:rPr lang="en-US" sz="1100" u="none" strike="noStrike">
                          <a:effectLst/>
                        </a:rPr>
                        <a:t>Australia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1687289"/>
                  </a:ext>
                </a:extLst>
              </a:tr>
              <a:tr h="190500">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9756388"/>
                  </a:ext>
                </a:extLst>
              </a:tr>
              <a:tr h="190500">
                <a:tc>
                  <a:txBody>
                    <a:bodyPr/>
                    <a:lstStyle/>
                    <a:p>
                      <a:pPr algn="l" fontAlgn="b"/>
                      <a:r>
                        <a:rPr lang="en-US" sz="1100" u="none" strike="noStrike">
                          <a:effectLst/>
                        </a:rPr>
                        <a:t>Qatar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6967912"/>
                  </a:ext>
                </a:extLst>
              </a:tr>
              <a:tr h="190500">
                <a:tc>
                  <a:txBody>
                    <a:bodyPr/>
                    <a:lstStyle/>
                    <a:p>
                      <a:pPr algn="l" fontAlgn="b"/>
                      <a:r>
                        <a:rPr lang="en-US" sz="1100" u="none" strike="noStrike">
                          <a:effectLst/>
                        </a:rPr>
                        <a:t>Singapore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556829"/>
                  </a:ext>
                </a:extLst>
              </a:tr>
              <a:tr h="190500">
                <a:tc>
                  <a:txBody>
                    <a:bodyPr/>
                    <a:lstStyle/>
                    <a:p>
                      <a:pPr algn="l" fontAlgn="b"/>
                      <a:r>
                        <a:rPr lang="en-US" sz="1100" u="none" strike="noStrike">
                          <a:effectLst/>
                        </a:rPr>
                        <a:t>Sri Lanka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8952007"/>
                  </a:ext>
                </a:extLst>
              </a:tr>
            </a:tbl>
          </a:graphicData>
        </a:graphic>
      </p:graphicFrame>
      <p:graphicFrame>
        <p:nvGraphicFramePr>
          <p:cNvPr id="9" name="Table 8">
            <a:extLst>
              <a:ext uri="{FF2B5EF4-FFF2-40B4-BE49-F238E27FC236}">
                <a16:creationId xmlns:a16="http://schemas.microsoft.com/office/drawing/2014/main" id="{09FA75B4-EA7A-4EC6-B90E-E3FC88ABFFF3}"/>
              </a:ext>
            </a:extLst>
          </p:cNvPr>
          <p:cNvGraphicFramePr>
            <a:graphicFrameLocks noGrp="1"/>
          </p:cNvGraphicFramePr>
          <p:nvPr>
            <p:extLst>
              <p:ext uri="{D42A27DB-BD31-4B8C-83A1-F6EECF244321}">
                <p14:modId xmlns:p14="http://schemas.microsoft.com/office/powerpoint/2010/main" val="1290140476"/>
              </p:ext>
            </p:extLst>
          </p:nvPr>
        </p:nvGraphicFramePr>
        <p:xfrm>
          <a:off x="7970032" y="1948662"/>
          <a:ext cx="998221" cy="1150896"/>
        </p:xfrm>
        <a:graphic>
          <a:graphicData uri="http://schemas.openxmlformats.org/drawingml/2006/table">
            <a:tbl>
              <a:tblPr>
                <a:tableStyleId>{5C22544A-7EE6-4342-B048-85BDC9FD1C3A}</a:tableStyleId>
              </a:tblPr>
              <a:tblGrid>
                <a:gridCol w="998221">
                  <a:extLst>
                    <a:ext uri="{9D8B030D-6E8A-4147-A177-3AD203B41FA5}">
                      <a16:colId xmlns:a16="http://schemas.microsoft.com/office/drawing/2014/main" val="2688264111"/>
                    </a:ext>
                  </a:extLst>
                </a:gridCol>
              </a:tblGrid>
              <a:tr h="191816">
                <a:tc>
                  <a:txBody>
                    <a:bodyPr/>
                    <a:lstStyle/>
                    <a:p>
                      <a:pPr algn="l" fontAlgn="b"/>
                      <a:r>
                        <a:rPr lang="en-US" sz="1100" b="1" u="none" strike="noStrike" dirty="0">
                          <a:effectLst/>
                        </a:rPr>
                        <a:t>Average of Rating</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3418960"/>
                  </a:ext>
                </a:extLst>
              </a:tr>
              <a:tr h="191816">
                <a:tc>
                  <a:txBody>
                    <a:bodyPr/>
                    <a:lstStyle/>
                    <a:p>
                      <a:pPr algn="r" fontAlgn="b"/>
                      <a:r>
                        <a:rPr lang="en-US" sz="1100" u="none" strike="noStrike" dirty="0">
                          <a:effectLst/>
                        </a:rPr>
                        <a:t>3.66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264447"/>
                  </a:ext>
                </a:extLst>
              </a:tr>
              <a:tr h="191816">
                <a:tc>
                  <a:txBody>
                    <a:bodyPr/>
                    <a:lstStyle/>
                    <a:p>
                      <a:pPr algn="r" fontAlgn="b"/>
                      <a:r>
                        <a:rPr lang="en-US" sz="1100" u="none" strike="noStrike" dirty="0">
                          <a:effectLst/>
                        </a:rPr>
                        <a:t>3.58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9043852"/>
                  </a:ext>
                </a:extLst>
              </a:tr>
              <a:tr h="191816">
                <a:tc>
                  <a:txBody>
                    <a:bodyPr/>
                    <a:lstStyle/>
                    <a:p>
                      <a:pPr algn="r" fontAlgn="b"/>
                      <a:r>
                        <a:rPr lang="en-US" sz="1100" u="none" strike="noStrike" dirty="0">
                          <a:effectLst/>
                        </a:rPr>
                        <a:t>4.06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9626716"/>
                  </a:ext>
                </a:extLst>
              </a:tr>
              <a:tr h="191816">
                <a:tc>
                  <a:txBody>
                    <a:bodyPr/>
                    <a:lstStyle/>
                    <a:p>
                      <a:pPr algn="r" fontAlgn="b"/>
                      <a:r>
                        <a:rPr lang="en-US" sz="1100" u="none" strike="noStrike" dirty="0">
                          <a:effectLst/>
                        </a:rPr>
                        <a:t>3.58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1463302"/>
                  </a:ext>
                </a:extLst>
              </a:tr>
              <a:tr h="191816">
                <a:tc>
                  <a:txBody>
                    <a:bodyPr/>
                    <a:lstStyle/>
                    <a:p>
                      <a:pPr algn="r" fontAlgn="b"/>
                      <a:r>
                        <a:rPr lang="en-US" sz="1100" u="none" strike="noStrike" dirty="0">
                          <a:effectLst/>
                        </a:rPr>
                        <a:t>3.87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690756"/>
                  </a:ext>
                </a:extLst>
              </a:tr>
            </a:tbl>
          </a:graphicData>
        </a:graphic>
      </p:graphicFrame>
      <p:graphicFrame>
        <p:nvGraphicFramePr>
          <p:cNvPr id="10" name="Chart 9">
            <a:extLst>
              <a:ext uri="{FF2B5EF4-FFF2-40B4-BE49-F238E27FC236}">
                <a16:creationId xmlns:a16="http://schemas.microsoft.com/office/drawing/2014/main" id="{C1122380-A5C1-4231-8B36-A31947CF708F}"/>
              </a:ext>
            </a:extLst>
          </p:cNvPr>
          <p:cNvGraphicFramePr>
            <a:graphicFrameLocks/>
          </p:cNvGraphicFramePr>
          <p:nvPr>
            <p:extLst>
              <p:ext uri="{D42A27DB-BD31-4B8C-83A1-F6EECF244321}">
                <p14:modId xmlns:p14="http://schemas.microsoft.com/office/powerpoint/2010/main" val="1588627202"/>
              </p:ext>
            </p:extLst>
          </p:nvPr>
        </p:nvGraphicFramePr>
        <p:xfrm>
          <a:off x="3211830" y="3360477"/>
          <a:ext cx="4076700" cy="30289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79AB3B0-1237-4F23-96A5-D00A8948E036}"/>
              </a:ext>
            </a:extLst>
          </p:cNvPr>
          <p:cNvGraphicFramePr>
            <a:graphicFrameLocks/>
          </p:cNvGraphicFramePr>
          <p:nvPr>
            <p:extLst>
              <p:ext uri="{D42A27DB-BD31-4B8C-83A1-F6EECF244321}">
                <p14:modId xmlns:p14="http://schemas.microsoft.com/office/powerpoint/2010/main" val="621369445"/>
              </p:ext>
            </p:extLst>
          </p:nvPr>
        </p:nvGraphicFramePr>
        <p:xfrm>
          <a:off x="7414846" y="3360476"/>
          <a:ext cx="4572000" cy="3000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761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F615-2E95-4AA9-9DD3-E99E3607AEF2}"/>
              </a:ext>
            </a:extLst>
          </p:cNvPr>
          <p:cNvSpPr>
            <a:spLocks noGrp="1"/>
          </p:cNvSpPr>
          <p:nvPr>
            <p:ph type="title"/>
          </p:nvPr>
        </p:nvSpPr>
        <p:spPr/>
        <p:txBody>
          <a:bodyPr/>
          <a:lstStyle/>
          <a:p>
            <a:r>
              <a:rPr lang="en-IN" sz="2400" b="1" dirty="0"/>
              <a:t>Current expenditure on Suggested Countries</a:t>
            </a:r>
          </a:p>
        </p:txBody>
      </p:sp>
      <p:sp>
        <p:nvSpPr>
          <p:cNvPr id="3" name="Slide Number Placeholder 2">
            <a:extLst>
              <a:ext uri="{FF2B5EF4-FFF2-40B4-BE49-F238E27FC236}">
                <a16:creationId xmlns:a16="http://schemas.microsoft.com/office/drawing/2014/main" id="{60AF5E5F-55A3-403F-847A-F1F77F265243}"/>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4" name="Footer Placeholder 3">
            <a:extLst>
              <a:ext uri="{FF2B5EF4-FFF2-40B4-BE49-F238E27FC236}">
                <a16:creationId xmlns:a16="http://schemas.microsoft.com/office/drawing/2014/main" id="{819506CF-18D0-449D-8E69-A328A66A0903}"/>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7670CC8-CF28-4983-B05C-EC5542AEE7BA}"/>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73B286AB-04B4-4824-86B4-8133C46A2296}"/>
              </a:ext>
            </a:extLst>
          </p:cNvPr>
          <p:cNvSpPr txBox="1"/>
          <p:nvPr/>
        </p:nvSpPr>
        <p:spPr>
          <a:xfrm>
            <a:off x="1662545" y="2355273"/>
            <a:ext cx="4267200" cy="2579873"/>
          </a:xfrm>
          <a:prstGeom prst="rect">
            <a:avLst/>
          </a:prstGeom>
          <a:noFill/>
        </p:spPr>
        <p:txBody>
          <a:bodyPr wrap="square" rtlCol="0">
            <a:spAutoFit/>
          </a:bodyPr>
          <a:lstStyle/>
          <a:p>
            <a:pPr marL="285750" marR="0" indent="-285750" algn="just">
              <a:lnSpc>
                <a:spcPct val="114000"/>
              </a:lnSpc>
              <a:spcBef>
                <a:spcPts val="0"/>
              </a:spcBef>
              <a:spcAft>
                <a:spcPts val="0"/>
              </a:spcAft>
              <a:buFont typeface="Wingdings" panose="05000000000000000000" pitchFamily="2" charset="2"/>
              <a:buChar char="Ø"/>
            </a:pPr>
            <a:r>
              <a:rPr lang="en-US" sz="1800" dirty="0">
                <a:effectLst/>
              </a:rPr>
              <a:t>The current expenditure on food in the suggested countries is  ₹</a:t>
            </a:r>
            <a:r>
              <a:rPr lang="en-US" dirty="0"/>
              <a:t>343822</a:t>
            </a:r>
            <a:endParaRPr lang="en-US" sz="1800" dirty="0">
              <a:effectLst/>
            </a:endParaRPr>
          </a:p>
          <a:p>
            <a:pPr marL="285750" marR="0" indent="-285750" algn="just">
              <a:lnSpc>
                <a:spcPct val="114000"/>
              </a:lnSpc>
              <a:spcBef>
                <a:spcPts val="0"/>
              </a:spcBef>
              <a:spcAft>
                <a:spcPts val="0"/>
              </a:spcAft>
              <a:buFont typeface="Wingdings" panose="05000000000000000000" pitchFamily="2" charset="2"/>
              <a:buChar char="Ø"/>
            </a:pPr>
            <a:r>
              <a:rPr lang="en-US" sz="1800" dirty="0">
                <a:effectLst/>
              </a:rPr>
              <a:t> To keep financial expenditure in control, you could consider evaluating your budget and spending priorities in each country, perhaps allocating more resources to countries with higher costs if necessary.</a:t>
            </a:r>
          </a:p>
          <a:p>
            <a:endParaRPr lang="en-IN" dirty="0"/>
          </a:p>
        </p:txBody>
      </p:sp>
      <p:graphicFrame>
        <p:nvGraphicFramePr>
          <p:cNvPr id="9" name="Table 8">
            <a:extLst>
              <a:ext uri="{FF2B5EF4-FFF2-40B4-BE49-F238E27FC236}">
                <a16:creationId xmlns:a16="http://schemas.microsoft.com/office/drawing/2014/main" id="{BF7FCDF5-03E6-435B-9435-637D22C0175E}"/>
              </a:ext>
            </a:extLst>
          </p:cNvPr>
          <p:cNvGraphicFramePr>
            <a:graphicFrameLocks noGrp="1"/>
          </p:cNvGraphicFramePr>
          <p:nvPr>
            <p:extLst>
              <p:ext uri="{D42A27DB-BD31-4B8C-83A1-F6EECF244321}">
                <p14:modId xmlns:p14="http://schemas.microsoft.com/office/powerpoint/2010/main" val="2537226994"/>
              </p:ext>
            </p:extLst>
          </p:nvPr>
        </p:nvGraphicFramePr>
        <p:xfrm>
          <a:off x="7303655" y="1527048"/>
          <a:ext cx="3225800" cy="1335405"/>
        </p:xfrm>
        <a:graphic>
          <a:graphicData uri="http://schemas.openxmlformats.org/drawingml/2006/table">
            <a:tbl>
              <a:tblPr>
                <a:tableStyleId>{5C22544A-7EE6-4342-B048-85BDC9FD1C3A}</a:tableStyleId>
              </a:tblPr>
              <a:tblGrid>
                <a:gridCol w="875438">
                  <a:extLst>
                    <a:ext uri="{9D8B030D-6E8A-4147-A177-3AD203B41FA5}">
                      <a16:colId xmlns:a16="http://schemas.microsoft.com/office/drawing/2014/main" val="2792783543"/>
                    </a:ext>
                  </a:extLst>
                </a:gridCol>
                <a:gridCol w="2350362">
                  <a:extLst>
                    <a:ext uri="{9D8B030D-6E8A-4147-A177-3AD203B41FA5}">
                      <a16:colId xmlns:a16="http://schemas.microsoft.com/office/drawing/2014/main" val="2573716526"/>
                    </a:ext>
                  </a:extLst>
                </a:gridCol>
              </a:tblGrid>
              <a:tr h="190500">
                <a:tc>
                  <a:txBody>
                    <a:bodyPr/>
                    <a:lstStyle/>
                    <a:p>
                      <a:pPr algn="l" fontAlgn="b"/>
                      <a:r>
                        <a:rPr lang="en-US" sz="1200" b="1" u="none" strike="noStrike">
                          <a:effectLst/>
                        </a:rPr>
                        <a:t>Row Labels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Sum of Average cost for two in rupees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633676"/>
                  </a:ext>
                </a:extLst>
              </a:tr>
              <a:tr h="190500">
                <a:tc>
                  <a:txBody>
                    <a:bodyPr/>
                    <a:lstStyle/>
                    <a:p>
                      <a:pPr algn="l" fontAlgn="b"/>
                      <a:r>
                        <a:rPr lang="en-US" sz="1100" u="none" strike="noStrike">
                          <a:effectLst/>
                        </a:rPr>
                        <a:t>Australia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31292.92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324425"/>
                  </a:ext>
                </a:extLst>
              </a:tr>
              <a:tr h="190500">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8797.15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3796690"/>
                  </a:ext>
                </a:extLst>
              </a:tr>
              <a:tr h="190500">
                <a:tc>
                  <a:txBody>
                    <a:bodyPr/>
                    <a:lstStyle/>
                    <a:p>
                      <a:pPr algn="l" fontAlgn="b"/>
                      <a:r>
                        <a:rPr lang="en-US" sz="1100" u="none" strike="noStrike">
                          <a:effectLst/>
                        </a:rPr>
                        <a:t>Qatar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102567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584941"/>
                  </a:ext>
                </a:extLst>
              </a:tr>
              <a:tr h="190500">
                <a:tc>
                  <a:txBody>
                    <a:bodyPr/>
                    <a:lstStyle/>
                    <a:p>
                      <a:pPr algn="l" fontAlgn="b"/>
                      <a:r>
                        <a:rPr lang="en-US" sz="1100" u="none" strike="noStrike">
                          <a:effectLst/>
                        </a:rPr>
                        <a:t>Singapore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187865.65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5407333"/>
                  </a:ext>
                </a:extLst>
              </a:tr>
              <a:tr h="190500">
                <a:tc>
                  <a:txBody>
                    <a:bodyPr/>
                    <a:lstStyle/>
                    <a:p>
                      <a:pPr algn="l" fontAlgn="b"/>
                      <a:r>
                        <a:rPr lang="en-US" sz="1100" u="none" strike="noStrike">
                          <a:effectLst/>
                        </a:rPr>
                        <a:t>Sri Lanka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13300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2702505"/>
                  </a:ext>
                </a:extLst>
              </a:tr>
              <a:tr h="190500">
                <a:tc>
                  <a:txBody>
                    <a:bodyPr/>
                    <a:lstStyle/>
                    <a:p>
                      <a:pPr algn="l" fontAlgn="b"/>
                      <a:r>
                        <a:rPr lang="en-US" sz="1100" b="1"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343822.72</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9134695"/>
                  </a:ext>
                </a:extLst>
              </a:tr>
            </a:tbl>
          </a:graphicData>
        </a:graphic>
      </p:graphicFrame>
      <p:graphicFrame>
        <p:nvGraphicFramePr>
          <p:cNvPr id="10" name="Chart 9">
            <a:extLst>
              <a:ext uri="{FF2B5EF4-FFF2-40B4-BE49-F238E27FC236}">
                <a16:creationId xmlns:a16="http://schemas.microsoft.com/office/drawing/2014/main" id="{5E249A32-8A8F-42D4-A0BA-D7531F31CBDB}"/>
              </a:ext>
            </a:extLst>
          </p:cNvPr>
          <p:cNvGraphicFramePr>
            <a:graphicFrameLocks/>
          </p:cNvGraphicFramePr>
          <p:nvPr>
            <p:extLst>
              <p:ext uri="{D42A27DB-BD31-4B8C-83A1-F6EECF244321}">
                <p14:modId xmlns:p14="http://schemas.microsoft.com/office/powerpoint/2010/main" val="1486717079"/>
              </p:ext>
            </p:extLst>
          </p:nvPr>
        </p:nvGraphicFramePr>
        <p:xfrm>
          <a:off x="6553200" y="299280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8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0F72DC-5005-4019-9055-D6736790B592}"/>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3" name="Footer Placeholder 2">
            <a:extLst>
              <a:ext uri="{FF2B5EF4-FFF2-40B4-BE49-F238E27FC236}">
                <a16:creationId xmlns:a16="http://schemas.microsoft.com/office/drawing/2014/main" id="{1509D5CB-3018-4F18-930F-93DF7B28F2C9}"/>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750E773-E535-459C-AF6D-581741D518D5}"/>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3368B2CF-F5E3-4D16-A703-D022172420D9}"/>
              </a:ext>
            </a:extLst>
          </p:cNvPr>
          <p:cNvSpPr txBox="1"/>
          <p:nvPr/>
        </p:nvSpPr>
        <p:spPr>
          <a:xfrm>
            <a:off x="1905698" y="3884005"/>
            <a:ext cx="6100618"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B5FFF8B7-D8A4-4889-89B4-F2087E97A751}"/>
              </a:ext>
            </a:extLst>
          </p:cNvPr>
          <p:cNvSpPr txBox="1"/>
          <p:nvPr/>
        </p:nvSpPr>
        <p:spPr>
          <a:xfrm>
            <a:off x="554182" y="1317626"/>
            <a:ext cx="4959927"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rPr>
              <a:t>When compared, the average rating is higher when table booking is available (Yes) compared to when it's not available (No).</a:t>
            </a:r>
          </a:p>
          <a:p>
            <a:pPr marL="285750" indent="-285750">
              <a:buFont typeface="Arial" panose="020B0604020202020204" pitchFamily="34" charset="0"/>
              <a:buChar char="•"/>
            </a:pPr>
            <a:r>
              <a:rPr lang="en-US" sz="1800" dirty="0">
                <a:effectLst/>
              </a:rPr>
              <a:t>This suggests that table booking may contribute positively to the overall dining experience and perception of the restaurant by customers.</a:t>
            </a:r>
          </a:p>
          <a:p>
            <a:endParaRPr lang="en-IN" dirty="0"/>
          </a:p>
        </p:txBody>
      </p:sp>
      <p:sp>
        <p:nvSpPr>
          <p:cNvPr id="10" name="TextBox 9">
            <a:extLst>
              <a:ext uri="{FF2B5EF4-FFF2-40B4-BE49-F238E27FC236}">
                <a16:creationId xmlns:a16="http://schemas.microsoft.com/office/drawing/2014/main" id="{BC177EEE-7999-4CBA-902E-8490FD915BE2}"/>
              </a:ext>
            </a:extLst>
          </p:cNvPr>
          <p:cNvSpPr txBox="1"/>
          <p:nvPr/>
        </p:nvSpPr>
        <p:spPr>
          <a:xfrm>
            <a:off x="1374606" y="655782"/>
            <a:ext cx="3740728" cy="369332"/>
          </a:xfrm>
          <a:prstGeom prst="rect">
            <a:avLst/>
          </a:prstGeom>
          <a:noFill/>
        </p:spPr>
        <p:txBody>
          <a:bodyPr wrap="square" rtlCol="0">
            <a:spAutoFit/>
          </a:bodyPr>
          <a:lstStyle/>
          <a:p>
            <a:r>
              <a:rPr lang="en-IN" b="1" dirty="0"/>
              <a:t>Table booking Vs Rating</a:t>
            </a:r>
          </a:p>
        </p:txBody>
      </p:sp>
      <p:sp>
        <p:nvSpPr>
          <p:cNvPr id="11" name="TextBox 10">
            <a:extLst>
              <a:ext uri="{FF2B5EF4-FFF2-40B4-BE49-F238E27FC236}">
                <a16:creationId xmlns:a16="http://schemas.microsoft.com/office/drawing/2014/main" id="{671E0E65-23BC-4532-A510-347966037140}"/>
              </a:ext>
            </a:extLst>
          </p:cNvPr>
          <p:cNvSpPr txBox="1"/>
          <p:nvPr/>
        </p:nvSpPr>
        <p:spPr>
          <a:xfrm>
            <a:off x="7758545" y="655782"/>
            <a:ext cx="3510680" cy="369332"/>
          </a:xfrm>
          <a:prstGeom prst="rect">
            <a:avLst/>
          </a:prstGeom>
          <a:noFill/>
        </p:spPr>
        <p:txBody>
          <a:bodyPr wrap="square" rtlCol="0">
            <a:spAutoFit/>
          </a:bodyPr>
          <a:lstStyle/>
          <a:p>
            <a:r>
              <a:rPr lang="en-IN" b="1" dirty="0"/>
              <a:t>Online Delivery VS Average Rating</a:t>
            </a:r>
          </a:p>
        </p:txBody>
      </p:sp>
      <p:sp>
        <p:nvSpPr>
          <p:cNvPr id="12" name="TextBox 11">
            <a:extLst>
              <a:ext uri="{FF2B5EF4-FFF2-40B4-BE49-F238E27FC236}">
                <a16:creationId xmlns:a16="http://schemas.microsoft.com/office/drawing/2014/main" id="{D05EE25D-607F-428C-8398-2D1AABB9A21F}"/>
              </a:ext>
            </a:extLst>
          </p:cNvPr>
          <p:cNvSpPr txBox="1"/>
          <p:nvPr/>
        </p:nvSpPr>
        <p:spPr>
          <a:xfrm>
            <a:off x="7065818" y="1317626"/>
            <a:ext cx="4572000" cy="2615075"/>
          </a:xfrm>
          <a:prstGeom prst="rect">
            <a:avLst/>
          </a:prstGeom>
          <a:noFill/>
        </p:spPr>
        <p:txBody>
          <a:bodyPr wrap="square" rtlCol="0">
            <a:spAutoFit/>
          </a:bodyPr>
          <a:lstStyle/>
          <a:p>
            <a:pPr marL="285750" lvl="0" indent="-285750">
              <a:lnSpc>
                <a:spcPct val="114000"/>
              </a:lnSpc>
              <a:buFont typeface="Arial" panose="020B0604020202020204" pitchFamily="34" charset="0"/>
              <a:buChar char="•"/>
            </a:pPr>
            <a:r>
              <a:rPr lang="en-US" sz="1600" dirty="0">
                <a:effectLst/>
              </a:rPr>
              <a:t>The average rating is higher when online delivery is available (Yes) compared to when it's not available (No).</a:t>
            </a:r>
          </a:p>
          <a:p>
            <a:pPr marL="285750" marR="0" indent="-285750">
              <a:lnSpc>
                <a:spcPct val="114000"/>
              </a:lnSpc>
              <a:spcBef>
                <a:spcPts val="0"/>
              </a:spcBef>
              <a:spcAft>
                <a:spcPts val="0"/>
              </a:spcAft>
              <a:buFont typeface="Arial" panose="020B0604020202020204" pitchFamily="34" charset="0"/>
              <a:buChar char="•"/>
            </a:pPr>
            <a:r>
              <a:rPr lang="en-US" sz="1600" dirty="0">
                <a:effectLst/>
              </a:rPr>
              <a:t>Therefore, based on this data, it seems that online delivery does have a positive effect on the average rating. Restaurants that offer online delivery tend to receive higher average ratings compared to those that do not offer this service. </a:t>
            </a:r>
          </a:p>
          <a:p>
            <a:endParaRPr lang="en-IN" dirty="0"/>
          </a:p>
        </p:txBody>
      </p:sp>
      <p:graphicFrame>
        <p:nvGraphicFramePr>
          <p:cNvPr id="13" name="Chart 12">
            <a:extLst>
              <a:ext uri="{FF2B5EF4-FFF2-40B4-BE49-F238E27FC236}">
                <a16:creationId xmlns:a16="http://schemas.microsoft.com/office/drawing/2014/main" id="{9392C1BC-F60B-46C3-B96C-197CA1227266}"/>
              </a:ext>
            </a:extLst>
          </p:cNvPr>
          <p:cNvGraphicFramePr>
            <a:graphicFrameLocks/>
          </p:cNvGraphicFramePr>
          <p:nvPr>
            <p:extLst>
              <p:ext uri="{D42A27DB-BD31-4B8C-83A1-F6EECF244321}">
                <p14:modId xmlns:p14="http://schemas.microsoft.com/office/powerpoint/2010/main" val="3753059808"/>
              </p:ext>
            </p:extLst>
          </p:nvPr>
        </p:nvGraphicFramePr>
        <p:xfrm>
          <a:off x="1201908" y="3202384"/>
          <a:ext cx="391342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06B3750-99F5-479F-AF89-0A068E7EA63C}"/>
              </a:ext>
            </a:extLst>
          </p:cNvPr>
          <p:cNvGraphicFramePr>
            <a:graphicFrameLocks/>
          </p:cNvGraphicFramePr>
          <p:nvPr>
            <p:extLst>
              <p:ext uri="{D42A27DB-BD31-4B8C-83A1-F6EECF244321}">
                <p14:modId xmlns:p14="http://schemas.microsoft.com/office/powerpoint/2010/main" val="2609691580"/>
              </p:ext>
            </p:extLst>
          </p:nvPr>
        </p:nvGraphicFramePr>
        <p:xfrm>
          <a:off x="7420708" y="3675185"/>
          <a:ext cx="4179010" cy="24090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6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FC9FE3-3B39-4322-A995-692B23FAAEB7}"/>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3" name="Footer Placeholder 2">
            <a:extLst>
              <a:ext uri="{FF2B5EF4-FFF2-40B4-BE49-F238E27FC236}">
                <a16:creationId xmlns:a16="http://schemas.microsoft.com/office/drawing/2014/main" id="{3458273F-A74C-41CF-AC18-D921A5768F1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E6BBBB99-905A-4186-8A05-EE9E07FBB1B4}"/>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21ED7AD3-7689-4B5E-81D8-3CF2640AAB1A}"/>
              </a:ext>
            </a:extLst>
          </p:cNvPr>
          <p:cNvSpPr txBox="1"/>
          <p:nvPr/>
        </p:nvSpPr>
        <p:spPr>
          <a:xfrm>
            <a:off x="1126837" y="2546620"/>
            <a:ext cx="10298546" cy="584775"/>
          </a:xfrm>
          <a:prstGeom prst="rect">
            <a:avLst/>
          </a:prstGeom>
          <a:noFill/>
        </p:spPr>
        <p:txBody>
          <a:bodyPr wrap="square" rtlCol="0">
            <a:spAutoFit/>
          </a:bodyPr>
          <a:lstStyle/>
          <a:p>
            <a:pPr algn="ctr"/>
            <a:r>
              <a:rPr lang="en-IN" sz="3200" b="1" dirty="0"/>
              <a:t>Here comes the Dashboard</a:t>
            </a:r>
          </a:p>
        </p:txBody>
      </p:sp>
      <p:pic>
        <p:nvPicPr>
          <p:cNvPr id="10242" name="Picture 2" descr="Creative building design template for your company">
            <a:extLst>
              <a:ext uri="{FF2B5EF4-FFF2-40B4-BE49-F238E27FC236}">
                <a16:creationId xmlns:a16="http://schemas.microsoft.com/office/drawing/2014/main" id="{20B8E4C7-24F5-458D-9D0A-368BD52AF2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5" t="16970" r="4325" b="39663"/>
          <a:stretch/>
        </p:blipFill>
        <p:spPr bwMode="auto">
          <a:xfrm>
            <a:off x="7835967" y="3454215"/>
            <a:ext cx="3589416" cy="194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4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06F69A-53C7-48CA-8A0E-D244407F6500}"/>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3" name="Footer Placeholder 2">
            <a:extLst>
              <a:ext uri="{FF2B5EF4-FFF2-40B4-BE49-F238E27FC236}">
                <a16:creationId xmlns:a16="http://schemas.microsoft.com/office/drawing/2014/main" id="{AB80A0CE-99EB-4D58-973A-2899D251E55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E6D95237-7BC3-4964-87DA-2FEE9AE311E6}"/>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45D72477-4FD2-4B24-BD72-74D51D739D15}"/>
              </a:ext>
            </a:extLst>
          </p:cNvPr>
          <p:cNvPicPr>
            <a:picLocks noChangeAspect="1"/>
          </p:cNvPicPr>
          <p:nvPr/>
        </p:nvPicPr>
        <p:blipFill>
          <a:blip r:embed="rId2"/>
          <a:stretch>
            <a:fillRect/>
          </a:stretch>
        </p:blipFill>
        <p:spPr>
          <a:xfrm>
            <a:off x="123092" y="552433"/>
            <a:ext cx="11975123" cy="5594872"/>
          </a:xfrm>
          <a:prstGeom prst="rect">
            <a:avLst/>
          </a:prstGeom>
        </p:spPr>
      </p:pic>
    </p:spTree>
    <p:extLst>
      <p:ext uri="{BB962C8B-B14F-4D97-AF65-F5344CB8AC3E}">
        <p14:creationId xmlns:p14="http://schemas.microsoft.com/office/powerpoint/2010/main" val="425128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891421" y="1263015"/>
            <a:ext cx="4959821" cy="528840"/>
          </a:xfrm>
        </p:spPr>
        <p:txBody>
          <a:bodyPr/>
          <a:lstStyle/>
          <a:p>
            <a:r>
              <a:rPr lang="en-US" altLang="zh-CN" sz="3200" dirty="0"/>
              <a:t>CONCLUSION</a:t>
            </a:r>
            <a:br>
              <a:rPr lang="en-US" sz="3200" dirty="0"/>
            </a:br>
            <a:endParaRPr lang="en-US" sz="3200"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628223" y="2419927"/>
            <a:ext cx="4889355" cy="2969029"/>
          </a:xfrm>
        </p:spPr>
        <p:txBody>
          <a:bodyPr/>
          <a:lstStyle/>
          <a:p>
            <a:pPr marL="285750" indent="-285750" algn="just">
              <a:buFont typeface="Arial" panose="020B0604020202020204" pitchFamily="34" charset="0"/>
              <a:buChar char="•"/>
            </a:pPr>
            <a:r>
              <a:rPr lang="en-US" dirty="0"/>
              <a:t>By </a:t>
            </a:r>
            <a:r>
              <a:rPr lang="en-US" dirty="0" err="1"/>
              <a:t>analysing</a:t>
            </a:r>
            <a:r>
              <a:rPr lang="en-US" dirty="0"/>
              <a:t> the data, I suggest that we can open the restaurants in the cities with least no. of  restaurants and  with moderate Rating. So there will be lesser competition.</a:t>
            </a:r>
          </a:p>
          <a:p>
            <a:pPr marL="285750" indent="-285750" algn="just">
              <a:buFont typeface="Arial" panose="020B0604020202020204" pitchFamily="34" charset="0"/>
              <a:buChar char="•"/>
            </a:pPr>
            <a:r>
              <a:rPr lang="en-US" dirty="0"/>
              <a:t>we have also done the cuisine analysis, we can choose the top rated cuisines in the new </a:t>
            </a:r>
            <a:r>
              <a:rPr lang="en-IN" dirty="0"/>
              <a:t>restaurants</a:t>
            </a:r>
          </a:p>
          <a:p>
            <a:pPr marL="285750" indent="-285750" algn="just">
              <a:buFont typeface="Arial" panose="020B0604020202020204" pitchFamily="34" charset="0"/>
              <a:buChar char="•"/>
            </a:pPr>
            <a:r>
              <a:rPr lang="en-US" dirty="0"/>
              <a:t>Online delivery and table booking should be provided as they are having positive affect on the average rating.</a:t>
            </a:r>
          </a:p>
          <a:p>
            <a:pPr marL="285750" indent="-285750">
              <a:buFont typeface="Arial" panose="020B0604020202020204" pitchFamily="34" charset="0"/>
              <a:buChar char="•"/>
            </a:pP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pic>
        <p:nvPicPr>
          <p:cNvPr id="11268" name="Picture 4" descr="Conclusion of an internship report: writing and examples">
            <a:extLst>
              <a:ext uri="{FF2B5EF4-FFF2-40B4-BE49-F238E27FC236}">
                <a16:creationId xmlns:a16="http://schemas.microsoft.com/office/drawing/2014/main" id="{06D30766-8B35-4F5D-9326-720FACC2D2C0}"/>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8189" r="2818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939636" y="3108960"/>
            <a:ext cx="3501044" cy="816495"/>
          </a:xfrm>
        </p:spPr>
        <p:txBody>
          <a:bodyPr/>
          <a:lstStyle/>
          <a:p>
            <a:r>
              <a:rPr lang="en-US" dirty="0"/>
              <a:t>Sagar Patil</a:t>
            </a:r>
          </a:p>
          <a:p>
            <a:r>
              <a:rPr lang="en-US" dirty="0"/>
              <a:t>Sagarpatil.90818@gmail.com</a:t>
            </a:r>
          </a:p>
          <a:p>
            <a:endParaRPr lang="en-US" dirty="0"/>
          </a:p>
          <a:p>
            <a:endParaRPr lang="en-US" dirty="0"/>
          </a:p>
        </p:txBody>
      </p:sp>
      <p:pic>
        <p:nvPicPr>
          <p:cNvPr id="12292" name="Picture 4" descr="Zomato Everyday: Now order home-cooked meals at just Rs 89 | Zee Business">
            <a:extLst>
              <a:ext uri="{FF2B5EF4-FFF2-40B4-BE49-F238E27FC236}">
                <a16:creationId xmlns:a16="http://schemas.microsoft.com/office/drawing/2014/main" id="{A9815266-97A5-4333-9E43-FB0C81833943}"/>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27383" r="10465" b="1323"/>
          <a:stretch/>
        </p:blipFill>
        <p:spPr bwMode="auto">
          <a:xfrm>
            <a:off x="6246872" y="875451"/>
            <a:ext cx="5181640" cy="487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Problem Statement</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Analysis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Conclusion</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Dashboard</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Zomato Expansion Analysis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sz="4800"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Zomato is an Indian multinational restaurant aggregator and food delivery company founded by Pankaj Chaddah and Deepinder Goyal in 2008. Zomato offers menus, user reviews, and details on restaurants. This project help you to start new restaurants and delivery platforms based on the suggested cities.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050" name="Picture 2" descr="7 Prominent International Cuisines - Jaypee Hotels">
            <a:extLst>
              <a:ext uri="{FF2B5EF4-FFF2-40B4-BE49-F238E27FC236}">
                <a16:creationId xmlns:a16="http://schemas.microsoft.com/office/drawing/2014/main" id="{9A3E96CA-68DB-4514-B223-7034F65B159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9109" r="2910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8E6F-FB6D-4D5C-98C1-6EE7AC1B65E6}"/>
              </a:ext>
            </a:extLst>
          </p:cNvPr>
          <p:cNvSpPr>
            <a:spLocks noGrp="1"/>
          </p:cNvSpPr>
          <p:nvPr>
            <p:ph type="title"/>
          </p:nvPr>
        </p:nvSpPr>
        <p:spPr>
          <a:xfrm>
            <a:off x="1037089" y="1701487"/>
            <a:ext cx="9912096" cy="1014984"/>
          </a:xfrm>
        </p:spPr>
        <p:txBody>
          <a:bodyPr/>
          <a:lstStyle/>
          <a:p>
            <a:r>
              <a:rPr lang="en-IN" sz="3200" dirty="0"/>
              <a:t>Do You know?</a:t>
            </a:r>
            <a:br>
              <a:rPr lang="en-IN" sz="3200" dirty="0"/>
            </a:br>
            <a:r>
              <a:rPr lang="en-IN" sz="3200" dirty="0"/>
              <a:t> </a:t>
            </a:r>
            <a:r>
              <a:rPr lang="en-US" sz="3200" b="0" i="0" dirty="0">
                <a:solidFill>
                  <a:srgbClr val="242424"/>
                </a:solidFill>
                <a:effectLst/>
              </a:rPr>
              <a:t> Zomato is the only food delivery app that operates in </a:t>
            </a:r>
            <a:r>
              <a:rPr lang="en-US" sz="3200" b="1" i="0" dirty="0">
                <a:solidFill>
                  <a:srgbClr val="242424"/>
                </a:solidFill>
                <a:effectLst/>
              </a:rPr>
              <a:t>24 countries</a:t>
            </a:r>
            <a:r>
              <a:rPr lang="en-US" sz="3200" b="0" i="0" dirty="0">
                <a:solidFill>
                  <a:srgbClr val="242424"/>
                </a:solidFill>
                <a:effectLst/>
                <a:latin typeface="source-serif-pro"/>
              </a:rPr>
              <a:t>.</a:t>
            </a:r>
            <a:endParaRPr lang="en-IN" sz="3200" dirty="0"/>
          </a:p>
        </p:txBody>
      </p:sp>
      <p:sp>
        <p:nvSpPr>
          <p:cNvPr id="3" name="Slide Number Placeholder 2">
            <a:extLst>
              <a:ext uri="{FF2B5EF4-FFF2-40B4-BE49-F238E27FC236}">
                <a16:creationId xmlns:a16="http://schemas.microsoft.com/office/drawing/2014/main" id="{58D1D558-6932-4617-B865-85176A6F7FDC}"/>
              </a:ext>
            </a:extLst>
          </p:cNvPr>
          <p:cNvSpPr>
            <a:spLocks noGrp="1"/>
          </p:cNvSpPr>
          <p:nvPr>
            <p:ph type="sldNum" sz="quarter" idx="12"/>
          </p:nvPr>
        </p:nvSpPr>
        <p:spPr>
          <a:xfrm>
            <a:off x="838200" y="6400904"/>
            <a:ext cx="365760" cy="246888"/>
          </a:xfrm>
        </p:spPr>
        <p:txBody>
          <a:bodyPr/>
          <a:lstStyle/>
          <a:p>
            <a:fld id="{8D0AFDD5-844D-364D-8AEC-50CF4D36D55D}" type="slidenum">
              <a:rPr lang="en-US" noProof="0" smtClean="0"/>
              <a:t>4</a:t>
            </a:fld>
            <a:endParaRPr lang="en-US" noProof="0" dirty="0"/>
          </a:p>
        </p:txBody>
      </p:sp>
      <p:sp>
        <p:nvSpPr>
          <p:cNvPr id="4" name="Footer Placeholder 3">
            <a:extLst>
              <a:ext uri="{FF2B5EF4-FFF2-40B4-BE49-F238E27FC236}">
                <a16:creationId xmlns:a16="http://schemas.microsoft.com/office/drawing/2014/main" id="{D56BE98D-3BE6-4134-89EF-D04362EDEE58}"/>
              </a:ext>
            </a:extLst>
          </p:cNvPr>
          <p:cNvSpPr>
            <a:spLocks noGrp="1"/>
          </p:cNvSpPr>
          <p:nvPr>
            <p:ph type="ftr" sz="quarter" idx="11"/>
          </p:nvPr>
        </p:nvSpPr>
        <p:spPr/>
        <p:txBody>
          <a:bodyPr/>
          <a:lstStyle/>
          <a:p>
            <a:r>
              <a:rPr lang="en-US" noProof="0" dirty="0"/>
              <a:t>Presentation title</a:t>
            </a:r>
          </a:p>
        </p:txBody>
      </p:sp>
      <p:sp>
        <p:nvSpPr>
          <p:cNvPr id="5" name="Date Placeholder 4">
            <a:extLst>
              <a:ext uri="{FF2B5EF4-FFF2-40B4-BE49-F238E27FC236}">
                <a16:creationId xmlns:a16="http://schemas.microsoft.com/office/drawing/2014/main" id="{DE621B26-E719-42A9-ACCF-8D71A6E20FCE}"/>
              </a:ext>
            </a:extLst>
          </p:cNvPr>
          <p:cNvSpPr>
            <a:spLocks noGrp="1"/>
          </p:cNvSpPr>
          <p:nvPr>
            <p:ph type="dt" sz="half" idx="10"/>
          </p:nvPr>
        </p:nvSpPr>
        <p:spPr/>
        <p:txBody>
          <a:bodyPr/>
          <a:lstStyle/>
          <a:p>
            <a:r>
              <a:rPr lang="en-US" noProof="0" dirty="0"/>
              <a:t>20XX</a:t>
            </a:r>
          </a:p>
        </p:txBody>
      </p:sp>
      <p:pic>
        <p:nvPicPr>
          <p:cNvPr id="12" name="Picture 11">
            <a:extLst>
              <a:ext uri="{FF2B5EF4-FFF2-40B4-BE49-F238E27FC236}">
                <a16:creationId xmlns:a16="http://schemas.microsoft.com/office/drawing/2014/main" id="{EF3702B8-10EE-497C-808D-919EDF7FD608}"/>
              </a:ext>
            </a:extLst>
          </p:cNvPr>
          <p:cNvPicPr>
            <a:picLocks noChangeAspect="1"/>
          </p:cNvPicPr>
          <p:nvPr/>
        </p:nvPicPr>
        <p:blipFill>
          <a:blip r:embed="rId2"/>
          <a:stretch>
            <a:fillRect/>
          </a:stretch>
        </p:blipFill>
        <p:spPr>
          <a:xfrm>
            <a:off x="8953501" y="3994563"/>
            <a:ext cx="2467707" cy="1645138"/>
          </a:xfrm>
          <a:prstGeom prst="rect">
            <a:avLst/>
          </a:prstGeom>
        </p:spPr>
      </p:pic>
      <p:pic>
        <p:nvPicPr>
          <p:cNvPr id="4104" name="Picture 8" descr="Marketing Strategy of Zomato | What makes Zomato unique">
            <a:extLst>
              <a:ext uri="{FF2B5EF4-FFF2-40B4-BE49-F238E27FC236}">
                <a16:creationId xmlns:a16="http://schemas.microsoft.com/office/drawing/2014/main" id="{839F7A76-D870-4F97-B39F-3AD898800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62" y="199604"/>
            <a:ext cx="2239108" cy="1492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red sign with white text&#10;&#10;Description automatically generated">
            <a:extLst>
              <a:ext uri="{FF2B5EF4-FFF2-40B4-BE49-F238E27FC236}">
                <a16:creationId xmlns:a16="http://schemas.microsoft.com/office/drawing/2014/main" id="{CD5469EE-D353-4454-9364-604A0BDC399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6075" y="3379101"/>
            <a:ext cx="4617785" cy="2508416"/>
          </a:xfrm>
          <a:prstGeom prst="rect">
            <a:avLst/>
          </a:prstGeom>
        </p:spPr>
      </p:pic>
      <p:sp>
        <p:nvSpPr>
          <p:cNvPr id="11" name="TextBox 18">
            <a:extLst>
              <a:ext uri="{FF2B5EF4-FFF2-40B4-BE49-F238E27FC236}">
                <a16:creationId xmlns:a16="http://schemas.microsoft.com/office/drawing/2014/main" id="{6E572A1E-9364-4770-9984-D3D534C5CFE6}"/>
              </a:ext>
            </a:extLst>
          </p:cNvPr>
          <p:cNvSpPr txBox="1"/>
          <p:nvPr/>
        </p:nvSpPr>
        <p:spPr>
          <a:xfrm>
            <a:off x="0" y="8264327"/>
            <a:ext cx="429233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hlinkClick r:id="rId5" tooltip="https://www.tayfuncatechnology.com/zomatoya-50-milyon-dolar-yatirim-daha-media-1-2/"/>
              </a:rPr>
              <a:t>This Photo</a:t>
            </a:r>
            <a:r>
              <a:rPr lang="en-US" sz="900" dirty="0"/>
              <a:t> by Unknown Author is licensed under </a:t>
            </a:r>
            <a:r>
              <a:rPr lang="en-US" sz="900" dirty="0">
                <a:hlinkClick r:id="rId6" tooltip="https://creativecommons.org/licenses/by-sa/3.0/"/>
              </a:rPr>
              <a:t>CC BY-SA</a:t>
            </a:r>
            <a:endParaRPr lang="en-US" sz="900" dirty="0"/>
          </a:p>
        </p:txBody>
      </p:sp>
    </p:spTree>
    <p:extLst>
      <p:ext uri="{BB962C8B-B14F-4D97-AF65-F5344CB8AC3E}">
        <p14:creationId xmlns:p14="http://schemas.microsoft.com/office/powerpoint/2010/main" val="381007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775A-3231-49F5-9F8F-0FD475B0FCDC}"/>
              </a:ext>
            </a:extLst>
          </p:cNvPr>
          <p:cNvSpPr>
            <a:spLocks noGrp="1"/>
          </p:cNvSpPr>
          <p:nvPr>
            <p:ph type="title"/>
          </p:nvPr>
        </p:nvSpPr>
        <p:spPr/>
        <p:txBody>
          <a:bodyPr/>
          <a:lstStyle/>
          <a:p>
            <a:r>
              <a:rPr lang="en-IN" dirty="0"/>
              <a:t>PRIMARY OBJECTIVES</a:t>
            </a:r>
          </a:p>
        </p:txBody>
      </p:sp>
      <p:sp>
        <p:nvSpPr>
          <p:cNvPr id="3" name="Text Placeholder 2">
            <a:extLst>
              <a:ext uri="{FF2B5EF4-FFF2-40B4-BE49-F238E27FC236}">
                <a16:creationId xmlns:a16="http://schemas.microsoft.com/office/drawing/2014/main" id="{4B9BBEAD-1E38-40B9-B4F3-AD79441DA926}"/>
              </a:ext>
            </a:extLst>
          </p:cNvPr>
          <p:cNvSpPr>
            <a:spLocks noGrp="1"/>
          </p:cNvSpPr>
          <p:nvPr>
            <p:ph type="body" sz="quarter" idx="13"/>
          </p:nvPr>
        </p:nvSpPr>
        <p:spPr/>
        <p:txBody>
          <a:bodyPr/>
          <a:lstStyle/>
          <a:p>
            <a:r>
              <a:rPr lang="en-IN" dirty="0"/>
              <a:t>Global Market expansion</a:t>
            </a:r>
          </a:p>
        </p:txBody>
      </p:sp>
      <p:sp>
        <p:nvSpPr>
          <p:cNvPr id="4" name="Text Placeholder 3">
            <a:extLst>
              <a:ext uri="{FF2B5EF4-FFF2-40B4-BE49-F238E27FC236}">
                <a16:creationId xmlns:a16="http://schemas.microsoft.com/office/drawing/2014/main" id="{8FAF8E99-B935-44AF-A3BB-C0049464C2DD}"/>
              </a:ext>
            </a:extLst>
          </p:cNvPr>
          <p:cNvSpPr>
            <a:spLocks noGrp="1"/>
          </p:cNvSpPr>
          <p:nvPr>
            <p:ph type="body" sz="quarter" idx="15"/>
          </p:nvPr>
        </p:nvSpPr>
        <p:spPr/>
        <p:txBody>
          <a:bodyPr/>
          <a:lstStyle/>
          <a:p>
            <a:r>
              <a:rPr lang="en-IN" dirty="0"/>
              <a:t>Brand Recognition</a:t>
            </a:r>
          </a:p>
        </p:txBody>
      </p:sp>
      <p:sp>
        <p:nvSpPr>
          <p:cNvPr id="5" name="Text Placeholder 4">
            <a:extLst>
              <a:ext uri="{FF2B5EF4-FFF2-40B4-BE49-F238E27FC236}">
                <a16:creationId xmlns:a16="http://schemas.microsoft.com/office/drawing/2014/main" id="{31412048-1675-4D5E-80C1-ED0FE939305D}"/>
              </a:ext>
            </a:extLst>
          </p:cNvPr>
          <p:cNvSpPr>
            <a:spLocks noGrp="1"/>
          </p:cNvSpPr>
          <p:nvPr>
            <p:ph type="body" sz="quarter" idx="17"/>
          </p:nvPr>
        </p:nvSpPr>
        <p:spPr/>
        <p:txBody>
          <a:bodyPr/>
          <a:lstStyle/>
          <a:p>
            <a:r>
              <a:rPr lang="en-IN" dirty="0"/>
              <a:t>Restaurant partnerships</a:t>
            </a:r>
          </a:p>
        </p:txBody>
      </p:sp>
      <p:sp>
        <p:nvSpPr>
          <p:cNvPr id="6" name="Text Placeholder 5">
            <a:extLst>
              <a:ext uri="{FF2B5EF4-FFF2-40B4-BE49-F238E27FC236}">
                <a16:creationId xmlns:a16="http://schemas.microsoft.com/office/drawing/2014/main" id="{09A65F5E-C2B9-4FAE-B6BC-1A3298F55BFE}"/>
              </a:ext>
            </a:extLst>
          </p:cNvPr>
          <p:cNvSpPr>
            <a:spLocks noGrp="1"/>
          </p:cNvSpPr>
          <p:nvPr>
            <p:ph type="body" sz="quarter" idx="14"/>
          </p:nvPr>
        </p:nvSpPr>
        <p:spPr/>
        <p:txBody>
          <a:bodyPr/>
          <a:lstStyle/>
          <a:p>
            <a:r>
              <a:rPr lang="en-IN" dirty="0"/>
              <a:t>Revenue growth</a:t>
            </a:r>
          </a:p>
        </p:txBody>
      </p:sp>
      <p:sp>
        <p:nvSpPr>
          <p:cNvPr id="7" name="Text Placeholder 6">
            <a:extLst>
              <a:ext uri="{FF2B5EF4-FFF2-40B4-BE49-F238E27FC236}">
                <a16:creationId xmlns:a16="http://schemas.microsoft.com/office/drawing/2014/main" id="{D14EE6F7-B9D2-4CC1-A0B9-D07147FB8121}"/>
              </a:ext>
            </a:extLst>
          </p:cNvPr>
          <p:cNvSpPr>
            <a:spLocks noGrp="1"/>
          </p:cNvSpPr>
          <p:nvPr>
            <p:ph type="body" sz="quarter" idx="16"/>
          </p:nvPr>
        </p:nvSpPr>
        <p:spPr/>
        <p:txBody>
          <a:bodyPr/>
          <a:lstStyle/>
          <a:p>
            <a:r>
              <a:rPr lang="en-IN" dirty="0"/>
              <a:t>Quality and consistency</a:t>
            </a:r>
          </a:p>
        </p:txBody>
      </p:sp>
    </p:spTree>
    <p:extLst>
      <p:ext uri="{BB962C8B-B14F-4D97-AF65-F5344CB8AC3E}">
        <p14:creationId xmlns:p14="http://schemas.microsoft.com/office/powerpoint/2010/main" val="242958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048D5E-665F-4567-B242-17404F92E6DF}"/>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3" name="Footer Placeholder 2">
            <a:extLst>
              <a:ext uri="{FF2B5EF4-FFF2-40B4-BE49-F238E27FC236}">
                <a16:creationId xmlns:a16="http://schemas.microsoft.com/office/drawing/2014/main" id="{6BC23969-6AB3-4AB5-842F-6BE7057747D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323A4D8F-D647-41B9-80EE-77D2A10C654E}"/>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F19AFB2C-02E0-4246-9A6D-04F91F534ECB}"/>
              </a:ext>
            </a:extLst>
          </p:cNvPr>
          <p:cNvSpPr txBox="1"/>
          <p:nvPr/>
        </p:nvSpPr>
        <p:spPr>
          <a:xfrm>
            <a:off x="515815" y="284427"/>
            <a:ext cx="3031717" cy="461665"/>
          </a:xfrm>
          <a:prstGeom prst="rect">
            <a:avLst/>
          </a:prstGeom>
          <a:noFill/>
        </p:spPr>
        <p:txBody>
          <a:bodyPr wrap="square" rtlCol="0">
            <a:spAutoFit/>
          </a:bodyPr>
          <a:lstStyle/>
          <a:p>
            <a:r>
              <a:rPr lang="en-IN" sz="2400" b="1" dirty="0"/>
              <a:t>PROBLEM STATEMENT</a:t>
            </a:r>
          </a:p>
        </p:txBody>
      </p:sp>
      <p:pic>
        <p:nvPicPr>
          <p:cNvPr id="7" name="Picture 6">
            <a:extLst>
              <a:ext uri="{FF2B5EF4-FFF2-40B4-BE49-F238E27FC236}">
                <a16:creationId xmlns:a16="http://schemas.microsoft.com/office/drawing/2014/main" id="{AAFAA8F8-9A23-4713-84FB-7949F93BAE16}"/>
              </a:ext>
            </a:extLst>
          </p:cNvPr>
          <p:cNvPicPr>
            <a:picLocks noChangeAspect="1"/>
          </p:cNvPicPr>
          <p:nvPr/>
        </p:nvPicPr>
        <p:blipFill rotWithShape="1">
          <a:blip r:embed="rId2"/>
          <a:srcRect t="1029" r="3296"/>
          <a:stretch/>
        </p:blipFill>
        <p:spPr>
          <a:xfrm>
            <a:off x="439968" y="3084834"/>
            <a:ext cx="9965565" cy="3237993"/>
          </a:xfrm>
          <a:prstGeom prst="rect">
            <a:avLst/>
          </a:prstGeom>
        </p:spPr>
      </p:pic>
      <p:sp>
        <p:nvSpPr>
          <p:cNvPr id="8" name="TextBox 7">
            <a:extLst>
              <a:ext uri="{FF2B5EF4-FFF2-40B4-BE49-F238E27FC236}">
                <a16:creationId xmlns:a16="http://schemas.microsoft.com/office/drawing/2014/main" id="{1AD9D44E-D4FA-404A-8D01-C0F2B1DFA2BB}"/>
              </a:ext>
            </a:extLst>
          </p:cNvPr>
          <p:cNvSpPr txBox="1"/>
          <p:nvPr/>
        </p:nvSpPr>
        <p:spPr>
          <a:xfrm>
            <a:off x="597877" y="1784838"/>
            <a:ext cx="3191608"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74765400-EE7E-4743-B600-968031B40A5E}"/>
              </a:ext>
            </a:extLst>
          </p:cNvPr>
          <p:cNvSpPr txBox="1"/>
          <p:nvPr/>
        </p:nvSpPr>
        <p:spPr>
          <a:xfrm>
            <a:off x="597877" y="1277007"/>
            <a:ext cx="3191608" cy="1754326"/>
          </a:xfrm>
          <a:prstGeom prst="rect">
            <a:avLst/>
          </a:prstGeom>
          <a:noFill/>
        </p:spPr>
        <p:txBody>
          <a:bodyPr wrap="square" rtlCol="0">
            <a:spAutoFit/>
          </a:bodyPr>
          <a:lstStyle/>
          <a:p>
            <a:r>
              <a:rPr lang="en-US" i="0" dirty="0">
                <a:effectLst/>
              </a:rPr>
              <a:t>You are hired as a consultant data analyst by Zomato where the team is looking for expansion and opening more restaurants. Your task is to develop strategies/suggestions for opening newer restaurants</a:t>
            </a:r>
            <a:r>
              <a:rPr lang="en-US" i="0" dirty="0">
                <a:solidFill>
                  <a:srgbClr val="5B6271"/>
                </a:solidFill>
                <a:effectLst/>
                <a:latin typeface="Switzer"/>
              </a:rPr>
              <a:t>.</a:t>
            </a:r>
            <a:endParaRPr lang="en-IN" dirty="0"/>
          </a:p>
        </p:txBody>
      </p:sp>
      <p:pic>
        <p:nvPicPr>
          <p:cNvPr id="14" name="Picture 13">
            <a:extLst>
              <a:ext uri="{FF2B5EF4-FFF2-40B4-BE49-F238E27FC236}">
                <a16:creationId xmlns:a16="http://schemas.microsoft.com/office/drawing/2014/main" id="{CDD2A738-D074-43E7-BEAD-4BB56F771E1E}"/>
              </a:ext>
            </a:extLst>
          </p:cNvPr>
          <p:cNvPicPr>
            <a:picLocks noChangeAspect="1"/>
          </p:cNvPicPr>
          <p:nvPr/>
        </p:nvPicPr>
        <p:blipFill rotWithShape="1">
          <a:blip r:embed="rId3"/>
          <a:srcRect l="32957" t="3065" r="3582" b="42308"/>
          <a:stretch/>
        </p:blipFill>
        <p:spPr>
          <a:xfrm>
            <a:off x="7631723" y="430015"/>
            <a:ext cx="4123593" cy="2469740"/>
          </a:xfrm>
          <a:prstGeom prst="rect">
            <a:avLst/>
          </a:prstGeom>
        </p:spPr>
      </p:pic>
    </p:spTree>
    <p:extLst>
      <p:ext uri="{BB962C8B-B14F-4D97-AF65-F5344CB8AC3E}">
        <p14:creationId xmlns:p14="http://schemas.microsoft.com/office/powerpoint/2010/main" val="334644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EEB5-D6E4-4392-8DB7-B78789AE6E69}"/>
              </a:ext>
            </a:extLst>
          </p:cNvPr>
          <p:cNvSpPr>
            <a:spLocks noGrp="1"/>
          </p:cNvSpPr>
          <p:nvPr>
            <p:ph type="title"/>
          </p:nvPr>
        </p:nvSpPr>
        <p:spPr/>
        <p:txBody>
          <a:bodyPr/>
          <a:lstStyle/>
          <a:p>
            <a:r>
              <a:rPr lang="en-IN" sz="4000" dirty="0"/>
              <a:t>DATA OVERVIEW</a:t>
            </a:r>
            <a:endParaRPr lang="en-IN" sz="4400" dirty="0"/>
          </a:p>
        </p:txBody>
      </p:sp>
      <p:sp>
        <p:nvSpPr>
          <p:cNvPr id="3" name="Slide Number Placeholder 2">
            <a:extLst>
              <a:ext uri="{FF2B5EF4-FFF2-40B4-BE49-F238E27FC236}">
                <a16:creationId xmlns:a16="http://schemas.microsoft.com/office/drawing/2014/main" id="{0ECAEDC9-970F-4592-B558-93707FBA818B}"/>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4" name="Footer Placeholder 3">
            <a:extLst>
              <a:ext uri="{FF2B5EF4-FFF2-40B4-BE49-F238E27FC236}">
                <a16:creationId xmlns:a16="http://schemas.microsoft.com/office/drawing/2014/main" id="{9232A41E-3F4E-4AD1-A45E-8897E111D520}"/>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D7DC265-1AEC-4F33-8FE8-124FD0CD0662}"/>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F8DE2A2F-C32D-4351-8800-CD2B674715F5}"/>
              </a:ext>
            </a:extLst>
          </p:cNvPr>
          <p:cNvSpPr txBox="1"/>
          <p:nvPr/>
        </p:nvSpPr>
        <p:spPr>
          <a:xfrm>
            <a:off x="1203960" y="2180492"/>
            <a:ext cx="4739640" cy="3139321"/>
          </a:xfrm>
          <a:prstGeom prst="rect">
            <a:avLst/>
          </a:prstGeom>
          <a:noFill/>
        </p:spPr>
        <p:txBody>
          <a:bodyPr wrap="square" rtlCol="0">
            <a:spAutoFit/>
          </a:bodyPr>
          <a:lstStyle/>
          <a:p>
            <a:r>
              <a:rPr lang="en-US" dirty="0"/>
              <a:t>Total Number of Countries: 15</a:t>
            </a:r>
          </a:p>
          <a:p>
            <a:r>
              <a:rPr lang="en-US" dirty="0"/>
              <a:t>Total Number of Restaurants: 9,543</a:t>
            </a:r>
          </a:p>
          <a:p>
            <a:r>
              <a:rPr lang="en-US" dirty="0"/>
              <a:t>No. of attributes: 24</a:t>
            </a:r>
          </a:p>
          <a:p>
            <a:endParaRPr lang="en-US" dirty="0"/>
          </a:p>
          <a:p>
            <a:r>
              <a:rPr lang="en-US" b="1" dirty="0"/>
              <a:t>Key data points</a:t>
            </a:r>
            <a:r>
              <a:rPr lang="en-US" dirty="0"/>
              <a:t>:</a:t>
            </a:r>
          </a:p>
          <a:p>
            <a:pPr marL="285750" indent="-285750">
              <a:buFont typeface="Arial" panose="020B0604020202020204" pitchFamily="34" charset="0"/>
              <a:buChar char="•"/>
            </a:pPr>
            <a:r>
              <a:rPr lang="en-US" dirty="0"/>
              <a:t>Rating</a:t>
            </a:r>
          </a:p>
          <a:p>
            <a:pPr marL="285750" indent="-285750">
              <a:buFont typeface="Arial" panose="020B0604020202020204" pitchFamily="34" charset="0"/>
              <a:buChar char="•"/>
            </a:pPr>
            <a:r>
              <a:rPr lang="en-US" dirty="0"/>
              <a:t>Price range</a:t>
            </a:r>
          </a:p>
          <a:p>
            <a:pPr marL="285750" indent="-285750">
              <a:buFont typeface="Arial" panose="020B0604020202020204" pitchFamily="34" charset="0"/>
              <a:buChar char="•"/>
            </a:pPr>
            <a:r>
              <a:rPr lang="en-US" dirty="0"/>
              <a:t>Average cost for two</a:t>
            </a:r>
          </a:p>
          <a:p>
            <a:pPr marL="285750" indent="-285750">
              <a:buFont typeface="Arial" panose="020B0604020202020204" pitchFamily="34" charset="0"/>
              <a:buChar char="•"/>
            </a:pPr>
            <a:r>
              <a:rPr lang="en-US" dirty="0"/>
              <a:t>Votes</a:t>
            </a:r>
          </a:p>
          <a:p>
            <a:endParaRPr lang="en-US" dirty="0"/>
          </a:p>
          <a:p>
            <a:endParaRPr lang="en-US" dirty="0"/>
          </a:p>
        </p:txBody>
      </p:sp>
      <p:graphicFrame>
        <p:nvGraphicFramePr>
          <p:cNvPr id="9" name="Chart 8">
            <a:extLst>
              <a:ext uri="{FF2B5EF4-FFF2-40B4-BE49-F238E27FC236}">
                <a16:creationId xmlns:a16="http://schemas.microsoft.com/office/drawing/2014/main" id="{AD46A08D-9812-4C56-87B3-46D03CE9E21A}"/>
              </a:ext>
            </a:extLst>
          </p:cNvPr>
          <p:cNvGraphicFramePr>
            <a:graphicFrameLocks/>
          </p:cNvGraphicFramePr>
          <p:nvPr>
            <p:extLst>
              <p:ext uri="{D42A27DB-BD31-4B8C-83A1-F6EECF244321}">
                <p14:modId xmlns:p14="http://schemas.microsoft.com/office/powerpoint/2010/main" val="508556153"/>
              </p:ext>
            </p:extLst>
          </p:nvPr>
        </p:nvGraphicFramePr>
        <p:xfrm>
          <a:off x="4292860" y="1441472"/>
          <a:ext cx="4823133" cy="33790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09691FA-7CA9-4254-9D90-421C63A44172}"/>
              </a:ext>
            </a:extLst>
          </p:cNvPr>
          <p:cNvGraphicFramePr>
            <a:graphicFrameLocks/>
          </p:cNvGraphicFramePr>
          <p:nvPr>
            <p:extLst>
              <p:ext uri="{D42A27DB-BD31-4B8C-83A1-F6EECF244321}">
                <p14:modId xmlns:p14="http://schemas.microsoft.com/office/powerpoint/2010/main" val="2645538154"/>
              </p:ext>
            </p:extLst>
          </p:nvPr>
        </p:nvGraphicFramePr>
        <p:xfrm>
          <a:off x="9238839" y="1973677"/>
          <a:ext cx="2780612" cy="2846855"/>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descr="A silhouette of a person with a light bulb in his mouth&#10;&#10;Description automatically generated">
            <a:extLst>
              <a:ext uri="{FF2B5EF4-FFF2-40B4-BE49-F238E27FC236}">
                <a16:creationId xmlns:a16="http://schemas.microsoft.com/office/drawing/2014/main" id="{E1EB0F35-FD3B-46BE-AC2B-B84EDAA2F16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9820" y="4820533"/>
            <a:ext cx="2594300" cy="1694568"/>
          </a:xfrm>
          <a:prstGeom prst="rect">
            <a:avLst/>
          </a:prstGeom>
        </p:spPr>
      </p:pic>
    </p:spTree>
    <p:extLst>
      <p:ext uri="{BB962C8B-B14F-4D97-AF65-F5344CB8AC3E}">
        <p14:creationId xmlns:p14="http://schemas.microsoft.com/office/powerpoint/2010/main" val="190097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EEC2C19-B773-4CF7-916E-5B7DA15A9AB1}"/>
              </a:ext>
            </a:extLst>
          </p:cNvPr>
          <p:cNvSpPr>
            <a:spLocks noGrp="1"/>
          </p:cNvSpPr>
          <p:nvPr>
            <p:ph type="pic" sz="quarter" idx="13"/>
          </p:nvPr>
        </p:nvSpPr>
        <p:spPr>
          <a:xfrm>
            <a:off x="307731" y="276957"/>
            <a:ext cx="4351128" cy="6304085"/>
          </a:xfrm>
        </p:spPr>
      </p:sp>
      <p:sp>
        <p:nvSpPr>
          <p:cNvPr id="5" name="Slide Number Placeholder 4">
            <a:extLst>
              <a:ext uri="{FF2B5EF4-FFF2-40B4-BE49-F238E27FC236}">
                <a16:creationId xmlns:a16="http://schemas.microsoft.com/office/drawing/2014/main" id="{CCFF5037-6878-41FF-9E29-98B746E0F5BE}"/>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sp>
        <p:nvSpPr>
          <p:cNvPr id="18" name="Rectangle 17">
            <a:extLst>
              <a:ext uri="{FF2B5EF4-FFF2-40B4-BE49-F238E27FC236}">
                <a16:creationId xmlns:a16="http://schemas.microsoft.com/office/drawing/2014/main" id="{A9FBED7F-A725-4E5F-B663-81FD3A43C6B7}"/>
              </a:ext>
            </a:extLst>
          </p:cNvPr>
          <p:cNvSpPr/>
          <p:nvPr/>
        </p:nvSpPr>
        <p:spPr>
          <a:xfrm>
            <a:off x="698456" y="633046"/>
            <a:ext cx="3569677" cy="5213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TextBox 18">
            <a:extLst>
              <a:ext uri="{FF2B5EF4-FFF2-40B4-BE49-F238E27FC236}">
                <a16:creationId xmlns:a16="http://schemas.microsoft.com/office/drawing/2014/main" id="{B7D3B5ED-B80E-426B-AB8B-7B2D3B27CCBD}"/>
              </a:ext>
            </a:extLst>
          </p:cNvPr>
          <p:cNvSpPr txBox="1"/>
          <p:nvPr/>
        </p:nvSpPr>
        <p:spPr>
          <a:xfrm>
            <a:off x="1028700" y="1011116"/>
            <a:ext cx="2927838" cy="6186309"/>
          </a:xfrm>
          <a:prstGeom prst="rect">
            <a:avLst/>
          </a:prstGeom>
          <a:noFill/>
        </p:spPr>
        <p:txBody>
          <a:bodyPr wrap="square" rtlCol="0">
            <a:spAutoFit/>
          </a:bodyPr>
          <a:lstStyle/>
          <a:p>
            <a:r>
              <a:rPr lang="en-IN" b="1" dirty="0"/>
              <a:t>Data Cleaning</a:t>
            </a:r>
          </a:p>
          <a:p>
            <a:r>
              <a:rPr lang="en-IN" b="1" dirty="0"/>
              <a:t>     </a:t>
            </a:r>
          </a:p>
          <a:p>
            <a:pPr marL="285750" indent="-285750">
              <a:buFont typeface="Arial" panose="020B0604020202020204" pitchFamily="34" charset="0"/>
              <a:buChar char="•"/>
            </a:pPr>
            <a:r>
              <a:rPr lang="en-US" dirty="0"/>
              <a:t>Data cleaning plays a major role in data analysis.</a:t>
            </a:r>
          </a:p>
          <a:p>
            <a:pPr marL="285750" indent="-285750">
              <a:buFont typeface="Arial" panose="020B0604020202020204" pitchFamily="34" charset="0"/>
              <a:buChar char="•"/>
            </a:pPr>
            <a:r>
              <a:rPr lang="en-US" dirty="0"/>
              <a:t>Here we can remove duplicates, remove or replace null values , Data formatting, using split function to separate data.</a:t>
            </a:r>
          </a:p>
          <a:p>
            <a:pPr marL="285750" indent="-285750">
              <a:buFont typeface="Arial" panose="020B0604020202020204" pitchFamily="34" charset="0"/>
              <a:buChar char="•"/>
            </a:pPr>
            <a:r>
              <a:rPr lang="en-US" dirty="0"/>
              <a:t>Unstructured data to structured data.</a:t>
            </a:r>
            <a:endParaRPr lang="en-IN" dirty="0"/>
          </a:p>
          <a:p>
            <a:pPr marL="285750" indent="-285750">
              <a:buFont typeface="Arial" panose="020B0604020202020204" pitchFamily="34" charset="0"/>
              <a:buChar char="•"/>
            </a:pPr>
            <a:r>
              <a:rPr lang="en-IN" dirty="0"/>
              <a:t>Formatting date key column</a:t>
            </a:r>
          </a:p>
          <a:p>
            <a:pPr marL="285750" indent="-285750">
              <a:buFont typeface="Arial" panose="020B0604020202020204" pitchFamily="34" charset="0"/>
              <a:buChar char="•"/>
            </a:pPr>
            <a:r>
              <a:rPr lang="en-IN" dirty="0"/>
              <a:t>Finding Null values</a:t>
            </a:r>
          </a:p>
          <a:p>
            <a:pPr marL="285750" indent="-285750">
              <a:buFont typeface="Arial" panose="020B0604020202020204" pitchFamily="34" charset="0"/>
              <a:buChar char="•"/>
            </a:pPr>
            <a:r>
              <a:rPr lang="en-IN" dirty="0"/>
              <a:t>Merge queries to add country column.</a:t>
            </a:r>
          </a:p>
          <a:p>
            <a:pPr marL="285750" indent="-285750">
              <a:buFont typeface="Arial" panose="020B0604020202020204" pitchFamily="34" charset="0"/>
              <a:buChar char="•"/>
            </a:pPr>
            <a:r>
              <a:rPr lang="en-IN" dirty="0"/>
              <a:t>Adding attributes to get meaningful insights.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0" name="TextBox 19">
            <a:extLst>
              <a:ext uri="{FF2B5EF4-FFF2-40B4-BE49-F238E27FC236}">
                <a16:creationId xmlns:a16="http://schemas.microsoft.com/office/drawing/2014/main" id="{7D196274-D540-48A9-A322-92DEFE62CC6B}"/>
              </a:ext>
            </a:extLst>
          </p:cNvPr>
          <p:cNvSpPr txBox="1"/>
          <p:nvPr/>
        </p:nvSpPr>
        <p:spPr>
          <a:xfrm>
            <a:off x="5486400" y="1134208"/>
            <a:ext cx="5750169" cy="2031325"/>
          </a:xfrm>
          <a:prstGeom prst="rect">
            <a:avLst/>
          </a:prstGeom>
          <a:noFill/>
        </p:spPr>
        <p:txBody>
          <a:bodyPr wrap="square" rtlCol="0">
            <a:spAutoFit/>
          </a:bodyPr>
          <a:lstStyle/>
          <a:p>
            <a:r>
              <a:rPr lang="en-US" dirty="0"/>
              <a:t>    Data is critical for analysis because it forms the foundation upon which insights, decisions, and strategies are built.</a:t>
            </a:r>
          </a:p>
          <a:p>
            <a:endParaRPr lang="en-US" dirty="0"/>
          </a:p>
          <a:p>
            <a:pPr marL="285750" indent="-285750">
              <a:buFont typeface="Wingdings" panose="05000000000000000000" pitchFamily="2" charset="2"/>
              <a:buChar char="Ø"/>
            </a:pPr>
            <a:r>
              <a:rPr lang="en-US" dirty="0"/>
              <a:t>      Informed decision making</a:t>
            </a:r>
          </a:p>
          <a:p>
            <a:pPr marL="285750" indent="-285750">
              <a:buFont typeface="Wingdings" panose="05000000000000000000" pitchFamily="2" charset="2"/>
              <a:buChar char="Ø"/>
            </a:pPr>
            <a:r>
              <a:rPr lang="en-US" dirty="0"/>
              <a:t>      Identifying patterns and trends</a:t>
            </a:r>
          </a:p>
          <a:p>
            <a:pPr marL="285750" indent="-285750">
              <a:buFont typeface="Wingdings" panose="05000000000000000000" pitchFamily="2" charset="2"/>
              <a:buChar char="Ø"/>
            </a:pPr>
            <a:r>
              <a:rPr lang="en-US" dirty="0"/>
              <a:t>      Risk management</a:t>
            </a:r>
          </a:p>
          <a:p>
            <a:pPr marL="285750" indent="-285750">
              <a:buFont typeface="Wingdings" panose="05000000000000000000" pitchFamily="2" charset="2"/>
              <a:buChar char="Ø"/>
            </a:pPr>
            <a:r>
              <a:rPr lang="en-US" dirty="0"/>
              <a:t>      Predictive Analysis</a:t>
            </a:r>
            <a:endParaRPr lang="en-IN" dirty="0"/>
          </a:p>
        </p:txBody>
      </p:sp>
      <p:pic>
        <p:nvPicPr>
          <p:cNvPr id="5122" name="Picture 2" descr="What Does a Business Data Analyst Do? 2024 Career Guide | Coursera">
            <a:extLst>
              <a:ext uri="{FF2B5EF4-FFF2-40B4-BE49-F238E27FC236}">
                <a16:creationId xmlns:a16="http://schemas.microsoft.com/office/drawing/2014/main" id="{CBA27E20-A272-4DCA-B5E1-094FEE4C7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225" y="3560884"/>
            <a:ext cx="4111229" cy="186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8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470680" y="512064"/>
            <a:ext cx="6356840" cy="639728"/>
          </a:xfrm>
        </p:spPr>
        <p:txBody>
          <a:bodyPr/>
          <a:lstStyle/>
          <a:p>
            <a:r>
              <a:rPr lang="en-US" sz="3200" dirty="0"/>
              <a:t>ANALYTICAL APPROACH</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017201C7-AEC1-4ADE-B0C9-EF14F751912E}"/>
              </a:ext>
            </a:extLst>
          </p:cNvPr>
          <p:cNvSpPr>
            <a:spLocks noGrp="1"/>
          </p:cNvSpPr>
          <p:nvPr>
            <p:ph idx="1"/>
          </p:nvPr>
        </p:nvSpPr>
        <p:spPr>
          <a:xfrm>
            <a:off x="290147" y="1784838"/>
            <a:ext cx="6884376" cy="4168610"/>
          </a:xfrm>
        </p:spPr>
        <p:txBody>
          <a:bodyPr/>
          <a:lstStyle/>
          <a:p>
            <a:pPr algn="just">
              <a:lnSpc>
                <a:spcPct val="100000"/>
              </a:lnSpc>
            </a:pPr>
            <a:r>
              <a:rPr lang="en-IN" sz="2000" b="1" dirty="0"/>
              <a:t>Data cleaning: </a:t>
            </a:r>
            <a:r>
              <a:rPr lang="en-IN" sz="2000" dirty="0"/>
              <a:t>used find and replace to format the date key column</a:t>
            </a:r>
          </a:p>
          <a:p>
            <a:pPr algn="just">
              <a:lnSpc>
                <a:spcPct val="100000"/>
              </a:lnSpc>
            </a:pPr>
            <a:r>
              <a:rPr lang="en-IN" sz="2000" b="1" dirty="0"/>
              <a:t>Data enrichment: </a:t>
            </a:r>
            <a:r>
              <a:rPr lang="en-IN" sz="2000" dirty="0"/>
              <a:t>used merge query to extract the country names for the given country codes</a:t>
            </a:r>
          </a:p>
          <a:p>
            <a:pPr algn="just">
              <a:lnSpc>
                <a:spcPct val="100000"/>
              </a:lnSpc>
            </a:pPr>
            <a:r>
              <a:rPr lang="en-IN" sz="2000" b="1" dirty="0"/>
              <a:t>Descriptive analysis: </a:t>
            </a:r>
            <a:r>
              <a:rPr lang="en-US" sz="2000" dirty="0"/>
              <a:t>used pivot tables to find the number of restaurants with the average rating across various regions and to summarize important metrics.</a:t>
            </a:r>
          </a:p>
          <a:p>
            <a:pPr algn="just">
              <a:lnSpc>
                <a:spcPct val="100000"/>
              </a:lnSpc>
            </a:pPr>
            <a:r>
              <a:rPr lang="en-US" sz="2000" b="1" dirty="0"/>
              <a:t>Visual analysis: </a:t>
            </a:r>
            <a:r>
              <a:rPr lang="en-US" sz="2000" dirty="0"/>
              <a:t>created different pivot charts such as column chart/ stacked column chart, pie charts,</a:t>
            </a:r>
            <a:r>
              <a:rPr lang="en-IN" sz="2000" dirty="0"/>
              <a:t> bar charts etc.</a:t>
            </a:r>
          </a:p>
          <a:p>
            <a:pPr algn="just">
              <a:lnSpc>
                <a:spcPct val="100000"/>
              </a:lnSpc>
            </a:pPr>
            <a:r>
              <a:rPr lang="en-IN" sz="2000" b="1" dirty="0"/>
              <a:t>Visualization: </a:t>
            </a:r>
            <a:r>
              <a:rPr lang="en-US" sz="2000" dirty="0"/>
              <a:t>Designed dashboards to facilitate interactive data exploration and data display.</a:t>
            </a:r>
          </a:p>
        </p:txBody>
      </p:sp>
      <p:pic>
        <p:nvPicPr>
          <p:cNvPr id="6153" name="Picture 9" descr="Data Cleaning Vector Art, Icons, and Graphics for Free Download">
            <a:extLst>
              <a:ext uri="{FF2B5EF4-FFF2-40B4-BE49-F238E27FC236}">
                <a16:creationId xmlns:a16="http://schemas.microsoft.com/office/drawing/2014/main" id="{729F225D-ECDF-4DEA-BB59-6FA1791C5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945" y="1411205"/>
            <a:ext cx="1738200" cy="1644082"/>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microsoft excel data visualization tool">
            <a:extLst>
              <a:ext uri="{FF2B5EF4-FFF2-40B4-BE49-F238E27FC236}">
                <a16:creationId xmlns:a16="http://schemas.microsoft.com/office/drawing/2014/main" id="{124D5BD2-FEA4-4899-AB0D-0CF14325A6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86" t="25199" b="407"/>
          <a:stretch/>
        </p:blipFill>
        <p:spPr bwMode="auto">
          <a:xfrm>
            <a:off x="7386875" y="3429000"/>
            <a:ext cx="1890267" cy="1575467"/>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What to Consider When Creating Data Visualizations in Excel">
            <a:extLst>
              <a:ext uri="{FF2B5EF4-FFF2-40B4-BE49-F238E27FC236}">
                <a16:creationId xmlns:a16="http://schemas.microsoft.com/office/drawing/2014/main" id="{B137E4AE-7F6E-4D8C-A5BE-1DE88DB4A7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3" r="26646"/>
          <a:stretch/>
        </p:blipFill>
        <p:spPr bwMode="auto">
          <a:xfrm>
            <a:off x="10105623" y="3539725"/>
            <a:ext cx="1890268" cy="146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8495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{0541EA9C-9E9C-4777-B9B8-F7D43FDAD791}tf11429527_win32</Template>
  <TotalTime>644</TotalTime>
  <Words>964</Words>
  <Application>Microsoft Office PowerPoint</Application>
  <PresentationFormat>Widescreen</PresentationFormat>
  <Paragraphs>203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Karla</vt:lpstr>
      <vt:lpstr>source-serif-pro</vt:lpstr>
      <vt:lpstr>Switzer</vt:lpstr>
      <vt:lpstr>Univers Condensed Light</vt:lpstr>
      <vt:lpstr>Wingdings</vt:lpstr>
      <vt:lpstr>Office Theme</vt:lpstr>
      <vt:lpstr>Zomato Expansion Analysis </vt:lpstr>
      <vt:lpstr>AGENDA</vt:lpstr>
      <vt:lpstr>INTRODUCTION </vt:lpstr>
      <vt:lpstr>Do You know?   Zomato is the only food delivery app that operates in 24 countries.</vt:lpstr>
      <vt:lpstr>PRIMARY OBJECTIVES</vt:lpstr>
      <vt:lpstr>PowerPoint Presentation</vt:lpstr>
      <vt:lpstr>DATA OVERVIEW</vt:lpstr>
      <vt:lpstr>PowerPoint Presentation</vt:lpstr>
      <vt:lpstr>ANALYTICAL APPROACH</vt:lpstr>
      <vt:lpstr>No. of Restaurants opened in each year</vt:lpstr>
      <vt:lpstr>PowerPoint Presentation</vt:lpstr>
      <vt:lpstr>Suggested cities to open new restaurants</vt:lpstr>
      <vt:lpstr>PowerPoint Presentation</vt:lpstr>
      <vt:lpstr>Current expenditure on Suggested Countries</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Expansion Analysis</dc:title>
  <dc:creator>Sai Nikhil</dc:creator>
  <cp:lastModifiedBy>SAGAR</cp:lastModifiedBy>
  <cp:revision>30</cp:revision>
  <dcterms:created xsi:type="dcterms:W3CDTF">2024-04-16T07:37:02Z</dcterms:created>
  <dcterms:modified xsi:type="dcterms:W3CDTF">2024-05-20T06:03:35Z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