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256" r:id="rId5"/>
    <p:sldId id="261"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98" r:id="rId22"/>
    <p:sldId id="284" r:id="rId23"/>
    <p:sldId id="286" r:id="rId24"/>
    <p:sldId id="287" r:id="rId25"/>
    <p:sldId id="297" r:id="rId26"/>
    <p:sldId id="288" r:id="rId27"/>
    <p:sldId id="289" r:id="rId28"/>
    <p:sldId id="290" r:id="rId29"/>
    <p:sldId id="291" r:id="rId30"/>
    <p:sldId id="292" r:id="rId31"/>
    <p:sldId id="293" r:id="rId32"/>
    <p:sldId id="294" r:id="rId33"/>
    <p:sldId id="295" r:id="rId34"/>
    <p:sldId id="296" r:id="rId35"/>
    <p:sldId id="26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10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5/7/2021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5/7/2021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hyperlink" Target="https://resumebuild.com/" TargetMode="External"/><Relationship Id="rId2" Type="http://schemas.openxmlformats.org/officeDocument/2006/relationships/hyperlink" Target="https://www.cvmaker.com/" TargetMode="Externa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658303" y="1746339"/>
            <a:ext cx="7077456" cy="1243584"/>
          </a:xfrm>
        </p:spPr>
        <p:txBody>
          <a:bodyPr/>
          <a:lstStyle/>
          <a:p>
            <a:r>
              <a:rPr lang="en-US" sz="5400" dirty="0"/>
              <a:t>Portfolio Management System (PortfolioBox)</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989266" y="5374913"/>
            <a:ext cx="5106734" cy="1114161"/>
          </a:xfrm>
        </p:spPr>
        <p:txBody>
          <a:bodyPr>
            <a:noAutofit/>
          </a:bodyPr>
          <a:lstStyle/>
          <a:p>
            <a:pPr algn="ctr"/>
            <a:r>
              <a:rPr lang="en-US" sz="1700" b="1" dirty="0"/>
              <a:t>Developed By</a:t>
            </a:r>
          </a:p>
          <a:p>
            <a:pPr marL="285750" indent="-285750" algn="just">
              <a:buFont typeface="Arial" panose="020B0604020202020204" pitchFamily="34" charset="0"/>
              <a:buChar char="•"/>
            </a:pPr>
            <a:r>
              <a:rPr lang="en-US" sz="1700" b="1" dirty="0"/>
              <a:t>SAGAR PIPALIYA 19MCA028</a:t>
            </a:r>
          </a:p>
          <a:p>
            <a:pPr marL="285750" indent="-285750" algn="just">
              <a:buFont typeface="Arial" panose="020B0604020202020204" pitchFamily="34" charset="0"/>
              <a:buChar char="•"/>
            </a:pPr>
            <a:r>
              <a:rPr lang="en-US" sz="1700" b="1" dirty="0"/>
              <a:t>NIKUNJ KATARIYA 19MCA010</a:t>
            </a:r>
          </a:p>
        </p:txBody>
      </p:sp>
      <p:pic>
        <p:nvPicPr>
          <p:cNvPr id="5" name="Picture 4">
            <a:extLst>
              <a:ext uri="{FF2B5EF4-FFF2-40B4-BE49-F238E27FC236}">
                <a16:creationId xmlns:a16="http://schemas.microsoft.com/office/drawing/2014/main" id="{07A10A8B-45E8-4CB5-8C5F-C478FE819645}"/>
              </a:ext>
            </a:extLst>
          </p:cNvPr>
          <p:cNvPicPr>
            <a:picLocks noChangeAspect="1"/>
          </p:cNvPicPr>
          <p:nvPr/>
        </p:nvPicPr>
        <p:blipFill>
          <a:blip r:embed="rId2"/>
          <a:stretch>
            <a:fillRect/>
          </a:stretch>
        </p:blipFill>
        <p:spPr>
          <a:xfrm>
            <a:off x="10106978" y="-107611"/>
            <a:ext cx="2085022" cy="1853950"/>
          </a:xfrm>
          <a:prstGeom prst="rect">
            <a:avLst/>
          </a:prstGeom>
        </p:spPr>
      </p:pic>
      <p:sp>
        <p:nvSpPr>
          <p:cNvPr id="6" name="Subtitle 2">
            <a:extLst>
              <a:ext uri="{FF2B5EF4-FFF2-40B4-BE49-F238E27FC236}">
                <a16:creationId xmlns:a16="http://schemas.microsoft.com/office/drawing/2014/main" id="{AF38FE17-0927-4A7A-8C63-3FC1F4DB23D8}"/>
              </a:ext>
            </a:extLst>
          </p:cNvPr>
          <p:cNvSpPr txBox="1">
            <a:spLocks/>
          </p:cNvSpPr>
          <p:nvPr/>
        </p:nvSpPr>
        <p:spPr>
          <a:xfrm>
            <a:off x="7297615" y="5497654"/>
            <a:ext cx="4514719" cy="86868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Guided By</a:t>
            </a:r>
          </a:p>
          <a:p>
            <a:pPr algn="ctr"/>
            <a:r>
              <a:rPr lang="en-US" b="1" dirty="0"/>
              <a:t>ASST. PROF. RUSHABH SHAH</a:t>
            </a:r>
          </a:p>
        </p:txBody>
      </p:sp>
      <p:pic>
        <p:nvPicPr>
          <p:cNvPr id="15" name="Picture 14">
            <a:extLst>
              <a:ext uri="{FF2B5EF4-FFF2-40B4-BE49-F238E27FC236}">
                <a16:creationId xmlns:a16="http://schemas.microsoft.com/office/drawing/2014/main" id="{7D08196C-E0B9-42B1-A909-CC849F731C32}"/>
              </a:ext>
            </a:extLst>
          </p:cNvPr>
          <p:cNvPicPr>
            <a:picLocks noChangeAspect="1"/>
          </p:cNvPicPr>
          <p:nvPr/>
        </p:nvPicPr>
        <p:blipFill>
          <a:blip r:embed="rId3"/>
          <a:stretch>
            <a:fillRect/>
          </a:stretch>
        </p:blipFill>
        <p:spPr>
          <a:xfrm>
            <a:off x="6025880" y="3315051"/>
            <a:ext cx="1644461" cy="3174023"/>
          </a:xfrm>
          <a:prstGeom prst="rect">
            <a:avLst/>
          </a:prstGeom>
        </p:spPr>
      </p:pic>
    </p:spTree>
    <p:extLst>
      <p:ext uri="{BB962C8B-B14F-4D97-AF65-F5344CB8AC3E}">
        <p14:creationId xmlns:p14="http://schemas.microsoft.com/office/powerpoint/2010/main" val="394693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Scope of User</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16" name="Content Placeholder 2">
            <a:extLst>
              <a:ext uri="{FF2B5EF4-FFF2-40B4-BE49-F238E27FC236}">
                <a16:creationId xmlns:a16="http://schemas.microsoft.com/office/drawing/2014/main" id="{1A03BB8C-C3A7-4521-B7B7-29F088EC7ED8}"/>
              </a:ext>
            </a:extLst>
          </p:cNvPr>
          <p:cNvSpPr txBox="1">
            <a:spLocks/>
          </p:cNvSpPr>
          <p:nvPr/>
        </p:nvSpPr>
        <p:spPr>
          <a:xfrm>
            <a:off x="213457" y="1849484"/>
            <a:ext cx="10662627" cy="3909477"/>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mj-lt"/>
              <a:buAutoNum type="arabicPeriod"/>
            </a:pPr>
            <a:r>
              <a:rPr lang="en-IN" dirty="0">
                <a:solidFill>
                  <a:schemeClr val="bg1"/>
                </a:solidFill>
                <a:latin typeface="Arial (Body)"/>
              </a:rPr>
              <a:t>View Details</a:t>
            </a:r>
          </a:p>
          <a:p>
            <a:pPr marL="342900" indent="-342900" algn="just">
              <a:buFont typeface="+mj-lt"/>
              <a:buAutoNum type="arabicPeriod"/>
            </a:pPr>
            <a:endParaRPr lang="en-IN" dirty="0">
              <a:solidFill>
                <a:schemeClr val="bg1"/>
              </a:solidFill>
              <a:latin typeface="Arial (Body)"/>
            </a:endParaRPr>
          </a:p>
          <a:p>
            <a:pPr marL="342900" indent="-342900" algn="just">
              <a:buFont typeface="+mj-lt"/>
              <a:buAutoNum type="arabicPeriod"/>
            </a:pPr>
            <a:r>
              <a:rPr lang="en-IN" dirty="0">
                <a:solidFill>
                  <a:schemeClr val="bg1"/>
                </a:solidFill>
                <a:latin typeface="Arial (Body)"/>
              </a:rPr>
              <a:t>Modify Details</a:t>
            </a:r>
          </a:p>
          <a:p>
            <a:pPr marL="342900" indent="-342900" algn="just">
              <a:buFont typeface="+mj-lt"/>
              <a:buAutoNum type="arabicPeriod"/>
            </a:pPr>
            <a:endParaRPr lang="en-IN" dirty="0">
              <a:solidFill>
                <a:schemeClr val="bg1"/>
              </a:solidFill>
              <a:latin typeface="Arial (Body)"/>
            </a:endParaRPr>
          </a:p>
          <a:p>
            <a:pPr marL="342900" indent="-342900" algn="just">
              <a:buFont typeface="+mj-lt"/>
              <a:buAutoNum type="arabicPeriod"/>
            </a:pPr>
            <a:r>
              <a:rPr lang="en-US" dirty="0">
                <a:solidFill>
                  <a:schemeClr val="bg1"/>
                </a:solidFill>
                <a:latin typeface="Arial (Body)"/>
              </a:rPr>
              <a:t>Add new Details</a:t>
            </a:r>
          </a:p>
        </p:txBody>
      </p:sp>
    </p:spTree>
    <p:extLst>
      <p:ext uri="{BB962C8B-B14F-4D97-AF65-F5344CB8AC3E}">
        <p14:creationId xmlns:p14="http://schemas.microsoft.com/office/powerpoint/2010/main" val="125693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UML Diagrams</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16" name="Content Placeholder 2">
            <a:extLst>
              <a:ext uri="{FF2B5EF4-FFF2-40B4-BE49-F238E27FC236}">
                <a16:creationId xmlns:a16="http://schemas.microsoft.com/office/drawing/2014/main" id="{1A03BB8C-C3A7-4521-B7B7-29F088EC7ED8}"/>
              </a:ext>
            </a:extLst>
          </p:cNvPr>
          <p:cNvSpPr txBox="1">
            <a:spLocks/>
          </p:cNvSpPr>
          <p:nvPr/>
        </p:nvSpPr>
        <p:spPr>
          <a:xfrm>
            <a:off x="213457" y="1849484"/>
            <a:ext cx="10662627" cy="3909477"/>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mj-lt"/>
              <a:buAutoNum type="arabicPeriod"/>
            </a:pPr>
            <a:r>
              <a:rPr lang="en-IN" dirty="0">
                <a:solidFill>
                  <a:schemeClr val="bg1"/>
                </a:solidFill>
                <a:latin typeface="Arial (Body)"/>
              </a:rPr>
              <a:t>Use-Case Diagram</a:t>
            </a:r>
          </a:p>
          <a:p>
            <a:pPr marL="342900" indent="-342900" algn="just">
              <a:buFont typeface="+mj-lt"/>
              <a:buAutoNum type="arabicPeriod"/>
            </a:pPr>
            <a:r>
              <a:rPr lang="en-IN" dirty="0">
                <a:solidFill>
                  <a:schemeClr val="bg1"/>
                </a:solidFill>
                <a:latin typeface="Arial (Body)"/>
              </a:rPr>
              <a:t>Activity Diagram</a:t>
            </a:r>
          </a:p>
          <a:p>
            <a:pPr marL="342900" indent="-342900" algn="just">
              <a:buFont typeface="+mj-lt"/>
              <a:buAutoNum type="arabicPeriod"/>
            </a:pPr>
            <a:r>
              <a:rPr lang="en-IN" dirty="0">
                <a:solidFill>
                  <a:schemeClr val="bg1"/>
                </a:solidFill>
                <a:latin typeface="Arial (Body)"/>
              </a:rPr>
              <a:t>Sequence Diagram</a:t>
            </a:r>
          </a:p>
          <a:p>
            <a:pPr marL="342900" indent="-342900" algn="just">
              <a:buFont typeface="+mj-lt"/>
              <a:buAutoNum type="arabicPeriod"/>
            </a:pPr>
            <a:r>
              <a:rPr lang="en-IN" dirty="0">
                <a:solidFill>
                  <a:schemeClr val="bg1"/>
                </a:solidFill>
                <a:latin typeface="Arial (Body)"/>
              </a:rPr>
              <a:t>State Chart Diagram</a:t>
            </a:r>
          </a:p>
          <a:p>
            <a:pPr marL="342900" indent="-342900" algn="just">
              <a:buFont typeface="+mj-lt"/>
              <a:buAutoNum type="arabicPeriod"/>
            </a:pPr>
            <a:r>
              <a:rPr lang="en-IN" dirty="0">
                <a:solidFill>
                  <a:schemeClr val="bg1"/>
                </a:solidFill>
                <a:latin typeface="Arial (Body)"/>
              </a:rPr>
              <a:t>Class Diagram</a:t>
            </a:r>
            <a:endParaRPr lang="en-US" dirty="0">
              <a:solidFill>
                <a:schemeClr val="bg1"/>
              </a:solidFill>
              <a:latin typeface="Arial (Body)"/>
            </a:endParaRPr>
          </a:p>
        </p:txBody>
      </p:sp>
    </p:spTree>
    <p:extLst>
      <p:ext uri="{BB962C8B-B14F-4D97-AF65-F5344CB8AC3E}">
        <p14:creationId xmlns:p14="http://schemas.microsoft.com/office/powerpoint/2010/main" val="260811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1. Use-Case Diagram</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5" name="Content Placeholder 2">
            <a:extLst>
              <a:ext uri="{FF2B5EF4-FFF2-40B4-BE49-F238E27FC236}">
                <a16:creationId xmlns:a16="http://schemas.microsoft.com/office/drawing/2014/main" id="{0AA802A7-B41D-4550-AA78-87C387486599}"/>
              </a:ext>
            </a:extLst>
          </p:cNvPr>
          <p:cNvSpPr txBox="1">
            <a:spLocks/>
          </p:cNvSpPr>
          <p:nvPr/>
        </p:nvSpPr>
        <p:spPr>
          <a:xfrm>
            <a:off x="213457" y="1849484"/>
            <a:ext cx="10662627" cy="3909477"/>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mj-lt"/>
              <a:buAutoNum type="arabicPeriod"/>
            </a:pPr>
            <a:r>
              <a:rPr lang="en-IN" dirty="0">
                <a:solidFill>
                  <a:schemeClr val="bg1"/>
                </a:solidFill>
                <a:latin typeface="Arial (Body)"/>
              </a:rPr>
              <a:t>Admin</a:t>
            </a:r>
          </a:p>
          <a:p>
            <a:pPr marL="342900" indent="-342900" algn="just">
              <a:buFont typeface="+mj-lt"/>
              <a:buAutoNum type="arabicPeriod"/>
            </a:pPr>
            <a:r>
              <a:rPr lang="en-IN" dirty="0">
                <a:solidFill>
                  <a:schemeClr val="bg1"/>
                </a:solidFill>
                <a:latin typeface="Arial (Body)"/>
              </a:rPr>
              <a:t>User</a:t>
            </a:r>
            <a:endParaRPr lang="en-US" dirty="0">
              <a:solidFill>
                <a:schemeClr val="bg1"/>
              </a:solidFill>
              <a:latin typeface="Arial (Body)"/>
            </a:endParaRPr>
          </a:p>
        </p:txBody>
      </p:sp>
    </p:spTree>
    <p:extLst>
      <p:ext uri="{BB962C8B-B14F-4D97-AF65-F5344CB8AC3E}">
        <p14:creationId xmlns:p14="http://schemas.microsoft.com/office/powerpoint/2010/main" val="295433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1. Use-Case Diagram</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7" name="TextBox 6">
            <a:extLst>
              <a:ext uri="{FF2B5EF4-FFF2-40B4-BE49-F238E27FC236}">
                <a16:creationId xmlns:a16="http://schemas.microsoft.com/office/drawing/2014/main" id="{5A2FA51E-4F94-4C5F-9E76-853A9AE46859}"/>
              </a:ext>
            </a:extLst>
          </p:cNvPr>
          <p:cNvSpPr txBox="1"/>
          <p:nvPr/>
        </p:nvSpPr>
        <p:spPr>
          <a:xfrm>
            <a:off x="668215" y="1485899"/>
            <a:ext cx="2206870" cy="400110"/>
          </a:xfrm>
          <a:prstGeom prst="rect">
            <a:avLst/>
          </a:prstGeom>
          <a:noFill/>
        </p:spPr>
        <p:txBody>
          <a:bodyPr wrap="square" rtlCol="0">
            <a:spAutoFit/>
          </a:bodyPr>
          <a:lstStyle/>
          <a:p>
            <a:r>
              <a:rPr lang="en-IN" sz="2000" b="1" dirty="0">
                <a:solidFill>
                  <a:schemeClr val="bg1"/>
                </a:solidFill>
              </a:rPr>
              <a:t>(Admin)</a:t>
            </a:r>
            <a:endParaRPr lang="en-US" sz="2000" b="1" dirty="0">
              <a:solidFill>
                <a:schemeClr val="bg1"/>
              </a:solidFill>
            </a:endParaRPr>
          </a:p>
        </p:txBody>
      </p:sp>
      <p:pic>
        <p:nvPicPr>
          <p:cNvPr id="6" name="Picture 5">
            <a:extLst>
              <a:ext uri="{FF2B5EF4-FFF2-40B4-BE49-F238E27FC236}">
                <a16:creationId xmlns:a16="http://schemas.microsoft.com/office/drawing/2014/main" id="{80B99679-94CB-491F-9BC7-B0B630F2AA84}"/>
              </a:ext>
            </a:extLst>
          </p:cNvPr>
          <p:cNvPicPr>
            <a:picLocks noChangeAspect="1"/>
          </p:cNvPicPr>
          <p:nvPr/>
        </p:nvPicPr>
        <p:blipFill>
          <a:blip r:embed="rId2"/>
          <a:stretch>
            <a:fillRect/>
          </a:stretch>
        </p:blipFill>
        <p:spPr>
          <a:xfrm>
            <a:off x="4693194" y="1146996"/>
            <a:ext cx="6094459" cy="5384753"/>
          </a:xfrm>
          <a:prstGeom prst="rect">
            <a:avLst/>
          </a:prstGeom>
        </p:spPr>
      </p:pic>
    </p:spTree>
    <p:extLst>
      <p:ext uri="{BB962C8B-B14F-4D97-AF65-F5344CB8AC3E}">
        <p14:creationId xmlns:p14="http://schemas.microsoft.com/office/powerpoint/2010/main" val="154272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1. Use-Case Diagram</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7" name="TextBox 6">
            <a:extLst>
              <a:ext uri="{FF2B5EF4-FFF2-40B4-BE49-F238E27FC236}">
                <a16:creationId xmlns:a16="http://schemas.microsoft.com/office/drawing/2014/main" id="{5A2FA51E-4F94-4C5F-9E76-853A9AE46859}"/>
              </a:ext>
            </a:extLst>
          </p:cNvPr>
          <p:cNvSpPr txBox="1"/>
          <p:nvPr/>
        </p:nvSpPr>
        <p:spPr>
          <a:xfrm>
            <a:off x="668215" y="1485899"/>
            <a:ext cx="2206870" cy="400110"/>
          </a:xfrm>
          <a:prstGeom prst="rect">
            <a:avLst/>
          </a:prstGeom>
          <a:noFill/>
        </p:spPr>
        <p:txBody>
          <a:bodyPr wrap="square" rtlCol="0">
            <a:spAutoFit/>
          </a:bodyPr>
          <a:lstStyle/>
          <a:p>
            <a:r>
              <a:rPr lang="en-IN" sz="2000" b="1" dirty="0">
                <a:solidFill>
                  <a:schemeClr val="bg1"/>
                </a:solidFill>
              </a:rPr>
              <a:t>(User)</a:t>
            </a:r>
            <a:endParaRPr lang="en-US" sz="2000" b="1" dirty="0">
              <a:solidFill>
                <a:schemeClr val="bg1"/>
              </a:solidFill>
            </a:endParaRPr>
          </a:p>
        </p:txBody>
      </p:sp>
      <p:pic>
        <p:nvPicPr>
          <p:cNvPr id="8" name="Picture 7">
            <a:extLst>
              <a:ext uri="{FF2B5EF4-FFF2-40B4-BE49-F238E27FC236}">
                <a16:creationId xmlns:a16="http://schemas.microsoft.com/office/drawing/2014/main" id="{A9CD054F-FB1A-4095-BCF1-E2CDF38C8FF0}"/>
              </a:ext>
            </a:extLst>
          </p:cNvPr>
          <p:cNvPicPr>
            <a:picLocks noChangeAspect="1"/>
          </p:cNvPicPr>
          <p:nvPr/>
        </p:nvPicPr>
        <p:blipFill>
          <a:blip r:embed="rId2"/>
          <a:stretch>
            <a:fillRect/>
          </a:stretch>
        </p:blipFill>
        <p:spPr>
          <a:xfrm>
            <a:off x="4618285" y="1254402"/>
            <a:ext cx="6100350" cy="5214637"/>
          </a:xfrm>
          <a:prstGeom prst="rect">
            <a:avLst/>
          </a:prstGeom>
        </p:spPr>
      </p:pic>
    </p:spTree>
    <p:extLst>
      <p:ext uri="{BB962C8B-B14F-4D97-AF65-F5344CB8AC3E}">
        <p14:creationId xmlns:p14="http://schemas.microsoft.com/office/powerpoint/2010/main" val="397622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2. Activity Diagram</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5" name="Content Placeholder 2">
            <a:extLst>
              <a:ext uri="{FF2B5EF4-FFF2-40B4-BE49-F238E27FC236}">
                <a16:creationId xmlns:a16="http://schemas.microsoft.com/office/drawing/2014/main" id="{0AA802A7-B41D-4550-AA78-87C387486599}"/>
              </a:ext>
            </a:extLst>
          </p:cNvPr>
          <p:cNvSpPr txBox="1">
            <a:spLocks/>
          </p:cNvSpPr>
          <p:nvPr/>
        </p:nvSpPr>
        <p:spPr>
          <a:xfrm>
            <a:off x="213457" y="1849484"/>
            <a:ext cx="10662627" cy="3909477"/>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mj-lt"/>
              <a:buAutoNum type="arabicPeriod"/>
            </a:pPr>
            <a:r>
              <a:rPr lang="en-IN" dirty="0">
                <a:solidFill>
                  <a:schemeClr val="bg1"/>
                </a:solidFill>
                <a:latin typeface="Arial (Body)"/>
              </a:rPr>
              <a:t>Admin</a:t>
            </a:r>
          </a:p>
          <a:p>
            <a:pPr marL="342900" indent="-342900" algn="just">
              <a:buFont typeface="+mj-lt"/>
              <a:buAutoNum type="arabicPeriod"/>
            </a:pPr>
            <a:r>
              <a:rPr lang="en-IN" dirty="0">
                <a:solidFill>
                  <a:schemeClr val="bg1"/>
                </a:solidFill>
                <a:latin typeface="Arial (Body)"/>
              </a:rPr>
              <a:t>User</a:t>
            </a:r>
            <a:endParaRPr lang="en-US" dirty="0">
              <a:solidFill>
                <a:schemeClr val="bg1"/>
              </a:solidFill>
              <a:latin typeface="Arial (Body)"/>
            </a:endParaRPr>
          </a:p>
        </p:txBody>
      </p:sp>
    </p:spTree>
    <p:extLst>
      <p:ext uri="{BB962C8B-B14F-4D97-AF65-F5344CB8AC3E}">
        <p14:creationId xmlns:p14="http://schemas.microsoft.com/office/powerpoint/2010/main" val="3388758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2. Activity Diagram</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6" name="TextBox 5">
            <a:extLst>
              <a:ext uri="{FF2B5EF4-FFF2-40B4-BE49-F238E27FC236}">
                <a16:creationId xmlns:a16="http://schemas.microsoft.com/office/drawing/2014/main" id="{E192C583-06BB-4932-BCE4-F98F244A2B4E}"/>
              </a:ext>
            </a:extLst>
          </p:cNvPr>
          <p:cNvSpPr txBox="1"/>
          <p:nvPr/>
        </p:nvSpPr>
        <p:spPr>
          <a:xfrm>
            <a:off x="668215" y="1485899"/>
            <a:ext cx="2206870" cy="400110"/>
          </a:xfrm>
          <a:prstGeom prst="rect">
            <a:avLst/>
          </a:prstGeom>
          <a:noFill/>
        </p:spPr>
        <p:txBody>
          <a:bodyPr wrap="square" rtlCol="0">
            <a:spAutoFit/>
          </a:bodyPr>
          <a:lstStyle/>
          <a:p>
            <a:r>
              <a:rPr lang="en-IN" sz="2000" b="1" dirty="0">
                <a:solidFill>
                  <a:schemeClr val="bg1"/>
                </a:solidFill>
              </a:rPr>
              <a:t>(Admin)</a:t>
            </a:r>
            <a:endParaRPr lang="en-US" sz="2000" b="1" dirty="0">
              <a:solidFill>
                <a:schemeClr val="bg1"/>
              </a:solidFill>
            </a:endParaRPr>
          </a:p>
        </p:txBody>
      </p:sp>
      <p:pic>
        <p:nvPicPr>
          <p:cNvPr id="9" name="Picture 8">
            <a:extLst>
              <a:ext uri="{FF2B5EF4-FFF2-40B4-BE49-F238E27FC236}">
                <a16:creationId xmlns:a16="http://schemas.microsoft.com/office/drawing/2014/main" id="{32740845-68AC-4CDA-92AE-D7AA254A3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141" y="1532719"/>
            <a:ext cx="9796818" cy="5147481"/>
          </a:xfrm>
          <a:prstGeom prst="rect">
            <a:avLst/>
          </a:prstGeom>
        </p:spPr>
      </p:pic>
    </p:spTree>
    <p:extLst>
      <p:ext uri="{BB962C8B-B14F-4D97-AF65-F5344CB8AC3E}">
        <p14:creationId xmlns:p14="http://schemas.microsoft.com/office/powerpoint/2010/main" val="140271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2. Activity Diagram</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6" name="TextBox 5">
            <a:extLst>
              <a:ext uri="{FF2B5EF4-FFF2-40B4-BE49-F238E27FC236}">
                <a16:creationId xmlns:a16="http://schemas.microsoft.com/office/drawing/2014/main" id="{E192C583-06BB-4932-BCE4-F98F244A2B4E}"/>
              </a:ext>
            </a:extLst>
          </p:cNvPr>
          <p:cNvSpPr txBox="1"/>
          <p:nvPr/>
        </p:nvSpPr>
        <p:spPr>
          <a:xfrm>
            <a:off x="668215" y="1485899"/>
            <a:ext cx="2206870" cy="400110"/>
          </a:xfrm>
          <a:prstGeom prst="rect">
            <a:avLst/>
          </a:prstGeom>
          <a:noFill/>
        </p:spPr>
        <p:txBody>
          <a:bodyPr wrap="square" rtlCol="0">
            <a:spAutoFit/>
          </a:bodyPr>
          <a:lstStyle/>
          <a:p>
            <a:r>
              <a:rPr lang="en-IN" sz="2000" b="1" dirty="0">
                <a:solidFill>
                  <a:schemeClr val="bg1"/>
                </a:solidFill>
              </a:rPr>
              <a:t>(User)</a:t>
            </a:r>
            <a:endParaRPr lang="en-US" sz="2000" b="1" dirty="0">
              <a:solidFill>
                <a:schemeClr val="bg1"/>
              </a:solidFill>
            </a:endParaRPr>
          </a:p>
        </p:txBody>
      </p:sp>
      <p:pic>
        <p:nvPicPr>
          <p:cNvPr id="9" name="Picture 8">
            <a:extLst>
              <a:ext uri="{FF2B5EF4-FFF2-40B4-BE49-F238E27FC236}">
                <a16:creationId xmlns:a16="http://schemas.microsoft.com/office/drawing/2014/main" id="{F38ED4E4-DC99-48F6-8763-EDA7372F8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702" y="1292470"/>
            <a:ext cx="8846596" cy="5326184"/>
          </a:xfrm>
          <a:prstGeom prst="rect">
            <a:avLst/>
          </a:prstGeom>
        </p:spPr>
      </p:pic>
    </p:spTree>
    <p:extLst>
      <p:ext uri="{BB962C8B-B14F-4D97-AF65-F5344CB8AC3E}">
        <p14:creationId xmlns:p14="http://schemas.microsoft.com/office/powerpoint/2010/main" val="5433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3. Sequence Diagram</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
        <p:nvSpPr>
          <p:cNvPr id="6" name="TextBox 5">
            <a:extLst>
              <a:ext uri="{FF2B5EF4-FFF2-40B4-BE49-F238E27FC236}">
                <a16:creationId xmlns:a16="http://schemas.microsoft.com/office/drawing/2014/main" id="{E192C583-06BB-4932-BCE4-F98F244A2B4E}"/>
              </a:ext>
            </a:extLst>
          </p:cNvPr>
          <p:cNvSpPr txBox="1"/>
          <p:nvPr/>
        </p:nvSpPr>
        <p:spPr>
          <a:xfrm>
            <a:off x="668215" y="1485899"/>
            <a:ext cx="2206870" cy="400110"/>
          </a:xfrm>
          <a:prstGeom prst="rect">
            <a:avLst/>
          </a:prstGeom>
          <a:noFill/>
        </p:spPr>
        <p:txBody>
          <a:bodyPr wrap="square" rtlCol="0">
            <a:spAutoFit/>
          </a:bodyPr>
          <a:lstStyle/>
          <a:p>
            <a:r>
              <a:rPr lang="en-IN" sz="2000" b="1" dirty="0">
                <a:solidFill>
                  <a:schemeClr val="bg1"/>
                </a:solidFill>
              </a:rPr>
              <a:t>(User)</a:t>
            </a:r>
            <a:endParaRPr lang="en-US" sz="2000" b="1" dirty="0">
              <a:solidFill>
                <a:schemeClr val="bg1"/>
              </a:solidFill>
            </a:endParaRPr>
          </a:p>
        </p:txBody>
      </p:sp>
      <p:pic>
        <p:nvPicPr>
          <p:cNvPr id="7" name="Picture 6">
            <a:extLst>
              <a:ext uri="{FF2B5EF4-FFF2-40B4-BE49-F238E27FC236}">
                <a16:creationId xmlns:a16="http://schemas.microsoft.com/office/drawing/2014/main" id="{88E6D647-5DAD-43A0-B701-67D0B7838DF6}"/>
              </a:ext>
            </a:extLst>
          </p:cNvPr>
          <p:cNvPicPr>
            <a:picLocks noChangeAspect="1"/>
          </p:cNvPicPr>
          <p:nvPr/>
        </p:nvPicPr>
        <p:blipFill>
          <a:blip r:embed="rId2"/>
          <a:stretch>
            <a:fillRect/>
          </a:stretch>
        </p:blipFill>
        <p:spPr>
          <a:xfrm>
            <a:off x="1969477" y="1624130"/>
            <a:ext cx="8736397" cy="5056070"/>
          </a:xfrm>
          <a:prstGeom prst="rect">
            <a:avLst/>
          </a:prstGeom>
        </p:spPr>
      </p:pic>
    </p:spTree>
    <p:extLst>
      <p:ext uri="{BB962C8B-B14F-4D97-AF65-F5344CB8AC3E}">
        <p14:creationId xmlns:p14="http://schemas.microsoft.com/office/powerpoint/2010/main" val="155761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4. State Chart Diagram</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6" name="TextBox 5">
            <a:extLst>
              <a:ext uri="{FF2B5EF4-FFF2-40B4-BE49-F238E27FC236}">
                <a16:creationId xmlns:a16="http://schemas.microsoft.com/office/drawing/2014/main" id="{E192C583-06BB-4932-BCE4-F98F244A2B4E}"/>
              </a:ext>
            </a:extLst>
          </p:cNvPr>
          <p:cNvSpPr txBox="1"/>
          <p:nvPr/>
        </p:nvSpPr>
        <p:spPr>
          <a:xfrm>
            <a:off x="668215" y="1485899"/>
            <a:ext cx="2206870" cy="400110"/>
          </a:xfrm>
          <a:prstGeom prst="rect">
            <a:avLst/>
          </a:prstGeom>
          <a:noFill/>
        </p:spPr>
        <p:txBody>
          <a:bodyPr wrap="square" rtlCol="0">
            <a:spAutoFit/>
          </a:bodyPr>
          <a:lstStyle/>
          <a:p>
            <a:r>
              <a:rPr lang="en-IN" sz="2000" b="1" dirty="0">
                <a:solidFill>
                  <a:schemeClr val="bg1"/>
                </a:solidFill>
              </a:rPr>
              <a:t>(User)</a:t>
            </a:r>
            <a:endParaRPr lang="en-US" sz="2000" b="1" dirty="0">
              <a:solidFill>
                <a:schemeClr val="bg1"/>
              </a:solidFill>
            </a:endParaRPr>
          </a:p>
        </p:txBody>
      </p:sp>
      <p:pic>
        <p:nvPicPr>
          <p:cNvPr id="7" name="Picture 6">
            <a:extLst>
              <a:ext uri="{FF2B5EF4-FFF2-40B4-BE49-F238E27FC236}">
                <a16:creationId xmlns:a16="http://schemas.microsoft.com/office/drawing/2014/main" id="{EFD2A26A-29CE-4897-88E5-2E1520977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707" y="2348149"/>
            <a:ext cx="10951693" cy="2623843"/>
          </a:xfrm>
          <a:prstGeom prst="rect">
            <a:avLst/>
          </a:prstGeom>
        </p:spPr>
      </p:pic>
    </p:spTree>
    <p:extLst>
      <p:ext uri="{BB962C8B-B14F-4D97-AF65-F5344CB8AC3E}">
        <p14:creationId xmlns:p14="http://schemas.microsoft.com/office/powerpoint/2010/main" val="3503636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Project Profile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16" name="Content Placeholder 2">
            <a:extLst>
              <a:ext uri="{FF2B5EF4-FFF2-40B4-BE49-F238E27FC236}">
                <a16:creationId xmlns:a16="http://schemas.microsoft.com/office/drawing/2014/main" id="{1A03BB8C-C3A7-4521-B7B7-29F088EC7ED8}"/>
              </a:ext>
            </a:extLst>
          </p:cNvPr>
          <p:cNvSpPr txBox="1">
            <a:spLocks/>
          </p:cNvSpPr>
          <p:nvPr/>
        </p:nvSpPr>
        <p:spPr>
          <a:xfrm>
            <a:off x="444499" y="1817414"/>
            <a:ext cx="9596315" cy="3159031"/>
          </a:xfrm>
          <a:prstGeom prst="rect">
            <a:avLst/>
          </a:prstGeom>
        </p:spPr>
        <p:txBody>
          <a:bodyPr vert="horz" lIns="91440" tIns="45720" rIns="91440" bIns="45720" numCol="2"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700" b="1" dirty="0">
                <a:solidFill>
                  <a:schemeClr val="bg1"/>
                </a:solidFill>
                <a:latin typeface="Arial (Body)"/>
              </a:rPr>
              <a:t>Project Definition</a:t>
            </a:r>
          </a:p>
          <a:p>
            <a:pPr marL="285750" indent="-285750">
              <a:buFont typeface="Arial" panose="020B0604020202020204" pitchFamily="34" charset="0"/>
              <a:buChar char="•"/>
            </a:pPr>
            <a:r>
              <a:rPr lang="en-US" sz="1700" b="1" dirty="0">
                <a:solidFill>
                  <a:schemeClr val="bg1"/>
                </a:solidFill>
                <a:latin typeface="Arial (Body)"/>
              </a:rPr>
              <a:t>Project Profile</a:t>
            </a:r>
          </a:p>
          <a:p>
            <a:pPr marL="285750" indent="-285750">
              <a:buFont typeface="Arial" panose="020B0604020202020204" pitchFamily="34" charset="0"/>
              <a:buChar char="•"/>
            </a:pPr>
            <a:r>
              <a:rPr lang="en-US" sz="1700" b="1" dirty="0">
                <a:solidFill>
                  <a:schemeClr val="bg1"/>
                </a:solidFill>
                <a:latin typeface="Arial (Body)"/>
              </a:rPr>
              <a:t>Tools and Technologies</a:t>
            </a:r>
          </a:p>
          <a:p>
            <a:pPr marL="285750" indent="-285750">
              <a:buFont typeface="Arial" panose="020B0604020202020204" pitchFamily="34" charset="0"/>
              <a:buChar char="•"/>
            </a:pPr>
            <a:r>
              <a:rPr lang="en-US" sz="1700" b="1" dirty="0">
                <a:solidFill>
                  <a:schemeClr val="bg1"/>
                </a:solidFill>
                <a:latin typeface="Arial (Body)"/>
              </a:rPr>
              <a:t>Proposed System</a:t>
            </a:r>
          </a:p>
          <a:p>
            <a:pPr marL="285750" indent="-285750">
              <a:buFont typeface="Arial" panose="020B0604020202020204" pitchFamily="34" charset="0"/>
              <a:buChar char="•"/>
            </a:pPr>
            <a:r>
              <a:rPr lang="en-US" sz="1700" b="1" dirty="0">
                <a:solidFill>
                  <a:schemeClr val="bg1"/>
                </a:solidFill>
                <a:latin typeface="Arial (Body)"/>
              </a:rPr>
              <a:t>Objectives</a:t>
            </a:r>
          </a:p>
          <a:p>
            <a:pPr marL="285750" indent="-285750">
              <a:buFont typeface="Arial" panose="020B0604020202020204" pitchFamily="34" charset="0"/>
              <a:buChar char="•"/>
            </a:pPr>
            <a:r>
              <a:rPr lang="en-US" sz="1700" b="1" dirty="0">
                <a:solidFill>
                  <a:schemeClr val="bg1"/>
                </a:solidFill>
                <a:latin typeface="Arial (Body)"/>
              </a:rPr>
              <a:t>Users of the system</a:t>
            </a:r>
          </a:p>
          <a:p>
            <a:pPr marL="285750" indent="-285750">
              <a:buFont typeface="Arial" panose="020B0604020202020204" pitchFamily="34" charset="0"/>
              <a:buChar char="•"/>
            </a:pPr>
            <a:r>
              <a:rPr lang="en-US" sz="1700" b="1" dirty="0">
                <a:solidFill>
                  <a:schemeClr val="bg1"/>
                </a:solidFill>
                <a:latin typeface="Arial (Body)"/>
              </a:rPr>
              <a:t>UML Diagram</a:t>
            </a:r>
          </a:p>
          <a:p>
            <a:pPr marL="285750" indent="-285750">
              <a:buFont typeface="Arial" panose="020B0604020202020204" pitchFamily="34" charset="0"/>
              <a:buChar char="•"/>
            </a:pPr>
            <a:r>
              <a:rPr lang="en-US" sz="1700" b="1" dirty="0">
                <a:solidFill>
                  <a:schemeClr val="bg1"/>
                </a:solidFill>
                <a:latin typeface="Arial (Body)"/>
              </a:rPr>
              <a:t>Use case Diagram</a:t>
            </a:r>
          </a:p>
          <a:p>
            <a:pPr marL="285750" indent="-285750">
              <a:buFont typeface="Arial" panose="020B0604020202020204" pitchFamily="34" charset="0"/>
              <a:buChar char="•"/>
            </a:pPr>
            <a:r>
              <a:rPr lang="en-US" sz="1700" b="1" dirty="0">
                <a:solidFill>
                  <a:schemeClr val="bg1"/>
                </a:solidFill>
                <a:latin typeface="Arial (Body)"/>
              </a:rPr>
              <a:t>Activity Diagram</a:t>
            </a:r>
          </a:p>
          <a:p>
            <a:pPr marL="285750" indent="-285750">
              <a:buFont typeface="Arial" panose="020B0604020202020204" pitchFamily="34" charset="0"/>
              <a:buChar char="•"/>
            </a:pPr>
            <a:r>
              <a:rPr lang="en-US" sz="1700" b="1" dirty="0">
                <a:solidFill>
                  <a:schemeClr val="bg1"/>
                </a:solidFill>
                <a:latin typeface="Arial (Body)"/>
              </a:rPr>
              <a:t>Sequence Diagram</a:t>
            </a:r>
          </a:p>
          <a:p>
            <a:pPr marL="285750" indent="-285750">
              <a:buFont typeface="Arial" panose="020B0604020202020204" pitchFamily="34" charset="0"/>
              <a:buChar char="•"/>
            </a:pPr>
            <a:r>
              <a:rPr lang="en-US" sz="1700" b="1" dirty="0">
                <a:solidFill>
                  <a:schemeClr val="bg1"/>
                </a:solidFill>
                <a:latin typeface="Arial (Body)"/>
              </a:rPr>
              <a:t>State Chart Diagram</a:t>
            </a:r>
          </a:p>
          <a:p>
            <a:pPr marL="285750" indent="-285750">
              <a:buFont typeface="Arial" panose="020B0604020202020204" pitchFamily="34" charset="0"/>
              <a:buChar char="•"/>
            </a:pPr>
            <a:r>
              <a:rPr lang="en-US" sz="1700" b="1" dirty="0">
                <a:solidFill>
                  <a:schemeClr val="bg1"/>
                </a:solidFill>
                <a:latin typeface="Arial (Body)"/>
              </a:rPr>
              <a:t>Class Diagram</a:t>
            </a:r>
          </a:p>
          <a:p>
            <a:pPr marL="285750" indent="-285750">
              <a:buFont typeface="Arial" panose="020B0604020202020204" pitchFamily="34" charset="0"/>
              <a:buChar char="•"/>
            </a:pPr>
            <a:r>
              <a:rPr lang="en-US" sz="1700" b="1" dirty="0">
                <a:solidFill>
                  <a:schemeClr val="bg1"/>
                </a:solidFill>
                <a:latin typeface="Arial (Body)"/>
              </a:rPr>
              <a:t>Database Design</a:t>
            </a:r>
          </a:p>
          <a:p>
            <a:pPr marL="285750" indent="-285750">
              <a:buFont typeface="Arial" panose="020B0604020202020204" pitchFamily="34" charset="0"/>
              <a:buChar char="•"/>
            </a:pPr>
            <a:r>
              <a:rPr lang="en-US" sz="1700" b="1" dirty="0">
                <a:solidFill>
                  <a:schemeClr val="bg1"/>
                </a:solidFill>
                <a:latin typeface="Arial (Body)"/>
              </a:rPr>
              <a:t>Data Dictionary</a:t>
            </a:r>
          </a:p>
          <a:p>
            <a:pPr marL="285750" indent="-285750">
              <a:buFont typeface="Arial" panose="020B0604020202020204" pitchFamily="34" charset="0"/>
              <a:buChar char="•"/>
            </a:pPr>
            <a:r>
              <a:rPr lang="en-US" sz="1700" b="1" dirty="0">
                <a:solidFill>
                  <a:schemeClr val="bg1"/>
                </a:solidFill>
                <a:latin typeface="Arial (Body)"/>
              </a:rPr>
              <a:t>Bibliography.</a:t>
            </a:r>
          </a:p>
          <a:p>
            <a:pPr marL="285750" indent="-285750">
              <a:buFont typeface="Arial" panose="020B0604020202020204" pitchFamily="34" charset="0"/>
              <a:buChar char="•"/>
            </a:pPr>
            <a:endParaRPr lang="en-US" sz="1700" b="1" dirty="0">
              <a:solidFill>
                <a:schemeClr val="bg1"/>
              </a:solidFill>
              <a:latin typeface="Arial (Body)"/>
            </a:endParaRPr>
          </a:p>
          <a:p>
            <a:pPr marL="285750" indent="-285750">
              <a:buFont typeface="Arial" panose="020B0604020202020204" pitchFamily="34" charset="0"/>
              <a:buChar char="•"/>
            </a:pPr>
            <a:endParaRPr lang="en-US" sz="1700" b="1" dirty="0">
              <a:solidFill>
                <a:schemeClr val="bg1"/>
              </a:solidFill>
              <a:latin typeface="Arial (Body)"/>
            </a:endParaRPr>
          </a:p>
          <a:p>
            <a:pPr marL="285750" indent="-285750">
              <a:buFont typeface="Arial" panose="020B0604020202020204" pitchFamily="34" charset="0"/>
              <a:buChar char="•"/>
            </a:pPr>
            <a:endParaRPr lang="en-US" sz="1700" b="1" dirty="0">
              <a:solidFill>
                <a:schemeClr val="bg1"/>
              </a:solidFill>
              <a:latin typeface="Arial (Body)"/>
            </a:endParaRPr>
          </a:p>
        </p:txBody>
      </p:sp>
      <p:pic>
        <p:nvPicPr>
          <p:cNvPr id="17" name="Picture 16">
            <a:extLst>
              <a:ext uri="{FF2B5EF4-FFF2-40B4-BE49-F238E27FC236}">
                <a16:creationId xmlns:a16="http://schemas.microsoft.com/office/drawing/2014/main" id="{8E994DD8-89B8-4A6A-8BB9-D6DBE4DDC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0814" y="4564378"/>
            <a:ext cx="1429703" cy="1429703"/>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056303" y="3105834"/>
            <a:ext cx="6079393" cy="646331"/>
          </a:xfrm>
        </p:spPr>
        <p:txBody>
          <a:bodyPr/>
          <a:lstStyle/>
          <a:p>
            <a:pPr algn="ctr"/>
            <a:r>
              <a:rPr lang="en-IN" sz="4000" dirty="0"/>
              <a:t>5. Class Diagram</a:t>
            </a:r>
            <a:endParaRPr lang="en-US" sz="4000"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Tree>
    <p:extLst>
      <p:ext uri="{BB962C8B-B14F-4D97-AF65-F5344CB8AC3E}">
        <p14:creationId xmlns:p14="http://schemas.microsoft.com/office/powerpoint/2010/main" val="171252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5. Class Diagram</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21</a:t>
            </a:fld>
            <a:endParaRPr lang="en-US" dirty="0"/>
          </a:p>
        </p:txBody>
      </p:sp>
      <p:pic>
        <p:nvPicPr>
          <p:cNvPr id="8" name="Picture 7">
            <a:extLst>
              <a:ext uri="{FF2B5EF4-FFF2-40B4-BE49-F238E27FC236}">
                <a16:creationId xmlns:a16="http://schemas.microsoft.com/office/drawing/2014/main" id="{5C9E34CC-FFA2-4EE0-870C-3B9E77CC6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525" y="1036241"/>
            <a:ext cx="8299938" cy="5643959"/>
          </a:xfrm>
          <a:prstGeom prst="rect">
            <a:avLst/>
          </a:prstGeom>
        </p:spPr>
      </p:pic>
    </p:spTree>
    <p:extLst>
      <p:ext uri="{BB962C8B-B14F-4D97-AF65-F5344CB8AC3E}">
        <p14:creationId xmlns:p14="http://schemas.microsoft.com/office/powerpoint/2010/main" val="185526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Database Design</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22</a:t>
            </a:fld>
            <a:endParaRPr lang="en-US" dirty="0"/>
          </a:p>
        </p:txBody>
      </p:sp>
      <p:pic>
        <p:nvPicPr>
          <p:cNvPr id="5" name="Picture 4">
            <a:extLst>
              <a:ext uri="{FF2B5EF4-FFF2-40B4-BE49-F238E27FC236}">
                <a16:creationId xmlns:a16="http://schemas.microsoft.com/office/drawing/2014/main" id="{30FCF9CF-7FDF-4FBA-84D2-EEE59A345902}"/>
              </a:ext>
            </a:extLst>
          </p:cNvPr>
          <p:cNvPicPr>
            <a:picLocks noChangeAspect="1"/>
          </p:cNvPicPr>
          <p:nvPr/>
        </p:nvPicPr>
        <p:blipFill>
          <a:blip r:embed="rId2"/>
          <a:stretch>
            <a:fillRect/>
          </a:stretch>
        </p:blipFill>
        <p:spPr>
          <a:xfrm>
            <a:off x="1556238" y="1224885"/>
            <a:ext cx="8566985" cy="5455316"/>
          </a:xfrm>
          <a:prstGeom prst="rect">
            <a:avLst/>
          </a:prstGeom>
        </p:spPr>
      </p:pic>
    </p:spTree>
    <p:extLst>
      <p:ext uri="{BB962C8B-B14F-4D97-AF65-F5344CB8AC3E}">
        <p14:creationId xmlns:p14="http://schemas.microsoft.com/office/powerpoint/2010/main" val="168543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056303" y="3105834"/>
            <a:ext cx="6079393" cy="646331"/>
          </a:xfrm>
        </p:spPr>
        <p:txBody>
          <a:bodyPr/>
          <a:lstStyle/>
          <a:p>
            <a:pPr algn="ctr"/>
            <a:r>
              <a:rPr lang="en-IN" sz="4000" dirty="0"/>
              <a:t>Data Dictionary</a:t>
            </a:r>
            <a:endParaRPr lang="en-US" sz="4000"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Tree>
    <p:extLst>
      <p:ext uri="{BB962C8B-B14F-4D97-AF65-F5344CB8AC3E}">
        <p14:creationId xmlns:p14="http://schemas.microsoft.com/office/powerpoint/2010/main" val="328927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Data Dictionary (</a:t>
            </a:r>
            <a:r>
              <a:rPr lang="en-IN" dirty="0" err="1"/>
              <a:t>reg_details</a:t>
            </a:r>
            <a:r>
              <a:rPr lang="en-IN" dirty="0"/>
              <a:t>)</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24</a:t>
            </a:fld>
            <a:endParaRPr lang="en-US" dirty="0"/>
          </a:p>
        </p:txBody>
      </p:sp>
      <p:graphicFrame>
        <p:nvGraphicFramePr>
          <p:cNvPr id="5" name="Table 4">
            <a:extLst>
              <a:ext uri="{FF2B5EF4-FFF2-40B4-BE49-F238E27FC236}">
                <a16:creationId xmlns:a16="http://schemas.microsoft.com/office/drawing/2014/main" id="{BCB01F18-AB13-4A42-9B62-365B8BBEFA26}"/>
              </a:ext>
            </a:extLst>
          </p:cNvPr>
          <p:cNvGraphicFramePr>
            <a:graphicFrameLocks noGrp="1"/>
          </p:cNvGraphicFramePr>
          <p:nvPr>
            <p:extLst>
              <p:ext uri="{D42A27DB-BD31-4B8C-83A1-F6EECF244321}">
                <p14:modId xmlns:p14="http://schemas.microsoft.com/office/powerpoint/2010/main" val="1752919537"/>
              </p:ext>
            </p:extLst>
          </p:nvPr>
        </p:nvGraphicFramePr>
        <p:xfrm>
          <a:off x="1732085" y="1741439"/>
          <a:ext cx="8141677" cy="4149300"/>
        </p:xfrm>
        <a:graphic>
          <a:graphicData uri="http://schemas.openxmlformats.org/drawingml/2006/table">
            <a:tbl>
              <a:tblPr firstRow="1" bandRow="1">
                <a:tableStyleId>{5C22544A-7EE6-4342-B048-85BDC9FD1C3A}</a:tableStyleId>
              </a:tblPr>
              <a:tblGrid>
                <a:gridCol w="613335">
                  <a:extLst>
                    <a:ext uri="{9D8B030D-6E8A-4147-A177-3AD203B41FA5}">
                      <a16:colId xmlns:a16="http://schemas.microsoft.com/office/drawing/2014/main" val="3559833401"/>
                    </a:ext>
                  </a:extLst>
                </a:gridCol>
                <a:gridCol w="1542403">
                  <a:extLst>
                    <a:ext uri="{9D8B030D-6E8A-4147-A177-3AD203B41FA5}">
                      <a16:colId xmlns:a16="http://schemas.microsoft.com/office/drawing/2014/main" val="82523989"/>
                    </a:ext>
                  </a:extLst>
                </a:gridCol>
                <a:gridCol w="1158232">
                  <a:extLst>
                    <a:ext uri="{9D8B030D-6E8A-4147-A177-3AD203B41FA5}">
                      <a16:colId xmlns:a16="http://schemas.microsoft.com/office/drawing/2014/main" val="3211310719"/>
                    </a:ext>
                  </a:extLst>
                </a:gridCol>
                <a:gridCol w="1029430">
                  <a:extLst>
                    <a:ext uri="{9D8B030D-6E8A-4147-A177-3AD203B41FA5}">
                      <a16:colId xmlns:a16="http://schemas.microsoft.com/office/drawing/2014/main" val="4160613981"/>
                    </a:ext>
                  </a:extLst>
                </a:gridCol>
                <a:gridCol w="1011115">
                  <a:extLst>
                    <a:ext uri="{9D8B030D-6E8A-4147-A177-3AD203B41FA5}">
                      <a16:colId xmlns:a16="http://schemas.microsoft.com/office/drawing/2014/main" val="856237566"/>
                    </a:ext>
                  </a:extLst>
                </a:gridCol>
                <a:gridCol w="2787162">
                  <a:extLst>
                    <a:ext uri="{9D8B030D-6E8A-4147-A177-3AD203B41FA5}">
                      <a16:colId xmlns:a16="http://schemas.microsoft.com/office/drawing/2014/main" val="1972256327"/>
                    </a:ext>
                  </a:extLst>
                </a:gridCol>
              </a:tblGrid>
              <a:tr h="361657">
                <a:tc>
                  <a:txBody>
                    <a:bodyPr/>
                    <a:lstStyle/>
                    <a:p>
                      <a:pPr algn="ctr"/>
                      <a:r>
                        <a:rPr lang="en-IN" sz="1500" b="1" dirty="0">
                          <a:solidFill>
                            <a:schemeClr val="bg1"/>
                          </a:solidFill>
                          <a:latin typeface="+mn-lt"/>
                          <a:cs typeface="Arial" panose="020B0604020202020204" pitchFamily="34" charset="0"/>
                        </a:rPr>
                        <a:t>S</a:t>
                      </a:r>
                      <a:r>
                        <a:rPr lang="en-US" sz="1500" b="1" dirty="0">
                          <a:solidFill>
                            <a:schemeClr val="bg1"/>
                          </a:solidFill>
                          <a:latin typeface="+mn-lt"/>
                          <a:cs typeface="Arial" panose="020B0604020202020204" pitchFamily="34" charset="0"/>
                        </a:rPr>
                        <a:t>R NO</a:t>
                      </a:r>
                      <a:endParaRPr lang="en-GB" sz="1500" b="1" dirty="0">
                        <a:solidFill>
                          <a:schemeClr val="bg1"/>
                        </a:solidFill>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chemeClr val="bg1"/>
                          </a:solidFill>
                          <a:latin typeface="+mn-lt"/>
                          <a:cs typeface="Arial" panose="020B0604020202020204" pitchFamily="34" charset="0"/>
                        </a:rPr>
                        <a:t>Columns</a:t>
                      </a:r>
                      <a:endParaRPr lang="en-GB" sz="1500" b="1"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chemeClr val="bg1"/>
                          </a:solidFill>
                          <a:latin typeface="+mn-lt"/>
                          <a:cs typeface="Arial" panose="020B0604020202020204" pitchFamily="34" charset="0"/>
                        </a:rPr>
                        <a:t>Data Type</a:t>
                      </a:r>
                      <a:endParaRPr lang="en-GB" sz="1500" b="1"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chemeClr val="bg1"/>
                          </a:solidFill>
                          <a:latin typeface="+mn-lt"/>
                          <a:cs typeface="Arial" panose="020B0604020202020204" pitchFamily="34" charset="0"/>
                        </a:rPr>
                        <a:t>Size</a:t>
                      </a:r>
                      <a:endParaRPr lang="en-GB" sz="1500" b="1"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b="1" dirty="0">
                          <a:solidFill>
                            <a:schemeClr val="bg1"/>
                          </a:solidFill>
                          <a:latin typeface="+mn-lt"/>
                          <a:cs typeface="Arial" panose="020B0604020202020204" pitchFamily="34" charset="0"/>
                        </a:rPr>
                        <a:t>Null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b="1" dirty="0">
                          <a:solidFill>
                            <a:schemeClr val="bg1"/>
                          </a:solidFill>
                          <a:latin typeface="+mn-lt"/>
                          <a:cs typeface="Arial" panose="020B0604020202020204" pitchFamily="34" charset="0"/>
                        </a:rPr>
                        <a:t>Description</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14380">
                <a:tc>
                  <a:txBody>
                    <a:bodyPr/>
                    <a:lstStyle/>
                    <a:p>
                      <a:pPr algn="l"/>
                      <a:r>
                        <a:rPr lang="en-US" sz="1500" dirty="0">
                          <a:solidFill>
                            <a:schemeClr val="bg1"/>
                          </a:solidFill>
                        </a:rPr>
                        <a:t>1.</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r>
                        <a:rPr lang="en-US" sz="1500" dirty="0" err="1">
                          <a:solidFill>
                            <a:schemeClr val="bg1"/>
                          </a:solidFill>
                        </a:rPr>
                        <a:t>reg_id</a:t>
                      </a:r>
                      <a:endParaRPr lang="en-US" sz="15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r>
                        <a:rPr lang="en-US" sz="1500" dirty="0">
                          <a:solidFill>
                            <a:schemeClr val="bg1"/>
                          </a:solidFill>
                        </a:rPr>
                        <a:t>Integer</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US" sz="1500" dirty="0">
                          <a:solidFill>
                            <a:schemeClr val="bg1"/>
                          </a:solidFill>
                        </a:rPr>
                        <a:t>5</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US" sz="1500" dirty="0">
                          <a:solidFill>
                            <a:schemeClr val="bg1"/>
                          </a:solidFill>
                        </a:rPr>
                        <a:t>No</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r>
                        <a:rPr lang="en-US" sz="1500" dirty="0">
                          <a:solidFill>
                            <a:schemeClr val="bg1"/>
                          </a:solidFill>
                        </a:rPr>
                        <a:t>Primary key</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14380">
                <a:tc>
                  <a:txBody>
                    <a:bodyPr/>
                    <a:lstStyle/>
                    <a:p>
                      <a:pPr algn="l"/>
                      <a:r>
                        <a:rPr lang="en-US" sz="1500" dirty="0">
                          <a:solidFill>
                            <a:schemeClr val="bg1"/>
                          </a:solidFill>
                        </a:rPr>
                        <a:t>2.</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500" dirty="0" err="1">
                          <a:solidFill>
                            <a:schemeClr val="bg1"/>
                          </a:solidFill>
                        </a:rPr>
                        <a:t>reg_name</a:t>
                      </a:r>
                      <a:endParaRPr lang="en-US" sz="15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500" dirty="0">
                          <a:solidFill>
                            <a:schemeClr val="bg1"/>
                          </a:solidFill>
                        </a:rPr>
                        <a:t>Varchar2</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500" dirty="0">
                          <a:solidFill>
                            <a:schemeClr val="bg1"/>
                          </a:solidFill>
                        </a:rPr>
                        <a:t>20</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500" dirty="0">
                          <a:solidFill>
                            <a:schemeClr val="bg1"/>
                          </a:solidFill>
                        </a:rPr>
                        <a:t>No</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500" dirty="0">
                          <a:solidFill>
                            <a:schemeClr val="bg1"/>
                          </a:solidFill>
                        </a:rPr>
                        <a:t>Name of user</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14380">
                <a:tc>
                  <a:txBody>
                    <a:bodyPr/>
                    <a:lstStyle/>
                    <a:p>
                      <a:pPr algn="l"/>
                      <a:r>
                        <a:rPr lang="en-US" sz="1500" dirty="0">
                          <a:solidFill>
                            <a:schemeClr val="bg1"/>
                          </a:solidFill>
                        </a:rPr>
                        <a:t>3.</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r>
                        <a:rPr lang="en-US" sz="1500" dirty="0" err="1">
                          <a:solidFill>
                            <a:schemeClr val="bg1"/>
                          </a:solidFill>
                        </a:rPr>
                        <a:t>reg_email</a:t>
                      </a:r>
                      <a:endParaRPr lang="en-US" sz="15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r>
                        <a:rPr lang="en-US" sz="1500" dirty="0">
                          <a:solidFill>
                            <a:schemeClr val="bg1"/>
                          </a:solidFill>
                        </a:rPr>
                        <a:t>Varchar2</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US" sz="1500" dirty="0">
                          <a:solidFill>
                            <a:schemeClr val="bg1"/>
                          </a:solidFill>
                        </a:rPr>
                        <a:t>20</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US" sz="1500" dirty="0">
                          <a:solidFill>
                            <a:schemeClr val="bg1"/>
                          </a:solidFill>
                        </a:rPr>
                        <a:t>No</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r>
                        <a:rPr lang="en-US" sz="1500" dirty="0">
                          <a:solidFill>
                            <a:schemeClr val="bg1"/>
                          </a:solidFill>
                        </a:rPr>
                        <a:t>Email of user</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14380">
                <a:tc>
                  <a:txBody>
                    <a:bodyPr/>
                    <a:lstStyle/>
                    <a:p>
                      <a:pPr algn="l"/>
                      <a:r>
                        <a:rPr lang="en-US" sz="1500" dirty="0">
                          <a:solidFill>
                            <a:schemeClr val="bg1"/>
                          </a:solidFill>
                        </a:rPr>
                        <a:t>4.</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500" dirty="0" err="1">
                          <a:solidFill>
                            <a:schemeClr val="bg1"/>
                          </a:solidFill>
                        </a:rPr>
                        <a:t>reg_passwd</a:t>
                      </a:r>
                      <a:endParaRPr lang="en-US" sz="15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500" dirty="0">
                          <a:solidFill>
                            <a:schemeClr val="bg1"/>
                          </a:solidFill>
                        </a:rPr>
                        <a:t>Varchar2</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500" dirty="0">
                          <a:solidFill>
                            <a:schemeClr val="bg1"/>
                          </a:solidFill>
                        </a:rPr>
                        <a:t>20</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500" dirty="0">
                          <a:solidFill>
                            <a:schemeClr val="bg1"/>
                          </a:solidFill>
                        </a:rPr>
                        <a:t>No</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500" dirty="0">
                          <a:solidFill>
                            <a:schemeClr val="bg1"/>
                          </a:solidFill>
                        </a:rPr>
                        <a:t>Password set by the user</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14380">
                <a:tc>
                  <a:txBody>
                    <a:bodyPr/>
                    <a:lstStyle/>
                    <a:p>
                      <a:pPr algn="l"/>
                      <a:r>
                        <a:rPr lang="en-US" sz="1500" dirty="0">
                          <a:solidFill>
                            <a:schemeClr val="bg1"/>
                          </a:solidFill>
                        </a:rPr>
                        <a:t>5.</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r>
                        <a:rPr lang="en-US" sz="1500" dirty="0" err="1">
                          <a:solidFill>
                            <a:schemeClr val="bg1"/>
                          </a:solidFill>
                        </a:rPr>
                        <a:t>reg_date</a:t>
                      </a:r>
                      <a:endParaRPr lang="en-US" sz="15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r>
                        <a:rPr lang="en-US" sz="1500" dirty="0">
                          <a:solidFill>
                            <a:schemeClr val="bg1"/>
                          </a:solidFill>
                        </a:rPr>
                        <a:t>Datetime</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endParaRPr lang="en-US" sz="15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US" sz="1500" dirty="0">
                          <a:solidFill>
                            <a:schemeClr val="bg1"/>
                          </a:solidFill>
                        </a:rPr>
                        <a:t>No</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r>
                        <a:rPr lang="en-US" sz="1500" dirty="0">
                          <a:solidFill>
                            <a:schemeClr val="bg1"/>
                          </a:solidFill>
                        </a:rPr>
                        <a:t>Registration Date of User</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14380">
                <a:tc>
                  <a:txBody>
                    <a:bodyPr/>
                    <a:lstStyle/>
                    <a:p>
                      <a:pPr algn="l"/>
                      <a:r>
                        <a:rPr lang="en-US" sz="1500" dirty="0">
                          <a:solidFill>
                            <a:schemeClr val="bg1"/>
                          </a:solidFill>
                        </a:rPr>
                        <a:t>6.</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500" dirty="0" err="1">
                          <a:solidFill>
                            <a:schemeClr val="bg1"/>
                          </a:solidFill>
                        </a:rPr>
                        <a:t>login_status</a:t>
                      </a:r>
                      <a:endParaRPr lang="en-US" sz="15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500" dirty="0">
                          <a:solidFill>
                            <a:schemeClr val="bg1"/>
                          </a:solidFill>
                        </a:rPr>
                        <a:t>Integer</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IN" sz="1500" dirty="0">
                          <a:solidFill>
                            <a:schemeClr val="bg1"/>
                          </a:solidFill>
                        </a:rPr>
                        <a:t>2</a:t>
                      </a:r>
                      <a:endParaRPr lang="en-US" sz="15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500" dirty="0">
                          <a:solidFill>
                            <a:schemeClr val="bg1"/>
                          </a:solidFill>
                        </a:rPr>
                        <a:t>No</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500" dirty="0">
                          <a:solidFill>
                            <a:schemeClr val="bg1"/>
                          </a:solidFill>
                        </a:rPr>
                        <a:t>Login Status</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r h="514380">
                <a:tc>
                  <a:txBody>
                    <a:bodyPr/>
                    <a:lstStyle/>
                    <a:p>
                      <a:pPr algn="l"/>
                      <a:r>
                        <a:rPr lang="en-IN" sz="1500" dirty="0">
                          <a:solidFill>
                            <a:schemeClr val="bg1"/>
                          </a:solidFill>
                        </a:rPr>
                        <a:t>7.</a:t>
                      </a:r>
                      <a:endParaRPr lang="en-US" sz="1500" dirty="0">
                        <a:solidFill>
                          <a:schemeClr val="bg1"/>
                        </a:solidFill>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IN" sz="1500" dirty="0" err="1">
                          <a:solidFill>
                            <a:schemeClr val="bg1"/>
                          </a:solidFill>
                        </a:rPr>
                        <a:t>block_status</a:t>
                      </a:r>
                      <a:endParaRPr lang="en-US" sz="15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IN" sz="1500" dirty="0">
                          <a:solidFill>
                            <a:schemeClr val="bg1"/>
                          </a:solidFill>
                        </a:rPr>
                        <a:t>Integer</a:t>
                      </a:r>
                      <a:endParaRPr lang="en-US" sz="15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IN" sz="1500" dirty="0">
                          <a:solidFill>
                            <a:schemeClr val="bg1"/>
                          </a:solidFill>
                        </a:rPr>
                        <a:t>2</a:t>
                      </a:r>
                      <a:endParaRPr lang="en-US" sz="15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IN" sz="1500" dirty="0">
                          <a:solidFill>
                            <a:schemeClr val="bg1"/>
                          </a:solidFill>
                        </a:rPr>
                        <a:t>No</a:t>
                      </a:r>
                      <a:endParaRPr lang="en-US" sz="15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IN" sz="1500" dirty="0">
                          <a:solidFill>
                            <a:schemeClr val="bg1"/>
                          </a:solidFill>
                        </a:rPr>
                        <a:t>User blocking status</a:t>
                      </a:r>
                      <a:endParaRPr lang="en-US" sz="15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851033593"/>
                  </a:ext>
                </a:extLst>
              </a:tr>
            </a:tbl>
          </a:graphicData>
        </a:graphic>
      </p:graphicFrame>
    </p:spTree>
    <p:extLst>
      <p:ext uri="{BB962C8B-B14F-4D97-AF65-F5344CB8AC3E}">
        <p14:creationId xmlns:p14="http://schemas.microsoft.com/office/powerpoint/2010/main" val="246895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Data Dictionary (</a:t>
            </a:r>
            <a:r>
              <a:rPr lang="en-IN" dirty="0" err="1"/>
              <a:t>personal_detail</a:t>
            </a:r>
            <a:r>
              <a:rPr lang="en-IN" dirty="0"/>
              <a:t>)</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25</a:t>
            </a:fld>
            <a:endParaRPr lang="en-US" dirty="0"/>
          </a:p>
        </p:txBody>
      </p:sp>
      <p:graphicFrame>
        <p:nvGraphicFramePr>
          <p:cNvPr id="5" name="Table 4">
            <a:extLst>
              <a:ext uri="{FF2B5EF4-FFF2-40B4-BE49-F238E27FC236}">
                <a16:creationId xmlns:a16="http://schemas.microsoft.com/office/drawing/2014/main" id="{BCB01F18-AB13-4A42-9B62-365B8BBEFA26}"/>
              </a:ext>
            </a:extLst>
          </p:cNvPr>
          <p:cNvGraphicFramePr>
            <a:graphicFrameLocks noGrp="1"/>
          </p:cNvGraphicFramePr>
          <p:nvPr>
            <p:extLst>
              <p:ext uri="{D42A27DB-BD31-4B8C-83A1-F6EECF244321}">
                <p14:modId xmlns:p14="http://schemas.microsoft.com/office/powerpoint/2010/main" val="2956239250"/>
              </p:ext>
            </p:extLst>
          </p:nvPr>
        </p:nvGraphicFramePr>
        <p:xfrm>
          <a:off x="1257300" y="1556239"/>
          <a:ext cx="9064869" cy="4513263"/>
        </p:xfrm>
        <a:graphic>
          <a:graphicData uri="http://schemas.openxmlformats.org/drawingml/2006/table">
            <a:tbl>
              <a:tblPr firstRow="1" bandRow="1">
                <a:tableStyleId>{5C22544A-7EE6-4342-B048-85BDC9FD1C3A}</a:tableStyleId>
              </a:tblPr>
              <a:tblGrid>
                <a:gridCol w="682882">
                  <a:extLst>
                    <a:ext uri="{9D8B030D-6E8A-4147-A177-3AD203B41FA5}">
                      <a16:colId xmlns:a16="http://schemas.microsoft.com/office/drawing/2014/main" val="3559833401"/>
                    </a:ext>
                  </a:extLst>
                </a:gridCol>
                <a:gridCol w="1717297">
                  <a:extLst>
                    <a:ext uri="{9D8B030D-6E8A-4147-A177-3AD203B41FA5}">
                      <a16:colId xmlns:a16="http://schemas.microsoft.com/office/drawing/2014/main" val="82523989"/>
                    </a:ext>
                  </a:extLst>
                </a:gridCol>
                <a:gridCol w="1289565">
                  <a:extLst>
                    <a:ext uri="{9D8B030D-6E8A-4147-A177-3AD203B41FA5}">
                      <a16:colId xmlns:a16="http://schemas.microsoft.com/office/drawing/2014/main" val="3211310719"/>
                    </a:ext>
                  </a:extLst>
                </a:gridCol>
                <a:gridCol w="1146158">
                  <a:extLst>
                    <a:ext uri="{9D8B030D-6E8A-4147-A177-3AD203B41FA5}">
                      <a16:colId xmlns:a16="http://schemas.microsoft.com/office/drawing/2014/main" val="4160613981"/>
                    </a:ext>
                  </a:extLst>
                </a:gridCol>
                <a:gridCol w="1125766">
                  <a:extLst>
                    <a:ext uri="{9D8B030D-6E8A-4147-A177-3AD203B41FA5}">
                      <a16:colId xmlns:a16="http://schemas.microsoft.com/office/drawing/2014/main" val="856237566"/>
                    </a:ext>
                  </a:extLst>
                </a:gridCol>
                <a:gridCol w="3103201">
                  <a:extLst>
                    <a:ext uri="{9D8B030D-6E8A-4147-A177-3AD203B41FA5}">
                      <a16:colId xmlns:a16="http://schemas.microsoft.com/office/drawing/2014/main" val="1972256327"/>
                    </a:ext>
                  </a:extLst>
                </a:gridCol>
              </a:tblGrid>
              <a:tr h="296125">
                <a:tc>
                  <a:txBody>
                    <a:bodyPr/>
                    <a:lstStyle/>
                    <a:p>
                      <a:pPr algn="ctr"/>
                      <a:r>
                        <a:rPr lang="en-IN" sz="1500" b="1" dirty="0">
                          <a:solidFill>
                            <a:schemeClr val="bg1"/>
                          </a:solidFill>
                          <a:latin typeface="+mn-lt"/>
                          <a:cs typeface="Arial" panose="020B0604020202020204" pitchFamily="34" charset="0"/>
                        </a:rPr>
                        <a:t>S</a:t>
                      </a:r>
                      <a:r>
                        <a:rPr lang="en-US" sz="1500" b="1" dirty="0">
                          <a:solidFill>
                            <a:schemeClr val="bg1"/>
                          </a:solidFill>
                          <a:latin typeface="+mn-lt"/>
                          <a:cs typeface="Arial" panose="020B0604020202020204" pitchFamily="34" charset="0"/>
                        </a:rPr>
                        <a:t>R NO</a:t>
                      </a:r>
                      <a:endParaRPr lang="en-GB" sz="1500" b="1" dirty="0">
                        <a:solidFill>
                          <a:schemeClr val="bg1"/>
                        </a:solidFill>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chemeClr val="bg1"/>
                          </a:solidFill>
                          <a:latin typeface="+mn-lt"/>
                          <a:cs typeface="Arial" panose="020B0604020202020204" pitchFamily="34" charset="0"/>
                        </a:rPr>
                        <a:t>Columns</a:t>
                      </a:r>
                      <a:endParaRPr lang="en-GB" sz="1500" b="1"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chemeClr val="bg1"/>
                          </a:solidFill>
                          <a:latin typeface="+mn-lt"/>
                          <a:cs typeface="Arial" panose="020B0604020202020204" pitchFamily="34" charset="0"/>
                        </a:rPr>
                        <a:t>Data Type</a:t>
                      </a:r>
                      <a:endParaRPr lang="en-GB" sz="1500" b="1"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chemeClr val="bg1"/>
                          </a:solidFill>
                          <a:latin typeface="+mn-lt"/>
                          <a:cs typeface="Arial" panose="020B0604020202020204" pitchFamily="34" charset="0"/>
                        </a:rPr>
                        <a:t>Size</a:t>
                      </a:r>
                      <a:endParaRPr lang="en-GB" sz="1500" b="1"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b="1" dirty="0">
                          <a:solidFill>
                            <a:schemeClr val="bg1"/>
                          </a:solidFill>
                          <a:latin typeface="+mn-lt"/>
                          <a:cs typeface="Arial" panose="020B0604020202020204" pitchFamily="34" charset="0"/>
                        </a:rPr>
                        <a:t>Null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b="1" dirty="0">
                          <a:solidFill>
                            <a:schemeClr val="bg1"/>
                          </a:solidFill>
                          <a:latin typeface="+mn-lt"/>
                          <a:cs typeface="Arial" panose="020B0604020202020204" pitchFamily="34" charset="0"/>
                        </a:rPr>
                        <a:t>Description</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304971">
                <a:tc>
                  <a:txBody>
                    <a:bodyPr/>
                    <a:lstStyle/>
                    <a:p>
                      <a:pPr algn="ctr"/>
                      <a:r>
                        <a:rPr lang="en-US" sz="1400" dirty="0">
                          <a:solidFill>
                            <a:schemeClr val="bg1"/>
                          </a:solidFill>
                        </a:rPr>
                        <a:t>1.</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r>
                        <a:rPr lang="en-US" sz="1400" dirty="0" err="1">
                          <a:solidFill>
                            <a:schemeClr val="bg1"/>
                          </a:solidFill>
                        </a:rPr>
                        <a:t>pd_id</a:t>
                      </a:r>
                      <a:endParaRPr lang="en-US" sz="14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US" sz="1400" dirty="0">
                          <a:solidFill>
                            <a:schemeClr val="bg1"/>
                          </a:solidFill>
                        </a:rPr>
                        <a:t>Integer</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US" sz="1400" dirty="0">
                          <a:solidFill>
                            <a:schemeClr val="bg1"/>
                          </a:solidFill>
                        </a:rPr>
                        <a:t>5</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US" sz="1400" dirty="0">
                          <a:solidFill>
                            <a:schemeClr val="bg1"/>
                          </a:solidFill>
                        </a:rPr>
                        <a:t>No</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r>
                        <a:rPr lang="en-US" sz="1400" dirty="0">
                          <a:solidFill>
                            <a:schemeClr val="bg1"/>
                          </a:solidFill>
                        </a:rPr>
                        <a:t>Primary key</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304971">
                <a:tc>
                  <a:txBody>
                    <a:bodyPr/>
                    <a:lstStyle/>
                    <a:p>
                      <a:pPr algn="ctr"/>
                      <a:r>
                        <a:rPr lang="en-US" sz="1400" dirty="0">
                          <a:solidFill>
                            <a:schemeClr val="bg1"/>
                          </a:solidFill>
                        </a:rPr>
                        <a:t>2.</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400" dirty="0" err="1">
                          <a:solidFill>
                            <a:schemeClr val="bg1"/>
                          </a:solidFill>
                        </a:rPr>
                        <a:t>pd_gender</a:t>
                      </a:r>
                      <a:endParaRPr lang="en-US" sz="14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Varchar2</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2</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No</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400" dirty="0">
                          <a:solidFill>
                            <a:schemeClr val="bg1"/>
                          </a:solidFill>
                        </a:rPr>
                        <a:t>Gender of user</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304971">
                <a:tc>
                  <a:txBody>
                    <a:bodyPr/>
                    <a:lstStyle/>
                    <a:p>
                      <a:pPr algn="ctr"/>
                      <a:r>
                        <a:rPr lang="en-US" sz="1400" dirty="0">
                          <a:solidFill>
                            <a:schemeClr val="bg1"/>
                          </a:solidFill>
                        </a:rPr>
                        <a:t>3.</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r>
                        <a:rPr lang="en-US" sz="1400" dirty="0" err="1">
                          <a:solidFill>
                            <a:schemeClr val="bg1"/>
                          </a:solidFill>
                        </a:rPr>
                        <a:t>pd_hobby</a:t>
                      </a:r>
                      <a:endParaRPr lang="en-US" sz="14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US" sz="1400" dirty="0">
                          <a:solidFill>
                            <a:schemeClr val="bg1"/>
                          </a:solidFill>
                        </a:rPr>
                        <a:t>Varchar2</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US" sz="1400" dirty="0">
                          <a:solidFill>
                            <a:schemeClr val="bg1"/>
                          </a:solidFill>
                        </a:rPr>
                        <a:t>50</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US" sz="1400">
                          <a:solidFill>
                            <a:schemeClr val="bg1"/>
                          </a:solidFill>
                        </a:rPr>
                        <a:t>No</a:t>
                      </a:r>
                      <a:endParaRPr lang="en-US" sz="14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r>
                        <a:rPr lang="en-US" sz="1400" dirty="0">
                          <a:solidFill>
                            <a:schemeClr val="bg1"/>
                          </a:solidFill>
                        </a:rPr>
                        <a:t>Hobbies of user</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304971">
                <a:tc>
                  <a:txBody>
                    <a:bodyPr/>
                    <a:lstStyle/>
                    <a:p>
                      <a:pPr algn="ctr"/>
                      <a:r>
                        <a:rPr lang="en-US" sz="1400" dirty="0">
                          <a:solidFill>
                            <a:schemeClr val="bg1"/>
                          </a:solidFill>
                        </a:rPr>
                        <a:t>4.</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400" dirty="0" err="1">
                          <a:solidFill>
                            <a:schemeClr val="bg1"/>
                          </a:solidFill>
                        </a:rPr>
                        <a:t>pd_contact</a:t>
                      </a:r>
                      <a:endParaRPr lang="en-US" sz="14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Varchar2</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10</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No</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400" dirty="0">
                          <a:solidFill>
                            <a:schemeClr val="bg1"/>
                          </a:solidFill>
                        </a:rPr>
                        <a:t>Contact detail of a user</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304971">
                <a:tc>
                  <a:txBody>
                    <a:bodyPr/>
                    <a:lstStyle/>
                    <a:p>
                      <a:pPr algn="ctr"/>
                      <a:r>
                        <a:rPr lang="en-US" sz="1400" dirty="0">
                          <a:solidFill>
                            <a:schemeClr val="bg1"/>
                          </a:solidFill>
                        </a:rPr>
                        <a:t>5.</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r>
                        <a:rPr lang="en-US" sz="1400" dirty="0" err="1">
                          <a:solidFill>
                            <a:schemeClr val="bg1"/>
                          </a:solidFill>
                        </a:rPr>
                        <a:t>pd_dob</a:t>
                      </a:r>
                      <a:endParaRPr lang="en-US" sz="14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US" sz="1400" dirty="0">
                          <a:solidFill>
                            <a:schemeClr val="bg1"/>
                          </a:solidFill>
                        </a:rPr>
                        <a:t>Date</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US" sz="1400" dirty="0">
                          <a:solidFill>
                            <a:schemeClr val="bg1"/>
                          </a:solidFill>
                        </a:rPr>
                        <a:t>-</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US" sz="1400" dirty="0">
                          <a:solidFill>
                            <a:schemeClr val="bg1"/>
                          </a:solidFill>
                        </a:rPr>
                        <a:t>No</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r>
                        <a:rPr lang="en-US" sz="1400" dirty="0">
                          <a:solidFill>
                            <a:schemeClr val="bg1"/>
                          </a:solidFill>
                        </a:rPr>
                        <a:t>Birthdate of user</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304971">
                <a:tc>
                  <a:txBody>
                    <a:bodyPr/>
                    <a:lstStyle/>
                    <a:p>
                      <a:pPr algn="ctr"/>
                      <a:r>
                        <a:rPr lang="en-US" sz="1400" dirty="0">
                          <a:solidFill>
                            <a:schemeClr val="bg1"/>
                          </a:solidFill>
                        </a:rPr>
                        <a:t>6.</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400" dirty="0" err="1">
                          <a:solidFill>
                            <a:schemeClr val="bg1"/>
                          </a:solidFill>
                        </a:rPr>
                        <a:t>pd_skill</a:t>
                      </a:r>
                      <a:endParaRPr lang="en-US" sz="14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Varchar2</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50</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No</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400" dirty="0">
                          <a:solidFill>
                            <a:schemeClr val="bg1"/>
                          </a:solidFill>
                        </a:rPr>
                        <a:t>Technical skills of user</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r h="304971">
                <a:tc>
                  <a:txBody>
                    <a:bodyPr/>
                    <a:lstStyle/>
                    <a:p>
                      <a:pPr algn="ctr"/>
                      <a:r>
                        <a:rPr lang="en-US" sz="1400" dirty="0">
                          <a:solidFill>
                            <a:schemeClr val="bg1"/>
                          </a:solidFill>
                        </a:rPr>
                        <a:t>7.</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400" dirty="0" err="1">
                          <a:solidFill>
                            <a:schemeClr val="bg1"/>
                          </a:solidFill>
                        </a:rPr>
                        <a:t>pd_add</a:t>
                      </a:r>
                      <a:endParaRPr lang="en-US" sz="14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Varchar2</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50</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No</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400" dirty="0">
                          <a:solidFill>
                            <a:schemeClr val="bg1"/>
                          </a:solidFill>
                        </a:rPr>
                        <a:t>Address of a user</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851033593"/>
                  </a:ext>
                </a:extLst>
              </a:tr>
              <a:tr h="304971">
                <a:tc>
                  <a:txBody>
                    <a:bodyPr/>
                    <a:lstStyle/>
                    <a:p>
                      <a:pPr algn="ctr"/>
                      <a:r>
                        <a:rPr lang="en-US" sz="1400" dirty="0">
                          <a:solidFill>
                            <a:schemeClr val="bg1"/>
                          </a:solidFill>
                        </a:rPr>
                        <a:t>8.</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400" dirty="0" err="1">
                          <a:solidFill>
                            <a:schemeClr val="bg1"/>
                          </a:solidFill>
                        </a:rPr>
                        <a:t>pd_profile</a:t>
                      </a:r>
                      <a:endParaRPr lang="en-US" sz="14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Varchar2</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50</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No</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400" dirty="0">
                          <a:solidFill>
                            <a:schemeClr val="bg1"/>
                          </a:solidFill>
                        </a:rPr>
                        <a:t>Profile photo of user</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64405023"/>
                  </a:ext>
                </a:extLst>
              </a:tr>
              <a:tr h="304971">
                <a:tc>
                  <a:txBody>
                    <a:bodyPr/>
                    <a:lstStyle/>
                    <a:p>
                      <a:pPr algn="ctr"/>
                      <a:r>
                        <a:rPr lang="en-US" sz="1400" dirty="0">
                          <a:solidFill>
                            <a:schemeClr val="bg1"/>
                          </a:solidFill>
                        </a:rPr>
                        <a:t>9.</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400" dirty="0" err="1">
                          <a:solidFill>
                            <a:schemeClr val="bg1"/>
                          </a:solidFill>
                        </a:rPr>
                        <a:t>pd_nation</a:t>
                      </a:r>
                      <a:endParaRPr lang="en-US" sz="14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Varchar2</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10</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No</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400" dirty="0">
                          <a:solidFill>
                            <a:schemeClr val="bg1"/>
                          </a:solidFill>
                        </a:rPr>
                        <a:t>Nationality of user</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4011427663"/>
                  </a:ext>
                </a:extLst>
              </a:tr>
              <a:tr h="304971">
                <a:tc>
                  <a:txBody>
                    <a:bodyPr/>
                    <a:lstStyle/>
                    <a:p>
                      <a:pPr algn="ctr"/>
                      <a:r>
                        <a:rPr lang="en-US" sz="1400" dirty="0">
                          <a:solidFill>
                            <a:schemeClr val="bg1"/>
                          </a:solidFill>
                        </a:rPr>
                        <a:t>10.</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400" dirty="0" err="1">
                          <a:solidFill>
                            <a:schemeClr val="bg1"/>
                          </a:solidFill>
                        </a:rPr>
                        <a:t>pd_status</a:t>
                      </a:r>
                      <a:endParaRPr lang="en-US" sz="14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Varchar2</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10</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No</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400" dirty="0">
                          <a:solidFill>
                            <a:schemeClr val="bg1"/>
                          </a:solidFill>
                        </a:rPr>
                        <a:t>Marital status of user</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07976822"/>
                  </a:ext>
                </a:extLst>
              </a:tr>
              <a:tr h="304971">
                <a:tc>
                  <a:txBody>
                    <a:bodyPr/>
                    <a:lstStyle/>
                    <a:p>
                      <a:pPr algn="ctr"/>
                      <a:r>
                        <a:rPr lang="en-US" sz="1400" dirty="0">
                          <a:solidFill>
                            <a:schemeClr val="bg1"/>
                          </a:solidFill>
                        </a:rPr>
                        <a:t>11.</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400" dirty="0" err="1">
                          <a:solidFill>
                            <a:schemeClr val="bg1"/>
                          </a:solidFill>
                        </a:rPr>
                        <a:t>pd_lang</a:t>
                      </a:r>
                      <a:endParaRPr lang="en-US" sz="14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Varchar2</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50</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No</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400" dirty="0">
                          <a:solidFill>
                            <a:schemeClr val="bg1"/>
                          </a:solidFill>
                        </a:rPr>
                        <a:t>Languages known</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101113658"/>
                  </a:ext>
                </a:extLst>
              </a:tr>
              <a:tr h="304971">
                <a:tc>
                  <a:txBody>
                    <a:bodyPr/>
                    <a:lstStyle/>
                    <a:p>
                      <a:pPr algn="ctr"/>
                      <a:r>
                        <a:rPr lang="en-US" sz="1400" dirty="0">
                          <a:solidFill>
                            <a:schemeClr val="bg1"/>
                          </a:solidFill>
                        </a:rPr>
                        <a:t>12.</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400" dirty="0" err="1">
                          <a:solidFill>
                            <a:schemeClr val="bg1"/>
                          </a:solidFill>
                        </a:rPr>
                        <a:t>pd_pitch</a:t>
                      </a:r>
                      <a:endParaRPr lang="en-US" sz="14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Varchar2</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50</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No</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400" dirty="0">
                          <a:solidFill>
                            <a:schemeClr val="bg1"/>
                          </a:solidFill>
                        </a:rPr>
                        <a:t>Short pitch about user</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260662668"/>
                  </a:ext>
                </a:extLst>
              </a:tr>
              <a:tr h="304971">
                <a:tc>
                  <a:txBody>
                    <a:bodyPr/>
                    <a:lstStyle/>
                    <a:p>
                      <a:pPr algn="ctr"/>
                      <a:r>
                        <a:rPr lang="en-US" sz="1400" dirty="0">
                          <a:solidFill>
                            <a:schemeClr val="bg1"/>
                          </a:solidFill>
                        </a:rPr>
                        <a:t>13.</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400" dirty="0" err="1">
                          <a:solidFill>
                            <a:schemeClr val="bg1"/>
                          </a:solidFill>
                        </a:rPr>
                        <a:t>reg_id</a:t>
                      </a:r>
                      <a:endParaRPr lang="en-US" sz="14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Integer</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5</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US" sz="1400" dirty="0">
                          <a:solidFill>
                            <a:schemeClr val="bg1"/>
                          </a:solidFill>
                        </a:rPr>
                        <a:t>No</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r>
                        <a:rPr lang="en-US" sz="1400" dirty="0">
                          <a:solidFill>
                            <a:schemeClr val="bg1"/>
                          </a:solidFill>
                        </a:rPr>
                        <a:t>Reference from </a:t>
                      </a:r>
                      <a:r>
                        <a:rPr lang="en-US" sz="1400" dirty="0" err="1">
                          <a:solidFill>
                            <a:schemeClr val="bg1"/>
                          </a:solidFill>
                        </a:rPr>
                        <a:t>reg_detail</a:t>
                      </a:r>
                      <a:endParaRPr lang="en-US" sz="14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2539916099"/>
                  </a:ext>
                </a:extLst>
              </a:tr>
            </a:tbl>
          </a:graphicData>
        </a:graphic>
      </p:graphicFrame>
    </p:spTree>
    <p:extLst>
      <p:ext uri="{BB962C8B-B14F-4D97-AF65-F5344CB8AC3E}">
        <p14:creationId xmlns:p14="http://schemas.microsoft.com/office/powerpoint/2010/main" val="335939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Data Dictionary (</a:t>
            </a:r>
            <a:r>
              <a:rPr lang="en-IN" dirty="0" err="1"/>
              <a:t>admin_details</a:t>
            </a:r>
            <a:r>
              <a:rPr lang="en-IN" dirty="0"/>
              <a:t>)</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26</a:t>
            </a:fld>
            <a:endParaRPr lang="en-US" dirty="0"/>
          </a:p>
        </p:txBody>
      </p:sp>
      <p:graphicFrame>
        <p:nvGraphicFramePr>
          <p:cNvPr id="5" name="Table 4">
            <a:extLst>
              <a:ext uri="{FF2B5EF4-FFF2-40B4-BE49-F238E27FC236}">
                <a16:creationId xmlns:a16="http://schemas.microsoft.com/office/drawing/2014/main" id="{BCB01F18-AB13-4A42-9B62-365B8BBEFA26}"/>
              </a:ext>
            </a:extLst>
          </p:cNvPr>
          <p:cNvGraphicFramePr>
            <a:graphicFrameLocks noGrp="1"/>
          </p:cNvGraphicFramePr>
          <p:nvPr>
            <p:extLst>
              <p:ext uri="{D42A27DB-BD31-4B8C-83A1-F6EECF244321}">
                <p14:modId xmlns:p14="http://schemas.microsoft.com/office/powerpoint/2010/main" val="961408173"/>
              </p:ext>
            </p:extLst>
          </p:nvPr>
        </p:nvGraphicFramePr>
        <p:xfrm>
          <a:off x="1301262" y="2242039"/>
          <a:ext cx="9064869" cy="1645920"/>
        </p:xfrm>
        <a:graphic>
          <a:graphicData uri="http://schemas.openxmlformats.org/drawingml/2006/table">
            <a:tbl>
              <a:tblPr firstRow="1" bandRow="1">
                <a:tableStyleId>{5C22544A-7EE6-4342-B048-85BDC9FD1C3A}</a:tableStyleId>
              </a:tblPr>
              <a:tblGrid>
                <a:gridCol w="682882">
                  <a:extLst>
                    <a:ext uri="{9D8B030D-6E8A-4147-A177-3AD203B41FA5}">
                      <a16:colId xmlns:a16="http://schemas.microsoft.com/office/drawing/2014/main" val="3559833401"/>
                    </a:ext>
                  </a:extLst>
                </a:gridCol>
                <a:gridCol w="1717297">
                  <a:extLst>
                    <a:ext uri="{9D8B030D-6E8A-4147-A177-3AD203B41FA5}">
                      <a16:colId xmlns:a16="http://schemas.microsoft.com/office/drawing/2014/main" val="82523989"/>
                    </a:ext>
                  </a:extLst>
                </a:gridCol>
                <a:gridCol w="1289565">
                  <a:extLst>
                    <a:ext uri="{9D8B030D-6E8A-4147-A177-3AD203B41FA5}">
                      <a16:colId xmlns:a16="http://schemas.microsoft.com/office/drawing/2014/main" val="3211310719"/>
                    </a:ext>
                  </a:extLst>
                </a:gridCol>
                <a:gridCol w="1146158">
                  <a:extLst>
                    <a:ext uri="{9D8B030D-6E8A-4147-A177-3AD203B41FA5}">
                      <a16:colId xmlns:a16="http://schemas.microsoft.com/office/drawing/2014/main" val="4160613981"/>
                    </a:ext>
                  </a:extLst>
                </a:gridCol>
                <a:gridCol w="1125766">
                  <a:extLst>
                    <a:ext uri="{9D8B030D-6E8A-4147-A177-3AD203B41FA5}">
                      <a16:colId xmlns:a16="http://schemas.microsoft.com/office/drawing/2014/main" val="856237566"/>
                    </a:ext>
                  </a:extLst>
                </a:gridCol>
                <a:gridCol w="3103201">
                  <a:extLst>
                    <a:ext uri="{9D8B030D-6E8A-4147-A177-3AD203B41FA5}">
                      <a16:colId xmlns:a16="http://schemas.microsoft.com/office/drawing/2014/main" val="1972256327"/>
                    </a:ext>
                  </a:extLst>
                </a:gridCol>
              </a:tblGrid>
              <a:tr h="296125">
                <a:tc>
                  <a:txBody>
                    <a:bodyPr/>
                    <a:lstStyle/>
                    <a:p>
                      <a:pPr algn="ctr"/>
                      <a:r>
                        <a:rPr lang="en-IN" sz="1500" b="1" dirty="0">
                          <a:solidFill>
                            <a:schemeClr val="bg1"/>
                          </a:solidFill>
                          <a:latin typeface="+mn-lt"/>
                          <a:cs typeface="Arial" panose="020B0604020202020204" pitchFamily="34" charset="0"/>
                        </a:rPr>
                        <a:t>S</a:t>
                      </a:r>
                      <a:r>
                        <a:rPr lang="en-US" sz="1500" b="1" dirty="0">
                          <a:solidFill>
                            <a:schemeClr val="bg1"/>
                          </a:solidFill>
                          <a:latin typeface="+mn-lt"/>
                          <a:cs typeface="Arial" panose="020B0604020202020204" pitchFamily="34" charset="0"/>
                        </a:rPr>
                        <a:t>R NO</a:t>
                      </a:r>
                      <a:endParaRPr lang="en-GB" sz="1500" b="1" dirty="0">
                        <a:solidFill>
                          <a:schemeClr val="bg1"/>
                        </a:solidFill>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chemeClr val="bg1"/>
                          </a:solidFill>
                          <a:latin typeface="+mn-lt"/>
                          <a:cs typeface="Arial" panose="020B0604020202020204" pitchFamily="34" charset="0"/>
                        </a:rPr>
                        <a:t>Columns</a:t>
                      </a:r>
                      <a:endParaRPr lang="en-GB" sz="1500" b="1"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chemeClr val="bg1"/>
                          </a:solidFill>
                          <a:latin typeface="+mn-lt"/>
                          <a:cs typeface="Arial" panose="020B0604020202020204" pitchFamily="34" charset="0"/>
                        </a:rPr>
                        <a:t>Data Type</a:t>
                      </a:r>
                      <a:endParaRPr lang="en-GB" sz="1500" b="1"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chemeClr val="bg1"/>
                          </a:solidFill>
                          <a:latin typeface="+mn-lt"/>
                          <a:cs typeface="Arial" panose="020B0604020202020204" pitchFamily="34" charset="0"/>
                        </a:rPr>
                        <a:t>Size</a:t>
                      </a:r>
                      <a:endParaRPr lang="en-GB" sz="1500" b="1"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b="1" dirty="0">
                          <a:solidFill>
                            <a:schemeClr val="bg1"/>
                          </a:solidFill>
                          <a:latin typeface="+mn-lt"/>
                          <a:cs typeface="Arial" panose="020B0604020202020204" pitchFamily="34" charset="0"/>
                        </a:rPr>
                        <a:t>Null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b="1" dirty="0">
                          <a:solidFill>
                            <a:schemeClr val="bg1"/>
                          </a:solidFill>
                          <a:latin typeface="+mn-lt"/>
                          <a:cs typeface="Arial" panose="020B0604020202020204" pitchFamily="34" charset="0"/>
                        </a:rPr>
                        <a:t>Description</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296125">
                <a:tc>
                  <a:txBody>
                    <a:bodyPr/>
                    <a:lstStyle/>
                    <a:p>
                      <a:pPr algn="ctr"/>
                      <a:r>
                        <a:rPr lang="en-US" dirty="0">
                          <a:solidFill>
                            <a:schemeClr val="bg1"/>
                          </a:solidFill>
                        </a:rPr>
                        <a:t>1.</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err="1">
                          <a:solidFill>
                            <a:schemeClr val="bg1"/>
                          </a:solidFill>
                        </a:rPr>
                        <a:t>a_id</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Integer</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5</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Primary key</a:t>
                      </a: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7485543"/>
                  </a:ext>
                </a:extLst>
              </a:tr>
              <a:tr h="296125">
                <a:tc>
                  <a:txBody>
                    <a:bodyPr/>
                    <a:lstStyle/>
                    <a:p>
                      <a:pPr algn="ctr"/>
                      <a:r>
                        <a:rPr lang="en-US" dirty="0">
                          <a:solidFill>
                            <a:schemeClr val="bg1"/>
                          </a:solidFill>
                        </a:rPr>
                        <a:t>2.</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err="1">
                          <a:solidFill>
                            <a:schemeClr val="bg1"/>
                          </a:solidFill>
                        </a:rPr>
                        <a:t>a_uname</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Varchar2</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10</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Username of admin</a:t>
                      </a: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3251011"/>
                  </a:ext>
                </a:extLst>
              </a:tr>
              <a:tr h="296125">
                <a:tc>
                  <a:txBody>
                    <a:bodyPr/>
                    <a:lstStyle/>
                    <a:p>
                      <a:pPr algn="ctr"/>
                      <a:r>
                        <a:rPr lang="en-US" dirty="0">
                          <a:solidFill>
                            <a:schemeClr val="bg1"/>
                          </a:solidFill>
                        </a:rPr>
                        <a:t>3.</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err="1">
                          <a:solidFill>
                            <a:schemeClr val="bg1"/>
                          </a:solidFill>
                        </a:rPr>
                        <a:t>a_passwd</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Varchar2</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20</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Password of admin</a:t>
                      </a: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4672094"/>
                  </a:ext>
                </a:extLst>
              </a:tr>
            </a:tbl>
          </a:graphicData>
        </a:graphic>
      </p:graphicFrame>
    </p:spTree>
    <p:extLst>
      <p:ext uri="{BB962C8B-B14F-4D97-AF65-F5344CB8AC3E}">
        <p14:creationId xmlns:p14="http://schemas.microsoft.com/office/powerpoint/2010/main" val="239269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Data Dictionary (</a:t>
            </a:r>
            <a:r>
              <a:rPr lang="en-IN" dirty="0" err="1"/>
              <a:t>education_details</a:t>
            </a:r>
            <a:r>
              <a:rPr lang="en-IN" dirty="0"/>
              <a:t>)</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27</a:t>
            </a:fld>
            <a:endParaRPr lang="en-US" dirty="0"/>
          </a:p>
        </p:txBody>
      </p:sp>
      <p:graphicFrame>
        <p:nvGraphicFramePr>
          <p:cNvPr id="5" name="Table 4">
            <a:extLst>
              <a:ext uri="{FF2B5EF4-FFF2-40B4-BE49-F238E27FC236}">
                <a16:creationId xmlns:a16="http://schemas.microsoft.com/office/drawing/2014/main" id="{BCB01F18-AB13-4A42-9B62-365B8BBEFA26}"/>
              </a:ext>
            </a:extLst>
          </p:cNvPr>
          <p:cNvGraphicFramePr>
            <a:graphicFrameLocks noGrp="1"/>
          </p:cNvGraphicFramePr>
          <p:nvPr>
            <p:extLst>
              <p:ext uri="{D42A27DB-BD31-4B8C-83A1-F6EECF244321}">
                <p14:modId xmlns:p14="http://schemas.microsoft.com/office/powerpoint/2010/main" val="1176732341"/>
              </p:ext>
            </p:extLst>
          </p:nvPr>
        </p:nvGraphicFramePr>
        <p:xfrm>
          <a:off x="1362808" y="2233246"/>
          <a:ext cx="9064869" cy="2743200"/>
        </p:xfrm>
        <a:graphic>
          <a:graphicData uri="http://schemas.openxmlformats.org/drawingml/2006/table">
            <a:tbl>
              <a:tblPr firstRow="1" bandRow="1">
                <a:tableStyleId>{5C22544A-7EE6-4342-B048-85BDC9FD1C3A}</a:tableStyleId>
              </a:tblPr>
              <a:tblGrid>
                <a:gridCol w="682882">
                  <a:extLst>
                    <a:ext uri="{9D8B030D-6E8A-4147-A177-3AD203B41FA5}">
                      <a16:colId xmlns:a16="http://schemas.microsoft.com/office/drawing/2014/main" val="3559833401"/>
                    </a:ext>
                  </a:extLst>
                </a:gridCol>
                <a:gridCol w="1717297">
                  <a:extLst>
                    <a:ext uri="{9D8B030D-6E8A-4147-A177-3AD203B41FA5}">
                      <a16:colId xmlns:a16="http://schemas.microsoft.com/office/drawing/2014/main" val="82523989"/>
                    </a:ext>
                  </a:extLst>
                </a:gridCol>
                <a:gridCol w="1289565">
                  <a:extLst>
                    <a:ext uri="{9D8B030D-6E8A-4147-A177-3AD203B41FA5}">
                      <a16:colId xmlns:a16="http://schemas.microsoft.com/office/drawing/2014/main" val="3211310719"/>
                    </a:ext>
                  </a:extLst>
                </a:gridCol>
                <a:gridCol w="1146158">
                  <a:extLst>
                    <a:ext uri="{9D8B030D-6E8A-4147-A177-3AD203B41FA5}">
                      <a16:colId xmlns:a16="http://schemas.microsoft.com/office/drawing/2014/main" val="4160613981"/>
                    </a:ext>
                  </a:extLst>
                </a:gridCol>
                <a:gridCol w="1125766">
                  <a:extLst>
                    <a:ext uri="{9D8B030D-6E8A-4147-A177-3AD203B41FA5}">
                      <a16:colId xmlns:a16="http://schemas.microsoft.com/office/drawing/2014/main" val="856237566"/>
                    </a:ext>
                  </a:extLst>
                </a:gridCol>
                <a:gridCol w="3103201">
                  <a:extLst>
                    <a:ext uri="{9D8B030D-6E8A-4147-A177-3AD203B41FA5}">
                      <a16:colId xmlns:a16="http://schemas.microsoft.com/office/drawing/2014/main" val="1972256327"/>
                    </a:ext>
                  </a:extLst>
                </a:gridCol>
              </a:tblGrid>
              <a:tr h="478302">
                <a:tc>
                  <a:txBody>
                    <a:bodyPr/>
                    <a:lstStyle/>
                    <a:p>
                      <a:pPr algn="ctr"/>
                      <a:r>
                        <a:rPr lang="en-IN" sz="1500" b="1" dirty="0">
                          <a:solidFill>
                            <a:schemeClr val="bg1"/>
                          </a:solidFill>
                          <a:latin typeface="+mn-lt"/>
                          <a:cs typeface="Arial" panose="020B0604020202020204" pitchFamily="34" charset="0"/>
                        </a:rPr>
                        <a:t>S</a:t>
                      </a:r>
                      <a:r>
                        <a:rPr lang="en-US" sz="1500" b="1" dirty="0">
                          <a:solidFill>
                            <a:schemeClr val="bg1"/>
                          </a:solidFill>
                          <a:latin typeface="+mn-lt"/>
                          <a:cs typeface="Arial" panose="020B0604020202020204" pitchFamily="34" charset="0"/>
                        </a:rPr>
                        <a:t>R NO</a:t>
                      </a:r>
                      <a:endParaRPr lang="en-GB" sz="1500" b="1" dirty="0">
                        <a:solidFill>
                          <a:schemeClr val="bg1"/>
                        </a:solidFill>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chemeClr val="bg1"/>
                          </a:solidFill>
                          <a:latin typeface="+mn-lt"/>
                          <a:cs typeface="Arial" panose="020B0604020202020204" pitchFamily="34" charset="0"/>
                        </a:rPr>
                        <a:t>Columns</a:t>
                      </a:r>
                      <a:endParaRPr lang="en-GB" sz="1500" b="1"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chemeClr val="bg1"/>
                          </a:solidFill>
                          <a:latin typeface="+mn-lt"/>
                          <a:cs typeface="Arial" panose="020B0604020202020204" pitchFamily="34" charset="0"/>
                        </a:rPr>
                        <a:t>Data Type</a:t>
                      </a:r>
                      <a:endParaRPr lang="en-GB" sz="1500" b="1"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chemeClr val="bg1"/>
                          </a:solidFill>
                          <a:latin typeface="+mn-lt"/>
                          <a:cs typeface="Arial" panose="020B0604020202020204" pitchFamily="34" charset="0"/>
                        </a:rPr>
                        <a:t>Size</a:t>
                      </a:r>
                      <a:endParaRPr lang="en-GB" sz="1500" b="1"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b="1" dirty="0">
                          <a:solidFill>
                            <a:schemeClr val="bg1"/>
                          </a:solidFill>
                          <a:latin typeface="+mn-lt"/>
                          <a:cs typeface="Arial" panose="020B0604020202020204" pitchFamily="34" charset="0"/>
                        </a:rPr>
                        <a:t>Null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b="1" dirty="0">
                          <a:solidFill>
                            <a:schemeClr val="bg1"/>
                          </a:solidFill>
                          <a:latin typeface="+mn-lt"/>
                          <a:cs typeface="Arial" panose="020B0604020202020204" pitchFamily="34" charset="0"/>
                        </a:rPr>
                        <a:t>Description</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296125">
                <a:tc>
                  <a:txBody>
                    <a:bodyPr/>
                    <a:lstStyle/>
                    <a:p>
                      <a:pPr algn="ctr"/>
                      <a:r>
                        <a:rPr lang="en-US" dirty="0">
                          <a:solidFill>
                            <a:schemeClr val="bg1"/>
                          </a:solidFill>
                        </a:rPr>
                        <a:t>1.</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err="1">
                          <a:solidFill>
                            <a:schemeClr val="bg1"/>
                          </a:solidFill>
                        </a:rPr>
                        <a:t>edu_id</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Integer</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5</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Primary key</a:t>
                      </a: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7485543"/>
                  </a:ext>
                </a:extLst>
              </a:tr>
              <a:tr h="296125">
                <a:tc>
                  <a:txBody>
                    <a:bodyPr/>
                    <a:lstStyle/>
                    <a:p>
                      <a:pPr algn="ctr"/>
                      <a:r>
                        <a:rPr lang="en-US" dirty="0">
                          <a:solidFill>
                            <a:schemeClr val="bg1"/>
                          </a:solidFill>
                        </a:rPr>
                        <a:t>2.</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US" sz="1800" b="0" i="0" u="none" strike="noStrike" kern="1200" cap="none" spc="0" normalizeH="0" baseline="0" noProof="0" dirty="0" err="1">
                          <a:ln>
                            <a:noFill/>
                          </a:ln>
                          <a:solidFill>
                            <a:schemeClr val="bg1"/>
                          </a:solidFill>
                          <a:effectLst/>
                          <a:uLnTx/>
                          <a:uFillTx/>
                          <a:latin typeface="Calibri" panose="020F0502020204030204"/>
                          <a:ea typeface="+mn-ea"/>
                          <a:cs typeface="+mn-cs"/>
                        </a:rPr>
                        <a:t>edu_qua</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Varchar2</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20</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Qualification details</a:t>
                      </a: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3251011"/>
                  </a:ext>
                </a:extLst>
              </a:tr>
              <a:tr h="296125">
                <a:tc>
                  <a:txBody>
                    <a:bodyPr/>
                    <a:lstStyle/>
                    <a:p>
                      <a:pPr algn="ctr"/>
                      <a:r>
                        <a:rPr lang="en-US" dirty="0">
                          <a:solidFill>
                            <a:schemeClr val="bg1"/>
                          </a:solidFill>
                        </a:rPr>
                        <a:t>3.</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US" sz="1800" b="0" i="0" u="none" strike="noStrike" kern="1200" cap="none" spc="0" normalizeH="0" baseline="0" noProof="0" dirty="0" err="1">
                          <a:ln>
                            <a:noFill/>
                          </a:ln>
                          <a:solidFill>
                            <a:schemeClr val="bg1"/>
                          </a:solidFill>
                          <a:effectLst/>
                          <a:uLnTx/>
                          <a:uFillTx/>
                          <a:latin typeface="Calibri" panose="020F0502020204030204"/>
                          <a:ea typeface="+mn-ea"/>
                          <a:cs typeface="+mn-cs"/>
                        </a:rPr>
                        <a:t>edu_year</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Varchar2</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5</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Passing year</a:t>
                      </a: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4672094"/>
                  </a:ext>
                </a:extLst>
              </a:tr>
              <a:tr h="296125">
                <a:tc>
                  <a:txBody>
                    <a:bodyPr/>
                    <a:lstStyle/>
                    <a:p>
                      <a:pPr algn="ctr"/>
                      <a:r>
                        <a:rPr lang="en-US" dirty="0">
                          <a:solidFill>
                            <a:schemeClr val="bg1"/>
                          </a:solidFill>
                        </a:rPr>
                        <a:t>4.</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US" sz="1800" b="0" i="0" u="none" strike="noStrike" kern="1200" cap="none" spc="0" normalizeH="0" baseline="0" noProof="0" dirty="0" err="1">
                          <a:ln>
                            <a:noFill/>
                          </a:ln>
                          <a:solidFill>
                            <a:schemeClr val="bg1"/>
                          </a:solidFill>
                          <a:effectLst/>
                          <a:uLnTx/>
                          <a:uFillTx/>
                          <a:latin typeface="Calibri" panose="020F0502020204030204"/>
                          <a:ea typeface="+mn-ea"/>
                          <a:cs typeface="+mn-cs"/>
                        </a:rPr>
                        <a:t>edu_uni</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Varchar2</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50</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Name of School/University</a:t>
                      </a: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7690103"/>
                  </a:ext>
                </a:extLst>
              </a:tr>
              <a:tr h="296125">
                <a:tc>
                  <a:txBody>
                    <a:bodyPr/>
                    <a:lstStyle/>
                    <a:p>
                      <a:pPr algn="ctr"/>
                      <a:r>
                        <a:rPr lang="en-US" dirty="0">
                          <a:solidFill>
                            <a:schemeClr val="bg1"/>
                          </a:solidFill>
                        </a:rPr>
                        <a:t>5.</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US" sz="1800" b="0" i="0" u="none" strike="noStrike" kern="1200" cap="none" spc="0" normalizeH="0" baseline="0" noProof="0" dirty="0" err="1">
                          <a:ln>
                            <a:noFill/>
                          </a:ln>
                          <a:solidFill>
                            <a:schemeClr val="bg1"/>
                          </a:solidFill>
                          <a:effectLst/>
                          <a:uLnTx/>
                          <a:uFillTx/>
                          <a:latin typeface="Calibri" panose="020F0502020204030204"/>
                          <a:ea typeface="+mn-ea"/>
                          <a:cs typeface="+mn-cs"/>
                        </a:rPr>
                        <a:t>edu_grade</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Float</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4,2</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Grade of user</a:t>
                      </a: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4949375"/>
                  </a:ext>
                </a:extLst>
              </a:tr>
              <a:tr h="296125">
                <a:tc>
                  <a:txBody>
                    <a:bodyPr/>
                    <a:lstStyle/>
                    <a:p>
                      <a:pPr algn="ctr"/>
                      <a:r>
                        <a:rPr lang="en-US" dirty="0">
                          <a:solidFill>
                            <a:schemeClr val="bg1"/>
                          </a:solidFill>
                        </a:rPr>
                        <a:t>6.</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US" sz="1800" b="0" i="0" u="none" strike="noStrike" kern="1200" cap="none" spc="0" normalizeH="0" baseline="0" noProof="0" dirty="0" err="1">
                          <a:ln>
                            <a:noFill/>
                          </a:ln>
                          <a:solidFill>
                            <a:schemeClr val="bg1"/>
                          </a:solidFill>
                          <a:effectLst/>
                          <a:uLnTx/>
                          <a:uFillTx/>
                          <a:latin typeface="Calibri" panose="020F0502020204030204"/>
                          <a:ea typeface="+mn-ea"/>
                          <a:cs typeface="+mn-cs"/>
                        </a:rPr>
                        <a:t>reg_id</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Integer</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5</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Reference from </a:t>
                      </a:r>
                      <a:r>
                        <a:rPr lang="en-US" dirty="0" err="1">
                          <a:solidFill>
                            <a:schemeClr val="bg1"/>
                          </a:solidFill>
                        </a:rPr>
                        <a:t>reg_detail</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7763519"/>
                  </a:ext>
                </a:extLst>
              </a:tr>
            </a:tbl>
          </a:graphicData>
        </a:graphic>
      </p:graphicFrame>
    </p:spTree>
    <p:extLst>
      <p:ext uri="{BB962C8B-B14F-4D97-AF65-F5344CB8AC3E}">
        <p14:creationId xmlns:p14="http://schemas.microsoft.com/office/powerpoint/2010/main" val="120585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Data Dictionary (</a:t>
            </a:r>
            <a:r>
              <a:rPr lang="en-IN" dirty="0" err="1"/>
              <a:t>project_details</a:t>
            </a:r>
            <a:r>
              <a:rPr lang="en-IN" dirty="0"/>
              <a:t>)</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28</a:t>
            </a:fld>
            <a:endParaRPr lang="en-US" dirty="0"/>
          </a:p>
        </p:txBody>
      </p:sp>
      <p:graphicFrame>
        <p:nvGraphicFramePr>
          <p:cNvPr id="5" name="Table 4">
            <a:extLst>
              <a:ext uri="{FF2B5EF4-FFF2-40B4-BE49-F238E27FC236}">
                <a16:creationId xmlns:a16="http://schemas.microsoft.com/office/drawing/2014/main" id="{BCB01F18-AB13-4A42-9B62-365B8BBEFA26}"/>
              </a:ext>
            </a:extLst>
          </p:cNvPr>
          <p:cNvGraphicFramePr>
            <a:graphicFrameLocks noGrp="1"/>
          </p:cNvGraphicFramePr>
          <p:nvPr>
            <p:extLst>
              <p:ext uri="{D42A27DB-BD31-4B8C-83A1-F6EECF244321}">
                <p14:modId xmlns:p14="http://schemas.microsoft.com/office/powerpoint/2010/main" val="2583028463"/>
              </p:ext>
            </p:extLst>
          </p:nvPr>
        </p:nvGraphicFramePr>
        <p:xfrm>
          <a:off x="1362808" y="2233246"/>
          <a:ext cx="9064869" cy="2377440"/>
        </p:xfrm>
        <a:graphic>
          <a:graphicData uri="http://schemas.openxmlformats.org/drawingml/2006/table">
            <a:tbl>
              <a:tblPr firstRow="1" bandRow="1">
                <a:tableStyleId>{5C22544A-7EE6-4342-B048-85BDC9FD1C3A}</a:tableStyleId>
              </a:tblPr>
              <a:tblGrid>
                <a:gridCol w="682882">
                  <a:extLst>
                    <a:ext uri="{9D8B030D-6E8A-4147-A177-3AD203B41FA5}">
                      <a16:colId xmlns:a16="http://schemas.microsoft.com/office/drawing/2014/main" val="3559833401"/>
                    </a:ext>
                  </a:extLst>
                </a:gridCol>
                <a:gridCol w="1717297">
                  <a:extLst>
                    <a:ext uri="{9D8B030D-6E8A-4147-A177-3AD203B41FA5}">
                      <a16:colId xmlns:a16="http://schemas.microsoft.com/office/drawing/2014/main" val="82523989"/>
                    </a:ext>
                  </a:extLst>
                </a:gridCol>
                <a:gridCol w="1289565">
                  <a:extLst>
                    <a:ext uri="{9D8B030D-6E8A-4147-A177-3AD203B41FA5}">
                      <a16:colId xmlns:a16="http://schemas.microsoft.com/office/drawing/2014/main" val="3211310719"/>
                    </a:ext>
                  </a:extLst>
                </a:gridCol>
                <a:gridCol w="1146158">
                  <a:extLst>
                    <a:ext uri="{9D8B030D-6E8A-4147-A177-3AD203B41FA5}">
                      <a16:colId xmlns:a16="http://schemas.microsoft.com/office/drawing/2014/main" val="4160613981"/>
                    </a:ext>
                  </a:extLst>
                </a:gridCol>
                <a:gridCol w="1125766">
                  <a:extLst>
                    <a:ext uri="{9D8B030D-6E8A-4147-A177-3AD203B41FA5}">
                      <a16:colId xmlns:a16="http://schemas.microsoft.com/office/drawing/2014/main" val="856237566"/>
                    </a:ext>
                  </a:extLst>
                </a:gridCol>
                <a:gridCol w="3103201">
                  <a:extLst>
                    <a:ext uri="{9D8B030D-6E8A-4147-A177-3AD203B41FA5}">
                      <a16:colId xmlns:a16="http://schemas.microsoft.com/office/drawing/2014/main" val="1972256327"/>
                    </a:ext>
                  </a:extLst>
                </a:gridCol>
              </a:tblGrid>
              <a:tr h="478302">
                <a:tc>
                  <a:txBody>
                    <a:bodyPr/>
                    <a:lstStyle/>
                    <a:p>
                      <a:pPr algn="ctr"/>
                      <a:r>
                        <a:rPr lang="en-IN" sz="1500" b="1" dirty="0">
                          <a:solidFill>
                            <a:schemeClr val="bg1"/>
                          </a:solidFill>
                          <a:latin typeface="+mn-lt"/>
                          <a:cs typeface="Arial" panose="020B0604020202020204" pitchFamily="34" charset="0"/>
                        </a:rPr>
                        <a:t>S</a:t>
                      </a:r>
                      <a:r>
                        <a:rPr lang="en-US" sz="1500" b="1" dirty="0">
                          <a:solidFill>
                            <a:schemeClr val="bg1"/>
                          </a:solidFill>
                          <a:latin typeface="+mn-lt"/>
                          <a:cs typeface="Arial" panose="020B0604020202020204" pitchFamily="34" charset="0"/>
                        </a:rPr>
                        <a:t>R NO</a:t>
                      </a:r>
                      <a:endParaRPr lang="en-GB" sz="1500" b="1" dirty="0">
                        <a:solidFill>
                          <a:schemeClr val="bg1"/>
                        </a:solidFill>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chemeClr val="bg1"/>
                          </a:solidFill>
                          <a:latin typeface="+mn-lt"/>
                          <a:cs typeface="Arial" panose="020B0604020202020204" pitchFamily="34" charset="0"/>
                        </a:rPr>
                        <a:t>Columns</a:t>
                      </a:r>
                      <a:endParaRPr lang="en-GB" sz="1500" b="1"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chemeClr val="bg1"/>
                          </a:solidFill>
                          <a:latin typeface="+mn-lt"/>
                          <a:cs typeface="Arial" panose="020B0604020202020204" pitchFamily="34" charset="0"/>
                        </a:rPr>
                        <a:t>Data Type</a:t>
                      </a:r>
                      <a:endParaRPr lang="en-GB" sz="1500" b="1"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chemeClr val="bg1"/>
                          </a:solidFill>
                          <a:latin typeface="+mn-lt"/>
                          <a:cs typeface="Arial" panose="020B0604020202020204" pitchFamily="34" charset="0"/>
                        </a:rPr>
                        <a:t>Size</a:t>
                      </a:r>
                      <a:endParaRPr lang="en-GB" sz="1500" b="1"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b="1" dirty="0">
                          <a:solidFill>
                            <a:schemeClr val="bg1"/>
                          </a:solidFill>
                          <a:latin typeface="+mn-lt"/>
                          <a:cs typeface="Arial" panose="020B0604020202020204" pitchFamily="34" charset="0"/>
                        </a:rPr>
                        <a:t>Null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b="1" dirty="0">
                          <a:solidFill>
                            <a:schemeClr val="bg1"/>
                          </a:solidFill>
                          <a:latin typeface="+mn-lt"/>
                          <a:cs typeface="Arial" panose="020B0604020202020204" pitchFamily="34" charset="0"/>
                        </a:rPr>
                        <a:t>Description</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296125">
                <a:tc>
                  <a:txBody>
                    <a:bodyPr/>
                    <a:lstStyle/>
                    <a:p>
                      <a:pPr algn="ctr"/>
                      <a:r>
                        <a:rPr lang="en-US" dirty="0">
                          <a:solidFill>
                            <a:schemeClr val="bg1"/>
                          </a:solidFill>
                        </a:rPr>
                        <a:t>1.</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err="1">
                          <a:solidFill>
                            <a:schemeClr val="bg1"/>
                          </a:solidFill>
                        </a:rPr>
                        <a:t>p_id</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Integer</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5</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Primary key</a:t>
                      </a: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7485543"/>
                  </a:ext>
                </a:extLst>
              </a:tr>
              <a:tr h="296125">
                <a:tc>
                  <a:txBody>
                    <a:bodyPr/>
                    <a:lstStyle/>
                    <a:p>
                      <a:pPr algn="ctr"/>
                      <a:r>
                        <a:rPr lang="en-US" dirty="0">
                          <a:solidFill>
                            <a:schemeClr val="bg1"/>
                          </a:solidFill>
                        </a:rPr>
                        <a:t>2.</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err="1">
                          <a:solidFill>
                            <a:schemeClr val="bg1"/>
                          </a:solidFill>
                        </a:rPr>
                        <a:t>P_title</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Varchar2</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20</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Title of a project</a:t>
                      </a: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3251011"/>
                  </a:ext>
                </a:extLst>
              </a:tr>
              <a:tr h="296125">
                <a:tc>
                  <a:txBody>
                    <a:bodyPr/>
                    <a:lstStyle/>
                    <a:p>
                      <a:pPr algn="ctr"/>
                      <a:r>
                        <a:rPr lang="en-US" dirty="0">
                          <a:solidFill>
                            <a:schemeClr val="bg1"/>
                          </a:solidFill>
                        </a:rPr>
                        <a:t>3.</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err="1">
                          <a:solidFill>
                            <a:schemeClr val="bg1"/>
                          </a:solidFill>
                        </a:rPr>
                        <a:t>p_dur</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Varchar2</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10</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Project duration</a:t>
                      </a: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4672094"/>
                  </a:ext>
                </a:extLst>
              </a:tr>
              <a:tr h="296125">
                <a:tc>
                  <a:txBody>
                    <a:bodyPr/>
                    <a:lstStyle/>
                    <a:p>
                      <a:pPr algn="ctr"/>
                      <a:r>
                        <a:rPr lang="en-US" dirty="0">
                          <a:solidFill>
                            <a:schemeClr val="bg1"/>
                          </a:solidFill>
                        </a:rPr>
                        <a:t>4.</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err="1">
                          <a:solidFill>
                            <a:schemeClr val="bg1"/>
                          </a:solidFill>
                        </a:rPr>
                        <a:t>p_desc</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Varchar2</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50</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Project description</a:t>
                      </a: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7690103"/>
                  </a:ext>
                </a:extLst>
              </a:tr>
              <a:tr h="296125">
                <a:tc>
                  <a:txBody>
                    <a:bodyPr/>
                    <a:lstStyle/>
                    <a:p>
                      <a:pPr algn="ctr"/>
                      <a:r>
                        <a:rPr lang="en-US" dirty="0">
                          <a:solidFill>
                            <a:schemeClr val="bg1"/>
                          </a:solidFill>
                        </a:rPr>
                        <a:t>5.</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err="1">
                          <a:solidFill>
                            <a:schemeClr val="bg1"/>
                          </a:solidFill>
                        </a:rPr>
                        <a:t>reg_id</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Integer</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5</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Reference from </a:t>
                      </a:r>
                      <a:r>
                        <a:rPr lang="en-US" dirty="0" err="1">
                          <a:solidFill>
                            <a:schemeClr val="bg1"/>
                          </a:solidFill>
                        </a:rPr>
                        <a:t>reg_detail</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4949375"/>
                  </a:ext>
                </a:extLst>
              </a:tr>
            </a:tbl>
          </a:graphicData>
        </a:graphic>
      </p:graphicFrame>
    </p:spTree>
    <p:extLst>
      <p:ext uri="{BB962C8B-B14F-4D97-AF65-F5344CB8AC3E}">
        <p14:creationId xmlns:p14="http://schemas.microsoft.com/office/powerpoint/2010/main" val="52041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Data Dictionary (</a:t>
            </a:r>
            <a:r>
              <a:rPr lang="en-IN" dirty="0" err="1"/>
              <a:t>achievement_details</a:t>
            </a:r>
            <a:r>
              <a:rPr lang="en-IN" dirty="0"/>
              <a:t>)</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29</a:t>
            </a:fld>
            <a:endParaRPr lang="en-US" dirty="0"/>
          </a:p>
        </p:txBody>
      </p:sp>
      <p:graphicFrame>
        <p:nvGraphicFramePr>
          <p:cNvPr id="5" name="Table 4">
            <a:extLst>
              <a:ext uri="{FF2B5EF4-FFF2-40B4-BE49-F238E27FC236}">
                <a16:creationId xmlns:a16="http://schemas.microsoft.com/office/drawing/2014/main" id="{BCB01F18-AB13-4A42-9B62-365B8BBEFA26}"/>
              </a:ext>
            </a:extLst>
          </p:cNvPr>
          <p:cNvGraphicFramePr>
            <a:graphicFrameLocks noGrp="1"/>
          </p:cNvGraphicFramePr>
          <p:nvPr>
            <p:extLst>
              <p:ext uri="{D42A27DB-BD31-4B8C-83A1-F6EECF244321}">
                <p14:modId xmlns:p14="http://schemas.microsoft.com/office/powerpoint/2010/main" val="322595481"/>
              </p:ext>
            </p:extLst>
          </p:nvPr>
        </p:nvGraphicFramePr>
        <p:xfrm>
          <a:off x="1362808" y="2233246"/>
          <a:ext cx="9064869" cy="2743200"/>
        </p:xfrm>
        <a:graphic>
          <a:graphicData uri="http://schemas.openxmlformats.org/drawingml/2006/table">
            <a:tbl>
              <a:tblPr firstRow="1" bandRow="1">
                <a:tableStyleId>{5C22544A-7EE6-4342-B048-85BDC9FD1C3A}</a:tableStyleId>
              </a:tblPr>
              <a:tblGrid>
                <a:gridCol w="682882">
                  <a:extLst>
                    <a:ext uri="{9D8B030D-6E8A-4147-A177-3AD203B41FA5}">
                      <a16:colId xmlns:a16="http://schemas.microsoft.com/office/drawing/2014/main" val="3559833401"/>
                    </a:ext>
                  </a:extLst>
                </a:gridCol>
                <a:gridCol w="1717297">
                  <a:extLst>
                    <a:ext uri="{9D8B030D-6E8A-4147-A177-3AD203B41FA5}">
                      <a16:colId xmlns:a16="http://schemas.microsoft.com/office/drawing/2014/main" val="82523989"/>
                    </a:ext>
                  </a:extLst>
                </a:gridCol>
                <a:gridCol w="1289565">
                  <a:extLst>
                    <a:ext uri="{9D8B030D-6E8A-4147-A177-3AD203B41FA5}">
                      <a16:colId xmlns:a16="http://schemas.microsoft.com/office/drawing/2014/main" val="3211310719"/>
                    </a:ext>
                  </a:extLst>
                </a:gridCol>
                <a:gridCol w="1146158">
                  <a:extLst>
                    <a:ext uri="{9D8B030D-6E8A-4147-A177-3AD203B41FA5}">
                      <a16:colId xmlns:a16="http://schemas.microsoft.com/office/drawing/2014/main" val="4160613981"/>
                    </a:ext>
                  </a:extLst>
                </a:gridCol>
                <a:gridCol w="1125766">
                  <a:extLst>
                    <a:ext uri="{9D8B030D-6E8A-4147-A177-3AD203B41FA5}">
                      <a16:colId xmlns:a16="http://schemas.microsoft.com/office/drawing/2014/main" val="856237566"/>
                    </a:ext>
                  </a:extLst>
                </a:gridCol>
                <a:gridCol w="3103201">
                  <a:extLst>
                    <a:ext uri="{9D8B030D-6E8A-4147-A177-3AD203B41FA5}">
                      <a16:colId xmlns:a16="http://schemas.microsoft.com/office/drawing/2014/main" val="1972256327"/>
                    </a:ext>
                  </a:extLst>
                </a:gridCol>
              </a:tblGrid>
              <a:tr h="478302">
                <a:tc>
                  <a:txBody>
                    <a:bodyPr/>
                    <a:lstStyle/>
                    <a:p>
                      <a:pPr algn="ctr"/>
                      <a:r>
                        <a:rPr lang="en-IN" sz="1500" b="1" dirty="0">
                          <a:solidFill>
                            <a:schemeClr val="bg1"/>
                          </a:solidFill>
                          <a:latin typeface="+mn-lt"/>
                          <a:cs typeface="Arial" panose="020B0604020202020204" pitchFamily="34" charset="0"/>
                        </a:rPr>
                        <a:t>S</a:t>
                      </a:r>
                      <a:r>
                        <a:rPr lang="en-US" sz="1500" b="1" dirty="0">
                          <a:solidFill>
                            <a:schemeClr val="bg1"/>
                          </a:solidFill>
                          <a:latin typeface="+mn-lt"/>
                          <a:cs typeface="Arial" panose="020B0604020202020204" pitchFamily="34" charset="0"/>
                        </a:rPr>
                        <a:t>R NO</a:t>
                      </a:r>
                      <a:endParaRPr lang="en-GB" sz="1500" b="1" dirty="0">
                        <a:solidFill>
                          <a:schemeClr val="bg1"/>
                        </a:solidFill>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chemeClr val="bg1"/>
                          </a:solidFill>
                          <a:latin typeface="+mn-lt"/>
                          <a:cs typeface="Arial" panose="020B0604020202020204" pitchFamily="34" charset="0"/>
                        </a:rPr>
                        <a:t>Columns</a:t>
                      </a:r>
                      <a:endParaRPr lang="en-GB" sz="1500" b="1"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chemeClr val="bg1"/>
                          </a:solidFill>
                          <a:latin typeface="+mn-lt"/>
                          <a:cs typeface="Arial" panose="020B0604020202020204" pitchFamily="34" charset="0"/>
                        </a:rPr>
                        <a:t>Data Type</a:t>
                      </a:r>
                      <a:endParaRPr lang="en-GB" sz="1500" b="1"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chemeClr val="bg1"/>
                          </a:solidFill>
                          <a:latin typeface="+mn-lt"/>
                          <a:cs typeface="Arial" panose="020B0604020202020204" pitchFamily="34" charset="0"/>
                        </a:rPr>
                        <a:t>Size</a:t>
                      </a:r>
                      <a:endParaRPr lang="en-GB" sz="1500" b="1"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b="1" dirty="0">
                          <a:solidFill>
                            <a:schemeClr val="bg1"/>
                          </a:solidFill>
                          <a:latin typeface="+mn-lt"/>
                          <a:cs typeface="Arial" panose="020B0604020202020204" pitchFamily="34" charset="0"/>
                        </a:rPr>
                        <a:t>Null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b="1" dirty="0">
                          <a:solidFill>
                            <a:schemeClr val="bg1"/>
                          </a:solidFill>
                          <a:latin typeface="+mn-lt"/>
                          <a:cs typeface="Arial" panose="020B0604020202020204" pitchFamily="34" charset="0"/>
                        </a:rPr>
                        <a:t>Description</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296125">
                <a:tc>
                  <a:txBody>
                    <a:bodyPr/>
                    <a:lstStyle/>
                    <a:p>
                      <a:pPr algn="ctr"/>
                      <a:r>
                        <a:rPr lang="en-US" dirty="0">
                          <a:solidFill>
                            <a:schemeClr val="bg1"/>
                          </a:solidFill>
                        </a:rPr>
                        <a:t>1.</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err="1">
                          <a:solidFill>
                            <a:schemeClr val="bg1"/>
                          </a:solidFill>
                        </a:rPr>
                        <a:t>ach_id</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Integer</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5</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Primary key</a:t>
                      </a: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7485543"/>
                  </a:ext>
                </a:extLst>
              </a:tr>
              <a:tr h="296125">
                <a:tc>
                  <a:txBody>
                    <a:bodyPr/>
                    <a:lstStyle/>
                    <a:p>
                      <a:pPr algn="ctr"/>
                      <a:r>
                        <a:rPr lang="en-US" dirty="0">
                          <a:solidFill>
                            <a:schemeClr val="bg1"/>
                          </a:solidFill>
                        </a:rPr>
                        <a:t>2.</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US" sz="1800" b="0" i="0" u="none" strike="noStrike" kern="1200" cap="none" spc="0" normalizeH="0" baseline="0" noProof="0" dirty="0" err="1">
                          <a:ln>
                            <a:noFill/>
                          </a:ln>
                          <a:solidFill>
                            <a:schemeClr val="bg1"/>
                          </a:solidFill>
                          <a:effectLst/>
                          <a:uLnTx/>
                          <a:uFillTx/>
                          <a:latin typeface="Calibri" panose="020F0502020204030204"/>
                          <a:ea typeface="+mn-ea"/>
                          <a:cs typeface="+mn-cs"/>
                        </a:rPr>
                        <a:t>ach_name</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Varchar2</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50</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Name of Achievement</a:t>
                      </a: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3251011"/>
                  </a:ext>
                </a:extLst>
              </a:tr>
              <a:tr h="296125">
                <a:tc>
                  <a:txBody>
                    <a:bodyPr/>
                    <a:lstStyle/>
                    <a:p>
                      <a:pPr algn="ctr"/>
                      <a:r>
                        <a:rPr lang="en-US" dirty="0">
                          <a:solidFill>
                            <a:schemeClr val="bg1"/>
                          </a:solidFill>
                        </a:rPr>
                        <a:t>3.</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US" sz="1800" b="0" i="0" u="none" strike="noStrike" kern="1200" cap="none" spc="0" normalizeH="0" baseline="0" noProof="0" dirty="0" err="1">
                          <a:ln>
                            <a:noFill/>
                          </a:ln>
                          <a:solidFill>
                            <a:schemeClr val="bg1"/>
                          </a:solidFill>
                          <a:effectLst/>
                          <a:uLnTx/>
                          <a:uFillTx/>
                          <a:latin typeface="Calibri" panose="020F0502020204030204"/>
                          <a:ea typeface="+mn-ea"/>
                          <a:cs typeface="+mn-cs"/>
                        </a:rPr>
                        <a:t>ach_rank</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Varchar2</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10</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Rank of user achievement</a:t>
                      </a: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4672094"/>
                  </a:ext>
                </a:extLst>
              </a:tr>
              <a:tr h="296125">
                <a:tc>
                  <a:txBody>
                    <a:bodyPr/>
                    <a:lstStyle/>
                    <a:p>
                      <a:pPr algn="ctr"/>
                      <a:r>
                        <a:rPr lang="en-US" dirty="0">
                          <a:solidFill>
                            <a:schemeClr val="bg1"/>
                          </a:solidFill>
                        </a:rPr>
                        <a:t>4.</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US" sz="1800" b="0" i="0" u="none" strike="noStrike" kern="1200" cap="none" spc="0" normalizeH="0" baseline="0" noProof="0" dirty="0" err="1">
                          <a:ln>
                            <a:noFill/>
                          </a:ln>
                          <a:solidFill>
                            <a:schemeClr val="bg1"/>
                          </a:solidFill>
                          <a:effectLst/>
                          <a:uLnTx/>
                          <a:uFillTx/>
                          <a:latin typeface="Calibri" panose="020F0502020204030204"/>
                          <a:ea typeface="+mn-ea"/>
                          <a:cs typeface="+mn-cs"/>
                        </a:rPr>
                        <a:t>ach_year</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Varchar2</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5</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Year of achievement</a:t>
                      </a: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7690103"/>
                  </a:ext>
                </a:extLst>
              </a:tr>
              <a:tr h="296125">
                <a:tc>
                  <a:txBody>
                    <a:bodyPr/>
                    <a:lstStyle/>
                    <a:p>
                      <a:pPr algn="ctr"/>
                      <a:r>
                        <a:rPr lang="en-US" dirty="0">
                          <a:solidFill>
                            <a:schemeClr val="bg1"/>
                          </a:solidFill>
                        </a:rPr>
                        <a:t>5.</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US" sz="1800" b="0" i="0" u="none" strike="noStrike" kern="1200" cap="none" spc="0" normalizeH="0" baseline="0" noProof="0" dirty="0" err="1">
                          <a:ln>
                            <a:noFill/>
                          </a:ln>
                          <a:solidFill>
                            <a:schemeClr val="bg1"/>
                          </a:solidFill>
                          <a:effectLst/>
                          <a:uLnTx/>
                          <a:uFillTx/>
                          <a:latin typeface="Calibri" panose="020F0502020204030204"/>
                          <a:ea typeface="+mn-ea"/>
                          <a:cs typeface="+mn-cs"/>
                        </a:rPr>
                        <a:t>ach_certy</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Varchar2</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50</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Certification of user</a:t>
                      </a: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4949375"/>
                  </a:ext>
                </a:extLst>
              </a:tr>
              <a:tr h="296125">
                <a:tc>
                  <a:txBody>
                    <a:bodyPr/>
                    <a:lstStyle/>
                    <a:p>
                      <a:pPr algn="ctr"/>
                      <a:r>
                        <a:rPr lang="en-US" dirty="0">
                          <a:solidFill>
                            <a:schemeClr val="bg1"/>
                          </a:solidFill>
                        </a:rPr>
                        <a:t>6.</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US" sz="1800" b="0" i="0" u="none" strike="noStrike" kern="1200" cap="none" spc="0" normalizeH="0" baseline="0" noProof="0" dirty="0" err="1">
                          <a:ln>
                            <a:noFill/>
                          </a:ln>
                          <a:solidFill>
                            <a:schemeClr val="bg1"/>
                          </a:solidFill>
                          <a:effectLst/>
                          <a:uLnTx/>
                          <a:uFillTx/>
                          <a:latin typeface="Calibri" panose="020F0502020204030204"/>
                          <a:ea typeface="+mn-ea"/>
                          <a:cs typeface="+mn-cs"/>
                        </a:rPr>
                        <a:t>reg_id</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Integer</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5</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Reference from </a:t>
                      </a:r>
                      <a:r>
                        <a:rPr lang="en-US" dirty="0" err="1">
                          <a:solidFill>
                            <a:schemeClr val="bg1"/>
                          </a:solidFill>
                        </a:rPr>
                        <a:t>reg_detail</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1148473"/>
                  </a:ext>
                </a:extLst>
              </a:tr>
            </a:tbl>
          </a:graphicData>
        </a:graphic>
      </p:graphicFrame>
    </p:spTree>
    <p:extLst>
      <p:ext uri="{BB962C8B-B14F-4D97-AF65-F5344CB8AC3E}">
        <p14:creationId xmlns:p14="http://schemas.microsoft.com/office/powerpoint/2010/main" val="421934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Project Definition</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16" name="Content Placeholder 2">
            <a:extLst>
              <a:ext uri="{FF2B5EF4-FFF2-40B4-BE49-F238E27FC236}">
                <a16:creationId xmlns:a16="http://schemas.microsoft.com/office/drawing/2014/main" id="{1A03BB8C-C3A7-4521-B7B7-29F088EC7ED8}"/>
              </a:ext>
            </a:extLst>
          </p:cNvPr>
          <p:cNvSpPr txBox="1">
            <a:spLocks/>
          </p:cNvSpPr>
          <p:nvPr/>
        </p:nvSpPr>
        <p:spPr>
          <a:xfrm>
            <a:off x="213457" y="1875861"/>
            <a:ext cx="10662627" cy="4129285"/>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dirty="0">
                <a:solidFill>
                  <a:schemeClr val="bg1"/>
                </a:solidFill>
                <a:latin typeface="Arial (Body)"/>
              </a:rPr>
              <a:t>Portfolio Management system refers to a building a strong resume for the candidate who are seeking the jobs online.</a:t>
            </a:r>
          </a:p>
          <a:p>
            <a:pPr marL="285750" indent="-285750" algn="just">
              <a:buFont typeface="Arial" panose="020B0604020202020204" pitchFamily="34" charset="0"/>
              <a:buChar char="•"/>
            </a:pPr>
            <a:endParaRPr lang="en-US" dirty="0">
              <a:solidFill>
                <a:schemeClr val="bg1"/>
              </a:solidFill>
              <a:latin typeface="Arial (Body)"/>
            </a:endParaRPr>
          </a:p>
          <a:p>
            <a:pPr marL="285750" indent="-285750" algn="just">
              <a:buFont typeface="Arial" panose="020B0604020202020204" pitchFamily="34" charset="0"/>
              <a:buChar char="•"/>
            </a:pPr>
            <a:r>
              <a:rPr lang="en-US" dirty="0">
                <a:solidFill>
                  <a:schemeClr val="bg1"/>
                </a:solidFill>
                <a:effectLst/>
                <a:latin typeface="Arial" panose="020B0604020202020204" pitchFamily="34" charset="0"/>
                <a:ea typeface="Arial" panose="020B0604020202020204" pitchFamily="34" charset="0"/>
                <a:cs typeface="Arial" panose="020B0604020202020204" pitchFamily="34" charset="0"/>
              </a:rPr>
              <a:t>This system introduced the way of hiring the employees for the organization that contains all the information of the employees and according to their skill and job requirements, they get selected in the particular post.</a:t>
            </a:r>
          </a:p>
          <a:p>
            <a:pPr algn="just"/>
            <a:endParaRPr lang="en-US" dirty="0">
              <a:solidFill>
                <a:schemeClr val="bg1"/>
              </a:solidFill>
              <a:latin typeface="Arial (Body)"/>
            </a:endParaRPr>
          </a:p>
          <a:p>
            <a:pPr marL="285750" indent="-285750" algn="just">
              <a:buFont typeface="Arial" panose="020B0604020202020204" pitchFamily="34" charset="0"/>
              <a:buChar char="•"/>
            </a:pPr>
            <a:r>
              <a:rPr lang="en-US" sz="1600" i="0" u="none" strike="noStrike" dirty="0">
                <a:solidFill>
                  <a:schemeClr val="bg1"/>
                </a:solidFill>
                <a:effectLst/>
                <a:latin typeface="Arial" panose="020B0604020202020204" pitchFamily="34" charset="0"/>
                <a:cs typeface="Arial" panose="020B0604020202020204" pitchFamily="34" charset="0"/>
              </a:rPr>
              <a:t>The purpose of Portfolio management is the selection, prioritization and control of an organization's programmed and projects, in line with its strategic objectives and capacity to deliver. </a:t>
            </a:r>
            <a:endParaRPr lang="en-US" dirty="0">
              <a:solidFill>
                <a:schemeClr val="bg1"/>
              </a:solidFill>
              <a:latin typeface="Arial (Body)"/>
            </a:endParaRPr>
          </a:p>
        </p:txBody>
      </p:sp>
    </p:spTree>
    <p:extLst>
      <p:ext uri="{BB962C8B-B14F-4D97-AF65-F5344CB8AC3E}">
        <p14:creationId xmlns:p14="http://schemas.microsoft.com/office/powerpoint/2010/main" val="300363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Data Dictionary (</a:t>
            </a:r>
            <a:r>
              <a:rPr lang="en-US" sz="3200" b="1" dirty="0" err="1">
                <a:latin typeface="Arial" panose="020B0604020202020204" pitchFamily="34" charset="0"/>
                <a:cs typeface="Arial" panose="020B0604020202020204" pitchFamily="34" charset="0"/>
              </a:rPr>
              <a:t>work_experiance_detail</a:t>
            </a:r>
            <a:r>
              <a:rPr lang="en-IN" dirty="0"/>
              <a:t>)</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30</a:t>
            </a:fld>
            <a:endParaRPr lang="en-US" dirty="0"/>
          </a:p>
        </p:txBody>
      </p:sp>
      <p:graphicFrame>
        <p:nvGraphicFramePr>
          <p:cNvPr id="5" name="Table 4">
            <a:extLst>
              <a:ext uri="{FF2B5EF4-FFF2-40B4-BE49-F238E27FC236}">
                <a16:creationId xmlns:a16="http://schemas.microsoft.com/office/drawing/2014/main" id="{BCB01F18-AB13-4A42-9B62-365B8BBEFA26}"/>
              </a:ext>
            </a:extLst>
          </p:cNvPr>
          <p:cNvGraphicFramePr>
            <a:graphicFrameLocks noGrp="1"/>
          </p:cNvGraphicFramePr>
          <p:nvPr>
            <p:extLst>
              <p:ext uri="{D42A27DB-BD31-4B8C-83A1-F6EECF244321}">
                <p14:modId xmlns:p14="http://schemas.microsoft.com/office/powerpoint/2010/main" val="1902541331"/>
              </p:ext>
            </p:extLst>
          </p:nvPr>
        </p:nvGraphicFramePr>
        <p:xfrm>
          <a:off x="1362808" y="2233246"/>
          <a:ext cx="9064869" cy="3108960"/>
        </p:xfrm>
        <a:graphic>
          <a:graphicData uri="http://schemas.openxmlformats.org/drawingml/2006/table">
            <a:tbl>
              <a:tblPr firstRow="1" bandRow="1">
                <a:tableStyleId>{5C22544A-7EE6-4342-B048-85BDC9FD1C3A}</a:tableStyleId>
              </a:tblPr>
              <a:tblGrid>
                <a:gridCol w="682882">
                  <a:extLst>
                    <a:ext uri="{9D8B030D-6E8A-4147-A177-3AD203B41FA5}">
                      <a16:colId xmlns:a16="http://schemas.microsoft.com/office/drawing/2014/main" val="3559833401"/>
                    </a:ext>
                  </a:extLst>
                </a:gridCol>
                <a:gridCol w="1717297">
                  <a:extLst>
                    <a:ext uri="{9D8B030D-6E8A-4147-A177-3AD203B41FA5}">
                      <a16:colId xmlns:a16="http://schemas.microsoft.com/office/drawing/2014/main" val="82523989"/>
                    </a:ext>
                  </a:extLst>
                </a:gridCol>
                <a:gridCol w="1289565">
                  <a:extLst>
                    <a:ext uri="{9D8B030D-6E8A-4147-A177-3AD203B41FA5}">
                      <a16:colId xmlns:a16="http://schemas.microsoft.com/office/drawing/2014/main" val="3211310719"/>
                    </a:ext>
                  </a:extLst>
                </a:gridCol>
                <a:gridCol w="1146158">
                  <a:extLst>
                    <a:ext uri="{9D8B030D-6E8A-4147-A177-3AD203B41FA5}">
                      <a16:colId xmlns:a16="http://schemas.microsoft.com/office/drawing/2014/main" val="4160613981"/>
                    </a:ext>
                  </a:extLst>
                </a:gridCol>
                <a:gridCol w="1125766">
                  <a:extLst>
                    <a:ext uri="{9D8B030D-6E8A-4147-A177-3AD203B41FA5}">
                      <a16:colId xmlns:a16="http://schemas.microsoft.com/office/drawing/2014/main" val="856237566"/>
                    </a:ext>
                  </a:extLst>
                </a:gridCol>
                <a:gridCol w="3103201">
                  <a:extLst>
                    <a:ext uri="{9D8B030D-6E8A-4147-A177-3AD203B41FA5}">
                      <a16:colId xmlns:a16="http://schemas.microsoft.com/office/drawing/2014/main" val="1972256327"/>
                    </a:ext>
                  </a:extLst>
                </a:gridCol>
              </a:tblGrid>
              <a:tr h="478302">
                <a:tc>
                  <a:txBody>
                    <a:bodyPr/>
                    <a:lstStyle/>
                    <a:p>
                      <a:pPr algn="ctr"/>
                      <a:r>
                        <a:rPr lang="en-IN" sz="1500" b="1" dirty="0">
                          <a:solidFill>
                            <a:schemeClr val="bg1"/>
                          </a:solidFill>
                          <a:latin typeface="+mn-lt"/>
                          <a:cs typeface="Arial" panose="020B0604020202020204" pitchFamily="34" charset="0"/>
                        </a:rPr>
                        <a:t>S</a:t>
                      </a:r>
                      <a:r>
                        <a:rPr lang="en-US" sz="1500" b="1" dirty="0">
                          <a:solidFill>
                            <a:schemeClr val="bg1"/>
                          </a:solidFill>
                          <a:latin typeface="+mn-lt"/>
                          <a:cs typeface="Arial" panose="020B0604020202020204" pitchFamily="34" charset="0"/>
                        </a:rPr>
                        <a:t>R NO</a:t>
                      </a:r>
                      <a:endParaRPr lang="en-GB" sz="1500" b="1" dirty="0">
                        <a:solidFill>
                          <a:schemeClr val="bg1"/>
                        </a:solidFill>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chemeClr val="bg1"/>
                          </a:solidFill>
                          <a:latin typeface="+mn-lt"/>
                          <a:cs typeface="Arial" panose="020B0604020202020204" pitchFamily="34" charset="0"/>
                        </a:rPr>
                        <a:t>Columns</a:t>
                      </a:r>
                      <a:endParaRPr lang="en-GB" sz="1500" b="1"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chemeClr val="bg1"/>
                          </a:solidFill>
                          <a:latin typeface="+mn-lt"/>
                          <a:cs typeface="Arial" panose="020B0604020202020204" pitchFamily="34" charset="0"/>
                        </a:rPr>
                        <a:t>Data Type</a:t>
                      </a:r>
                      <a:endParaRPr lang="en-GB" sz="1500" b="1"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chemeClr val="bg1"/>
                          </a:solidFill>
                          <a:latin typeface="+mn-lt"/>
                          <a:cs typeface="Arial" panose="020B0604020202020204" pitchFamily="34" charset="0"/>
                        </a:rPr>
                        <a:t>Size</a:t>
                      </a:r>
                      <a:endParaRPr lang="en-GB" sz="1500" b="1"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b="1" dirty="0">
                          <a:solidFill>
                            <a:schemeClr val="bg1"/>
                          </a:solidFill>
                          <a:latin typeface="+mn-lt"/>
                          <a:cs typeface="Arial" panose="020B0604020202020204" pitchFamily="34" charset="0"/>
                        </a:rPr>
                        <a:t>Null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b="1" dirty="0">
                          <a:solidFill>
                            <a:schemeClr val="bg1"/>
                          </a:solidFill>
                          <a:latin typeface="+mn-lt"/>
                          <a:cs typeface="Arial" panose="020B0604020202020204" pitchFamily="34" charset="0"/>
                        </a:rPr>
                        <a:t>Description</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296125">
                <a:tc>
                  <a:txBody>
                    <a:bodyPr/>
                    <a:lstStyle/>
                    <a:p>
                      <a:pPr algn="ctr"/>
                      <a:r>
                        <a:rPr lang="en-US" dirty="0">
                          <a:solidFill>
                            <a:schemeClr val="bg1"/>
                          </a:solidFill>
                        </a:rPr>
                        <a:t>1.</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err="1">
                          <a:solidFill>
                            <a:schemeClr val="bg1"/>
                          </a:solidFill>
                        </a:rPr>
                        <a:t>we_id</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Integer</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5</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Primary key</a:t>
                      </a: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7485543"/>
                  </a:ext>
                </a:extLst>
              </a:tr>
              <a:tr h="296125">
                <a:tc>
                  <a:txBody>
                    <a:bodyPr/>
                    <a:lstStyle/>
                    <a:p>
                      <a:pPr algn="ctr"/>
                      <a:r>
                        <a:rPr lang="en-US" dirty="0">
                          <a:solidFill>
                            <a:schemeClr val="bg1"/>
                          </a:solidFill>
                        </a:rPr>
                        <a:t>2.</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US" sz="1800" b="0" i="0" u="none" strike="noStrike" kern="1200" cap="none" spc="0" normalizeH="0" baseline="0" noProof="0" dirty="0" err="1">
                          <a:ln>
                            <a:noFill/>
                          </a:ln>
                          <a:solidFill>
                            <a:schemeClr val="bg1"/>
                          </a:solidFill>
                          <a:effectLst/>
                          <a:uLnTx/>
                          <a:uFillTx/>
                          <a:latin typeface="Calibri" panose="020F0502020204030204"/>
                          <a:ea typeface="+mn-ea"/>
                          <a:cs typeface="+mn-cs"/>
                        </a:rPr>
                        <a:t>we_title</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Varchar2</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20</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Position of user</a:t>
                      </a: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3251011"/>
                  </a:ext>
                </a:extLst>
              </a:tr>
              <a:tr h="296125">
                <a:tc>
                  <a:txBody>
                    <a:bodyPr/>
                    <a:lstStyle/>
                    <a:p>
                      <a:pPr algn="ctr"/>
                      <a:r>
                        <a:rPr lang="en-US" dirty="0">
                          <a:solidFill>
                            <a:schemeClr val="bg1"/>
                          </a:solidFill>
                        </a:rPr>
                        <a:t>3.</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US" sz="1800" b="0" i="0" u="none" strike="noStrike" kern="1200" cap="none" spc="0" normalizeH="0" baseline="0" noProof="0" dirty="0" err="1">
                          <a:ln>
                            <a:noFill/>
                          </a:ln>
                          <a:solidFill>
                            <a:schemeClr val="bg1"/>
                          </a:solidFill>
                          <a:effectLst/>
                          <a:uLnTx/>
                          <a:uFillTx/>
                          <a:latin typeface="Calibri" panose="020F0502020204030204"/>
                          <a:ea typeface="+mn-ea"/>
                          <a:cs typeface="+mn-cs"/>
                        </a:rPr>
                        <a:t>we_comp</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Varchar2</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20</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Name of the company</a:t>
                      </a: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4672094"/>
                  </a:ext>
                </a:extLst>
              </a:tr>
              <a:tr h="296125">
                <a:tc>
                  <a:txBody>
                    <a:bodyPr/>
                    <a:lstStyle/>
                    <a:p>
                      <a:pPr algn="ctr"/>
                      <a:r>
                        <a:rPr lang="en-US" dirty="0">
                          <a:solidFill>
                            <a:schemeClr val="bg1"/>
                          </a:solidFill>
                        </a:rPr>
                        <a:t>4.</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US" sz="1800" b="0" i="0" u="none" strike="noStrike" kern="1200" cap="none" spc="0" normalizeH="0" baseline="0" noProof="0" dirty="0" err="1">
                          <a:ln>
                            <a:noFill/>
                          </a:ln>
                          <a:solidFill>
                            <a:schemeClr val="bg1"/>
                          </a:solidFill>
                          <a:effectLst/>
                          <a:uLnTx/>
                          <a:uFillTx/>
                          <a:latin typeface="Calibri" panose="020F0502020204030204"/>
                          <a:ea typeface="+mn-ea"/>
                          <a:cs typeface="+mn-cs"/>
                        </a:rPr>
                        <a:t>we_dur</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Varchar2</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10</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Working duration</a:t>
                      </a: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7690103"/>
                  </a:ext>
                </a:extLst>
              </a:tr>
              <a:tr h="296125">
                <a:tc>
                  <a:txBody>
                    <a:bodyPr/>
                    <a:lstStyle/>
                    <a:p>
                      <a:pPr algn="ctr"/>
                      <a:r>
                        <a:rPr lang="en-US" dirty="0">
                          <a:solidFill>
                            <a:schemeClr val="bg1"/>
                          </a:solidFill>
                        </a:rPr>
                        <a:t>5.</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US" sz="1800" b="0" i="0" u="none" strike="noStrike" kern="1200" cap="none" spc="0" normalizeH="0" baseline="0" noProof="0" dirty="0" err="1">
                          <a:ln>
                            <a:noFill/>
                          </a:ln>
                          <a:solidFill>
                            <a:schemeClr val="bg1"/>
                          </a:solidFill>
                          <a:effectLst/>
                          <a:uLnTx/>
                          <a:uFillTx/>
                          <a:latin typeface="Calibri" panose="020F0502020204030204"/>
                          <a:ea typeface="+mn-ea"/>
                          <a:cs typeface="+mn-cs"/>
                        </a:rPr>
                        <a:t>we_desc</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Varchar2</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50</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Yes</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Company profile</a:t>
                      </a: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4949375"/>
                  </a:ext>
                </a:extLst>
              </a:tr>
              <a:tr h="296125">
                <a:tc>
                  <a:txBody>
                    <a:bodyPr/>
                    <a:lstStyle/>
                    <a:p>
                      <a:pPr algn="ctr"/>
                      <a:r>
                        <a:rPr lang="en-US" dirty="0">
                          <a:solidFill>
                            <a:schemeClr val="bg1"/>
                          </a:solidFill>
                        </a:rPr>
                        <a:t>6.</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err="1">
                          <a:solidFill>
                            <a:schemeClr val="bg1"/>
                          </a:solidFill>
                        </a:rPr>
                        <a:t>we_ach</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Varchar2</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20</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Yes</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Achievement of a user</a:t>
                      </a: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1148473"/>
                  </a:ext>
                </a:extLst>
              </a:tr>
              <a:tr h="296125">
                <a:tc>
                  <a:txBody>
                    <a:bodyPr/>
                    <a:lstStyle/>
                    <a:p>
                      <a:pPr algn="ctr"/>
                      <a:r>
                        <a:rPr lang="en-US" dirty="0">
                          <a:solidFill>
                            <a:schemeClr val="bg1"/>
                          </a:solidFill>
                        </a:rPr>
                        <a:t>7.</a:t>
                      </a: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US" sz="1800" b="0" i="0" u="none" strike="noStrike" kern="1200" cap="none" spc="0" normalizeH="0" baseline="0" noProof="0" dirty="0" err="1">
                          <a:ln>
                            <a:noFill/>
                          </a:ln>
                          <a:solidFill>
                            <a:schemeClr val="bg1"/>
                          </a:solidFill>
                          <a:effectLst/>
                          <a:uLnTx/>
                          <a:uFillTx/>
                          <a:latin typeface="Calibri" panose="020F0502020204030204"/>
                          <a:ea typeface="+mn-ea"/>
                          <a:cs typeface="+mn-cs"/>
                        </a:rPr>
                        <a:t>reg_id</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Integer</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5</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rPr>
                        <a:t>No</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Reference from </a:t>
                      </a:r>
                      <a:r>
                        <a:rPr lang="en-US" dirty="0" err="1">
                          <a:solidFill>
                            <a:schemeClr val="bg1"/>
                          </a:solidFill>
                        </a:rPr>
                        <a:t>reg_detail</a:t>
                      </a:r>
                      <a:endParaRPr lang="en-US"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63482867"/>
                  </a:ext>
                </a:extLst>
              </a:tr>
            </a:tbl>
          </a:graphicData>
        </a:graphic>
      </p:graphicFrame>
    </p:spTree>
    <p:extLst>
      <p:ext uri="{BB962C8B-B14F-4D97-AF65-F5344CB8AC3E}">
        <p14:creationId xmlns:p14="http://schemas.microsoft.com/office/powerpoint/2010/main" val="402778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Bibliography</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31</a:t>
            </a:fld>
            <a:endParaRPr lang="en-US" dirty="0"/>
          </a:p>
        </p:txBody>
      </p:sp>
      <p:sp>
        <p:nvSpPr>
          <p:cNvPr id="3" name="TextBox 2">
            <a:extLst>
              <a:ext uri="{FF2B5EF4-FFF2-40B4-BE49-F238E27FC236}">
                <a16:creationId xmlns:a16="http://schemas.microsoft.com/office/drawing/2014/main" id="{DEEEE55B-CB96-4E6C-87C0-2A2D789D313E}"/>
              </a:ext>
            </a:extLst>
          </p:cNvPr>
          <p:cNvSpPr txBox="1"/>
          <p:nvPr/>
        </p:nvSpPr>
        <p:spPr>
          <a:xfrm>
            <a:off x="1019908" y="1951892"/>
            <a:ext cx="10023230" cy="1477328"/>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bg1"/>
                </a:solidFill>
              </a:rPr>
              <a:t>CV Maker :- </a:t>
            </a:r>
            <a:r>
              <a:rPr lang="en-IN" b="1" dirty="0">
                <a:solidFill>
                  <a:schemeClr val="bg1"/>
                </a:solidFill>
                <a:hlinkClick r:id="rId2"/>
              </a:rPr>
              <a:t>https://www.cvmaker.com</a:t>
            </a:r>
            <a:endParaRPr lang="en-IN" b="1"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Resume Builder :- </a:t>
            </a:r>
            <a:r>
              <a:rPr lang="en-US" b="1" dirty="0">
                <a:solidFill>
                  <a:schemeClr val="bg1"/>
                </a:solidFill>
                <a:hlinkClick r:id="rId3"/>
              </a:rPr>
              <a:t>https://resumebuild.com/</a:t>
            </a:r>
            <a:endParaRPr lang="en-US" b="1" dirty="0">
              <a:solidFill>
                <a:schemeClr val="bg1"/>
              </a:solidFill>
            </a:endParaRP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endParaRPr lang="en-IN" b="1" dirty="0">
              <a:solidFill>
                <a:schemeClr val="bg1"/>
              </a:solidFill>
            </a:endParaRPr>
          </a:p>
        </p:txBody>
      </p:sp>
    </p:spTree>
    <p:extLst>
      <p:ext uri="{BB962C8B-B14F-4D97-AF65-F5344CB8AC3E}">
        <p14:creationId xmlns:p14="http://schemas.microsoft.com/office/powerpoint/2010/main" val="144279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Project Profile</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graphicFrame>
        <p:nvGraphicFramePr>
          <p:cNvPr id="5" name="Table 4">
            <a:extLst>
              <a:ext uri="{FF2B5EF4-FFF2-40B4-BE49-F238E27FC236}">
                <a16:creationId xmlns:a16="http://schemas.microsoft.com/office/drawing/2014/main" id="{7E2B6788-DAB8-4A62-B8AA-CEB15E6CAAAF}"/>
              </a:ext>
            </a:extLst>
          </p:cNvPr>
          <p:cNvGraphicFramePr>
            <a:graphicFrameLocks noGrp="1"/>
          </p:cNvGraphicFramePr>
          <p:nvPr>
            <p:extLst>
              <p:ext uri="{D42A27DB-BD31-4B8C-83A1-F6EECF244321}">
                <p14:modId xmlns:p14="http://schemas.microsoft.com/office/powerpoint/2010/main" val="3917380900"/>
              </p:ext>
            </p:extLst>
          </p:nvPr>
        </p:nvGraphicFramePr>
        <p:xfrm>
          <a:off x="1745760" y="1981107"/>
          <a:ext cx="7319109" cy="3499856"/>
        </p:xfrm>
        <a:graphic>
          <a:graphicData uri="http://schemas.openxmlformats.org/drawingml/2006/table">
            <a:tbl>
              <a:tblPr firstRow="1" bandRow="1">
                <a:tableStyleId>{5C22544A-7EE6-4342-B048-85BDC9FD1C3A}</a:tableStyleId>
              </a:tblPr>
              <a:tblGrid>
                <a:gridCol w="2563333">
                  <a:extLst>
                    <a:ext uri="{9D8B030D-6E8A-4147-A177-3AD203B41FA5}">
                      <a16:colId xmlns:a16="http://schemas.microsoft.com/office/drawing/2014/main" val="3559833401"/>
                    </a:ext>
                  </a:extLst>
                </a:gridCol>
                <a:gridCol w="4755776">
                  <a:extLst>
                    <a:ext uri="{9D8B030D-6E8A-4147-A177-3AD203B41FA5}">
                      <a16:colId xmlns:a16="http://schemas.microsoft.com/office/drawing/2014/main" val="4160613981"/>
                    </a:ext>
                  </a:extLst>
                </a:gridCol>
              </a:tblGrid>
              <a:tr h="552352">
                <a:tc>
                  <a:txBody>
                    <a:bodyPr/>
                    <a:lstStyle/>
                    <a:p>
                      <a:pPr algn="ctr"/>
                      <a:r>
                        <a:rPr lang="en-US" sz="1600" b="0">
                          <a:solidFill>
                            <a:schemeClr val="bg1"/>
                          </a:solidFill>
                          <a:latin typeface="+mn-lt"/>
                          <a:cs typeface="Arial" panose="020B0604020202020204" pitchFamily="34" charset="0"/>
                        </a:rPr>
                        <a:t>Project Information</a:t>
                      </a:r>
                      <a:endParaRPr lang="en-GB" sz="1600" b="0" dirty="0">
                        <a:solidFill>
                          <a:schemeClr val="bg1"/>
                        </a:solidFill>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0" dirty="0">
                          <a:solidFill>
                            <a:schemeClr val="bg1"/>
                          </a:solidFill>
                          <a:latin typeface="+mn-lt"/>
                          <a:cs typeface="Arial" panose="020B0604020202020204" pitchFamily="34" charset="0"/>
                        </a:rPr>
                        <a:t>Description</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marL="0" indent="0" algn="l">
                        <a:buFont typeface="+mj-lt"/>
                        <a:buNone/>
                      </a:pPr>
                      <a:r>
                        <a:rPr lang="en-GB" sz="1600" dirty="0">
                          <a:solidFill>
                            <a:schemeClr val="bg1"/>
                          </a:solidFill>
                          <a:latin typeface="+mn-lt"/>
                        </a:rPr>
                        <a:t>Project Title</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r>
                        <a:rPr lang="en-GB" sz="1600" dirty="0">
                          <a:solidFill>
                            <a:schemeClr val="bg1"/>
                          </a:solidFill>
                          <a:latin typeface="+mn-lt"/>
                        </a:rPr>
                        <a:t>Portfolio Management System</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marL="0" indent="0" algn="l">
                        <a:buFont typeface="+mj-lt"/>
                        <a:buNone/>
                      </a:pPr>
                      <a:r>
                        <a:rPr lang="en-GB" sz="1600" dirty="0">
                          <a:solidFill>
                            <a:schemeClr val="bg1"/>
                          </a:solidFill>
                          <a:latin typeface="+mn-lt"/>
                        </a:rPr>
                        <a:t>Application Type</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r>
                        <a:rPr lang="en-GB" sz="1600" dirty="0">
                          <a:solidFill>
                            <a:schemeClr val="bg1"/>
                          </a:solidFill>
                          <a:latin typeface="+mn-lt"/>
                        </a:rPr>
                        <a:t>Web Application</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marL="0" indent="0" algn="l">
                        <a:buFont typeface="+mj-lt"/>
                        <a:buNone/>
                      </a:pPr>
                      <a:r>
                        <a:rPr lang="en-GB" sz="1600" dirty="0">
                          <a:solidFill>
                            <a:schemeClr val="bg1"/>
                          </a:solidFill>
                          <a:latin typeface="+mn-lt"/>
                        </a:rPr>
                        <a:t>Guided By</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r>
                        <a:rPr lang="en-GB" sz="1600" dirty="0">
                          <a:solidFill>
                            <a:schemeClr val="bg1"/>
                          </a:solidFill>
                          <a:latin typeface="+mn-lt"/>
                        </a:rPr>
                        <a:t>Asst. Prof. Rushabh Shah</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marL="0" indent="0" algn="l">
                        <a:buFont typeface="+mj-lt"/>
                        <a:buNone/>
                      </a:pPr>
                      <a:r>
                        <a:rPr lang="en-GB" sz="1600" dirty="0">
                          <a:solidFill>
                            <a:schemeClr val="bg1"/>
                          </a:solidFill>
                          <a:latin typeface="+mn-lt"/>
                        </a:rPr>
                        <a:t>Group Size</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r>
                        <a:rPr lang="en-GB" sz="1600" dirty="0">
                          <a:solidFill>
                            <a:schemeClr val="bg1"/>
                          </a:solidFill>
                          <a:latin typeface="+mn-lt"/>
                        </a:rPr>
                        <a:t>2</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752944">
                <a:tc>
                  <a:txBody>
                    <a:bodyPr/>
                    <a:lstStyle/>
                    <a:p>
                      <a:pPr marL="0" indent="0" algn="l">
                        <a:buFont typeface="+mj-lt"/>
                        <a:buNone/>
                      </a:pPr>
                      <a:r>
                        <a:rPr lang="en-GB" sz="1600" dirty="0">
                          <a:solidFill>
                            <a:schemeClr val="bg1"/>
                          </a:solidFill>
                          <a:latin typeface="+mn-lt"/>
                        </a:rPr>
                        <a:t>Team Members</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GB" sz="1600" dirty="0">
                          <a:solidFill>
                            <a:schemeClr val="bg1"/>
                          </a:solidFill>
                          <a:latin typeface="+mn-lt"/>
                        </a:rPr>
                        <a:t>Pipaliya Sagar M. (19MCA028)</a:t>
                      </a:r>
                    </a:p>
                    <a:p>
                      <a:pPr marL="285750" indent="-285750">
                        <a:buFont typeface="Arial" panose="020B0604020202020204" pitchFamily="34" charset="0"/>
                        <a:buChar char="•"/>
                      </a:pPr>
                      <a:r>
                        <a:rPr lang="en-GB" sz="1600" dirty="0">
                          <a:solidFill>
                            <a:schemeClr val="bg1"/>
                          </a:solidFill>
                          <a:latin typeface="+mn-lt"/>
                        </a:rPr>
                        <a:t>Katariya Nikunj N. (19MCA010)</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bl>
          </a:graphicData>
        </a:graphic>
      </p:graphicFrame>
    </p:spTree>
    <p:extLst>
      <p:ext uri="{BB962C8B-B14F-4D97-AF65-F5344CB8AC3E}">
        <p14:creationId xmlns:p14="http://schemas.microsoft.com/office/powerpoint/2010/main" val="86687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Tools and Technologies</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graphicFrame>
        <p:nvGraphicFramePr>
          <p:cNvPr id="5" name="Table 4">
            <a:extLst>
              <a:ext uri="{FF2B5EF4-FFF2-40B4-BE49-F238E27FC236}">
                <a16:creationId xmlns:a16="http://schemas.microsoft.com/office/drawing/2014/main" id="{7E2B6788-DAB8-4A62-B8AA-CEB15E6CAAAF}"/>
              </a:ext>
            </a:extLst>
          </p:cNvPr>
          <p:cNvGraphicFramePr>
            <a:graphicFrameLocks noGrp="1"/>
          </p:cNvGraphicFramePr>
          <p:nvPr>
            <p:extLst>
              <p:ext uri="{D42A27DB-BD31-4B8C-83A1-F6EECF244321}">
                <p14:modId xmlns:p14="http://schemas.microsoft.com/office/powerpoint/2010/main" val="967784342"/>
              </p:ext>
            </p:extLst>
          </p:nvPr>
        </p:nvGraphicFramePr>
        <p:xfrm>
          <a:off x="1780929" y="1919561"/>
          <a:ext cx="7319109" cy="3265072"/>
        </p:xfrm>
        <a:graphic>
          <a:graphicData uri="http://schemas.openxmlformats.org/drawingml/2006/table">
            <a:tbl>
              <a:tblPr firstRow="1" bandRow="1">
                <a:tableStyleId>{5C22544A-7EE6-4342-B048-85BDC9FD1C3A}</a:tableStyleId>
              </a:tblPr>
              <a:tblGrid>
                <a:gridCol w="2563333">
                  <a:extLst>
                    <a:ext uri="{9D8B030D-6E8A-4147-A177-3AD203B41FA5}">
                      <a16:colId xmlns:a16="http://schemas.microsoft.com/office/drawing/2014/main" val="3559833401"/>
                    </a:ext>
                  </a:extLst>
                </a:gridCol>
                <a:gridCol w="4755776">
                  <a:extLst>
                    <a:ext uri="{9D8B030D-6E8A-4147-A177-3AD203B41FA5}">
                      <a16:colId xmlns:a16="http://schemas.microsoft.com/office/drawing/2014/main" val="4160613981"/>
                    </a:ext>
                  </a:extLst>
                </a:gridCol>
              </a:tblGrid>
              <a:tr h="552352">
                <a:tc>
                  <a:txBody>
                    <a:bodyPr/>
                    <a:lstStyle/>
                    <a:p>
                      <a:pPr algn="ctr"/>
                      <a:r>
                        <a:rPr lang="en-US" sz="1600" b="0" dirty="0">
                          <a:solidFill>
                            <a:schemeClr val="bg1"/>
                          </a:solidFill>
                          <a:latin typeface="+mn-lt"/>
                          <a:cs typeface="Arial" panose="020B0604020202020204" pitchFamily="34" charset="0"/>
                        </a:rPr>
                        <a:t>Tools and Technology</a:t>
                      </a:r>
                      <a:endParaRPr lang="en-GB" sz="1600" b="0" dirty="0">
                        <a:solidFill>
                          <a:schemeClr val="bg1"/>
                        </a:solidFill>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0" dirty="0">
                          <a:solidFill>
                            <a:schemeClr val="bg1"/>
                          </a:solidFill>
                          <a:latin typeface="+mn-lt"/>
                          <a:cs typeface="Arial" panose="020B0604020202020204" pitchFamily="34" charset="0"/>
                        </a:rPr>
                        <a:t>Description</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marL="0" indent="0" algn="l">
                        <a:buFont typeface="+mj-lt"/>
                        <a:buNone/>
                      </a:pPr>
                      <a:r>
                        <a:rPr lang="en-GB" sz="1600" dirty="0">
                          <a:solidFill>
                            <a:schemeClr val="bg1"/>
                          </a:solidFill>
                          <a:latin typeface="+mn-lt"/>
                        </a:rPr>
                        <a:t>Front End</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r>
                        <a:rPr lang="en-GB" sz="1600" dirty="0">
                          <a:solidFill>
                            <a:schemeClr val="bg1"/>
                          </a:solidFill>
                          <a:latin typeface="+mn-lt"/>
                        </a:rPr>
                        <a:t>PHP (7.2)</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marL="0" indent="0" algn="l">
                        <a:buFont typeface="+mj-lt"/>
                        <a:buNone/>
                      </a:pPr>
                      <a:r>
                        <a:rPr lang="en-GB" sz="1600" dirty="0">
                          <a:solidFill>
                            <a:schemeClr val="bg1"/>
                          </a:solidFill>
                          <a:latin typeface="+mn-lt"/>
                        </a:rPr>
                        <a:t>Back End</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r>
                        <a:rPr lang="en-GB" sz="1600" dirty="0">
                          <a:solidFill>
                            <a:schemeClr val="bg1"/>
                          </a:solidFill>
                          <a:latin typeface="+mn-lt"/>
                        </a:rPr>
                        <a:t>MySQL (8.0)</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marL="0" indent="0" algn="l">
                        <a:buFont typeface="+mj-lt"/>
                        <a:buNone/>
                      </a:pPr>
                      <a:r>
                        <a:rPr lang="en-GB" sz="1600" dirty="0">
                          <a:solidFill>
                            <a:schemeClr val="bg1"/>
                          </a:solidFill>
                          <a:latin typeface="+mn-lt"/>
                        </a:rPr>
                        <a:t>Web Server</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r>
                        <a:rPr lang="en-GB" sz="1600" dirty="0">
                          <a:solidFill>
                            <a:schemeClr val="bg1"/>
                          </a:solidFill>
                          <a:latin typeface="+mn-lt"/>
                        </a:rPr>
                        <a:t>Apache XAMPP</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884990">
                <a:tc>
                  <a:txBody>
                    <a:bodyPr/>
                    <a:lstStyle/>
                    <a:p>
                      <a:pPr marL="0" indent="0" algn="l">
                        <a:buFont typeface="+mj-lt"/>
                        <a:buNone/>
                      </a:pPr>
                      <a:r>
                        <a:rPr lang="en-GB" sz="1600" dirty="0">
                          <a:solidFill>
                            <a:schemeClr val="bg1"/>
                          </a:solidFill>
                          <a:latin typeface="+mn-lt"/>
                        </a:rPr>
                        <a:t>Other tools</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marL="285750" indent="-285750">
                        <a:buFont typeface="Arial" panose="020B0604020202020204" pitchFamily="34" charset="0"/>
                        <a:buChar char="•"/>
                      </a:pPr>
                      <a:r>
                        <a:rPr lang="en-GB" sz="1600" dirty="0">
                          <a:solidFill>
                            <a:schemeClr val="bg1"/>
                          </a:solidFill>
                          <a:latin typeface="+mn-lt"/>
                        </a:rPr>
                        <a:t>Microsoft World (2016)</a:t>
                      </a:r>
                    </a:p>
                    <a:p>
                      <a:pPr marL="285750" indent="-285750">
                        <a:buFont typeface="Arial" panose="020B0604020202020204" pitchFamily="34" charset="0"/>
                        <a:buChar char="•"/>
                      </a:pPr>
                      <a:r>
                        <a:rPr lang="en-GB" sz="1600" dirty="0">
                          <a:solidFill>
                            <a:schemeClr val="bg1"/>
                          </a:solidFill>
                          <a:latin typeface="+mn-lt"/>
                        </a:rPr>
                        <a:t>Microsoft PowerPoint (2016)</a:t>
                      </a:r>
                    </a:p>
                    <a:p>
                      <a:pPr marL="285750" indent="-285750">
                        <a:buFont typeface="Arial" panose="020B0604020202020204" pitchFamily="34" charset="0"/>
                        <a:buChar char="•"/>
                      </a:pPr>
                      <a:r>
                        <a:rPr lang="en-GB" sz="1600" dirty="0">
                          <a:solidFill>
                            <a:schemeClr val="bg1"/>
                          </a:solidFill>
                          <a:latin typeface="+mn-lt"/>
                        </a:rPr>
                        <a:t>Sublime text 3 (3.2.2)</a:t>
                      </a:r>
                    </a:p>
                    <a:p>
                      <a:pPr marL="285750" indent="-285750">
                        <a:buFont typeface="Arial" panose="020B0604020202020204" pitchFamily="34" charset="0"/>
                        <a:buChar char="•"/>
                      </a:pPr>
                      <a:r>
                        <a:rPr lang="en-GB" sz="1600" dirty="0">
                          <a:solidFill>
                            <a:schemeClr val="bg1"/>
                          </a:solidFill>
                          <a:latin typeface="+mn-lt"/>
                        </a:rPr>
                        <a:t>Creatly (for the diagrams)</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bl>
          </a:graphicData>
        </a:graphic>
      </p:graphicFrame>
    </p:spTree>
    <p:extLst>
      <p:ext uri="{BB962C8B-B14F-4D97-AF65-F5344CB8AC3E}">
        <p14:creationId xmlns:p14="http://schemas.microsoft.com/office/powerpoint/2010/main" val="381568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Proposed System</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16" name="Content Placeholder 2">
            <a:extLst>
              <a:ext uri="{FF2B5EF4-FFF2-40B4-BE49-F238E27FC236}">
                <a16:creationId xmlns:a16="http://schemas.microsoft.com/office/drawing/2014/main" id="{1A03BB8C-C3A7-4521-B7B7-29F088EC7ED8}"/>
              </a:ext>
            </a:extLst>
          </p:cNvPr>
          <p:cNvSpPr txBox="1">
            <a:spLocks/>
          </p:cNvSpPr>
          <p:nvPr/>
        </p:nvSpPr>
        <p:spPr>
          <a:xfrm>
            <a:off x="213457" y="1849484"/>
            <a:ext cx="10662627" cy="4129285"/>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IN" dirty="0">
                <a:solidFill>
                  <a:schemeClr val="bg1"/>
                </a:solidFill>
                <a:latin typeface="Arial (Body)"/>
              </a:rPr>
              <a:t>This website provides online resume building with an effective design for the job seekers who doesn’t know how to build a professional resume for the organizations.</a:t>
            </a:r>
          </a:p>
          <a:p>
            <a:pPr marL="285750" indent="-285750" algn="just">
              <a:buFont typeface="Arial" panose="020B0604020202020204" pitchFamily="34" charset="0"/>
              <a:buChar char="•"/>
            </a:pPr>
            <a:endParaRPr lang="en-IN" dirty="0">
              <a:solidFill>
                <a:schemeClr val="bg1"/>
              </a:solidFill>
              <a:latin typeface="Arial (Body)"/>
            </a:endParaRPr>
          </a:p>
          <a:p>
            <a:pPr marL="285750" indent="-285750" algn="just">
              <a:buFont typeface="Arial" panose="020B0604020202020204" pitchFamily="34" charset="0"/>
              <a:buChar char="•"/>
            </a:pPr>
            <a:r>
              <a:rPr lang="en-IN" dirty="0">
                <a:solidFill>
                  <a:schemeClr val="bg1"/>
                </a:solidFill>
                <a:latin typeface="Arial (Body)"/>
              </a:rPr>
              <a:t>Users have provide their personal details for generating effective and strong resume for the organization.</a:t>
            </a:r>
          </a:p>
          <a:p>
            <a:pPr marL="285750" indent="-285750" algn="just">
              <a:buFont typeface="Arial" panose="020B0604020202020204" pitchFamily="34" charset="0"/>
              <a:buChar char="•"/>
            </a:pPr>
            <a:endParaRPr lang="en-IN" dirty="0">
              <a:solidFill>
                <a:schemeClr val="bg1"/>
              </a:solidFill>
              <a:latin typeface="Arial (Body)"/>
            </a:endParaRPr>
          </a:p>
          <a:p>
            <a:pPr marL="285750" indent="-285750" algn="just">
              <a:buFont typeface="Arial" panose="020B0604020202020204" pitchFamily="34" charset="0"/>
              <a:buChar char="•"/>
            </a:pPr>
            <a:r>
              <a:rPr lang="en-IN" dirty="0">
                <a:solidFill>
                  <a:schemeClr val="bg1"/>
                </a:solidFill>
                <a:latin typeface="Arial (Body)"/>
              </a:rPr>
              <a:t>Time saving and user friendly. </a:t>
            </a:r>
            <a:endParaRPr lang="en-US" dirty="0">
              <a:solidFill>
                <a:schemeClr val="bg1"/>
              </a:solidFill>
              <a:latin typeface="Arial (Body)"/>
            </a:endParaRPr>
          </a:p>
        </p:txBody>
      </p:sp>
    </p:spTree>
    <p:extLst>
      <p:ext uri="{BB962C8B-B14F-4D97-AF65-F5344CB8AC3E}">
        <p14:creationId xmlns:p14="http://schemas.microsoft.com/office/powerpoint/2010/main" val="2990555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Objectives</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16" name="Content Placeholder 2">
            <a:extLst>
              <a:ext uri="{FF2B5EF4-FFF2-40B4-BE49-F238E27FC236}">
                <a16:creationId xmlns:a16="http://schemas.microsoft.com/office/drawing/2014/main" id="{1A03BB8C-C3A7-4521-B7B7-29F088EC7ED8}"/>
              </a:ext>
            </a:extLst>
          </p:cNvPr>
          <p:cNvSpPr txBox="1">
            <a:spLocks/>
          </p:cNvSpPr>
          <p:nvPr/>
        </p:nvSpPr>
        <p:spPr>
          <a:xfrm>
            <a:off x="213457" y="1849485"/>
            <a:ext cx="10662627" cy="2159808"/>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IN" dirty="0">
                <a:solidFill>
                  <a:schemeClr val="bg1"/>
                </a:solidFill>
                <a:latin typeface="Arial (Body)"/>
              </a:rPr>
              <a:t>Candidates may open the website 24*7 and they can generate their desired resume building options.</a:t>
            </a:r>
          </a:p>
          <a:p>
            <a:pPr marL="285750" indent="-285750" algn="just">
              <a:buFont typeface="Arial" panose="020B0604020202020204" pitchFamily="34" charset="0"/>
              <a:buChar char="•"/>
            </a:pPr>
            <a:endParaRPr lang="en-IN" dirty="0">
              <a:solidFill>
                <a:schemeClr val="bg1"/>
              </a:solidFill>
              <a:latin typeface="Arial (Body)"/>
            </a:endParaRPr>
          </a:p>
          <a:p>
            <a:pPr marL="285750" indent="-285750" algn="just">
              <a:buFont typeface="Arial" panose="020B0604020202020204" pitchFamily="34" charset="0"/>
              <a:buChar char="•"/>
            </a:pPr>
            <a:r>
              <a:rPr lang="en-IN" dirty="0">
                <a:solidFill>
                  <a:schemeClr val="bg1"/>
                </a:solidFill>
                <a:latin typeface="Arial (Body)"/>
              </a:rPr>
              <a:t>Basic registrations are their to login in the system for security, because the resume will only edited by the candidate not by the third party.</a:t>
            </a:r>
            <a:endParaRPr lang="en-US" dirty="0">
              <a:solidFill>
                <a:schemeClr val="bg1"/>
              </a:solidFill>
              <a:latin typeface="Arial (Body)"/>
            </a:endParaRPr>
          </a:p>
        </p:txBody>
      </p:sp>
    </p:spTree>
    <p:extLst>
      <p:ext uri="{BB962C8B-B14F-4D97-AF65-F5344CB8AC3E}">
        <p14:creationId xmlns:p14="http://schemas.microsoft.com/office/powerpoint/2010/main" val="252157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Users of the system</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16" name="Content Placeholder 2">
            <a:extLst>
              <a:ext uri="{FF2B5EF4-FFF2-40B4-BE49-F238E27FC236}">
                <a16:creationId xmlns:a16="http://schemas.microsoft.com/office/drawing/2014/main" id="{1A03BB8C-C3A7-4521-B7B7-29F088EC7ED8}"/>
              </a:ext>
            </a:extLst>
          </p:cNvPr>
          <p:cNvSpPr txBox="1">
            <a:spLocks/>
          </p:cNvSpPr>
          <p:nvPr/>
        </p:nvSpPr>
        <p:spPr>
          <a:xfrm>
            <a:off x="213457" y="1849485"/>
            <a:ext cx="10662627" cy="2159808"/>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mj-lt"/>
              <a:buAutoNum type="arabicPeriod"/>
            </a:pPr>
            <a:r>
              <a:rPr lang="en-IN" dirty="0">
                <a:solidFill>
                  <a:schemeClr val="bg1"/>
                </a:solidFill>
                <a:latin typeface="Arial (Body)"/>
              </a:rPr>
              <a:t>Admin</a:t>
            </a:r>
          </a:p>
          <a:p>
            <a:pPr marL="342900" indent="-342900" algn="just">
              <a:buFont typeface="+mj-lt"/>
              <a:buAutoNum type="arabicPeriod"/>
            </a:pPr>
            <a:endParaRPr lang="en-IN" dirty="0">
              <a:solidFill>
                <a:schemeClr val="bg1"/>
              </a:solidFill>
              <a:latin typeface="Arial (Body)"/>
            </a:endParaRPr>
          </a:p>
          <a:p>
            <a:pPr marL="342900" indent="-342900" algn="just">
              <a:buFont typeface="+mj-lt"/>
              <a:buAutoNum type="arabicPeriod"/>
            </a:pPr>
            <a:r>
              <a:rPr lang="en-IN" dirty="0">
                <a:solidFill>
                  <a:schemeClr val="bg1"/>
                </a:solidFill>
                <a:latin typeface="Arial (Body)"/>
              </a:rPr>
              <a:t>Candidates</a:t>
            </a:r>
          </a:p>
          <a:p>
            <a:pPr marL="342900" indent="-342900" algn="just">
              <a:buFont typeface="+mj-lt"/>
              <a:buAutoNum type="arabicPeriod"/>
            </a:pPr>
            <a:endParaRPr lang="en-IN" dirty="0">
              <a:solidFill>
                <a:schemeClr val="bg1"/>
              </a:solidFill>
              <a:latin typeface="Arial (Body)"/>
            </a:endParaRPr>
          </a:p>
          <a:p>
            <a:pPr marL="342900" indent="-342900" algn="just">
              <a:buFont typeface="+mj-lt"/>
              <a:buAutoNum type="arabicPeriod"/>
            </a:pPr>
            <a:r>
              <a:rPr lang="en-IN" dirty="0">
                <a:solidFill>
                  <a:schemeClr val="bg1"/>
                </a:solidFill>
                <a:latin typeface="Arial (Body)"/>
              </a:rPr>
              <a:t>Visitors</a:t>
            </a:r>
            <a:endParaRPr lang="en-US" dirty="0">
              <a:solidFill>
                <a:schemeClr val="bg1"/>
              </a:solidFill>
              <a:latin typeface="Arial (Body)"/>
            </a:endParaRPr>
          </a:p>
        </p:txBody>
      </p:sp>
    </p:spTree>
    <p:extLst>
      <p:ext uri="{BB962C8B-B14F-4D97-AF65-F5344CB8AC3E}">
        <p14:creationId xmlns:p14="http://schemas.microsoft.com/office/powerpoint/2010/main" val="187040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11465"/>
            <a:ext cx="11214100" cy="535531"/>
          </a:xfrm>
        </p:spPr>
        <p:txBody>
          <a:bodyPr/>
          <a:lstStyle/>
          <a:p>
            <a:r>
              <a:rPr lang="en-IN" dirty="0"/>
              <a:t>Scope of Admin</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16" name="Content Placeholder 2">
            <a:extLst>
              <a:ext uri="{FF2B5EF4-FFF2-40B4-BE49-F238E27FC236}">
                <a16:creationId xmlns:a16="http://schemas.microsoft.com/office/drawing/2014/main" id="{1A03BB8C-C3A7-4521-B7B7-29F088EC7ED8}"/>
              </a:ext>
            </a:extLst>
          </p:cNvPr>
          <p:cNvSpPr txBox="1">
            <a:spLocks/>
          </p:cNvSpPr>
          <p:nvPr/>
        </p:nvSpPr>
        <p:spPr>
          <a:xfrm>
            <a:off x="213457" y="1849484"/>
            <a:ext cx="10662627" cy="3909477"/>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mj-lt"/>
              <a:buAutoNum type="arabicPeriod"/>
            </a:pPr>
            <a:r>
              <a:rPr lang="en-IN" dirty="0">
                <a:solidFill>
                  <a:schemeClr val="bg1"/>
                </a:solidFill>
                <a:latin typeface="Arial (Body)"/>
              </a:rPr>
              <a:t>View all the details</a:t>
            </a:r>
          </a:p>
          <a:p>
            <a:pPr marL="342900" indent="-342900" algn="just">
              <a:buFont typeface="+mj-lt"/>
              <a:buAutoNum type="arabicPeriod"/>
            </a:pPr>
            <a:endParaRPr lang="en-IN" dirty="0">
              <a:solidFill>
                <a:schemeClr val="bg1"/>
              </a:solidFill>
              <a:latin typeface="Arial (Body)"/>
            </a:endParaRPr>
          </a:p>
          <a:p>
            <a:pPr marL="342900" indent="-342900" algn="just">
              <a:buFont typeface="+mj-lt"/>
              <a:buAutoNum type="arabicPeriod"/>
            </a:pPr>
            <a:r>
              <a:rPr lang="en-IN" dirty="0">
                <a:solidFill>
                  <a:schemeClr val="bg1"/>
                </a:solidFill>
                <a:latin typeface="Arial (Body)"/>
              </a:rPr>
              <a:t>Manage Candidates</a:t>
            </a:r>
          </a:p>
          <a:p>
            <a:pPr marL="342900" indent="-342900" algn="just">
              <a:buFont typeface="+mj-lt"/>
              <a:buAutoNum type="arabicPeriod"/>
            </a:pPr>
            <a:endParaRPr lang="en-IN" dirty="0">
              <a:solidFill>
                <a:schemeClr val="bg1"/>
              </a:solidFill>
              <a:latin typeface="Arial (Body)"/>
            </a:endParaRPr>
          </a:p>
          <a:p>
            <a:pPr marL="342900" indent="-342900" algn="just">
              <a:buFont typeface="+mj-lt"/>
              <a:buAutoNum type="arabicPeriod"/>
            </a:pPr>
            <a:r>
              <a:rPr lang="en-IN" dirty="0">
                <a:solidFill>
                  <a:schemeClr val="bg1"/>
                </a:solidFill>
                <a:latin typeface="Arial (Body)"/>
              </a:rPr>
              <a:t>Manage Blocking list</a:t>
            </a:r>
          </a:p>
          <a:p>
            <a:pPr marL="342900" indent="-342900" algn="just">
              <a:buFont typeface="+mj-lt"/>
              <a:buAutoNum type="arabicPeriod"/>
            </a:pPr>
            <a:endParaRPr lang="en-IN" dirty="0">
              <a:solidFill>
                <a:schemeClr val="bg1"/>
              </a:solidFill>
              <a:latin typeface="Arial (Body)"/>
            </a:endParaRPr>
          </a:p>
          <a:p>
            <a:pPr marL="342900" indent="-342900" algn="just">
              <a:buFont typeface="+mj-lt"/>
              <a:buAutoNum type="arabicPeriod"/>
            </a:pPr>
            <a:r>
              <a:rPr lang="en-IN" dirty="0">
                <a:solidFill>
                  <a:schemeClr val="bg1"/>
                </a:solidFill>
                <a:latin typeface="Arial (Body)"/>
              </a:rPr>
              <a:t>Generate Report</a:t>
            </a:r>
          </a:p>
          <a:p>
            <a:pPr marL="342900" indent="-342900" algn="just">
              <a:buFont typeface="+mj-lt"/>
              <a:buAutoNum type="arabicPeriod"/>
            </a:pPr>
            <a:endParaRPr lang="en-IN" dirty="0">
              <a:solidFill>
                <a:schemeClr val="bg1"/>
              </a:solidFill>
              <a:latin typeface="Arial (Body)"/>
            </a:endParaRPr>
          </a:p>
          <a:p>
            <a:pPr marL="342900" indent="-342900" algn="just">
              <a:buFont typeface="+mj-lt"/>
              <a:buAutoNum type="arabicPeriod"/>
            </a:pPr>
            <a:r>
              <a:rPr lang="en-IN" dirty="0">
                <a:solidFill>
                  <a:schemeClr val="bg1"/>
                </a:solidFill>
                <a:latin typeface="Arial (Body)"/>
              </a:rPr>
              <a:t>Search/Filter Candidates</a:t>
            </a:r>
            <a:endParaRPr lang="en-US" dirty="0">
              <a:solidFill>
                <a:schemeClr val="bg1"/>
              </a:solidFill>
              <a:latin typeface="Arial (Body)"/>
            </a:endParaRPr>
          </a:p>
        </p:txBody>
      </p:sp>
    </p:spTree>
    <p:extLst>
      <p:ext uri="{BB962C8B-B14F-4D97-AF65-F5344CB8AC3E}">
        <p14:creationId xmlns:p14="http://schemas.microsoft.com/office/powerpoint/2010/main" val="134988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426</TotalTime>
  <Words>1139</Words>
  <Application>Microsoft Office PowerPoint</Application>
  <PresentationFormat>Widescreen</PresentationFormat>
  <Paragraphs>482</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(Body)</vt:lpstr>
      <vt:lpstr>Calibri</vt:lpstr>
      <vt:lpstr>Trade Gothic LT Pro</vt:lpstr>
      <vt:lpstr>Trebuchet MS</vt:lpstr>
      <vt:lpstr>Office Theme</vt:lpstr>
      <vt:lpstr>Portfolio Management System (PortfolioBox)</vt:lpstr>
      <vt:lpstr>Project Profile</vt:lpstr>
      <vt:lpstr>Project Definition</vt:lpstr>
      <vt:lpstr>Project Profile</vt:lpstr>
      <vt:lpstr>Tools and Technologies</vt:lpstr>
      <vt:lpstr>Proposed System</vt:lpstr>
      <vt:lpstr>Objectives</vt:lpstr>
      <vt:lpstr>Users of the system</vt:lpstr>
      <vt:lpstr>Scope of Admin</vt:lpstr>
      <vt:lpstr>Scope of User</vt:lpstr>
      <vt:lpstr>UML Diagrams</vt:lpstr>
      <vt:lpstr>1. Use-Case Diagram</vt:lpstr>
      <vt:lpstr>1. Use-Case Diagram</vt:lpstr>
      <vt:lpstr>1. Use-Case Diagram</vt:lpstr>
      <vt:lpstr>2. Activity Diagram</vt:lpstr>
      <vt:lpstr>2. Activity Diagram</vt:lpstr>
      <vt:lpstr>2. Activity Diagram</vt:lpstr>
      <vt:lpstr>3. Sequence Diagram</vt:lpstr>
      <vt:lpstr>4. State Chart Diagram</vt:lpstr>
      <vt:lpstr>5. Class Diagram</vt:lpstr>
      <vt:lpstr>5. Class Diagram</vt:lpstr>
      <vt:lpstr>Database Design</vt:lpstr>
      <vt:lpstr>Data Dictionary</vt:lpstr>
      <vt:lpstr>Data Dictionary (reg_details)</vt:lpstr>
      <vt:lpstr>Data Dictionary (personal_detail)</vt:lpstr>
      <vt:lpstr>Data Dictionary (admin_details)</vt:lpstr>
      <vt:lpstr>Data Dictionary (education_details)</vt:lpstr>
      <vt:lpstr>Data Dictionary (project_details)</vt:lpstr>
      <vt:lpstr>Data Dictionary (achievement_details)</vt:lpstr>
      <vt:lpstr>Data Dictionary (work_experiance_detail)</vt:lpstr>
      <vt:lpstr>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Management System</dc:title>
  <dc:creator>Sagar Pipaliya</dc:creator>
  <cp:lastModifiedBy>Sagar Pipaliya</cp:lastModifiedBy>
  <cp:revision>300</cp:revision>
  <dcterms:created xsi:type="dcterms:W3CDTF">2021-05-02T06:44:19Z</dcterms:created>
  <dcterms:modified xsi:type="dcterms:W3CDTF">2021-05-07T06:25:42Z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