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7" r:id="rId6"/>
    <p:sldId id="268" r:id="rId7"/>
    <p:sldId id="260" r:id="rId8"/>
    <p:sldId id="270" r:id="rId9"/>
    <p:sldId id="264" r:id="rId10"/>
    <p:sldId id="265" r:id="rId11"/>
    <p:sldId id="266" r:id="rId12"/>
    <p:sldId id="262"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76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420142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11535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219563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682FC-8816-44DF-A175-F151B1DEEF6F}"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1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682FC-8816-44DF-A175-F151B1DEEF6F}"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186534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682FC-8816-44DF-A175-F151B1DEEF6F}"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44882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682FC-8816-44DF-A175-F151B1DEEF6F}"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52148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D682FC-8816-44DF-A175-F151B1DEEF6F}" type="datetimeFigureOut">
              <a:rPr lang="en-US" smtClean="0"/>
              <a:t>3/19/2021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235348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D682FC-8816-44DF-A175-F151B1DEEF6F}" type="datetimeFigureOut">
              <a:rPr lang="en-US" smtClean="0"/>
              <a:t>3/19/2021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29FF06-A12B-45AF-B933-4D016882F2C0}" type="slidenum">
              <a:rPr lang="en-US" smtClean="0"/>
              <a:t>‹#›</a:t>
            </a:fld>
            <a:endParaRPr lang="en-US"/>
          </a:p>
        </p:txBody>
      </p:sp>
    </p:spTree>
    <p:extLst>
      <p:ext uri="{BB962C8B-B14F-4D97-AF65-F5344CB8AC3E}">
        <p14:creationId xmlns:p14="http://schemas.microsoft.com/office/powerpoint/2010/main" val="427027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682FC-8816-44DF-A175-F151B1DEEF6F}"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90088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D682FC-8816-44DF-A175-F151B1DEEF6F}" type="datetimeFigureOut">
              <a:rPr lang="en-US" smtClean="0"/>
              <a:t>3/19/2021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29FF06-A12B-45AF-B933-4D016882F2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767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pm.org.uk/resources/what-is-project-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9C00-0208-4874-85A6-D4ED74702508}"/>
              </a:ext>
            </a:extLst>
          </p:cNvPr>
          <p:cNvSpPr>
            <a:spLocks noGrp="1"/>
          </p:cNvSpPr>
          <p:nvPr>
            <p:ph type="ctrTitle"/>
          </p:nvPr>
        </p:nvSpPr>
        <p:spPr>
          <a:xfrm>
            <a:off x="7610554" y="3429000"/>
            <a:ext cx="3539114" cy="836411"/>
          </a:xfrm>
        </p:spPr>
        <p:txBody>
          <a:bodyPr>
            <a:normAutofit/>
          </a:bodyPr>
          <a:lstStyle/>
          <a:p>
            <a:r>
              <a:rPr lang="en-US" sz="4400" b="1" u="sng" dirty="0">
                <a:solidFill>
                  <a:srgbClr val="0070C0"/>
                </a:solidFill>
                <a:latin typeface="Arial" panose="020B0604020202020204" pitchFamily="34" charset="0"/>
                <a:cs typeface="Arial" panose="020B0604020202020204" pitchFamily="34" charset="0"/>
              </a:rPr>
              <a:t>PortfolioBox</a:t>
            </a:r>
          </a:p>
        </p:txBody>
      </p:sp>
      <p:sp>
        <p:nvSpPr>
          <p:cNvPr id="3" name="Subtitle 2">
            <a:extLst>
              <a:ext uri="{FF2B5EF4-FFF2-40B4-BE49-F238E27FC236}">
                <a16:creationId xmlns:a16="http://schemas.microsoft.com/office/drawing/2014/main" id="{9F624757-9D21-414C-A4D7-7C3D1196E36E}"/>
              </a:ext>
            </a:extLst>
          </p:cNvPr>
          <p:cNvSpPr>
            <a:spLocks noGrp="1"/>
          </p:cNvSpPr>
          <p:nvPr>
            <p:ph type="subTitle" idx="1"/>
          </p:nvPr>
        </p:nvSpPr>
        <p:spPr>
          <a:xfrm>
            <a:off x="1133363" y="4518360"/>
            <a:ext cx="4765182" cy="1655762"/>
          </a:xfrm>
        </p:spPr>
        <p:txBody>
          <a:bodyPr>
            <a:normAutofit/>
          </a:bodyPr>
          <a:lstStyle/>
          <a:p>
            <a:pPr algn="l"/>
            <a:r>
              <a:rPr lang="en-US" sz="2000" b="1" dirty="0">
                <a:solidFill>
                  <a:schemeClr val="tx1"/>
                </a:solidFill>
                <a:latin typeface="Arial" panose="020B0604020202020204" pitchFamily="34" charset="0"/>
                <a:cs typeface="Arial" panose="020B0604020202020204" pitchFamily="34" charset="0"/>
              </a:rPr>
              <a:t>Presented By:</a:t>
            </a:r>
          </a:p>
          <a:p>
            <a:pPr algn="l"/>
            <a:r>
              <a:rPr lang="en-US" sz="1800" b="1" dirty="0">
                <a:solidFill>
                  <a:schemeClr val="tx1"/>
                </a:solidFill>
                <a:latin typeface="Arial" panose="020B0604020202020204" pitchFamily="34" charset="0"/>
                <a:cs typeface="Arial" panose="020B0604020202020204" pitchFamily="34" charset="0"/>
              </a:rPr>
              <a:t>Nikunj Katariya (19MCA010)</a:t>
            </a:r>
          </a:p>
          <a:p>
            <a:pPr algn="l">
              <a:lnSpc>
                <a:spcPct val="100000"/>
              </a:lnSpc>
            </a:pPr>
            <a:r>
              <a:rPr lang="en-US" sz="1800" b="1" dirty="0">
                <a:solidFill>
                  <a:schemeClr val="tx1"/>
                </a:solidFill>
                <a:latin typeface="Arial" panose="020B0604020202020204" pitchFamily="34" charset="0"/>
                <a:cs typeface="Arial" panose="020B0604020202020204" pitchFamily="34" charset="0"/>
              </a:rPr>
              <a:t>Sagar Pipaliya (19MCA028)</a:t>
            </a:r>
          </a:p>
        </p:txBody>
      </p:sp>
      <p:pic>
        <p:nvPicPr>
          <p:cNvPr id="5" name="Picture 4">
            <a:extLst>
              <a:ext uri="{FF2B5EF4-FFF2-40B4-BE49-F238E27FC236}">
                <a16:creationId xmlns:a16="http://schemas.microsoft.com/office/drawing/2014/main" id="{32068B3F-49EE-4AC6-98BC-98372D4E5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724" y="194482"/>
            <a:ext cx="4676775" cy="2524125"/>
          </a:xfrm>
          <a:prstGeom prst="rect">
            <a:avLst/>
          </a:prstGeom>
        </p:spPr>
      </p:pic>
      <p:pic>
        <p:nvPicPr>
          <p:cNvPr id="6" name="Picture 5">
            <a:extLst>
              <a:ext uri="{FF2B5EF4-FFF2-40B4-BE49-F238E27FC236}">
                <a16:creationId xmlns:a16="http://schemas.microsoft.com/office/drawing/2014/main" id="{EE353998-62A1-4271-BCEB-8BC6F09A8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962" y="2136284"/>
            <a:ext cx="2226992" cy="2226992"/>
          </a:xfrm>
          <a:prstGeom prst="rect">
            <a:avLst/>
          </a:prstGeom>
        </p:spPr>
      </p:pic>
      <p:sp>
        <p:nvSpPr>
          <p:cNvPr id="7" name="TextBox 6">
            <a:extLst>
              <a:ext uri="{FF2B5EF4-FFF2-40B4-BE49-F238E27FC236}">
                <a16:creationId xmlns:a16="http://schemas.microsoft.com/office/drawing/2014/main" id="{801C8558-4272-4B9C-9812-CFCD5BE5AF49}"/>
              </a:ext>
            </a:extLst>
          </p:cNvPr>
          <p:cNvSpPr txBox="1"/>
          <p:nvPr/>
        </p:nvSpPr>
        <p:spPr>
          <a:xfrm>
            <a:off x="7959144" y="4518360"/>
            <a:ext cx="3669202" cy="646331"/>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GUIDED BY:</a:t>
            </a:r>
          </a:p>
          <a:p>
            <a:r>
              <a:rPr lang="en-IN" b="1" dirty="0">
                <a:latin typeface="Arial" panose="020B0604020202020204" pitchFamily="34" charset="0"/>
                <a:cs typeface="Arial" panose="020B0604020202020204" pitchFamily="34" charset="0"/>
              </a:rPr>
              <a:t>ASST. PROF. RUSHABH SHAH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22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DFEE-CBAC-4B76-8BAD-FF91421282AC}"/>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Non-Functional Requirement</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105B6A-BF14-4F21-9DBB-3F8E01949A01}"/>
              </a:ext>
            </a:extLst>
          </p:cNvPr>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User Interactive:- </a:t>
            </a:r>
            <a:r>
              <a:rPr lang="en-US" sz="1800" b="0" i="0" u="none" strike="noStrike" dirty="0">
                <a:solidFill>
                  <a:schemeClr val="tx1"/>
                </a:solidFill>
                <a:effectLst/>
                <a:latin typeface="Arial" panose="020B0604020202020204" pitchFamily="34" charset="0"/>
              </a:rPr>
              <a:t>The response of the website should be high and the website should behave as per the user action. Users should be acknowledged in the form of visual changes or feedback on the site to enhance the interaction. Portal should be maintained across all the web pages.</a:t>
            </a:r>
          </a:p>
          <a:p>
            <a:pPr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Security:- </a:t>
            </a:r>
            <a:r>
              <a:rPr lang="en-US" sz="1800" b="0" i="0" u="none" strike="noStrike" dirty="0">
                <a:solidFill>
                  <a:schemeClr val="tx1"/>
                </a:solidFill>
                <a:effectLst/>
                <a:latin typeface="Arial" panose="020B0604020202020204" pitchFamily="34" charset="0"/>
              </a:rPr>
              <a:t>Secure login option to the users to avoid unauthorized access to the system and the information. Advanced encryption algorithms must be integrated in the site to avoid misuse of the data sets.</a:t>
            </a:r>
          </a:p>
          <a:p>
            <a:pPr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Reliability:- </a:t>
            </a:r>
            <a:r>
              <a:rPr lang="en-US" sz="1800" b="0" i="0" u="none" strike="noStrike" dirty="0">
                <a:solidFill>
                  <a:schemeClr val="tx1"/>
                </a:solidFill>
                <a:effectLst/>
                <a:latin typeface="Arial" panose="020B0604020202020204" pitchFamily="34" charset="0"/>
              </a:rPr>
              <a:t>Portal should provide the users with valid information at all times.</a:t>
            </a:r>
          </a:p>
          <a:p>
            <a:pPr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algn="just" rtl="0" fontAlgn="base">
              <a:spcBef>
                <a:spcPts val="0"/>
              </a:spcBef>
              <a:spcAft>
                <a:spcPts val="120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Business Rules:- </a:t>
            </a:r>
            <a:r>
              <a:rPr lang="en-US" sz="1800" b="0" i="0" u="none" strike="noStrike" dirty="0">
                <a:solidFill>
                  <a:schemeClr val="tx1"/>
                </a:solidFill>
                <a:effectLst/>
                <a:latin typeface="Arial" panose="020B0604020202020204" pitchFamily="34" charset="0"/>
              </a:rPr>
              <a:t>This requirement contains all the rules and regulations on behalf of the system.</a:t>
            </a:r>
          </a:p>
          <a:p>
            <a:endParaRPr lang="en-US" dirty="0">
              <a:solidFill>
                <a:schemeClr val="tx1"/>
              </a:solidFill>
            </a:endParaRPr>
          </a:p>
        </p:txBody>
      </p:sp>
      <p:pic>
        <p:nvPicPr>
          <p:cNvPr id="8" name="Picture 7">
            <a:extLst>
              <a:ext uri="{FF2B5EF4-FFF2-40B4-BE49-F238E27FC236}">
                <a16:creationId xmlns:a16="http://schemas.microsoft.com/office/drawing/2014/main" id="{4A5D34DE-9C3A-464C-BF3E-97D50D6F5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94" y="4392339"/>
            <a:ext cx="1985386" cy="1985386"/>
          </a:xfrm>
          <a:prstGeom prst="rect">
            <a:avLst/>
          </a:prstGeom>
        </p:spPr>
      </p:pic>
    </p:spTree>
    <p:extLst>
      <p:ext uri="{BB962C8B-B14F-4D97-AF65-F5344CB8AC3E}">
        <p14:creationId xmlns:p14="http://schemas.microsoft.com/office/powerpoint/2010/main" val="4513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911A-3667-4F13-8747-9EE6D7C3EA1F}"/>
              </a:ext>
            </a:extLst>
          </p:cNvPr>
          <p:cNvSpPr>
            <a:spLocks noGrp="1"/>
          </p:cNvSpPr>
          <p:nvPr>
            <p:ph type="title"/>
          </p:nvPr>
        </p:nvSpPr>
        <p:spPr>
          <a:xfrm>
            <a:off x="1163818" y="1107583"/>
            <a:ext cx="10353761" cy="497385"/>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Database Design</a:t>
            </a:r>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42DF87-382E-43ED-9467-B974797B2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537" y="1836788"/>
            <a:ext cx="7754925" cy="4333868"/>
          </a:xfrm>
          <a:prstGeom prst="rect">
            <a:avLst/>
          </a:prstGeom>
          <a:ln>
            <a:noFill/>
          </a:ln>
          <a:effectLst>
            <a:softEdge rad="112500"/>
          </a:effectLst>
        </p:spPr>
      </p:pic>
      <p:pic>
        <p:nvPicPr>
          <p:cNvPr id="7" name="Picture 6">
            <a:extLst>
              <a:ext uri="{FF2B5EF4-FFF2-40B4-BE49-F238E27FC236}">
                <a16:creationId xmlns:a16="http://schemas.microsoft.com/office/drawing/2014/main" id="{28C6695D-D556-4D81-9AC4-8C40745BD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554" y="4801739"/>
            <a:ext cx="1368917" cy="1368917"/>
          </a:xfrm>
          <a:prstGeom prst="rect">
            <a:avLst/>
          </a:prstGeom>
        </p:spPr>
      </p:pic>
    </p:spTree>
    <p:extLst>
      <p:ext uri="{BB962C8B-B14F-4D97-AF65-F5344CB8AC3E}">
        <p14:creationId xmlns:p14="http://schemas.microsoft.com/office/powerpoint/2010/main" val="307110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7670-15EC-4226-8CB1-5DDA04145462}"/>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Use Case Diagram – User Side</a:t>
            </a:r>
          </a:p>
        </p:txBody>
      </p:sp>
      <p:pic>
        <p:nvPicPr>
          <p:cNvPr id="5" name="Picture 4">
            <a:extLst>
              <a:ext uri="{FF2B5EF4-FFF2-40B4-BE49-F238E27FC236}">
                <a16:creationId xmlns:a16="http://schemas.microsoft.com/office/drawing/2014/main" id="{B7ECBB9B-78EC-487F-96EF-6C6F5449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095" y="1848920"/>
            <a:ext cx="5267810" cy="4384455"/>
          </a:xfrm>
          <a:prstGeom prst="rect">
            <a:avLst/>
          </a:prstGeom>
        </p:spPr>
      </p:pic>
      <p:pic>
        <p:nvPicPr>
          <p:cNvPr id="4" name="Picture 3">
            <a:extLst>
              <a:ext uri="{FF2B5EF4-FFF2-40B4-BE49-F238E27FC236}">
                <a16:creationId xmlns:a16="http://schemas.microsoft.com/office/drawing/2014/main" id="{CBD728F5-E8A8-4267-90C1-196ED8610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717" y="4592343"/>
            <a:ext cx="1905000" cy="1905000"/>
          </a:xfrm>
          <a:prstGeom prst="rect">
            <a:avLst/>
          </a:prstGeom>
        </p:spPr>
      </p:pic>
    </p:spTree>
    <p:extLst>
      <p:ext uri="{BB962C8B-B14F-4D97-AF65-F5344CB8AC3E}">
        <p14:creationId xmlns:p14="http://schemas.microsoft.com/office/powerpoint/2010/main" val="128925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Use Case Diagram – Admin Side</a:t>
            </a:r>
          </a:p>
        </p:txBody>
      </p:sp>
      <p:pic>
        <p:nvPicPr>
          <p:cNvPr id="5" name="Picture 4">
            <a:extLst>
              <a:ext uri="{FF2B5EF4-FFF2-40B4-BE49-F238E27FC236}">
                <a16:creationId xmlns:a16="http://schemas.microsoft.com/office/drawing/2014/main" id="{A1952B01-36BB-46C1-BEF2-3586DE5C7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721" y="1793668"/>
            <a:ext cx="4628384" cy="4527327"/>
          </a:xfrm>
          <a:prstGeom prst="rect">
            <a:avLst/>
          </a:prstGeom>
        </p:spPr>
      </p:pic>
      <p:pic>
        <p:nvPicPr>
          <p:cNvPr id="4" name="Picture 3">
            <a:extLst>
              <a:ext uri="{FF2B5EF4-FFF2-40B4-BE49-F238E27FC236}">
                <a16:creationId xmlns:a16="http://schemas.microsoft.com/office/drawing/2014/main" id="{4AC86EF4-7892-46FD-BF21-CEBEA3517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039" y="4712593"/>
            <a:ext cx="1669961" cy="1669961"/>
          </a:xfrm>
          <a:prstGeom prst="rect">
            <a:avLst/>
          </a:prstGeom>
        </p:spPr>
      </p:pic>
    </p:spTree>
    <p:extLst>
      <p:ext uri="{BB962C8B-B14F-4D97-AF65-F5344CB8AC3E}">
        <p14:creationId xmlns:p14="http://schemas.microsoft.com/office/powerpoint/2010/main" val="428343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4572B2-7C72-4DDF-8D7D-D4FDF952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62" y="2347912"/>
            <a:ext cx="9286875" cy="2162175"/>
          </a:xfrm>
          <a:prstGeom prst="rect">
            <a:avLst/>
          </a:prstGeom>
        </p:spPr>
      </p:pic>
    </p:spTree>
    <p:extLst>
      <p:ext uri="{BB962C8B-B14F-4D97-AF65-F5344CB8AC3E}">
        <p14:creationId xmlns:p14="http://schemas.microsoft.com/office/powerpoint/2010/main" val="187320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DD7D-24FC-4E8A-BFC1-DFEC8A08E846}"/>
              </a:ext>
            </a:extLst>
          </p:cNvPr>
          <p:cNvSpPr>
            <a:spLocks noGrp="1"/>
          </p:cNvSpPr>
          <p:nvPr>
            <p:ph type="title"/>
          </p:nvPr>
        </p:nvSpPr>
        <p:spPr>
          <a:xfrm>
            <a:off x="1097280" y="850006"/>
            <a:ext cx="10058400" cy="8873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Profile</a:t>
            </a:r>
          </a:p>
        </p:txBody>
      </p:sp>
      <p:sp>
        <p:nvSpPr>
          <p:cNvPr id="3" name="Content Placeholder 2">
            <a:extLst>
              <a:ext uri="{FF2B5EF4-FFF2-40B4-BE49-F238E27FC236}">
                <a16:creationId xmlns:a16="http://schemas.microsoft.com/office/drawing/2014/main" id="{2D717420-D8BC-4913-BF07-6BE8CE613757}"/>
              </a:ext>
            </a:extLst>
          </p:cNvPr>
          <p:cNvSpPr>
            <a:spLocks noGrp="1"/>
          </p:cNvSpPr>
          <p:nvPr>
            <p:ph idx="1"/>
          </p:nvPr>
        </p:nvSpPr>
        <p:spPr>
          <a:xfrm>
            <a:off x="1097279" y="1918953"/>
            <a:ext cx="9301121" cy="3615290"/>
          </a:xfrm>
        </p:spPr>
        <p:txBody>
          <a:bodyPr>
            <a:normAutofit lnSpcReduction="10000"/>
          </a:bodyPr>
          <a:lstStyle/>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Project Definition</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Project Requirements</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Benefits of using PHP</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Benefits of MySQL</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System Scope</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System Advantages</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Functional &amp; non-functional requirement</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Database design</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Use Case Diagram</a:t>
            </a:r>
          </a:p>
          <a:p>
            <a:pPr>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D74F660-866F-4C25-8F80-70F15A31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875" y="4279222"/>
            <a:ext cx="2017690" cy="2017690"/>
          </a:xfrm>
          <a:prstGeom prst="rect">
            <a:avLst/>
          </a:prstGeom>
        </p:spPr>
      </p:pic>
    </p:spTree>
    <p:extLst>
      <p:ext uri="{BB962C8B-B14F-4D97-AF65-F5344CB8AC3E}">
        <p14:creationId xmlns:p14="http://schemas.microsoft.com/office/powerpoint/2010/main" val="382068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DDAE-B51D-44AC-A36F-493AE2EEF419}"/>
              </a:ext>
            </a:extLst>
          </p:cNvPr>
          <p:cNvSpPr>
            <a:spLocks noGrp="1"/>
          </p:cNvSpPr>
          <p:nvPr>
            <p:ph type="title"/>
          </p:nvPr>
        </p:nvSpPr>
        <p:spPr>
          <a:xfrm>
            <a:off x="1097280" y="988906"/>
            <a:ext cx="10058400" cy="7484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Definition</a:t>
            </a:r>
          </a:p>
        </p:txBody>
      </p:sp>
      <p:sp>
        <p:nvSpPr>
          <p:cNvPr id="3" name="Content Placeholder 2">
            <a:extLst>
              <a:ext uri="{FF2B5EF4-FFF2-40B4-BE49-F238E27FC236}">
                <a16:creationId xmlns:a16="http://schemas.microsoft.com/office/drawing/2014/main" id="{57760997-6890-4DEC-A111-0E9E8076707F}"/>
              </a:ext>
            </a:extLst>
          </p:cNvPr>
          <p:cNvSpPr>
            <a:spLocks noGrp="1"/>
          </p:cNvSpPr>
          <p:nvPr>
            <p:ph idx="1"/>
          </p:nvPr>
        </p:nvSpPr>
        <p:spPr>
          <a:xfrm>
            <a:off x="1097280" y="1845734"/>
            <a:ext cx="10058400" cy="2700508"/>
          </a:xfrm>
        </p:spPr>
        <p:txBody>
          <a:bodyPr>
            <a:normAutofit/>
          </a:bodyPr>
          <a:lstStyle/>
          <a:p>
            <a:pPr algn="just">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The world is growing digitally, and for the job seekers there are more opportunities to seek employment.</a:t>
            </a:r>
            <a:endParaRPr lang="en-US" sz="180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dirty="0">
                <a:solidFill>
                  <a:schemeClr val="tx1"/>
                </a:solidFill>
                <a:effectLst/>
                <a:latin typeface="Arial" panose="020B0604020202020204" pitchFamily="34" charset="0"/>
                <a:ea typeface="Arial" panose="020B0604020202020204" pitchFamily="34" charset="0"/>
                <a:cs typeface="Arial" panose="020B0604020202020204" pitchFamily="34" charset="0"/>
              </a:rPr>
              <a:t> This system introduced the way of hiring the employees for the organization that contains all the information of the employees and according to their skill and job requirements, they get selected in the particular post.</a:t>
            </a:r>
          </a:p>
          <a:p>
            <a:pPr algn="jus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The purpose of Portfolio management is the selection, prioritization and control of an organization's programmed and projects, in line with its strategic objectives and capacity to deliver. It is a collection of</a:t>
            </a:r>
            <a:r>
              <a:rPr lang="en-US" sz="1800" b="0"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a:t>
            </a:r>
            <a:r>
              <a:rPr lang="en-US" sz="1800" b="0" i="0" u="none" strike="noStrike" dirty="0">
                <a:solidFill>
                  <a:schemeClr val="tx1"/>
                </a:solidFill>
                <a:effectLst/>
                <a:latin typeface="Arial" panose="020B0604020202020204" pitchFamily="34" charset="0"/>
                <a:cs typeface="Arial" panose="020B0604020202020204" pitchFamily="34" charset="0"/>
              </a:rPr>
              <a:t>projects and programmed used to structure and manage investments at an organizational or functional level to optimize strategic benefits or operational efficiency.</a:t>
            </a:r>
            <a:endParaRPr lang="en-US" sz="18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5BF616-2402-416D-8F8D-F2CDF5C11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310" y="4654616"/>
            <a:ext cx="1515328" cy="1515328"/>
          </a:xfrm>
          <a:prstGeom prst="rect">
            <a:avLst/>
          </a:prstGeom>
        </p:spPr>
      </p:pic>
    </p:spTree>
    <p:extLst>
      <p:ext uri="{BB962C8B-B14F-4D97-AF65-F5344CB8AC3E}">
        <p14:creationId xmlns:p14="http://schemas.microsoft.com/office/powerpoint/2010/main" val="383308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D8C2-06DE-45CD-AC36-00E20EDDB16C}"/>
              </a:ext>
            </a:extLst>
          </p:cNvPr>
          <p:cNvSpPr>
            <a:spLocks noGrp="1"/>
          </p:cNvSpPr>
          <p:nvPr>
            <p:ph type="title"/>
          </p:nvPr>
        </p:nvSpPr>
        <p:spPr>
          <a:xfrm>
            <a:off x="1097280" y="988906"/>
            <a:ext cx="10058400" cy="7484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Requirements</a:t>
            </a:r>
          </a:p>
        </p:txBody>
      </p:sp>
      <p:sp>
        <p:nvSpPr>
          <p:cNvPr id="3" name="Content Placeholder 2">
            <a:extLst>
              <a:ext uri="{FF2B5EF4-FFF2-40B4-BE49-F238E27FC236}">
                <a16:creationId xmlns:a16="http://schemas.microsoft.com/office/drawing/2014/main" id="{E045EEC4-8F71-4F16-852E-A82711E9DA97}"/>
              </a:ext>
            </a:extLst>
          </p:cNvPr>
          <p:cNvSpPr>
            <a:spLocks noGrp="1"/>
          </p:cNvSpPr>
          <p:nvPr>
            <p:ph idx="1"/>
          </p:nvPr>
        </p:nvSpPr>
        <p:spPr/>
        <p:txBody>
          <a:bodyPr>
            <a:normAutofit/>
          </a:bodyPr>
          <a:lstStyle/>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Hardware Specification</a:t>
            </a:r>
          </a:p>
          <a:p>
            <a:pPr marL="742950" marR="0" lvl="1" indent="-285750" algn="just">
              <a:lnSpc>
                <a:spcPct val="115000"/>
              </a:lnSpc>
              <a:spcBef>
                <a:spcPts val="0"/>
              </a:spcBef>
              <a:spcAft>
                <a:spcPts val="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Processor : Intel Pentium 4 or above</a:t>
            </a:r>
          </a:p>
          <a:p>
            <a:pPr marL="742950" marR="0" lvl="1" indent="-285750" algn="just">
              <a:lnSpc>
                <a:spcPct val="115000"/>
              </a:lnSpc>
              <a:spcBef>
                <a:spcPts val="0"/>
              </a:spcBef>
              <a:spcAft>
                <a:spcPts val="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RAM : 256 MB OR above</a:t>
            </a:r>
          </a:p>
          <a:p>
            <a:pPr marL="742950" lvl="1" indent="-285750" algn="just">
              <a:lnSpc>
                <a:spcPct val="115000"/>
              </a:lnSpc>
              <a:spcBef>
                <a:spcPts val="0"/>
              </a:spcBef>
              <a:spcAft>
                <a:spcPts val="120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Hard Disk : 160GB or above</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Software tools:-</a:t>
            </a:r>
          </a:p>
          <a:p>
            <a:pPr marL="742950" lvl="1" indent="-285750"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Front End :- HTML, CSS, Bootstrap, jQuery.</a:t>
            </a:r>
          </a:p>
          <a:p>
            <a:pPr marL="742950" lvl="1" indent="-285750"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Back End :- MySQL, PHP.</a:t>
            </a:r>
          </a:p>
          <a:p>
            <a:pPr marL="742950" lvl="1" indent="-285750" algn="just" rtl="0" fontAlgn="base">
              <a:spcBef>
                <a:spcPts val="0"/>
              </a:spcBef>
              <a:spcAft>
                <a:spcPts val="120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Front End tool :- VS code, Wamp server.</a:t>
            </a:r>
          </a:p>
          <a:p>
            <a:pPr marL="457200" lvl="1" indent="0" algn="just" rtl="0" fontAlgn="base">
              <a:spcBef>
                <a:spcPts val="0"/>
              </a:spcBef>
              <a:spcAft>
                <a:spcPts val="1200"/>
              </a:spcAft>
              <a:buNone/>
            </a:pPr>
            <a:r>
              <a:rPr lang="en-US" b="0" i="0" u="none" strike="noStrike" dirty="0">
                <a:solidFill>
                  <a:schemeClr val="tx1"/>
                </a:solidFill>
                <a:effectLst/>
                <a:latin typeface="Arial" panose="020B0604020202020204" pitchFamily="34" charset="0"/>
              </a:rPr>
              <a:t>	Portfolio management is an online web based application so the main advantage is that there is no more system compatibility requirement problem.</a:t>
            </a:r>
            <a:endParaRPr lang="en-US" b="0" i="0" u="none" strike="noStrike" dirty="0">
              <a:solidFill>
                <a:schemeClr val="tx1"/>
              </a:solidFill>
              <a:effectLst/>
              <a:latin typeface="Arial" panose="020B0604020202020204" pitchFamily="34" charset="0"/>
              <a:cs typeface="Arial" panose="020B0604020202020204" pitchFamily="34" charset="0"/>
            </a:endParaRPr>
          </a:p>
          <a:p>
            <a:pPr lvl="1" algn="just">
              <a:lnSpc>
                <a:spcPct val="115000"/>
              </a:lnSpc>
              <a:spcBef>
                <a:spcPts val="0"/>
              </a:spcBef>
              <a:spcAft>
                <a:spcPts val="1200"/>
              </a:spcAft>
            </a:pPr>
            <a:endParaRPr lang="en-US" u="none" strike="noStrike" dirty="0">
              <a:solidFill>
                <a:schemeClr val="tx1"/>
              </a:solidFill>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AD5EDAF9-58C3-4DF2-A7E6-DB671D96C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30" y="4686835"/>
            <a:ext cx="1540099" cy="1540099"/>
          </a:xfrm>
          <a:prstGeom prst="rect">
            <a:avLst/>
          </a:prstGeom>
        </p:spPr>
      </p:pic>
    </p:spTree>
    <p:extLst>
      <p:ext uri="{BB962C8B-B14F-4D97-AF65-F5344CB8AC3E}">
        <p14:creationId xmlns:p14="http://schemas.microsoft.com/office/powerpoint/2010/main" val="392648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E578-4A33-40BF-8FDA-8B0400F716FC}"/>
              </a:ext>
            </a:extLst>
          </p:cNvPr>
          <p:cNvSpPr>
            <a:spLocks noGrp="1"/>
          </p:cNvSpPr>
          <p:nvPr>
            <p:ph type="title"/>
          </p:nvPr>
        </p:nvSpPr>
        <p:spPr>
          <a:xfrm>
            <a:off x="1097280" y="850006"/>
            <a:ext cx="5509582" cy="887354"/>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Benefits of using PHP</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6F8BED-FCC9-44E9-8164-A3592BD929A4}"/>
              </a:ext>
            </a:extLst>
          </p:cNvPr>
          <p:cNvSpPr>
            <a:spLocks noGrp="1"/>
          </p:cNvSpPr>
          <p:nvPr>
            <p:ph idx="1"/>
          </p:nvPr>
        </p:nvSpPr>
        <p:spPr>
          <a:xfrm>
            <a:off x="1097280" y="1858613"/>
            <a:ext cx="10058400" cy="4023360"/>
          </a:xfrm>
        </p:spPr>
        <p:txBody>
          <a:bodyPr>
            <a:normAutofit/>
          </a:bodyPr>
          <a:lstStyle/>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Open source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Easy To develop</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Easy Manageable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Cost effective</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Database Flexibility</a:t>
            </a:r>
          </a:p>
          <a:p>
            <a:pPr>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1603827-8D44-4DAA-B9A9-03220EA6C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62" y="4094409"/>
            <a:ext cx="2308538" cy="2308538"/>
          </a:xfrm>
          <a:prstGeom prst="rect">
            <a:avLst/>
          </a:prstGeom>
        </p:spPr>
      </p:pic>
    </p:spTree>
    <p:extLst>
      <p:ext uri="{BB962C8B-B14F-4D97-AF65-F5344CB8AC3E}">
        <p14:creationId xmlns:p14="http://schemas.microsoft.com/office/powerpoint/2010/main" val="151455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EC31-666B-4DAE-AFFB-D97B30E2C283}"/>
              </a:ext>
            </a:extLst>
          </p:cNvPr>
          <p:cNvSpPr>
            <a:spLocks noGrp="1"/>
          </p:cNvSpPr>
          <p:nvPr>
            <p:ph type="title"/>
          </p:nvPr>
        </p:nvSpPr>
        <p:spPr>
          <a:xfrm>
            <a:off x="1097280" y="988906"/>
            <a:ext cx="10058400" cy="748454"/>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Benefits of MySQL</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491D3-E34F-4A1B-A0B1-84E2386D7223}"/>
              </a:ext>
            </a:extLst>
          </p:cNvPr>
          <p:cNvSpPr>
            <a:spLocks noGrp="1"/>
          </p:cNvSpPr>
          <p:nvPr>
            <p:ph idx="1"/>
          </p:nvPr>
        </p:nvSpPr>
        <p:spPr/>
        <p:txBody>
          <a:bodyPr>
            <a:normAutofit/>
          </a:bodyPr>
          <a:lstStyle/>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Data security</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On demand scalability</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High Performance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Workflow control</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Reduce overall cost</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Open source </a:t>
            </a:r>
            <a:r>
              <a:rPr lang="en-IN" sz="1800" dirty="0" err="1">
                <a:solidFill>
                  <a:schemeClr val="tx1"/>
                </a:solidFill>
                <a:latin typeface="Arial" panose="020B0604020202020204" pitchFamily="34" charset="0"/>
                <a:cs typeface="Arial" panose="020B0604020202020204" pitchFamily="34" charset="0"/>
              </a:rPr>
              <a:t>flexibilitys</a:t>
            </a:r>
            <a:endParaRPr lang="en-US" sz="18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A707B3-B69B-4175-9F34-2B686586B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62" y="4094409"/>
            <a:ext cx="2308538" cy="2308538"/>
          </a:xfrm>
          <a:prstGeom prst="rect">
            <a:avLst/>
          </a:prstGeom>
        </p:spPr>
      </p:pic>
    </p:spTree>
    <p:extLst>
      <p:ext uri="{BB962C8B-B14F-4D97-AF65-F5344CB8AC3E}">
        <p14:creationId xmlns:p14="http://schemas.microsoft.com/office/powerpoint/2010/main" val="44419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2A51-17DE-4F4B-A3BA-80225016E04C}"/>
              </a:ext>
            </a:extLst>
          </p:cNvPr>
          <p:cNvSpPr>
            <a:spLocks noGrp="1"/>
          </p:cNvSpPr>
          <p:nvPr>
            <p:ph type="title"/>
          </p:nvPr>
        </p:nvSpPr>
        <p:spPr>
          <a:xfrm>
            <a:off x="1097280" y="1120462"/>
            <a:ext cx="3899723" cy="616898"/>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Scope of a system</a:t>
            </a:r>
          </a:p>
        </p:txBody>
      </p:sp>
      <p:sp>
        <p:nvSpPr>
          <p:cNvPr id="3" name="Content Placeholder 2">
            <a:extLst>
              <a:ext uri="{FF2B5EF4-FFF2-40B4-BE49-F238E27FC236}">
                <a16:creationId xmlns:a16="http://schemas.microsoft.com/office/drawing/2014/main" id="{1EC12C20-6CE4-4F2B-9645-04A4B1307C1C}"/>
              </a:ext>
            </a:extLst>
          </p:cNvPr>
          <p:cNvSpPr>
            <a:spLocks noGrp="1"/>
          </p:cNvSpPr>
          <p:nvPr>
            <p:ph idx="1"/>
          </p:nvPr>
        </p:nvSpPr>
        <p:spPr/>
        <p:txBody>
          <a:bodyPr>
            <a:normAutofit/>
          </a:bodyPr>
          <a:lstStyle/>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Monitoring the performance of the portfolio by incorporating the latest conditions.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Identifying the objectives, preferences and constraints.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Compare with the latest targets and achievements.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There is no need of keeping a physical resume for the candidate.</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Users have their own login ID and password, with which they can secure their documents.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If a wrong password is given three times in succession, that user account will be locked and the  user will not be able to use it.</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Once provided with internet access, users can take part in the system from everywhere.</a:t>
            </a:r>
          </a:p>
        </p:txBody>
      </p:sp>
      <p:pic>
        <p:nvPicPr>
          <p:cNvPr id="6" name="Picture 5">
            <a:extLst>
              <a:ext uri="{FF2B5EF4-FFF2-40B4-BE49-F238E27FC236}">
                <a16:creationId xmlns:a16="http://schemas.microsoft.com/office/drawing/2014/main" id="{6487D5D5-57B1-48AE-8235-34BDBF95A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041" y="4455017"/>
            <a:ext cx="1771357" cy="1771357"/>
          </a:xfrm>
          <a:prstGeom prst="rect">
            <a:avLst/>
          </a:prstGeom>
        </p:spPr>
      </p:pic>
    </p:spTree>
    <p:extLst>
      <p:ext uri="{BB962C8B-B14F-4D97-AF65-F5344CB8AC3E}">
        <p14:creationId xmlns:p14="http://schemas.microsoft.com/office/powerpoint/2010/main" val="19063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8E9B-4EAD-4468-B993-525D8234C555}"/>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System Advantages</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581957-419F-46B5-9F05-6F05F3DCD5BE}"/>
              </a:ext>
            </a:extLst>
          </p:cNvPr>
          <p:cNvSpPr>
            <a:spLocks noGrp="1"/>
          </p:cNvSpPr>
          <p:nvPr>
            <p:ph idx="1"/>
          </p:nvPr>
        </p:nvSpPr>
        <p:spPr/>
        <p:txBody>
          <a:bodyPr/>
          <a:lstStyle/>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Improves Project selection process.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Better View of a big picture.</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Focuses on objective business goals.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Collaboration over heavy competition.</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More efficient use of resources.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More accurate data.</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Helps to make decisions.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Financial stability.</a:t>
            </a:r>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5E2DC28-22FE-46CF-A639-03B45C080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317" y="3631843"/>
            <a:ext cx="3033476" cy="2497562"/>
          </a:xfrm>
          <a:prstGeom prst="rect">
            <a:avLst/>
          </a:prstGeom>
        </p:spPr>
      </p:pic>
    </p:spTree>
    <p:extLst>
      <p:ext uri="{BB962C8B-B14F-4D97-AF65-F5344CB8AC3E}">
        <p14:creationId xmlns:p14="http://schemas.microsoft.com/office/powerpoint/2010/main" val="397929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56CD-67F8-40FA-91BD-38C6B9BAE119}"/>
              </a:ext>
            </a:extLst>
          </p:cNvPr>
          <p:cNvSpPr>
            <a:spLocks noGrp="1"/>
          </p:cNvSpPr>
          <p:nvPr>
            <p:ph type="title"/>
          </p:nvPr>
        </p:nvSpPr>
        <p:spPr>
          <a:xfrm>
            <a:off x="1097280" y="1081825"/>
            <a:ext cx="10058400" cy="655535"/>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Functional Requirement</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826E54E-7054-401E-A152-E65D1FF43703}"/>
              </a:ext>
            </a:extLst>
          </p:cNvPr>
          <p:cNvSpPr>
            <a:spLocks noGrp="1"/>
          </p:cNvSpPr>
          <p:nvPr>
            <p:ph idx="1"/>
          </p:nvPr>
        </p:nvSpPr>
        <p:spPr>
          <a:xfrm>
            <a:off x="713359" y="1851365"/>
            <a:ext cx="10765281" cy="4523677"/>
          </a:xfrm>
        </p:spPr>
        <p:txBody>
          <a:bodyPr>
            <a:normAutofit/>
          </a:bodyPr>
          <a:lstStyle/>
          <a:p>
            <a:pPr marL="457200" algn="just" rtl="0" fontAlgn="base">
              <a:spcBef>
                <a:spcPts val="0"/>
              </a:spcBef>
              <a:spcAft>
                <a:spcPts val="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Manage Users:- </a:t>
            </a:r>
            <a:r>
              <a:rPr lang="en-US" sz="1800" b="0" i="0" u="none" strike="noStrike" dirty="0">
                <a:solidFill>
                  <a:schemeClr val="tx1"/>
                </a:solidFill>
                <a:effectLst/>
                <a:latin typeface="Arial" panose="020B0604020202020204" pitchFamily="34" charset="0"/>
              </a:rPr>
              <a:t>The administrator can manage the user information and admin can mail and send the details to the appropriate user.</a:t>
            </a:r>
          </a:p>
          <a:p>
            <a:pPr marL="457200"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Maintain Details:- </a:t>
            </a:r>
            <a:r>
              <a:rPr lang="en-US" sz="1800" b="0" i="0" u="none" strike="noStrike" dirty="0">
                <a:solidFill>
                  <a:schemeClr val="tx1"/>
                </a:solidFill>
                <a:effectLst/>
                <a:latin typeface="Arial" panose="020B0604020202020204" pitchFamily="34" charset="0"/>
              </a:rPr>
              <a:t>The administrator maintains entire details of the system including details of the users.</a:t>
            </a:r>
          </a:p>
          <a:p>
            <a:pPr marL="457200"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Taking System Backup:- </a:t>
            </a:r>
            <a:r>
              <a:rPr lang="en-US" sz="1800" b="0" i="0" u="none" strike="noStrike" dirty="0">
                <a:solidFill>
                  <a:schemeClr val="tx1"/>
                </a:solidFill>
                <a:effectLst/>
                <a:latin typeface="Arial" panose="020B0604020202020204" pitchFamily="34" charset="0"/>
              </a:rPr>
              <a:t>The administrator takes backup of the database in order to prevent loss of the data on system crashes. He takes backup of the entire database in a particular section.</a:t>
            </a:r>
          </a:p>
          <a:p>
            <a:pPr marL="457200"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Generate Reports:- </a:t>
            </a:r>
            <a:r>
              <a:rPr lang="en-US" sz="1800" b="0" i="0" u="none" strike="noStrike" dirty="0">
                <a:solidFill>
                  <a:schemeClr val="tx1"/>
                </a:solidFill>
                <a:effectLst/>
                <a:latin typeface="Arial" panose="020B0604020202020204" pitchFamily="34" charset="0"/>
              </a:rPr>
              <a:t>Responsible for checking the logs of different system users for auditing and maintaining the whole system.</a:t>
            </a:r>
          </a:p>
          <a:p>
            <a:pPr marL="457200"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Use Registration &amp; Login:- </a:t>
            </a:r>
            <a:r>
              <a:rPr lang="en-US" sz="1800" b="0" i="0" u="none" strike="noStrike" dirty="0">
                <a:solidFill>
                  <a:schemeClr val="tx1"/>
                </a:solidFill>
                <a:effectLst/>
                <a:latin typeface="Arial" panose="020B0604020202020204" pitchFamily="34" charset="0"/>
              </a:rPr>
              <a:t>The first thing is to register yourself by giving proper mail id and password then move forward to login into the system.</a:t>
            </a:r>
          </a:p>
          <a:p>
            <a:pPr marL="457200" algn="just" rtl="0" fontAlgn="base">
              <a:spcBef>
                <a:spcPts val="0"/>
              </a:spcBef>
              <a:spcAft>
                <a:spcPts val="0"/>
              </a:spcAft>
              <a:buFont typeface="Arial" panose="020B0604020202020204" pitchFamily="34" charset="0"/>
              <a:buChar char="•"/>
            </a:pPr>
            <a:endParaRPr lang="en-US" sz="1800" b="0" i="0" u="none" strike="noStrike" dirty="0">
              <a:solidFill>
                <a:schemeClr val="tx1"/>
              </a:solidFill>
              <a:effectLst/>
              <a:latin typeface="Arial" panose="020B0604020202020204" pitchFamily="34" charset="0"/>
            </a:endParaRPr>
          </a:p>
          <a:p>
            <a:pPr marL="457200" algn="just" rtl="0" fontAlgn="base">
              <a:spcBef>
                <a:spcPts val="0"/>
              </a:spcBef>
              <a:spcAft>
                <a:spcPts val="1200"/>
              </a:spcAft>
              <a:buFont typeface="Arial" panose="020B0604020202020204" pitchFamily="34" charset="0"/>
              <a:buChar char="•"/>
            </a:pPr>
            <a:r>
              <a:rPr lang="en-US" sz="1800" b="1" i="0" u="none" strike="noStrike" dirty="0">
                <a:solidFill>
                  <a:schemeClr val="tx1"/>
                </a:solidFill>
                <a:effectLst/>
                <a:latin typeface="Arial" panose="020B0604020202020204" pitchFamily="34" charset="0"/>
              </a:rPr>
              <a:t> Filtering as per need:- </a:t>
            </a:r>
            <a:r>
              <a:rPr lang="en-US" sz="1800" b="0" i="0" u="none" strike="noStrike" dirty="0">
                <a:solidFill>
                  <a:schemeClr val="tx1"/>
                </a:solidFill>
                <a:effectLst/>
                <a:latin typeface="Arial" panose="020B0604020202020204" pitchFamily="34" charset="0"/>
              </a:rPr>
              <a:t>The administrator can filter the candidate &amp; can view the information related to the filtering.</a:t>
            </a:r>
          </a:p>
          <a:p>
            <a:endParaRPr lang="en-US" dirty="0">
              <a:solidFill>
                <a:schemeClr val="tx1"/>
              </a:solidFill>
            </a:endParaRPr>
          </a:p>
        </p:txBody>
      </p:sp>
      <p:pic>
        <p:nvPicPr>
          <p:cNvPr id="8" name="Picture 7">
            <a:extLst>
              <a:ext uri="{FF2B5EF4-FFF2-40B4-BE49-F238E27FC236}">
                <a16:creationId xmlns:a16="http://schemas.microsoft.com/office/drawing/2014/main" id="{861D89C7-1AF2-4351-A61D-490031A07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9915" y="263700"/>
            <a:ext cx="1368725" cy="1368725"/>
          </a:xfrm>
          <a:prstGeom prst="rect">
            <a:avLst/>
          </a:prstGeom>
        </p:spPr>
      </p:pic>
    </p:spTree>
    <p:extLst>
      <p:ext uri="{BB962C8B-B14F-4D97-AF65-F5344CB8AC3E}">
        <p14:creationId xmlns:p14="http://schemas.microsoft.com/office/powerpoint/2010/main" val="1115529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200</TotalTime>
  <Words>756</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PortfolioBox</vt:lpstr>
      <vt:lpstr>Project Profile</vt:lpstr>
      <vt:lpstr>Project Definition</vt:lpstr>
      <vt:lpstr>Project Requirements</vt:lpstr>
      <vt:lpstr>Benefits of using PHP</vt:lpstr>
      <vt:lpstr>Benefits of MySQL</vt:lpstr>
      <vt:lpstr>Scope of a system</vt:lpstr>
      <vt:lpstr>System Advantages</vt:lpstr>
      <vt:lpstr>Functional Requirement</vt:lpstr>
      <vt:lpstr>Non-Functional Requirement</vt:lpstr>
      <vt:lpstr>Database Design</vt:lpstr>
      <vt:lpstr>Use Case Diagram – User Side</vt:lpstr>
      <vt:lpstr>Use Case Diagram – Admin Side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Sagar Pipaliya</cp:lastModifiedBy>
  <cp:revision>136</cp:revision>
  <dcterms:created xsi:type="dcterms:W3CDTF">2021-03-17T16:17:57Z</dcterms:created>
  <dcterms:modified xsi:type="dcterms:W3CDTF">2021-03-19T04:25:42Z</dcterms:modified>
</cp:coreProperties>
</file>