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7" r:id="rId6"/>
    <p:sldId id="268" r:id="rId7"/>
    <p:sldId id="260" r:id="rId8"/>
    <p:sldId id="270" r:id="rId9"/>
    <p:sldId id="264" r:id="rId10"/>
    <p:sldId id="265" r:id="rId11"/>
    <p:sldId id="266" r:id="rId12"/>
    <p:sldId id="262" r:id="rId13"/>
    <p:sldId id="263" r:id="rId14"/>
    <p:sldId id="271" r:id="rId15"/>
    <p:sldId id="272" r:id="rId16"/>
    <p:sldId id="274" r:id="rId17"/>
    <p:sldId id="273" r:id="rId18"/>
    <p:sldId id="275" r:id="rId19"/>
    <p:sldId id="276" r:id="rId20"/>
    <p:sldId id="281"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6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682FC-8816-44DF-A175-F151B1DEEF6F}"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76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682FC-8816-44DF-A175-F151B1DEEF6F}"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420142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682FC-8816-44DF-A175-F151B1DEEF6F}"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115357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682FC-8816-44DF-A175-F151B1DEEF6F}"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219563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682FC-8816-44DF-A175-F151B1DEEF6F}"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FF06-A12B-45AF-B933-4D016882F2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1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682FC-8816-44DF-A175-F151B1DEEF6F}"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186534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682FC-8816-44DF-A175-F151B1DEEF6F}"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44882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682FC-8816-44DF-A175-F151B1DEEF6F}"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52148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D682FC-8816-44DF-A175-F151B1DEEF6F}" type="datetimeFigureOut">
              <a:rPr lang="en-US" smtClean="0"/>
              <a:t>4/28/2021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235348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D682FC-8816-44DF-A175-F151B1DEEF6F}" type="datetimeFigureOut">
              <a:rPr lang="en-US" smtClean="0"/>
              <a:t>4/28/2021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29FF06-A12B-45AF-B933-4D016882F2C0}" type="slidenum">
              <a:rPr lang="en-US" smtClean="0"/>
              <a:t>‹#›</a:t>
            </a:fld>
            <a:endParaRPr lang="en-US"/>
          </a:p>
        </p:txBody>
      </p:sp>
    </p:spTree>
    <p:extLst>
      <p:ext uri="{BB962C8B-B14F-4D97-AF65-F5344CB8AC3E}">
        <p14:creationId xmlns:p14="http://schemas.microsoft.com/office/powerpoint/2010/main" val="427027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D682FC-8816-44DF-A175-F151B1DEEF6F}"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9FF06-A12B-45AF-B933-4D016882F2C0}" type="slidenum">
              <a:rPr lang="en-US" smtClean="0"/>
              <a:t>‹#›</a:t>
            </a:fld>
            <a:endParaRPr lang="en-US"/>
          </a:p>
        </p:txBody>
      </p:sp>
    </p:spTree>
    <p:extLst>
      <p:ext uri="{BB962C8B-B14F-4D97-AF65-F5344CB8AC3E}">
        <p14:creationId xmlns:p14="http://schemas.microsoft.com/office/powerpoint/2010/main" val="90088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D682FC-8816-44DF-A175-F151B1DEEF6F}" type="datetimeFigureOut">
              <a:rPr lang="en-US" smtClean="0"/>
              <a:t>4/28/2021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29FF06-A12B-45AF-B933-4D016882F2C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27672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9C00-0208-4874-85A6-D4ED74702508}"/>
              </a:ext>
            </a:extLst>
          </p:cNvPr>
          <p:cNvSpPr>
            <a:spLocks noGrp="1"/>
          </p:cNvSpPr>
          <p:nvPr>
            <p:ph type="ctrTitle"/>
          </p:nvPr>
        </p:nvSpPr>
        <p:spPr>
          <a:xfrm>
            <a:off x="7610554" y="3429000"/>
            <a:ext cx="3539114" cy="836411"/>
          </a:xfrm>
        </p:spPr>
        <p:txBody>
          <a:bodyPr>
            <a:normAutofit/>
          </a:bodyPr>
          <a:lstStyle/>
          <a:p>
            <a:r>
              <a:rPr lang="en-US" sz="4400" b="1" u="sng" dirty="0">
                <a:solidFill>
                  <a:srgbClr val="0070C0"/>
                </a:solidFill>
                <a:latin typeface="Arial" panose="020B0604020202020204" pitchFamily="34" charset="0"/>
                <a:cs typeface="Arial" panose="020B0604020202020204" pitchFamily="34" charset="0"/>
              </a:rPr>
              <a:t>PortfolioBox</a:t>
            </a:r>
          </a:p>
        </p:txBody>
      </p:sp>
      <p:sp>
        <p:nvSpPr>
          <p:cNvPr id="3" name="Subtitle 2">
            <a:extLst>
              <a:ext uri="{FF2B5EF4-FFF2-40B4-BE49-F238E27FC236}">
                <a16:creationId xmlns:a16="http://schemas.microsoft.com/office/drawing/2014/main" id="{9F624757-9D21-414C-A4D7-7C3D1196E36E}"/>
              </a:ext>
            </a:extLst>
          </p:cNvPr>
          <p:cNvSpPr>
            <a:spLocks noGrp="1"/>
          </p:cNvSpPr>
          <p:nvPr>
            <p:ph type="subTitle" idx="1"/>
          </p:nvPr>
        </p:nvSpPr>
        <p:spPr>
          <a:xfrm>
            <a:off x="1133363" y="4518360"/>
            <a:ext cx="4765182" cy="1655762"/>
          </a:xfrm>
        </p:spPr>
        <p:txBody>
          <a:bodyPr>
            <a:normAutofit/>
          </a:bodyPr>
          <a:lstStyle/>
          <a:p>
            <a:pPr algn="l"/>
            <a:r>
              <a:rPr lang="en-US" sz="2000" b="1" dirty="0">
                <a:solidFill>
                  <a:schemeClr val="tx1"/>
                </a:solidFill>
                <a:latin typeface="Arial" panose="020B0604020202020204" pitchFamily="34" charset="0"/>
                <a:cs typeface="Arial" panose="020B0604020202020204" pitchFamily="34" charset="0"/>
              </a:rPr>
              <a:t>DEVELOPED By:</a:t>
            </a:r>
          </a:p>
          <a:p>
            <a:pPr algn="l"/>
            <a:r>
              <a:rPr lang="en-US" sz="1800" b="1" dirty="0">
                <a:solidFill>
                  <a:schemeClr val="tx1"/>
                </a:solidFill>
                <a:latin typeface="Arial" panose="020B0604020202020204" pitchFamily="34" charset="0"/>
                <a:cs typeface="Arial" panose="020B0604020202020204" pitchFamily="34" charset="0"/>
              </a:rPr>
              <a:t>Nikunj Katariya (19MCA010)</a:t>
            </a:r>
          </a:p>
          <a:p>
            <a:pPr algn="l">
              <a:lnSpc>
                <a:spcPct val="100000"/>
              </a:lnSpc>
            </a:pPr>
            <a:r>
              <a:rPr lang="en-US" sz="1800" b="1" dirty="0">
                <a:solidFill>
                  <a:schemeClr val="tx1"/>
                </a:solidFill>
                <a:latin typeface="Arial" panose="020B0604020202020204" pitchFamily="34" charset="0"/>
                <a:cs typeface="Arial" panose="020B0604020202020204" pitchFamily="34" charset="0"/>
              </a:rPr>
              <a:t>Sagar Pipaliya (19MCA028)</a:t>
            </a:r>
          </a:p>
        </p:txBody>
      </p:sp>
      <p:pic>
        <p:nvPicPr>
          <p:cNvPr id="5" name="Picture 4">
            <a:extLst>
              <a:ext uri="{FF2B5EF4-FFF2-40B4-BE49-F238E27FC236}">
                <a16:creationId xmlns:a16="http://schemas.microsoft.com/office/drawing/2014/main" id="{32068B3F-49EE-4AC6-98BC-98372D4E5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724" y="194482"/>
            <a:ext cx="4676775" cy="2524125"/>
          </a:xfrm>
          <a:prstGeom prst="rect">
            <a:avLst/>
          </a:prstGeom>
        </p:spPr>
      </p:pic>
      <p:pic>
        <p:nvPicPr>
          <p:cNvPr id="6" name="Picture 5">
            <a:extLst>
              <a:ext uri="{FF2B5EF4-FFF2-40B4-BE49-F238E27FC236}">
                <a16:creationId xmlns:a16="http://schemas.microsoft.com/office/drawing/2014/main" id="{EE353998-62A1-4271-BCEB-8BC6F09A8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962" y="2136284"/>
            <a:ext cx="2226992" cy="2226992"/>
          </a:xfrm>
          <a:prstGeom prst="rect">
            <a:avLst/>
          </a:prstGeom>
        </p:spPr>
      </p:pic>
      <p:sp>
        <p:nvSpPr>
          <p:cNvPr id="7" name="TextBox 6">
            <a:extLst>
              <a:ext uri="{FF2B5EF4-FFF2-40B4-BE49-F238E27FC236}">
                <a16:creationId xmlns:a16="http://schemas.microsoft.com/office/drawing/2014/main" id="{801C8558-4272-4B9C-9812-CFCD5BE5AF49}"/>
              </a:ext>
            </a:extLst>
          </p:cNvPr>
          <p:cNvSpPr txBox="1"/>
          <p:nvPr/>
        </p:nvSpPr>
        <p:spPr>
          <a:xfrm>
            <a:off x="7959144" y="4518360"/>
            <a:ext cx="3669202" cy="646331"/>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GUIDED BY:</a:t>
            </a:r>
          </a:p>
          <a:p>
            <a:r>
              <a:rPr lang="en-IN" b="1" dirty="0">
                <a:latin typeface="Arial" panose="020B0604020202020204" pitchFamily="34" charset="0"/>
                <a:cs typeface="Arial" panose="020B0604020202020204" pitchFamily="34" charset="0"/>
              </a:rPr>
              <a:t>ASST. PROF. RUSHABH SHAH</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22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DFEE-CBAC-4B76-8BAD-FF91421282AC}"/>
              </a:ext>
            </a:extLst>
          </p:cNvPr>
          <p:cNvSpPr>
            <a:spLocks noGrp="1"/>
          </p:cNvSpPr>
          <p:nvPr>
            <p:ph type="title"/>
          </p:nvPr>
        </p:nvSpPr>
        <p:spPr/>
        <p:txBody>
          <a:bodyPr>
            <a:normAutofit/>
          </a:bodyPr>
          <a:lstStyle/>
          <a:p>
            <a:r>
              <a:rPr lang="en-IN" sz="2400" b="1" dirty="0">
                <a:solidFill>
                  <a:schemeClr val="tx1"/>
                </a:solidFill>
                <a:latin typeface="Arial" panose="020B0604020202020204" pitchFamily="34" charset="0"/>
                <a:cs typeface="Arial" panose="020B0604020202020204" pitchFamily="34" charset="0"/>
              </a:rPr>
              <a:t>Non-Functional Requirement</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105B6A-BF14-4F21-9DBB-3F8E01949A01}"/>
              </a:ext>
            </a:extLst>
          </p:cNvPr>
          <p:cNvSpPr>
            <a:spLocks noGrp="1"/>
          </p:cNvSpPr>
          <p:nvPr>
            <p:ph idx="1"/>
          </p:nvPr>
        </p:nvSpPr>
        <p:spPr>
          <a:xfrm>
            <a:off x="1097280" y="1960034"/>
            <a:ext cx="10058400" cy="4023360"/>
          </a:xfrm>
        </p:spPr>
        <p:txBody>
          <a:bodyPr>
            <a:normAutofit/>
          </a:bodyPr>
          <a:lstStyle/>
          <a:p>
            <a:pPr algn="just" rtl="0" fontAlgn="base">
              <a:spcBef>
                <a:spcPts val="0"/>
              </a:spcBef>
              <a:spcAft>
                <a:spcPts val="0"/>
              </a:spcAft>
              <a:buFont typeface="Arial" panose="020B0604020202020204" pitchFamily="34" charset="0"/>
              <a:buChar char="•"/>
            </a:pPr>
            <a:r>
              <a:rPr lang="en-US" sz="1600" b="1" i="0" u="none" strike="noStrike" dirty="0">
                <a:solidFill>
                  <a:schemeClr val="tx1"/>
                </a:solidFill>
                <a:effectLst/>
                <a:latin typeface="Arial" panose="020B0604020202020204" pitchFamily="34" charset="0"/>
              </a:rPr>
              <a:t> User Interactive:- </a:t>
            </a:r>
            <a:r>
              <a:rPr lang="en-US" sz="1600" b="0" i="0" u="none" strike="noStrike" dirty="0">
                <a:solidFill>
                  <a:schemeClr val="tx1"/>
                </a:solidFill>
                <a:effectLst/>
                <a:latin typeface="Arial" panose="020B0604020202020204" pitchFamily="34" charset="0"/>
              </a:rPr>
              <a:t>The response of the website should be high and the website should behave as per the user action. Users should be acknowledged in the form of visual changes or feedback on the site to enhance the interaction. Portal should be maintained across all the web pages.</a:t>
            </a:r>
          </a:p>
          <a:p>
            <a:pPr algn="just"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600" b="1" i="0" u="none" strike="noStrike" dirty="0">
                <a:solidFill>
                  <a:schemeClr val="tx1"/>
                </a:solidFill>
                <a:effectLst/>
                <a:latin typeface="Arial" panose="020B0604020202020204" pitchFamily="34" charset="0"/>
              </a:rPr>
              <a:t> Security:- </a:t>
            </a:r>
            <a:r>
              <a:rPr lang="en-US" sz="1600" b="0" i="0" u="none" strike="noStrike" dirty="0">
                <a:solidFill>
                  <a:schemeClr val="tx1"/>
                </a:solidFill>
                <a:effectLst/>
                <a:latin typeface="Arial" panose="020B0604020202020204" pitchFamily="34" charset="0"/>
              </a:rPr>
              <a:t>Secure login option to the users to avoid unauthorized access to the system and the information. Advanced encryption algorithms must be integrated in the site to avoid misuse of the data sets.</a:t>
            </a:r>
          </a:p>
          <a:p>
            <a:pPr algn="just"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600" b="1" i="0" u="none" strike="noStrike" dirty="0">
                <a:solidFill>
                  <a:schemeClr val="tx1"/>
                </a:solidFill>
                <a:effectLst/>
                <a:latin typeface="Arial" panose="020B0604020202020204" pitchFamily="34" charset="0"/>
              </a:rPr>
              <a:t> Reliability:- </a:t>
            </a:r>
            <a:r>
              <a:rPr lang="en-US" sz="1600" b="0" i="0" u="none" strike="noStrike" dirty="0">
                <a:solidFill>
                  <a:schemeClr val="tx1"/>
                </a:solidFill>
                <a:effectLst/>
                <a:latin typeface="Arial" panose="020B0604020202020204" pitchFamily="34" charset="0"/>
              </a:rPr>
              <a:t>Portal should provide the users with valid information at all times.</a:t>
            </a:r>
          </a:p>
          <a:p>
            <a:pPr algn="just"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Arial" panose="020B0604020202020204" pitchFamily="34" charset="0"/>
            </a:endParaRPr>
          </a:p>
          <a:p>
            <a:pPr algn="just" rtl="0" fontAlgn="base">
              <a:spcBef>
                <a:spcPts val="0"/>
              </a:spcBef>
              <a:spcAft>
                <a:spcPts val="1200"/>
              </a:spcAft>
              <a:buFont typeface="Arial" panose="020B0604020202020204" pitchFamily="34" charset="0"/>
              <a:buChar char="•"/>
            </a:pPr>
            <a:r>
              <a:rPr lang="en-US" sz="1600" b="1" i="0" u="none" strike="noStrike" dirty="0">
                <a:solidFill>
                  <a:schemeClr val="tx1"/>
                </a:solidFill>
                <a:effectLst/>
                <a:latin typeface="Arial" panose="020B0604020202020204" pitchFamily="34" charset="0"/>
              </a:rPr>
              <a:t> Business Rules:- </a:t>
            </a:r>
            <a:r>
              <a:rPr lang="en-US" sz="1600" b="0" i="0" u="none" strike="noStrike" dirty="0">
                <a:solidFill>
                  <a:schemeClr val="tx1"/>
                </a:solidFill>
                <a:effectLst/>
                <a:latin typeface="Arial" panose="020B0604020202020204" pitchFamily="34" charset="0"/>
              </a:rPr>
              <a:t>This requirement contains all the rules and regulations on behalf of the system.</a:t>
            </a:r>
          </a:p>
          <a:p>
            <a:endParaRPr lang="en-US" sz="1800" dirty="0">
              <a:solidFill>
                <a:schemeClr val="tx1"/>
              </a:solidFill>
            </a:endParaRPr>
          </a:p>
        </p:txBody>
      </p:sp>
      <p:pic>
        <p:nvPicPr>
          <p:cNvPr id="8" name="Picture 7">
            <a:extLst>
              <a:ext uri="{FF2B5EF4-FFF2-40B4-BE49-F238E27FC236}">
                <a16:creationId xmlns:a16="http://schemas.microsoft.com/office/drawing/2014/main" id="{4A5D34DE-9C3A-464C-BF3E-97D50D6F5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794" y="4392339"/>
            <a:ext cx="1985386" cy="1985386"/>
          </a:xfrm>
          <a:prstGeom prst="rect">
            <a:avLst/>
          </a:prstGeom>
        </p:spPr>
      </p:pic>
    </p:spTree>
    <p:extLst>
      <p:ext uri="{BB962C8B-B14F-4D97-AF65-F5344CB8AC3E}">
        <p14:creationId xmlns:p14="http://schemas.microsoft.com/office/powerpoint/2010/main" val="45136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911A-3667-4F13-8747-9EE6D7C3EA1F}"/>
              </a:ext>
            </a:extLst>
          </p:cNvPr>
          <p:cNvSpPr>
            <a:spLocks noGrp="1"/>
          </p:cNvSpPr>
          <p:nvPr>
            <p:ph type="title"/>
          </p:nvPr>
        </p:nvSpPr>
        <p:spPr>
          <a:xfrm>
            <a:off x="1163818" y="1107583"/>
            <a:ext cx="10353761" cy="497385"/>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Database Design</a:t>
            </a:r>
            <a:endParaRPr lang="en-US" sz="2400" b="1"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8C6695D-D556-4D81-9AC4-8C40745BD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3554" y="4801739"/>
            <a:ext cx="1368917" cy="1368917"/>
          </a:xfrm>
          <a:prstGeom prst="rect">
            <a:avLst/>
          </a:prstGeom>
        </p:spPr>
      </p:pic>
      <p:pic>
        <p:nvPicPr>
          <p:cNvPr id="4" name="Picture 3">
            <a:extLst>
              <a:ext uri="{FF2B5EF4-FFF2-40B4-BE49-F238E27FC236}">
                <a16:creationId xmlns:a16="http://schemas.microsoft.com/office/drawing/2014/main" id="{404ADE01-EF72-4B08-B236-EFD0A89EE65B}"/>
              </a:ext>
            </a:extLst>
          </p:cNvPr>
          <p:cNvPicPr>
            <a:picLocks noChangeAspect="1"/>
          </p:cNvPicPr>
          <p:nvPr/>
        </p:nvPicPr>
        <p:blipFill>
          <a:blip r:embed="rId3"/>
          <a:stretch>
            <a:fillRect/>
          </a:stretch>
        </p:blipFill>
        <p:spPr>
          <a:xfrm>
            <a:off x="2795566" y="1782160"/>
            <a:ext cx="7090263" cy="4514964"/>
          </a:xfrm>
          <a:prstGeom prst="rect">
            <a:avLst/>
          </a:prstGeom>
        </p:spPr>
      </p:pic>
    </p:spTree>
    <p:extLst>
      <p:ext uri="{BB962C8B-B14F-4D97-AF65-F5344CB8AC3E}">
        <p14:creationId xmlns:p14="http://schemas.microsoft.com/office/powerpoint/2010/main" val="307110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7670-15EC-4226-8CB1-5DDA04145462}"/>
              </a:ext>
            </a:extLst>
          </p:cNvPr>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Use Case Diagram – User Side</a:t>
            </a:r>
          </a:p>
        </p:txBody>
      </p:sp>
      <p:pic>
        <p:nvPicPr>
          <p:cNvPr id="4" name="Picture 3">
            <a:extLst>
              <a:ext uri="{FF2B5EF4-FFF2-40B4-BE49-F238E27FC236}">
                <a16:creationId xmlns:a16="http://schemas.microsoft.com/office/drawing/2014/main" id="{CBD728F5-E8A8-4267-90C1-196ED8610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717" y="4592343"/>
            <a:ext cx="1905000" cy="1905000"/>
          </a:xfrm>
          <a:prstGeom prst="rect">
            <a:avLst/>
          </a:prstGeom>
        </p:spPr>
      </p:pic>
      <p:pic>
        <p:nvPicPr>
          <p:cNvPr id="6" name="Picture 5">
            <a:extLst>
              <a:ext uri="{FF2B5EF4-FFF2-40B4-BE49-F238E27FC236}">
                <a16:creationId xmlns:a16="http://schemas.microsoft.com/office/drawing/2014/main" id="{718A0EFA-1D43-4EF4-9AD6-1D1778178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477" y="1797636"/>
            <a:ext cx="5663045" cy="4218153"/>
          </a:xfrm>
          <a:prstGeom prst="rect">
            <a:avLst/>
          </a:prstGeom>
        </p:spPr>
      </p:pic>
    </p:spTree>
    <p:extLst>
      <p:ext uri="{BB962C8B-B14F-4D97-AF65-F5344CB8AC3E}">
        <p14:creationId xmlns:p14="http://schemas.microsoft.com/office/powerpoint/2010/main" val="128925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Use Case Diagram – Admin Side</a:t>
            </a:r>
          </a:p>
        </p:txBody>
      </p:sp>
      <p:pic>
        <p:nvPicPr>
          <p:cNvPr id="4" name="Picture 3">
            <a:extLst>
              <a:ext uri="{FF2B5EF4-FFF2-40B4-BE49-F238E27FC236}">
                <a16:creationId xmlns:a16="http://schemas.microsoft.com/office/drawing/2014/main" id="{4AC86EF4-7892-46FD-BF21-CEBEA3517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039" y="4712593"/>
            <a:ext cx="1669961" cy="1669961"/>
          </a:xfrm>
          <a:prstGeom prst="rect">
            <a:avLst/>
          </a:prstGeom>
        </p:spPr>
      </p:pic>
      <p:pic>
        <p:nvPicPr>
          <p:cNvPr id="6" name="Picture 5">
            <a:extLst>
              <a:ext uri="{FF2B5EF4-FFF2-40B4-BE49-F238E27FC236}">
                <a16:creationId xmlns:a16="http://schemas.microsoft.com/office/drawing/2014/main" id="{FD749C7B-4FD5-459F-A244-4ABC3A219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026" y="1768067"/>
            <a:ext cx="5499947" cy="4463885"/>
          </a:xfrm>
          <a:prstGeom prst="rect">
            <a:avLst/>
          </a:prstGeom>
        </p:spPr>
      </p:pic>
    </p:spTree>
    <p:extLst>
      <p:ext uri="{BB962C8B-B14F-4D97-AF65-F5344CB8AC3E}">
        <p14:creationId xmlns:p14="http://schemas.microsoft.com/office/powerpoint/2010/main" val="428343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Activity Diagram – User Side</a:t>
            </a:r>
          </a:p>
        </p:txBody>
      </p:sp>
      <p:pic>
        <p:nvPicPr>
          <p:cNvPr id="5" name="Picture 4">
            <a:extLst>
              <a:ext uri="{FF2B5EF4-FFF2-40B4-BE49-F238E27FC236}">
                <a16:creationId xmlns:a16="http://schemas.microsoft.com/office/drawing/2014/main" id="{E103131E-0BB7-4808-AB80-E6BC9A751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580" y="1880661"/>
            <a:ext cx="7936840" cy="4977339"/>
          </a:xfrm>
          <a:prstGeom prst="rect">
            <a:avLst/>
          </a:prstGeom>
        </p:spPr>
      </p:pic>
      <p:pic>
        <p:nvPicPr>
          <p:cNvPr id="7" name="Picture 6">
            <a:extLst>
              <a:ext uri="{FF2B5EF4-FFF2-40B4-BE49-F238E27FC236}">
                <a16:creationId xmlns:a16="http://schemas.microsoft.com/office/drawing/2014/main" id="{EDB3F1CB-3BB2-478F-92BF-BC3C7C092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717" y="4592343"/>
            <a:ext cx="1905000" cy="1905000"/>
          </a:xfrm>
          <a:prstGeom prst="rect">
            <a:avLst/>
          </a:prstGeom>
        </p:spPr>
      </p:pic>
    </p:spTree>
    <p:extLst>
      <p:ext uri="{BB962C8B-B14F-4D97-AF65-F5344CB8AC3E}">
        <p14:creationId xmlns:p14="http://schemas.microsoft.com/office/powerpoint/2010/main" val="154390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Activity Diagram – Admin Side</a:t>
            </a:r>
          </a:p>
        </p:txBody>
      </p:sp>
      <p:pic>
        <p:nvPicPr>
          <p:cNvPr id="4" name="Picture 3">
            <a:extLst>
              <a:ext uri="{FF2B5EF4-FFF2-40B4-BE49-F238E27FC236}">
                <a16:creationId xmlns:a16="http://schemas.microsoft.com/office/drawing/2014/main" id="{4AC86EF4-7892-46FD-BF21-CEBEA3517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039" y="4712593"/>
            <a:ext cx="1669961" cy="1669961"/>
          </a:xfrm>
          <a:prstGeom prst="rect">
            <a:avLst/>
          </a:prstGeom>
        </p:spPr>
      </p:pic>
      <p:pic>
        <p:nvPicPr>
          <p:cNvPr id="5" name="Picture 4">
            <a:extLst>
              <a:ext uri="{FF2B5EF4-FFF2-40B4-BE49-F238E27FC236}">
                <a16:creationId xmlns:a16="http://schemas.microsoft.com/office/drawing/2014/main" id="{F897E8E2-5945-4DF9-9331-773373FB0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1710519"/>
            <a:ext cx="9796818" cy="5147481"/>
          </a:xfrm>
          <a:prstGeom prst="rect">
            <a:avLst/>
          </a:prstGeom>
        </p:spPr>
      </p:pic>
    </p:spTree>
    <p:extLst>
      <p:ext uri="{BB962C8B-B14F-4D97-AF65-F5344CB8AC3E}">
        <p14:creationId xmlns:p14="http://schemas.microsoft.com/office/powerpoint/2010/main" val="316997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State Chart Diagram – User Side</a:t>
            </a:r>
          </a:p>
        </p:txBody>
      </p:sp>
      <p:pic>
        <p:nvPicPr>
          <p:cNvPr id="7" name="Picture 6">
            <a:extLst>
              <a:ext uri="{FF2B5EF4-FFF2-40B4-BE49-F238E27FC236}">
                <a16:creationId xmlns:a16="http://schemas.microsoft.com/office/drawing/2014/main" id="{EDB3F1CB-3BB2-478F-92BF-BC3C7C092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717" y="4592343"/>
            <a:ext cx="1905000" cy="1905000"/>
          </a:xfrm>
          <a:prstGeom prst="rect">
            <a:avLst/>
          </a:prstGeom>
        </p:spPr>
      </p:pic>
      <p:pic>
        <p:nvPicPr>
          <p:cNvPr id="4" name="Picture 3">
            <a:extLst>
              <a:ext uri="{FF2B5EF4-FFF2-40B4-BE49-F238E27FC236}">
                <a16:creationId xmlns:a16="http://schemas.microsoft.com/office/drawing/2014/main" id="{57535E4F-3665-4C4D-82C8-DEB5B3A5A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53" y="2126820"/>
            <a:ext cx="10951693" cy="2623843"/>
          </a:xfrm>
          <a:prstGeom prst="rect">
            <a:avLst/>
          </a:prstGeom>
        </p:spPr>
      </p:pic>
    </p:spTree>
    <p:extLst>
      <p:ext uri="{BB962C8B-B14F-4D97-AF65-F5344CB8AC3E}">
        <p14:creationId xmlns:p14="http://schemas.microsoft.com/office/powerpoint/2010/main" val="271932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Class Diagram</a:t>
            </a:r>
          </a:p>
        </p:txBody>
      </p:sp>
      <p:pic>
        <p:nvPicPr>
          <p:cNvPr id="5" name="Picture 4">
            <a:extLst>
              <a:ext uri="{FF2B5EF4-FFF2-40B4-BE49-F238E27FC236}">
                <a16:creationId xmlns:a16="http://schemas.microsoft.com/office/drawing/2014/main" id="{0910216D-C075-4447-AC70-7FD08F698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033" y="1737360"/>
            <a:ext cx="6702838" cy="4557931"/>
          </a:xfrm>
          <a:prstGeom prst="rect">
            <a:avLst/>
          </a:prstGeom>
        </p:spPr>
      </p:pic>
    </p:spTree>
    <p:extLst>
      <p:ext uri="{BB962C8B-B14F-4D97-AF65-F5344CB8AC3E}">
        <p14:creationId xmlns:p14="http://schemas.microsoft.com/office/powerpoint/2010/main" val="32603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Data Dictionary – </a:t>
            </a:r>
            <a:r>
              <a:rPr lang="en-US" sz="2400" b="1" dirty="0" err="1">
                <a:solidFill>
                  <a:schemeClr val="tx1"/>
                </a:solidFill>
                <a:latin typeface="Arial" panose="020B0604020202020204" pitchFamily="34" charset="0"/>
                <a:cs typeface="Arial" panose="020B0604020202020204" pitchFamily="34" charset="0"/>
              </a:rPr>
              <a:t>reg_details</a:t>
            </a:r>
            <a:endParaRPr lang="en-US" sz="2400" dirty="0">
              <a:solidFill>
                <a:schemeClr val="tx1"/>
              </a:solidFill>
              <a:latin typeface="Arial" panose="020B0604020202020204" pitchFamily="34" charset="0"/>
              <a:cs typeface="Arial" panose="020B0604020202020204" pitchFamily="34" charset="0"/>
            </a:endParaRPr>
          </a:p>
        </p:txBody>
      </p:sp>
      <p:graphicFrame>
        <p:nvGraphicFramePr>
          <p:cNvPr id="8" name="Table 8">
            <a:extLst>
              <a:ext uri="{FF2B5EF4-FFF2-40B4-BE49-F238E27FC236}">
                <a16:creationId xmlns:a16="http://schemas.microsoft.com/office/drawing/2014/main" id="{B24BE8B0-4080-4034-8246-E74918313773}"/>
              </a:ext>
            </a:extLst>
          </p:cNvPr>
          <p:cNvGraphicFramePr>
            <a:graphicFrameLocks noGrp="1"/>
          </p:cNvGraphicFramePr>
          <p:nvPr>
            <p:extLst>
              <p:ext uri="{D42A27DB-BD31-4B8C-83A1-F6EECF244321}">
                <p14:modId xmlns:p14="http://schemas.microsoft.com/office/powerpoint/2010/main" val="2873642151"/>
              </p:ext>
            </p:extLst>
          </p:nvPr>
        </p:nvGraphicFramePr>
        <p:xfrm>
          <a:off x="2031999" y="1982409"/>
          <a:ext cx="8128002" cy="2966720"/>
        </p:xfrm>
        <a:graphic>
          <a:graphicData uri="http://schemas.openxmlformats.org/drawingml/2006/table">
            <a:tbl>
              <a:tblPr firstRow="1" bandRow="1">
                <a:tableStyleId>{5C22544A-7EE6-4342-B048-85BDC9FD1C3A}</a:tableStyleId>
              </a:tblPr>
              <a:tblGrid>
                <a:gridCol w="798287">
                  <a:extLst>
                    <a:ext uri="{9D8B030D-6E8A-4147-A177-3AD203B41FA5}">
                      <a16:colId xmlns:a16="http://schemas.microsoft.com/office/drawing/2014/main" val="3510089671"/>
                    </a:ext>
                  </a:extLst>
                </a:gridCol>
                <a:gridCol w="1549209">
                  <a:extLst>
                    <a:ext uri="{9D8B030D-6E8A-4147-A177-3AD203B41FA5}">
                      <a16:colId xmlns:a16="http://schemas.microsoft.com/office/drawing/2014/main" val="1480080660"/>
                    </a:ext>
                  </a:extLst>
                </a:gridCol>
                <a:gridCol w="1411705">
                  <a:extLst>
                    <a:ext uri="{9D8B030D-6E8A-4147-A177-3AD203B41FA5}">
                      <a16:colId xmlns:a16="http://schemas.microsoft.com/office/drawing/2014/main" val="2912084888"/>
                    </a:ext>
                  </a:extLst>
                </a:gridCol>
                <a:gridCol w="930442">
                  <a:extLst>
                    <a:ext uri="{9D8B030D-6E8A-4147-A177-3AD203B41FA5}">
                      <a16:colId xmlns:a16="http://schemas.microsoft.com/office/drawing/2014/main" val="1743879354"/>
                    </a:ext>
                  </a:extLst>
                </a:gridCol>
                <a:gridCol w="786063">
                  <a:extLst>
                    <a:ext uri="{9D8B030D-6E8A-4147-A177-3AD203B41FA5}">
                      <a16:colId xmlns:a16="http://schemas.microsoft.com/office/drawing/2014/main" val="1023985953"/>
                    </a:ext>
                  </a:extLst>
                </a:gridCol>
                <a:gridCol w="2652296">
                  <a:extLst>
                    <a:ext uri="{9D8B030D-6E8A-4147-A177-3AD203B41FA5}">
                      <a16:colId xmlns:a16="http://schemas.microsoft.com/office/drawing/2014/main" val="1248051327"/>
                    </a:ext>
                  </a:extLst>
                </a:gridCol>
              </a:tblGrid>
              <a:tr h="370840">
                <a:tc>
                  <a:txBody>
                    <a:bodyPr/>
                    <a:lstStyle/>
                    <a:p>
                      <a:pPr algn="ctr"/>
                      <a:r>
                        <a:rPr lang="en-US" dirty="0"/>
                        <a:t>Sr No.</a:t>
                      </a:r>
                    </a:p>
                  </a:txBody>
                  <a:tcPr/>
                </a:tc>
                <a:tc>
                  <a:txBody>
                    <a:bodyPr/>
                    <a:lstStyle/>
                    <a:p>
                      <a:pPr algn="ctr"/>
                      <a:r>
                        <a:rPr lang="en-US" dirty="0"/>
                        <a:t>Columns</a:t>
                      </a:r>
                    </a:p>
                  </a:txBody>
                  <a:tcPr/>
                </a:tc>
                <a:tc>
                  <a:txBody>
                    <a:bodyPr/>
                    <a:lstStyle/>
                    <a:p>
                      <a:pPr algn="ctr"/>
                      <a:r>
                        <a:rPr lang="en-US" dirty="0"/>
                        <a:t>Data Type</a:t>
                      </a:r>
                    </a:p>
                  </a:txBody>
                  <a:tcPr/>
                </a:tc>
                <a:tc>
                  <a:txBody>
                    <a:bodyPr/>
                    <a:lstStyle/>
                    <a:p>
                      <a:pPr algn="ctr"/>
                      <a:r>
                        <a:rPr lang="en-US" dirty="0"/>
                        <a:t>Size</a:t>
                      </a:r>
                    </a:p>
                  </a:txBody>
                  <a:tcPr/>
                </a:tc>
                <a:tc>
                  <a:txBody>
                    <a:bodyPr/>
                    <a:lstStyle/>
                    <a:p>
                      <a:pPr algn="ctr"/>
                      <a:r>
                        <a:rPr lang="en-US" dirty="0"/>
                        <a:t>Null</a:t>
                      </a:r>
                    </a:p>
                  </a:txBody>
                  <a:tcPr/>
                </a:tc>
                <a:tc>
                  <a:txBody>
                    <a:bodyPr/>
                    <a:lstStyle/>
                    <a:p>
                      <a:pPr algn="ctr"/>
                      <a:r>
                        <a:rPr lang="en-US" dirty="0"/>
                        <a:t>Description</a:t>
                      </a:r>
                    </a:p>
                  </a:txBody>
                  <a:tcPr/>
                </a:tc>
                <a:extLst>
                  <a:ext uri="{0D108BD9-81ED-4DB2-BD59-A6C34878D82A}">
                    <a16:rowId xmlns:a16="http://schemas.microsoft.com/office/drawing/2014/main" val="218646481"/>
                  </a:ext>
                </a:extLst>
              </a:tr>
              <a:tr h="370840">
                <a:tc>
                  <a:txBody>
                    <a:bodyPr/>
                    <a:lstStyle/>
                    <a:p>
                      <a:pPr algn="ctr"/>
                      <a:r>
                        <a:rPr lang="en-US" dirty="0"/>
                        <a:t>1.</a:t>
                      </a:r>
                    </a:p>
                  </a:txBody>
                  <a:tcPr/>
                </a:tc>
                <a:tc>
                  <a:txBody>
                    <a:bodyPr/>
                    <a:lstStyle/>
                    <a:p>
                      <a:pPr algn="l"/>
                      <a:r>
                        <a:rPr lang="en-US" dirty="0" err="1"/>
                        <a:t>reg_id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Primary key</a:t>
                      </a:r>
                    </a:p>
                  </a:txBody>
                  <a:tcPr/>
                </a:tc>
                <a:extLst>
                  <a:ext uri="{0D108BD9-81ED-4DB2-BD59-A6C34878D82A}">
                    <a16:rowId xmlns:a16="http://schemas.microsoft.com/office/drawing/2014/main" val="3120052807"/>
                  </a:ext>
                </a:extLst>
              </a:tr>
              <a:tr h="370840">
                <a:tc>
                  <a:txBody>
                    <a:bodyPr/>
                    <a:lstStyle/>
                    <a:p>
                      <a:pPr algn="ctr"/>
                      <a:r>
                        <a:rPr lang="en-US" dirty="0"/>
                        <a:t>2.</a:t>
                      </a:r>
                    </a:p>
                  </a:txBody>
                  <a:tcPr/>
                </a:tc>
                <a:tc>
                  <a:txBody>
                    <a:bodyPr/>
                    <a:lstStyle/>
                    <a:p>
                      <a:pPr algn="l"/>
                      <a:r>
                        <a:rPr lang="en-US" dirty="0" err="1"/>
                        <a:t>reg_name</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No</a:t>
                      </a:r>
                    </a:p>
                  </a:txBody>
                  <a:tcPr/>
                </a:tc>
                <a:tc>
                  <a:txBody>
                    <a:bodyPr/>
                    <a:lstStyle/>
                    <a:p>
                      <a:pPr algn="l"/>
                      <a:r>
                        <a:rPr lang="en-US" dirty="0"/>
                        <a:t>Name of user</a:t>
                      </a:r>
                    </a:p>
                  </a:txBody>
                  <a:tcPr/>
                </a:tc>
                <a:extLst>
                  <a:ext uri="{0D108BD9-81ED-4DB2-BD59-A6C34878D82A}">
                    <a16:rowId xmlns:a16="http://schemas.microsoft.com/office/drawing/2014/main" val="2416799287"/>
                  </a:ext>
                </a:extLst>
              </a:tr>
              <a:tr h="370840">
                <a:tc>
                  <a:txBody>
                    <a:bodyPr/>
                    <a:lstStyle/>
                    <a:p>
                      <a:pPr algn="ctr"/>
                      <a:r>
                        <a:rPr lang="en-US" dirty="0"/>
                        <a:t>3.</a:t>
                      </a:r>
                    </a:p>
                  </a:txBody>
                  <a:tcPr/>
                </a:tc>
                <a:tc>
                  <a:txBody>
                    <a:bodyPr/>
                    <a:lstStyle/>
                    <a:p>
                      <a:pPr algn="l"/>
                      <a:r>
                        <a:rPr lang="en-US" dirty="0" err="1"/>
                        <a:t>reg_email</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No</a:t>
                      </a:r>
                    </a:p>
                  </a:txBody>
                  <a:tcPr/>
                </a:tc>
                <a:tc>
                  <a:txBody>
                    <a:bodyPr/>
                    <a:lstStyle/>
                    <a:p>
                      <a:pPr algn="l"/>
                      <a:r>
                        <a:rPr lang="en-US" dirty="0"/>
                        <a:t>Email of user</a:t>
                      </a:r>
                    </a:p>
                  </a:txBody>
                  <a:tcPr/>
                </a:tc>
                <a:extLst>
                  <a:ext uri="{0D108BD9-81ED-4DB2-BD59-A6C34878D82A}">
                    <a16:rowId xmlns:a16="http://schemas.microsoft.com/office/drawing/2014/main" val="3301618264"/>
                  </a:ext>
                </a:extLst>
              </a:tr>
              <a:tr h="370840">
                <a:tc>
                  <a:txBody>
                    <a:bodyPr/>
                    <a:lstStyle/>
                    <a:p>
                      <a:pPr algn="ctr"/>
                      <a:r>
                        <a:rPr lang="en-US" dirty="0"/>
                        <a:t>4.</a:t>
                      </a:r>
                    </a:p>
                  </a:txBody>
                  <a:tcPr/>
                </a:tc>
                <a:tc>
                  <a:txBody>
                    <a:bodyPr/>
                    <a:lstStyle/>
                    <a:p>
                      <a:pPr algn="l"/>
                      <a:r>
                        <a:rPr lang="en-US" dirty="0" err="1"/>
                        <a:t>reg_passwd</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No</a:t>
                      </a:r>
                    </a:p>
                  </a:txBody>
                  <a:tcPr/>
                </a:tc>
                <a:tc>
                  <a:txBody>
                    <a:bodyPr/>
                    <a:lstStyle/>
                    <a:p>
                      <a:pPr algn="l"/>
                      <a:r>
                        <a:rPr lang="en-US" dirty="0"/>
                        <a:t>Password set by the user</a:t>
                      </a:r>
                    </a:p>
                  </a:txBody>
                  <a:tcPr/>
                </a:tc>
                <a:extLst>
                  <a:ext uri="{0D108BD9-81ED-4DB2-BD59-A6C34878D82A}">
                    <a16:rowId xmlns:a16="http://schemas.microsoft.com/office/drawing/2014/main" val="645296446"/>
                  </a:ext>
                </a:extLst>
              </a:tr>
              <a:tr h="370840">
                <a:tc>
                  <a:txBody>
                    <a:bodyPr/>
                    <a:lstStyle/>
                    <a:p>
                      <a:pPr algn="ctr"/>
                      <a:r>
                        <a:rPr lang="en-US" dirty="0"/>
                        <a:t>5.</a:t>
                      </a:r>
                    </a:p>
                  </a:txBody>
                  <a:tcPr/>
                </a:tc>
                <a:tc>
                  <a:txBody>
                    <a:bodyPr/>
                    <a:lstStyle/>
                    <a:p>
                      <a:pPr algn="l"/>
                      <a:r>
                        <a:rPr lang="en-US" dirty="0" err="1"/>
                        <a:t>reg_date</a:t>
                      </a:r>
                      <a:endParaRPr lang="en-US" dirty="0"/>
                    </a:p>
                  </a:txBody>
                  <a:tcPr/>
                </a:tc>
                <a:tc>
                  <a:txBody>
                    <a:bodyPr/>
                    <a:lstStyle/>
                    <a:p>
                      <a:pPr algn="ctr"/>
                      <a:r>
                        <a:rPr lang="en-US" dirty="0"/>
                        <a:t>Datetime</a:t>
                      </a:r>
                    </a:p>
                  </a:txBody>
                  <a:tcPr/>
                </a:tc>
                <a:tc>
                  <a:txBody>
                    <a:bodyPr/>
                    <a:lstStyle/>
                    <a:p>
                      <a:pPr algn="ctr"/>
                      <a:endParaRPr lang="en-US" dirty="0"/>
                    </a:p>
                  </a:txBody>
                  <a:tcPr/>
                </a:tc>
                <a:tc>
                  <a:txBody>
                    <a:bodyPr/>
                    <a:lstStyle/>
                    <a:p>
                      <a:pPr algn="ctr"/>
                      <a:r>
                        <a:rPr lang="en-US" dirty="0"/>
                        <a:t>No</a:t>
                      </a:r>
                    </a:p>
                  </a:txBody>
                  <a:tcPr/>
                </a:tc>
                <a:tc>
                  <a:txBody>
                    <a:bodyPr/>
                    <a:lstStyle/>
                    <a:p>
                      <a:pPr algn="l"/>
                      <a:r>
                        <a:rPr lang="en-US" dirty="0"/>
                        <a:t>Registration Date of User</a:t>
                      </a:r>
                    </a:p>
                  </a:txBody>
                  <a:tcPr/>
                </a:tc>
                <a:extLst>
                  <a:ext uri="{0D108BD9-81ED-4DB2-BD59-A6C34878D82A}">
                    <a16:rowId xmlns:a16="http://schemas.microsoft.com/office/drawing/2014/main" val="3427609541"/>
                  </a:ext>
                </a:extLst>
              </a:tr>
              <a:tr h="370840">
                <a:tc>
                  <a:txBody>
                    <a:bodyPr/>
                    <a:lstStyle/>
                    <a:p>
                      <a:pPr algn="ctr"/>
                      <a:r>
                        <a:rPr lang="en-US" dirty="0"/>
                        <a:t>6.</a:t>
                      </a:r>
                    </a:p>
                  </a:txBody>
                  <a:tcPr/>
                </a:tc>
                <a:tc>
                  <a:txBody>
                    <a:bodyPr/>
                    <a:lstStyle/>
                    <a:p>
                      <a:pPr algn="l"/>
                      <a:r>
                        <a:rPr lang="en-US" dirty="0" err="1"/>
                        <a:t>login_status</a:t>
                      </a:r>
                      <a:endParaRPr lang="en-US" dirty="0"/>
                    </a:p>
                  </a:txBody>
                  <a:tcPr/>
                </a:tc>
                <a:tc>
                  <a:txBody>
                    <a:bodyPr/>
                    <a:lstStyle/>
                    <a:p>
                      <a:pPr algn="ctr"/>
                      <a:r>
                        <a:rPr lang="en-US" dirty="0"/>
                        <a:t>Integer</a:t>
                      </a:r>
                    </a:p>
                  </a:txBody>
                  <a:tcPr/>
                </a:tc>
                <a:tc>
                  <a:txBody>
                    <a:bodyPr/>
                    <a:lstStyle/>
                    <a:p>
                      <a:pPr algn="ctr"/>
                      <a:r>
                        <a:rPr lang="en-IN" dirty="0"/>
                        <a:t>2</a:t>
                      </a:r>
                      <a:endParaRPr lang="en-US" dirty="0"/>
                    </a:p>
                  </a:txBody>
                  <a:tcPr/>
                </a:tc>
                <a:tc>
                  <a:txBody>
                    <a:bodyPr/>
                    <a:lstStyle/>
                    <a:p>
                      <a:pPr algn="ctr"/>
                      <a:r>
                        <a:rPr lang="en-US" dirty="0"/>
                        <a:t>No</a:t>
                      </a:r>
                    </a:p>
                  </a:txBody>
                  <a:tcPr/>
                </a:tc>
                <a:tc>
                  <a:txBody>
                    <a:bodyPr/>
                    <a:lstStyle/>
                    <a:p>
                      <a:pPr algn="l"/>
                      <a:r>
                        <a:rPr lang="en-US" dirty="0"/>
                        <a:t>Login Status</a:t>
                      </a:r>
                    </a:p>
                  </a:txBody>
                  <a:tcPr/>
                </a:tc>
                <a:extLst>
                  <a:ext uri="{0D108BD9-81ED-4DB2-BD59-A6C34878D82A}">
                    <a16:rowId xmlns:a16="http://schemas.microsoft.com/office/drawing/2014/main" val="1857356664"/>
                  </a:ext>
                </a:extLst>
              </a:tr>
              <a:tr h="370840">
                <a:tc>
                  <a:txBody>
                    <a:bodyPr/>
                    <a:lstStyle/>
                    <a:p>
                      <a:pPr algn="ctr"/>
                      <a:r>
                        <a:rPr lang="en-IN" dirty="0"/>
                        <a:t>7.</a:t>
                      </a:r>
                      <a:endParaRPr lang="en-US" dirty="0"/>
                    </a:p>
                  </a:txBody>
                  <a:tcPr/>
                </a:tc>
                <a:tc>
                  <a:txBody>
                    <a:bodyPr/>
                    <a:lstStyle/>
                    <a:p>
                      <a:pPr algn="l"/>
                      <a:r>
                        <a:rPr lang="en-IN" dirty="0" err="1"/>
                        <a:t>block_status</a:t>
                      </a:r>
                      <a:endParaRPr lang="en-US" dirty="0"/>
                    </a:p>
                  </a:txBody>
                  <a:tcPr/>
                </a:tc>
                <a:tc>
                  <a:txBody>
                    <a:bodyPr/>
                    <a:lstStyle/>
                    <a:p>
                      <a:pPr algn="ctr"/>
                      <a:r>
                        <a:rPr lang="en-IN" dirty="0"/>
                        <a:t>Integer</a:t>
                      </a:r>
                      <a:endParaRPr lang="en-US" dirty="0"/>
                    </a:p>
                  </a:txBody>
                  <a:tcPr/>
                </a:tc>
                <a:tc>
                  <a:txBody>
                    <a:bodyPr/>
                    <a:lstStyle/>
                    <a:p>
                      <a:pPr algn="ctr"/>
                      <a:r>
                        <a:rPr lang="en-IN" dirty="0"/>
                        <a:t>2</a:t>
                      </a:r>
                      <a:endParaRPr lang="en-US" dirty="0"/>
                    </a:p>
                  </a:txBody>
                  <a:tcPr/>
                </a:tc>
                <a:tc>
                  <a:txBody>
                    <a:bodyPr/>
                    <a:lstStyle/>
                    <a:p>
                      <a:pPr algn="ctr"/>
                      <a:r>
                        <a:rPr lang="en-IN" dirty="0"/>
                        <a:t>No</a:t>
                      </a:r>
                      <a:endParaRPr lang="en-US" dirty="0"/>
                    </a:p>
                  </a:txBody>
                  <a:tcPr/>
                </a:tc>
                <a:tc>
                  <a:txBody>
                    <a:bodyPr/>
                    <a:lstStyle/>
                    <a:p>
                      <a:pPr algn="l"/>
                      <a:r>
                        <a:rPr lang="en-IN" dirty="0"/>
                        <a:t>User blocking status</a:t>
                      </a:r>
                      <a:endParaRPr lang="en-US" dirty="0"/>
                    </a:p>
                  </a:txBody>
                  <a:tcPr/>
                </a:tc>
                <a:extLst>
                  <a:ext uri="{0D108BD9-81ED-4DB2-BD59-A6C34878D82A}">
                    <a16:rowId xmlns:a16="http://schemas.microsoft.com/office/drawing/2014/main" val="1562691461"/>
                  </a:ext>
                </a:extLst>
              </a:tr>
            </a:tbl>
          </a:graphicData>
        </a:graphic>
      </p:graphicFrame>
    </p:spTree>
    <p:extLst>
      <p:ext uri="{BB962C8B-B14F-4D97-AF65-F5344CB8AC3E}">
        <p14:creationId xmlns:p14="http://schemas.microsoft.com/office/powerpoint/2010/main" val="347869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Data Dictionary – </a:t>
            </a:r>
            <a:r>
              <a:rPr lang="en-US" sz="2400" b="1" dirty="0" err="1">
                <a:solidFill>
                  <a:schemeClr val="tx1"/>
                </a:solidFill>
                <a:latin typeface="Arial" panose="020B0604020202020204" pitchFamily="34" charset="0"/>
                <a:cs typeface="Arial" panose="020B0604020202020204" pitchFamily="34" charset="0"/>
              </a:rPr>
              <a:t>personal_detail</a:t>
            </a:r>
            <a:endParaRPr lang="en-US" sz="2400" dirty="0">
              <a:solidFill>
                <a:schemeClr val="tx1"/>
              </a:solidFill>
              <a:latin typeface="Arial" panose="020B0604020202020204" pitchFamily="34" charset="0"/>
              <a:cs typeface="Arial" panose="020B0604020202020204" pitchFamily="34" charset="0"/>
            </a:endParaRPr>
          </a:p>
        </p:txBody>
      </p:sp>
      <p:graphicFrame>
        <p:nvGraphicFramePr>
          <p:cNvPr id="3" name="Table 8">
            <a:extLst>
              <a:ext uri="{FF2B5EF4-FFF2-40B4-BE49-F238E27FC236}">
                <a16:creationId xmlns:a16="http://schemas.microsoft.com/office/drawing/2014/main" id="{8A2CEBD5-7BE6-43B8-8AC0-B6DC34F3ACFD}"/>
              </a:ext>
            </a:extLst>
          </p:cNvPr>
          <p:cNvGraphicFramePr>
            <a:graphicFrameLocks noGrp="1"/>
          </p:cNvGraphicFramePr>
          <p:nvPr>
            <p:extLst>
              <p:ext uri="{D42A27DB-BD31-4B8C-83A1-F6EECF244321}">
                <p14:modId xmlns:p14="http://schemas.microsoft.com/office/powerpoint/2010/main" val="1370581035"/>
              </p:ext>
            </p:extLst>
          </p:nvPr>
        </p:nvGraphicFramePr>
        <p:xfrm>
          <a:off x="2031999" y="1820908"/>
          <a:ext cx="8128002" cy="4424014"/>
        </p:xfrm>
        <a:graphic>
          <a:graphicData uri="http://schemas.openxmlformats.org/drawingml/2006/table">
            <a:tbl>
              <a:tblPr firstRow="1" bandRow="1">
                <a:tableStyleId>{5C22544A-7EE6-4342-B048-85BDC9FD1C3A}</a:tableStyleId>
              </a:tblPr>
              <a:tblGrid>
                <a:gridCol w="798287">
                  <a:extLst>
                    <a:ext uri="{9D8B030D-6E8A-4147-A177-3AD203B41FA5}">
                      <a16:colId xmlns:a16="http://schemas.microsoft.com/office/drawing/2014/main" val="3510089671"/>
                    </a:ext>
                  </a:extLst>
                </a:gridCol>
                <a:gridCol w="1549209">
                  <a:extLst>
                    <a:ext uri="{9D8B030D-6E8A-4147-A177-3AD203B41FA5}">
                      <a16:colId xmlns:a16="http://schemas.microsoft.com/office/drawing/2014/main" val="1480080660"/>
                    </a:ext>
                  </a:extLst>
                </a:gridCol>
                <a:gridCol w="1411705">
                  <a:extLst>
                    <a:ext uri="{9D8B030D-6E8A-4147-A177-3AD203B41FA5}">
                      <a16:colId xmlns:a16="http://schemas.microsoft.com/office/drawing/2014/main" val="2912084888"/>
                    </a:ext>
                  </a:extLst>
                </a:gridCol>
                <a:gridCol w="930442">
                  <a:extLst>
                    <a:ext uri="{9D8B030D-6E8A-4147-A177-3AD203B41FA5}">
                      <a16:colId xmlns:a16="http://schemas.microsoft.com/office/drawing/2014/main" val="1743879354"/>
                    </a:ext>
                  </a:extLst>
                </a:gridCol>
                <a:gridCol w="786063">
                  <a:extLst>
                    <a:ext uri="{9D8B030D-6E8A-4147-A177-3AD203B41FA5}">
                      <a16:colId xmlns:a16="http://schemas.microsoft.com/office/drawing/2014/main" val="1023985953"/>
                    </a:ext>
                  </a:extLst>
                </a:gridCol>
                <a:gridCol w="2652296">
                  <a:extLst>
                    <a:ext uri="{9D8B030D-6E8A-4147-A177-3AD203B41FA5}">
                      <a16:colId xmlns:a16="http://schemas.microsoft.com/office/drawing/2014/main" val="1248051327"/>
                    </a:ext>
                  </a:extLst>
                </a:gridCol>
              </a:tblGrid>
              <a:tr h="316001">
                <a:tc>
                  <a:txBody>
                    <a:bodyPr/>
                    <a:lstStyle/>
                    <a:p>
                      <a:pPr algn="ctr"/>
                      <a:r>
                        <a:rPr lang="en-US" sz="1400" dirty="0"/>
                        <a:t>Sr No.</a:t>
                      </a:r>
                    </a:p>
                  </a:txBody>
                  <a:tcPr/>
                </a:tc>
                <a:tc>
                  <a:txBody>
                    <a:bodyPr/>
                    <a:lstStyle/>
                    <a:p>
                      <a:pPr algn="ctr"/>
                      <a:r>
                        <a:rPr lang="en-US" sz="1400" dirty="0"/>
                        <a:t>Columns</a:t>
                      </a:r>
                    </a:p>
                  </a:txBody>
                  <a:tcPr/>
                </a:tc>
                <a:tc>
                  <a:txBody>
                    <a:bodyPr/>
                    <a:lstStyle/>
                    <a:p>
                      <a:pPr algn="ctr"/>
                      <a:r>
                        <a:rPr lang="en-US" sz="1400" dirty="0"/>
                        <a:t>Data Type</a:t>
                      </a:r>
                    </a:p>
                  </a:txBody>
                  <a:tcPr/>
                </a:tc>
                <a:tc>
                  <a:txBody>
                    <a:bodyPr/>
                    <a:lstStyle/>
                    <a:p>
                      <a:pPr algn="ctr"/>
                      <a:r>
                        <a:rPr lang="en-US" sz="1400" dirty="0"/>
                        <a:t>Size</a:t>
                      </a:r>
                    </a:p>
                  </a:txBody>
                  <a:tcPr/>
                </a:tc>
                <a:tc>
                  <a:txBody>
                    <a:bodyPr/>
                    <a:lstStyle/>
                    <a:p>
                      <a:pPr algn="ctr"/>
                      <a:r>
                        <a:rPr lang="en-US" sz="1400" dirty="0"/>
                        <a:t>Null</a:t>
                      </a:r>
                    </a:p>
                  </a:txBody>
                  <a:tcPr/>
                </a:tc>
                <a:tc>
                  <a:txBody>
                    <a:bodyPr/>
                    <a:lstStyle/>
                    <a:p>
                      <a:pPr algn="ctr"/>
                      <a:r>
                        <a:rPr lang="en-US" sz="1400" dirty="0"/>
                        <a:t>Description</a:t>
                      </a:r>
                    </a:p>
                  </a:txBody>
                  <a:tcPr/>
                </a:tc>
                <a:extLst>
                  <a:ext uri="{0D108BD9-81ED-4DB2-BD59-A6C34878D82A}">
                    <a16:rowId xmlns:a16="http://schemas.microsoft.com/office/drawing/2014/main" val="218646481"/>
                  </a:ext>
                </a:extLst>
              </a:tr>
              <a:tr h="316001">
                <a:tc>
                  <a:txBody>
                    <a:bodyPr/>
                    <a:lstStyle/>
                    <a:p>
                      <a:pPr algn="ctr"/>
                      <a:r>
                        <a:rPr lang="en-US" sz="1400" dirty="0"/>
                        <a:t>1.</a:t>
                      </a:r>
                    </a:p>
                  </a:txBody>
                  <a:tcPr/>
                </a:tc>
                <a:tc>
                  <a:txBody>
                    <a:bodyPr/>
                    <a:lstStyle/>
                    <a:p>
                      <a:pPr algn="l"/>
                      <a:r>
                        <a:rPr lang="en-US" sz="1400" dirty="0" err="1"/>
                        <a:t>pd_id</a:t>
                      </a:r>
                      <a:endParaRPr lang="en-US" sz="1400" dirty="0"/>
                    </a:p>
                  </a:txBody>
                  <a:tcPr/>
                </a:tc>
                <a:tc>
                  <a:txBody>
                    <a:bodyPr/>
                    <a:lstStyle/>
                    <a:p>
                      <a:pPr algn="ctr"/>
                      <a:r>
                        <a:rPr lang="en-US" sz="1400" dirty="0"/>
                        <a:t>Integer</a:t>
                      </a:r>
                    </a:p>
                  </a:txBody>
                  <a:tcPr/>
                </a:tc>
                <a:tc>
                  <a:txBody>
                    <a:bodyPr/>
                    <a:lstStyle/>
                    <a:p>
                      <a:pPr algn="ctr"/>
                      <a:r>
                        <a:rPr lang="en-US" sz="1400" dirty="0"/>
                        <a:t>5</a:t>
                      </a:r>
                    </a:p>
                  </a:txBody>
                  <a:tcPr/>
                </a:tc>
                <a:tc>
                  <a:txBody>
                    <a:bodyPr/>
                    <a:lstStyle/>
                    <a:p>
                      <a:pPr algn="ctr"/>
                      <a:r>
                        <a:rPr lang="en-US" sz="1400" dirty="0"/>
                        <a:t>No</a:t>
                      </a:r>
                    </a:p>
                  </a:txBody>
                  <a:tcPr/>
                </a:tc>
                <a:tc>
                  <a:txBody>
                    <a:bodyPr/>
                    <a:lstStyle/>
                    <a:p>
                      <a:pPr algn="l"/>
                      <a:r>
                        <a:rPr lang="en-US" sz="1400" dirty="0"/>
                        <a:t>Primary key</a:t>
                      </a:r>
                    </a:p>
                  </a:txBody>
                  <a:tcPr/>
                </a:tc>
                <a:extLst>
                  <a:ext uri="{0D108BD9-81ED-4DB2-BD59-A6C34878D82A}">
                    <a16:rowId xmlns:a16="http://schemas.microsoft.com/office/drawing/2014/main" val="3120052807"/>
                  </a:ext>
                </a:extLst>
              </a:tr>
              <a:tr h="316001">
                <a:tc>
                  <a:txBody>
                    <a:bodyPr/>
                    <a:lstStyle/>
                    <a:p>
                      <a:pPr algn="ctr"/>
                      <a:r>
                        <a:rPr lang="en-US" sz="1400" dirty="0"/>
                        <a:t>2.</a:t>
                      </a:r>
                    </a:p>
                  </a:txBody>
                  <a:tcPr/>
                </a:tc>
                <a:tc>
                  <a:txBody>
                    <a:bodyPr/>
                    <a:lstStyle/>
                    <a:p>
                      <a:pPr algn="l"/>
                      <a:r>
                        <a:rPr lang="en-US" sz="1400" dirty="0" err="1"/>
                        <a:t>pd_gender</a:t>
                      </a:r>
                      <a:endParaRPr lang="en-US" sz="1400" dirty="0"/>
                    </a:p>
                  </a:txBody>
                  <a:tcPr/>
                </a:tc>
                <a:tc>
                  <a:txBody>
                    <a:bodyPr/>
                    <a:lstStyle/>
                    <a:p>
                      <a:pPr algn="ctr"/>
                      <a:r>
                        <a:rPr lang="en-US" sz="1400" dirty="0"/>
                        <a:t>Varchar2</a:t>
                      </a:r>
                    </a:p>
                  </a:txBody>
                  <a:tcPr/>
                </a:tc>
                <a:tc>
                  <a:txBody>
                    <a:bodyPr/>
                    <a:lstStyle/>
                    <a:p>
                      <a:pPr algn="ctr"/>
                      <a:r>
                        <a:rPr lang="en-US" sz="1400" dirty="0"/>
                        <a:t>2</a:t>
                      </a:r>
                    </a:p>
                  </a:txBody>
                  <a:tcPr/>
                </a:tc>
                <a:tc>
                  <a:txBody>
                    <a:bodyPr/>
                    <a:lstStyle/>
                    <a:p>
                      <a:pPr algn="ctr"/>
                      <a:r>
                        <a:rPr lang="en-US" sz="1400" dirty="0"/>
                        <a:t>No</a:t>
                      </a:r>
                    </a:p>
                  </a:txBody>
                  <a:tcPr/>
                </a:tc>
                <a:tc>
                  <a:txBody>
                    <a:bodyPr/>
                    <a:lstStyle/>
                    <a:p>
                      <a:pPr algn="l"/>
                      <a:r>
                        <a:rPr lang="en-US" sz="1400" dirty="0"/>
                        <a:t>Gender of user</a:t>
                      </a:r>
                    </a:p>
                  </a:txBody>
                  <a:tcPr/>
                </a:tc>
                <a:extLst>
                  <a:ext uri="{0D108BD9-81ED-4DB2-BD59-A6C34878D82A}">
                    <a16:rowId xmlns:a16="http://schemas.microsoft.com/office/drawing/2014/main" val="2416799287"/>
                  </a:ext>
                </a:extLst>
              </a:tr>
              <a:tr h="316001">
                <a:tc>
                  <a:txBody>
                    <a:bodyPr/>
                    <a:lstStyle/>
                    <a:p>
                      <a:pPr algn="ctr"/>
                      <a:r>
                        <a:rPr lang="en-US" sz="1400" dirty="0"/>
                        <a:t>3.</a:t>
                      </a:r>
                    </a:p>
                  </a:txBody>
                  <a:tcPr/>
                </a:tc>
                <a:tc>
                  <a:txBody>
                    <a:bodyPr/>
                    <a:lstStyle/>
                    <a:p>
                      <a:pPr algn="l"/>
                      <a:r>
                        <a:rPr lang="en-US" sz="1400" dirty="0" err="1"/>
                        <a:t>pd_hobby</a:t>
                      </a:r>
                      <a:endParaRPr lang="en-US" sz="1400" dirty="0"/>
                    </a:p>
                  </a:txBody>
                  <a:tcPr/>
                </a:tc>
                <a:tc>
                  <a:txBody>
                    <a:bodyPr/>
                    <a:lstStyle/>
                    <a:p>
                      <a:pPr algn="ctr"/>
                      <a:r>
                        <a:rPr lang="en-US" sz="1400" dirty="0"/>
                        <a:t>Varchar2</a:t>
                      </a:r>
                    </a:p>
                  </a:txBody>
                  <a:tcPr/>
                </a:tc>
                <a:tc>
                  <a:txBody>
                    <a:bodyPr/>
                    <a:lstStyle/>
                    <a:p>
                      <a:pPr algn="ctr"/>
                      <a:r>
                        <a:rPr lang="en-US" sz="1400" dirty="0"/>
                        <a:t>50</a:t>
                      </a:r>
                    </a:p>
                  </a:txBody>
                  <a:tcPr/>
                </a:tc>
                <a:tc>
                  <a:txBody>
                    <a:bodyPr/>
                    <a:lstStyle/>
                    <a:p>
                      <a:pPr algn="ctr"/>
                      <a:r>
                        <a:rPr lang="en-US" sz="1400" dirty="0"/>
                        <a:t>Yes</a:t>
                      </a:r>
                    </a:p>
                  </a:txBody>
                  <a:tcPr/>
                </a:tc>
                <a:tc>
                  <a:txBody>
                    <a:bodyPr/>
                    <a:lstStyle/>
                    <a:p>
                      <a:pPr algn="l"/>
                      <a:r>
                        <a:rPr lang="en-US" sz="1400" dirty="0"/>
                        <a:t>Hobbies of user</a:t>
                      </a:r>
                    </a:p>
                  </a:txBody>
                  <a:tcPr/>
                </a:tc>
                <a:extLst>
                  <a:ext uri="{0D108BD9-81ED-4DB2-BD59-A6C34878D82A}">
                    <a16:rowId xmlns:a16="http://schemas.microsoft.com/office/drawing/2014/main" val="3301618264"/>
                  </a:ext>
                </a:extLst>
              </a:tr>
              <a:tr h="316001">
                <a:tc>
                  <a:txBody>
                    <a:bodyPr/>
                    <a:lstStyle/>
                    <a:p>
                      <a:pPr algn="ctr"/>
                      <a:r>
                        <a:rPr lang="en-US" sz="1400" dirty="0"/>
                        <a:t>4.</a:t>
                      </a:r>
                    </a:p>
                  </a:txBody>
                  <a:tcPr/>
                </a:tc>
                <a:tc>
                  <a:txBody>
                    <a:bodyPr/>
                    <a:lstStyle/>
                    <a:p>
                      <a:pPr algn="l"/>
                      <a:r>
                        <a:rPr lang="en-US" sz="1400" dirty="0" err="1"/>
                        <a:t>pd_contact</a:t>
                      </a:r>
                      <a:endParaRPr lang="en-US" sz="1400" dirty="0"/>
                    </a:p>
                  </a:txBody>
                  <a:tcPr/>
                </a:tc>
                <a:tc>
                  <a:txBody>
                    <a:bodyPr/>
                    <a:lstStyle/>
                    <a:p>
                      <a:pPr algn="ctr"/>
                      <a:r>
                        <a:rPr lang="en-US" sz="1400" dirty="0"/>
                        <a:t>Varchar2</a:t>
                      </a:r>
                    </a:p>
                  </a:txBody>
                  <a:tcPr/>
                </a:tc>
                <a:tc>
                  <a:txBody>
                    <a:bodyPr/>
                    <a:lstStyle/>
                    <a:p>
                      <a:pPr algn="ctr"/>
                      <a:r>
                        <a:rPr lang="en-US" sz="1400" dirty="0"/>
                        <a:t>10</a:t>
                      </a:r>
                    </a:p>
                  </a:txBody>
                  <a:tcPr/>
                </a:tc>
                <a:tc>
                  <a:txBody>
                    <a:bodyPr/>
                    <a:lstStyle/>
                    <a:p>
                      <a:pPr algn="ctr"/>
                      <a:r>
                        <a:rPr lang="en-US" sz="1400" dirty="0"/>
                        <a:t>No</a:t>
                      </a:r>
                    </a:p>
                  </a:txBody>
                  <a:tcPr/>
                </a:tc>
                <a:tc>
                  <a:txBody>
                    <a:bodyPr/>
                    <a:lstStyle/>
                    <a:p>
                      <a:pPr algn="l"/>
                      <a:r>
                        <a:rPr lang="en-US" sz="1400" dirty="0"/>
                        <a:t>Contact detail of a user</a:t>
                      </a:r>
                    </a:p>
                  </a:txBody>
                  <a:tcPr/>
                </a:tc>
                <a:extLst>
                  <a:ext uri="{0D108BD9-81ED-4DB2-BD59-A6C34878D82A}">
                    <a16:rowId xmlns:a16="http://schemas.microsoft.com/office/drawing/2014/main" val="645296446"/>
                  </a:ext>
                </a:extLst>
              </a:tr>
              <a:tr h="316001">
                <a:tc>
                  <a:txBody>
                    <a:bodyPr/>
                    <a:lstStyle/>
                    <a:p>
                      <a:pPr algn="ctr"/>
                      <a:r>
                        <a:rPr lang="en-US" sz="1400" dirty="0"/>
                        <a:t>5.</a:t>
                      </a:r>
                    </a:p>
                  </a:txBody>
                  <a:tcPr/>
                </a:tc>
                <a:tc>
                  <a:txBody>
                    <a:bodyPr/>
                    <a:lstStyle/>
                    <a:p>
                      <a:pPr algn="l"/>
                      <a:r>
                        <a:rPr lang="en-US" sz="1400" dirty="0" err="1"/>
                        <a:t>pd_dob</a:t>
                      </a:r>
                      <a:endParaRPr lang="en-US" sz="1400" dirty="0"/>
                    </a:p>
                  </a:txBody>
                  <a:tcPr/>
                </a:tc>
                <a:tc>
                  <a:txBody>
                    <a:bodyPr/>
                    <a:lstStyle/>
                    <a:p>
                      <a:pPr algn="ctr"/>
                      <a:r>
                        <a:rPr lang="en-US" sz="1400" dirty="0"/>
                        <a:t>Date</a:t>
                      </a:r>
                    </a:p>
                  </a:txBody>
                  <a:tcPr/>
                </a:tc>
                <a:tc>
                  <a:txBody>
                    <a:bodyPr/>
                    <a:lstStyle/>
                    <a:p>
                      <a:pPr algn="ctr"/>
                      <a:r>
                        <a:rPr lang="en-US" sz="1400" dirty="0"/>
                        <a:t>-</a:t>
                      </a:r>
                    </a:p>
                  </a:txBody>
                  <a:tcPr/>
                </a:tc>
                <a:tc>
                  <a:txBody>
                    <a:bodyPr/>
                    <a:lstStyle/>
                    <a:p>
                      <a:pPr algn="ctr"/>
                      <a:r>
                        <a:rPr lang="en-US" sz="1400" dirty="0"/>
                        <a:t>No</a:t>
                      </a:r>
                    </a:p>
                  </a:txBody>
                  <a:tcPr/>
                </a:tc>
                <a:tc>
                  <a:txBody>
                    <a:bodyPr/>
                    <a:lstStyle/>
                    <a:p>
                      <a:pPr algn="l"/>
                      <a:r>
                        <a:rPr lang="en-US" sz="1400" dirty="0"/>
                        <a:t>Birthdate of user</a:t>
                      </a:r>
                    </a:p>
                  </a:txBody>
                  <a:tcPr/>
                </a:tc>
                <a:extLst>
                  <a:ext uri="{0D108BD9-81ED-4DB2-BD59-A6C34878D82A}">
                    <a16:rowId xmlns:a16="http://schemas.microsoft.com/office/drawing/2014/main" val="3427609541"/>
                  </a:ext>
                </a:extLst>
              </a:tr>
              <a:tr h="316001">
                <a:tc>
                  <a:txBody>
                    <a:bodyPr/>
                    <a:lstStyle/>
                    <a:p>
                      <a:pPr algn="ctr"/>
                      <a:r>
                        <a:rPr lang="en-US" sz="1400" dirty="0"/>
                        <a:t>6.</a:t>
                      </a:r>
                    </a:p>
                  </a:txBody>
                  <a:tcPr/>
                </a:tc>
                <a:tc>
                  <a:txBody>
                    <a:bodyPr/>
                    <a:lstStyle/>
                    <a:p>
                      <a:pPr algn="l"/>
                      <a:r>
                        <a:rPr lang="en-US" sz="1400" dirty="0" err="1"/>
                        <a:t>pd_skill</a:t>
                      </a:r>
                      <a:endParaRPr lang="en-US" sz="1400" dirty="0"/>
                    </a:p>
                  </a:txBody>
                  <a:tcPr/>
                </a:tc>
                <a:tc>
                  <a:txBody>
                    <a:bodyPr/>
                    <a:lstStyle/>
                    <a:p>
                      <a:pPr algn="ctr"/>
                      <a:r>
                        <a:rPr lang="en-US" sz="1400" dirty="0"/>
                        <a:t>Varchar2</a:t>
                      </a:r>
                    </a:p>
                  </a:txBody>
                  <a:tcPr/>
                </a:tc>
                <a:tc>
                  <a:txBody>
                    <a:bodyPr/>
                    <a:lstStyle/>
                    <a:p>
                      <a:pPr algn="ctr"/>
                      <a:r>
                        <a:rPr lang="en-US" sz="1400" dirty="0"/>
                        <a:t>50</a:t>
                      </a:r>
                    </a:p>
                  </a:txBody>
                  <a:tcPr/>
                </a:tc>
                <a:tc>
                  <a:txBody>
                    <a:bodyPr/>
                    <a:lstStyle/>
                    <a:p>
                      <a:pPr algn="ctr"/>
                      <a:r>
                        <a:rPr lang="en-US" sz="1400" dirty="0"/>
                        <a:t>No</a:t>
                      </a:r>
                    </a:p>
                  </a:txBody>
                  <a:tcPr/>
                </a:tc>
                <a:tc>
                  <a:txBody>
                    <a:bodyPr/>
                    <a:lstStyle/>
                    <a:p>
                      <a:pPr algn="l"/>
                      <a:r>
                        <a:rPr lang="en-US" sz="1400" dirty="0"/>
                        <a:t>Technical skills of user</a:t>
                      </a:r>
                    </a:p>
                  </a:txBody>
                  <a:tcPr/>
                </a:tc>
                <a:extLst>
                  <a:ext uri="{0D108BD9-81ED-4DB2-BD59-A6C34878D82A}">
                    <a16:rowId xmlns:a16="http://schemas.microsoft.com/office/drawing/2014/main" val="1857356664"/>
                  </a:ext>
                </a:extLst>
              </a:tr>
              <a:tr h="316001">
                <a:tc>
                  <a:txBody>
                    <a:bodyPr/>
                    <a:lstStyle/>
                    <a:p>
                      <a:pPr algn="ctr"/>
                      <a:r>
                        <a:rPr lang="en-US" sz="1400" dirty="0"/>
                        <a:t>7.</a:t>
                      </a:r>
                    </a:p>
                  </a:txBody>
                  <a:tcPr/>
                </a:tc>
                <a:tc>
                  <a:txBody>
                    <a:bodyPr/>
                    <a:lstStyle/>
                    <a:p>
                      <a:pPr algn="l"/>
                      <a:r>
                        <a:rPr lang="en-US" sz="1400" dirty="0" err="1"/>
                        <a:t>pd_add</a:t>
                      </a:r>
                      <a:endParaRPr lang="en-US" sz="1400" dirty="0"/>
                    </a:p>
                  </a:txBody>
                  <a:tcPr/>
                </a:tc>
                <a:tc>
                  <a:txBody>
                    <a:bodyPr/>
                    <a:lstStyle/>
                    <a:p>
                      <a:pPr algn="ctr"/>
                      <a:r>
                        <a:rPr lang="en-US" sz="1400" dirty="0"/>
                        <a:t>Varchar2</a:t>
                      </a:r>
                    </a:p>
                  </a:txBody>
                  <a:tcPr/>
                </a:tc>
                <a:tc>
                  <a:txBody>
                    <a:bodyPr/>
                    <a:lstStyle/>
                    <a:p>
                      <a:pPr algn="ctr"/>
                      <a:r>
                        <a:rPr lang="en-US" sz="1400" dirty="0"/>
                        <a:t>50</a:t>
                      </a:r>
                    </a:p>
                  </a:txBody>
                  <a:tcPr/>
                </a:tc>
                <a:tc>
                  <a:txBody>
                    <a:bodyPr/>
                    <a:lstStyle/>
                    <a:p>
                      <a:pPr algn="ctr"/>
                      <a:r>
                        <a:rPr lang="en-US" sz="1400" dirty="0"/>
                        <a:t>No</a:t>
                      </a:r>
                    </a:p>
                  </a:txBody>
                  <a:tcPr/>
                </a:tc>
                <a:tc>
                  <a:txBody>
                    <a:bodyPr/>
                    <a:lstStyle/>
                    <a:p>
                      <a:pPr algn="l"/>
                      <a:r>
                        <a:rPr lang="en-US" sz="1400" dirty="0"/>
                        <a:t>Address of a user</a:t>
                      </a:r>
                    </a:p>
                  </a:txBody>
                  <a:tcPr/>
                </a:tc>
                <a:extLst>
                  <a:ext uri="{0D108BD9-81ED-4DB2-BD59-A6C34878D82A}">
                    <a16:rowId xmlns:a16="http://schemas.microsoft.com/office/drawing/2014/main" val="1703403900"/>
                  </a:ext>
                </a:extLst>
              </a:tr>
              <a:tr h="316001">
                <a:tc>
                  <a:txBody>
                    <a:bodyPr/>
                    <a:lstStyle/>
                    <a:p>
                      <a:pPr algn="ctr"/>
                      <a:r>
                        <a:rPr lang="en-US" sz="1400" dirty="0"/>
                        <a:t>8.</a:t>
                      </a:r>
                    </a:p>
                  </a:txBody>
                  <a:tcPr/>
                </a:tc>
                <a:tc>
                  <a:txBody>
                    <a:bodyPr/>
                    <a:lstStyle/>
                    <a:p>
                      <a:pPr algn="l"/>
                      <a:r>
                        <a:rPr lang="en-US" sz="1400" dirty="0" err="1"/>
                        <a:t>pd_profile</a:t>
                      </a:r>
                      <a:endParaRPr lang="en-US" sz="1400" dirty="0"/>
                    </a:p>
                  </a:txBody>
                  <a:tcPr/>
                </a:tc>
                <a:tc>
                  <a:txBody>
                    <a:bodyPr/>
                    <a:lstStyle/>
                    <a:p>
                      <a:pPr algn="ctr"/>
                      <a:r>
                        <a:rPr lang="en-US" sz="1400" dirty="0"/>
                        <a:t>Varchar2</a:t>
                      </a:r>
                    </a:p>
                  </a:txBody>
                  <a:tcPr/>
                </a:tc>
                <a:tc>
                  <a:txBody>
                    <a:bodyPr/>
                    <a:lstStyle/>
                    <a:p>
                      <a:pPr algn="ctr"/>
                      <a:r>
                        <a:rPr lang="en-US" sz="1400" dirty="0"/>
                        <a:t>50</a:t>
                      </a:r>
                    </a:p>
                  </a:txBody>
                  <a:tcPr/>
                </a:tc>
                <a:tc>
                  <a:txBody>
                    <a:bodyPr/>
                    <a:lstStyle/>
                    <a:p>
                      <a:pPr algn="ctr"/>
                      <a:r>
                        <a:rPr lang="en-US" sz="1400" dirty="0"/>
                        <a:t>No</a:t>
                      </a:r>
                    </a:p>
                  </a:txBody>
                  <a:tcPr/>
                </a:tc>
                <a:tc>
                  <a:txBody>
                    <a:bodyPr/>
                    <a:lstStyle/>
                    <a:p>
                      <a:pPr algn="l"/>
                      <a:r>
                        <a:rPr lang="en-US" sz="1400" dirty="0"/>
                        <a:t>Profile photo of user</a:t>
                      </a:r>
                    </a:p>
                  </a:txBody>
                  <a:tcPr/>
                </a:tc>
                <a:extLst>
                  <a:ext uri="{0D108BD9-81ED-4DB2-BD59-A6C34878D82A}">
                    <a16:rowId xmlns:a16="http://schemas.microsoft.com/office/drawing/2014/main" val="300301914"/>
                  </a:ext>
                </a:extLst>
              </a:tr>
              <a:tr h="316001">
                <a:tc>
                  <a:txBody>
                    <a:bodyPr/>
                    <a:lstStyle/>
                    <a:p>
                      <a:pPr algn="ctr"/>
                      <a:r>
                        <a:rPr lang="en-US" sz="1400" dirty="0"/>
                        <a:t>9.</a:t>
                      </a:r>
                    </a:p>
                  </a:txBody>
                  <a:tcPr/>
                </a:tc>
                <a:tc>
                  <a:txBody>
                    <a:bodyPr/>
                    <a:lstStyle/>
                    <a:p>
                      <a:pPr algn="l"/>
                      <a:r>
                        <a:rPr lang="en-US" sz="1400" dirty="0" err="1"/>
                        <a:t>pd_nation</a:t>
                      </a:r>
                      <a:endParaRPr lang="en-US" sz="1400" dirty="0"/>
                    </a:p>
                  </a:txBody>
                  <a:tcPr/>
                </a:tc>
                <a:tc>
                  <a:txBody>
                    <a:bodyPr/>
                    <a:lstStyle/>
                    <a:p>
                      <a:pPr algn="ctr"/>
                      <a:r>
                        <a:rPr lang="en-US" sz="1400" dirty="0"/>
                        <a:t>Varchar2</a:t>
                      </a:r>
                    </a:p>
                  </a:txBody>
                  <a:tcPr/>
                </a:tc>
                <a:tc>
                  <a:txBody>
                    <a:bodyPr/>
                    <a:lstStyle/>
                    <a:p>
                      <a:pPr algn="ctr"/>
                      <a:r>
                        <a:rPr lang="en-US" sz="1400" dirty="0"/>
                        <a:t>10</a:t>
                      </a:r>
                    </a:p>
                  </a:txBody>
                  <a:tcPr/>
                </a:tc>
                <a:tc>
                  <a:txBody>
                    <a:bodyPr/>
                    <a:lstStyle/>
                    <a:p>
                      <a:pPr algn="ctr"/>
                      <a:r>
                        <a:rPr lang="en-US" sz="1400" dirty="0"/>
                        <a:t>No</a:t>
                      </a:r>
                    </a:p>
                  </a:txBody>
                  <a:tcPr/>
                </a:tc>
                <a:tc>
                  <a:txBody>
                    <a:bodyPr/>
                    <a:lstStyle/>
                    <a:p>
                      <a:pPr algn="l"/>
                      <a:r>
                        <a:rPr lang="en-US" sz="1400" dirty="0"/>
                        <a:t>Nationality of user</a:t>
                      </a:r>
                    </a:p>
                  </a:txBody>
                  <a:tcPr/>
                </a:tc>
                <a:extLst>
                  <a:ext uri="{0D108BD9-81ED-4DB2-BD59-A6C34878D82A}">
                    <a16:rowId xmlns:a16="http://schemas.microsoft.com/office/drawing/2014/main" val="535517189"/>
                  </a:ext>
                </a:extLst>
              </a:tr>
              <a:tr h="316001">
                <a:tc>
                  <a:txBody>
                    <a:bodyPr/>
                    <a:lstStyle/>
                    <a:p>
                      <a:pPr algn="ctr"/>
                      <a:r>
                        <a:rPr lang="en-US" sz="1400" dirty="0"/>
                        <a:t>10.</a:t>
                      </a:r>
                    </a:p>
                  </a:txBody>
                  <a:tcPr/>
                </a:tc>
                <a:tc>
                  <a:txBody>
                    <a:bodyPr/>
                    <a:lstStyle/>
                    <a:p>
                      <a:pPr algn="l"/>
                      <a:r>
                        <a:rPr lang="en-US" sz="1400" dirty="0" err="1"/>
                        <a:t>pd_status</a:t>
                      </a:r>
                      <a:endParaRPr lang="en-US" sz="1400" dirty="0"/>
                    </a:p>
                  </a:txBody>
                  <a:tcPr/>
                </a:tc>
                <a:tc>
                  <a:txBody>
                    <a:bodyPr/>
                    <a:lstStyle/>
                    <a:p>
                      <a:pPr algn="ctr"/>
                      <a:r>
                        <a:rPr lang="en-US" sz="1400" dirty="0"/>
                        <a:t>Varchar2</a:t>
                      </a:r>
                    </a:p>
                  </a:txBody>
                  <a:tcPr/>
                </a:tc>
                <a:tc>
                  <a:txBody>
                    <a:bodyPr/>
                    <a:lstStyle/>
                    <a:p>
                      <a:pPr algn="ctr"/>
                      <a:r>
                        <a:rPr lang="en-US" sz="1400" dirty="0"/>
                        <a:t>10</a:t>
                      </a:r>
                    </a:p>
                  </a:txBody>
                  <a:tcPr/>
                </a:tc>
                <a:tc>
                  <a:txBody>
                    <a:bodyPr/>
                    <a:lstStyle/>
                    <a:p>
                      <a:pPr algn="ctr"/>
                      <a:r>
                        <a:rPr lang="en-US" sz="1400" dirty="0"/>
                        <a:t>No</a:t>
                      </a:r>
                    </a:p>
                  </a:txBody>
                  <a:tcPr/>
                </a:tc>
                <a:tc>
                  <a:txBody>
                    <a:bodyPr/>
                    <a:lstStyle/>
                    <a:p>
                      <a:pPr algn="l"/>
                      <a:r>
                        <a:rPr lang="en-US" sz="1400" dirty="0"/>
                        <a:t>Marital status of user</a:t>
                      </a:r>
                    </a:p>
                  </a:txBody>
                  <a:tcPr/>
                </a:tc>
                <a:extLst>
                  <a:ext uri="{0D108BD9-81ED-4DB2-BD59-A6C34878D82A}">
                    <a16:rowId xmlns:a16="http://schemas.microsoft.com/office/drawing/2014/main" val="1309741684"/>
                  </a:ext>
                </a:extLst>
              </a:tr>
              <a:tr h="316001">
                <a:tc>
                  <a:txBody>
                    <a:bodyPr/>
                    <a:lstStyle/>
                    <a:p>
                      <a:pPr algn="ctr"/>
                      <a:r>
                        <a:rPr lang="en-US" sz="1400" dirty="0"/>
                        <a:t>11.</a:t>
                      </a:r>
                    </a:p>
                  </a:txBody>
                  <a:tcPr/>
                </a:tc>
                <a:tc>
                  <a:txBody>
                    <a:bodyPr/>
                    <a:lstStyle/>
                    <a:p>
                      <a:pPr algn="l"/>
                      <a:r>
                        <a:rPr lang="en-US" sz="1400" dirty="0" err="1"/>
                        <a:t>pd_lang</a:t>
                      </a:r>
                      <a:endParaRPr lang="en-US" sz="1400" dirty="0"/>
                    </a:p>
                  </a:txBody>
                  <a:tcPr/>
                </a:tc>
                <a:tc>
                  <a:txBody>
                    <a:bodyPr/>
                    <a:lstStyle/>
                    <a:p>
                      <a:pPr algn="ctr"/>
                      <a:r>
                        <a:rPr lang="en-US" sz="1400" dirty="0"/>
                        <a:t>Varchar2</a:t>
                      </a:r>
                    </a:p>
                  </a:txBody>
                  <a:tcPr/>
                </a:tc>
                <a:tc>
                  <a:txBody>
                    <a:bodyPr/>
                    <a:lstStyle/>
                    <a:p>
                      <a:pPr algn="ctr"/>
                      <a:r>
                        <a:rPr lang="en-US" sz="1400" dirty="0"/>
                        <a:t>50</a:t>
                      </a:r>
                    </a:p>
                  </a:txBody>
                  <a:tcPr/>
                </a:tc>
                <a:tc>
                  <a:txBody>
                    <a:bodyPr/>
                    <a:lstStyle/>
                    <a:p>
                      <a:pPr algn="ctr"/>
                      <a:r>
                        <a:rPr lang="en-US" sz="1400" dirty="0"/>
                        <a:t>No</a:t>
                      </a:r>
                    </a:p>
                  </a:txBody>
                  <a:tcPr/>
                </a:tc>
                <a:tc>
                  <a:txBody>
                    <a:bodyPr/>
                    <a:lstStyle/>
                    <a:p>
                      <a:pPr algn="l"/>
                      <a:r>
                        <a:rPr lang="en-US" sz="1400" dirty="0"/>
                        <a:t>Languages known</a:t>
                      </a:r>
                    </a:p>
                  </a:txBody>
                  <a:tcPr/>
                </a:tc>
                <a:extLst>
                  <a:ext uri="{0D108BD9-81ED-4DB2-BD59-A6C34878D82A}">
                    <a16:rowId xmlns:a16="http://schemas.microsoft.com/office/drawing/2014/main" val="3777903590"/>
                  </a:ext>
                </a:extLst>
              </a:tr>
              <a:tr h="316001">
                <a:tc>
                  <a:txBody>
                    <a:bodyPr/>
                    <a:lstStyle/>
                    <a:p>
                      <a:pPr algn="ctr"/>
                      <a:r>
                        <a:rPr lang="en-US" sz="1400" dirty="0"/>
                        <a:t>12.</a:t>
                      </a:r>
                    </a:p>
                  </a:txBody>
                  <a:tcPr/>
                </a:tc>
                <a:tc>
                  <a:txBody>
                    <a:bodyPr/>
                    <a:lstStyle/>
                    <a:p>
                      <a:pPr algn="l"/>
                      <a:r>
                        <a:rPr lang="en-US" sz="1400" dirty="0" err="1"/>
                        <a:t>pd_pitch</a:t>
                      </a:r>
                      <a:endParaRPr lang="en-US" sz="1400" dirty="0"/>
                    </a:p>
                  </a:txBody>
                  <a:tcPr/>
                </a:tc>
                <a:tc>
                  <a:txBody>
                    <a:bodyPr/>
                    <a:lstStyle/>
                    <a:p>
                      <a:pPr algn="ctr"/>
                      <a:r>
                        <a:rPr lang="en-US" sz="1400" dirty="0"/>
                        <a:t>Varchar2</a:t>
                      </a:r>
                    </a:p>
                  </a:txBody>
                  <a:tcPr/>
                </a:tc>
                <a:tc>
                  <a:txBody>
                    <a:bodyPr/>
                    <a:lstStyle/>
                    <a:p>
                      <a:pPr algn="ctr"/>
                      <a:r>
                        <a:rPr lang="en-US" sz="1400" dirty="0"/>
                        <a:t>50</a:t>
                      </a:r>
                    </a:p>
                  </a:txBody>
                  <a:tcPr/>
                </a:tc>
                <a:tc>
                  <a:txBody>
                    <a:bodyPr/>
                    <a:lstStyle/>
                    <a:p>
                      <a:pPr algn="ctr"/>
                      <a:r>
                        <a:rPr lang="en-US" sz="1400" dirty="0"/>
                        <a:t>No</a:t>
                      </a:r>
                    </a:p>
                  </a:txBody>
                  <a:tcPr/>
                </a:tc>
                <a:tc>
                  <a:txBody>
                    <a:bodyPr/>
                    <a:lstStyle/>
                    <a:p>
                      <a:pPr algn="l"/>
                      <a:r>
                        <a:rPr lang="en-US" sz="1400" dirty="0"/>
                        <a:t>Short pitch about user</a:t>
                      </a:r>
                    </a:p>
                  </a:txBody>
                  <a:tcPr/>
                </a:tc>
                <a:extLst>
                  <a:ext uri="{0D108BD9-81ED-4DB2-BD59-A6C34878D82A}">
                    <a16:rowId xmlns:a16="http://schemas.microsoft.com/office/drawing/2014/main" val="286157462"/>
                  </a:ext>
                </a:extLst>
              </a:tr>
              <a:tr h="316001">
                <a:tc>
                  <a:txBody>
                    <a:bodyPr/>
                    <a:lstStyle/>
                    <a:p>
                      <a:pPr algn="ctr"/>
                      <a:r>
                        <a:rPr lang="en-US" sz="1400" dirty="0"/>
                        <a:t>13.</a:t>
                      </a:r>
                    </a:p>
                  </a:txBody>
                  <a:tcPr/>
                </a:tc>
                <a:tc>
                  <a:txBody>
                    <a:bodyPr/>
                    <a:lstStyle/>
                    <a:p>
                      <a:pPr algn="l"/>
                      <a:r>
                        <a:rPr lang="en-US" sz="1400" dirty="0" err="1"/>
                        <a:t>reg_id</a:t>
                      </a:r>
                      <a:endParaRPr lang="en-US" sz="1400" dirty="0"/>
                    </a:p>
                  </a:txBody>
                  <a:tcPr/>
                </a:tc>
                <a:tc>
                  <a:txBody>
                    <a:bodyPr/>
                    <a:lstStyle/>
                    <a:p>
                      <a:pPr algn="ctr"/>
                      <a:r>
                        <a:rPr lang="en-US" sz="1400" dirty="0"/>
                        <a:t>Integer</a:t>
                      </a:r>
                    </a:p>
                  </a:txBody>
                  <a:tcPr/>
                </a:tc>
                <a:tc>
                  <a:txBody>
                    <a:bodyPr/>
                    <a:lstStyle/>
                    <a:p>
                      <a:pPr algn="ctr"/>
                      <a:r>
                        <a:rPr lang="en-US" sz="1400" dirty="0"/>
                        <a:t>5</a:t>
                      </a:r>
                    </a:p>
                  </a:txBody>
                  <a:tcPr/>
                </a:tc>
                <a:tc>
                  <a:txBody>
                    <a:bodyPr/>
                    <a:lstStyle/>
                    <a:p>
                      <a:pPr algn="ctr"/>
                      <a:r>
                        <a:rPr lang="en-US" sz="1400" dirty="0"/>
                        <a:t>No</a:t>
                      </a:r>
                    </a:p>
                  </a:txBody>
                  <a:tcPr/>
                </a:tc>
                <a:tc>
                  <a:txBody>
                    <a:bodyPr/>
                    <a:lstStyle/>
                    <a:p>
                      <a:pPr algn="l"/>
                      <a:r>
                        <a:rPr lang="en-US" sz="1400" dirty="0"/>
                        <a:t>Reference from </a:t>
                      </a:r>
                      <a:r>
                        <a:rPr lang="en-US" sz="1400" dirty="0" err="1"/>
                        <a:t>reg_detail</a:t>
                      </a:r>
                      <a:endParaRPr lang="en-US" sz="1400" dirty="0"/>
                    </a:p>
                  </a:txBody>
                  <a:tcPr/>
                </a:tc>
                <a:extLst>
                  <a:ext uri="{0D108BD9-81ED-4DB2-BD59-A6C34878D82A}">
                    <a16:rowId xmlns:a16="http://schemas.microsoft.com/office/drawing/2014/main" val="309819344"/>
                  </a:ext>
                </a:extLst>
              </a:tr>
            </a:tbl>
          </a:graphicData>
        </a:graphic>
      </p:graphicFrame>
    </p:spTree>
    <p:extLst>
      <p:ext uri="{BB962C8B-B14F-4D97-AF65-F5344CB8AC3E}">
        <p14:creationId xmlns:p14="http://schemas.microsoft.com/office/powerpoint/2010/main" val="25491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DD7D-24FC-4E8A-BFC1-DFEC8A08E846}"/>
              </a:ext>
            </a:extLst>
          </p:cNvPr>
          <p:cNvSpPr>
            <a:spLocks noGrp="1"/>
          </p:cNvSpPr>
          <p:nvPr>
            <p:ph type="title"/>
          </p:nvPr>
        </p:nvSpPr>
        <p:spPr>
          <a:xfrm>
            <a:off x="1097280" y="850006"/>
            <a:ext cx="10058400" cy="887354"/>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Project Profile</a:t>
            </a:r>
          </a:p>
        </p:txBody>
      </p:sp>
      <p:sp>
        <p:nvSpPr>
          <p:cNvPr id="3" name="Content Placeholder 2">
            <a:extLst>
              <a:ext uri="{FF2B5EF4-FFF2-40B4-BE49-F238E27FC236}">
                <a16:creationId xmlns:a16="http://schemas.microsoft.com/office/drawing/2014/main" id="{2D717420-D8BC-4913-BF07-6BE8CE613757}"/>
              </a:ext>
            </a:extLst>
          </p:cNvPr>
          <p:cNvSpPr>
            <a:spLocks noGrp="1"/>
          </p:cNvSpPr>
          <p:nvPr>
            <p:ph idx="1"/>
          </p:nvPr>
        </p:nvSpPr>
        <p:spPr>
          <a:xfrm>
            <a:off x="1097280" y="1857406"/>
            <a:ext cx="9301121" cy="4306001"/>
          </a:xfrm>
        </p:spPr>
        <p:txBody>
          <a:bodyPr numCol="2">
            <a:normAutofit/>
          </a:body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Project Definition</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Project Requirements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Benefits of using PHP</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Benefits of MySQL</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System Scope</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System Advantages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Functional &amp; non-functional requirement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Database design</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Use Case Diagram</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Activity Diagram</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State Chart Diagram</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Class diagram </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Data Dictionary</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Testing Plans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D74F660-866F-4C25-8F80-70F15A317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5875" y="4279222"/>
            <a:ext cx="2017690" cy="2017690"/>
          </a:xfrm>
          <a:prstGeom prst="rect">
            <a:avLst/>
          </a:prstGeom>
        </p:spPr>
      </p:pic>
    </p:spTree>
    <p:extLst>
      <p:ext uri="{BB962C8B-B14F-4D97-AF65-F5344CB8AC3E}">
        <p14:creationId xmlns:p14="http://schemas.microsoft.com/office/powerpoint/2010/main" val="3820686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Data Dictionary – </a:t>
            </a:r>
            <a:r>
              <a:rPr lang="en-US" sz="2400" b="1" dirty="0" err="1">
                <a:solidFill>
                  <a:schemeClr val="tx1"/>
                </a:solidFill>
                <a:latin typeface="Arial" panose="020B0604020202020204" pitchFamily="34" charset="0"/>
                <a:cs typeface="Arial" panose="020B0604020202020204" pitchFamily="34" charset="0"/>
              </a:rPr>
              <a:t>admin_detail</a:t>
            </a:r>
            <a:endParaRPr lang="en-US" sz="2400" dirty="0">
              <a:solidFill>
                <a:schemeClr val="tx1"/>
              </a:solidFill>
              <a:latin typeface="Arial" panose="020B0604020202020204" pitchFamily="34" charset="0"/>
              <a:cs typeface="Arial" panose="020B0604020202020204" pitchFamily="34" charset="0"/>
            </a:endParaRPr>
          </a:p>
        </p:txBody>
      </p:sp>
      <p:graphicFrame>
        <p:nvGraphicFramePr>
          <p:cNvPr id="3" name="Table 8">
            <a:extLst>
              <a:ext uri="{FF2B5EF4-FFF2-40B4-BE49-F238E27FC236}">
                <a16:creationId xmlns:a16="http://schemas.microsoft.com/office/drawing/2014/main" id="{04F24407-7470-445F-8EC9-D29897CEDB40}"/>
              </a:ext>
            </a:extLst>
          </p:cNvPr>
          <p:cNvGraphicFramePr>
            <a:graphicFrameLocks noGrp="1"/>
          </p:cNvGraphicFramePr>
          <p:nvPr>
            <p:extLst>
              <p:ext uri="{D42A27DB-BD31-4B8C-83A1-F6EECF244321}">
                <p14:modId xmlns:p14="http://schemas.microsoft.com/office/powerpoint/2010/main" val="3994318334"/>
              </p:ext>
            </p:extLst>
          </p:nvPr>
        </p:nvGraphicFramePr>
        <p:xfrm>
          <a:off x="2031999" y="1982409"/>
          <a:ext cx="8128002" cy="1483360"/>
        </p:xfrm>
        <a:graphic>
          <a:graphicData uri="http://schemas.openxmlformats.org/drawingml/2006/table">
            <a:tbl>
              <a:tblPr firstRow="1" bandRow="1">
                <a:tableStyleId>{5C22544A-7EE6-4342-B048-85BDC9FD1C3A}</a:tableStyleId>
              </a:tblPr>
              <a:tblGrid>
                <a:gridCol w="798287">
                  <a:extLst>
                    <a:ext uri="{9D8B030D-6E8A-4147-A177-3AD203B41FA5}">
                      <a16:colId xmlns:a16="http://schemas.microsoft.com/office/drawing/2014/main" val="3510089671"/>
                    </a:ext>
                  </a:extLst>
                </a:gridCol>
                <a:gridCol w="1549209">
                  <a:extLst>
                    <a:ext uri="{9D8B030D-6E8A-4147-A177-3AD203B41FA5}">
                      <a16:colId xmlns:a16="http://schemas.microsoft.com/office/drawing/2014/main" val="1480080660"/>
                    </a:ext>
                  </a:extLst>
                </a:gridCol>
                <a:gridCol w="1411705">
                  <a:extLst>
                    <a:ext uri="{9D8B030D-6E8A-4147-A177-3AD203B41FA5}">
                      <a16:colId xmlns:a16="http://schemas.microsoft.com/office/drawing/2014/main" val="2912084888"/>
                    </a:ext>
                  </a:extLst>
                </a:gridCol>
                <a:gridCol w="930442">
                  <a:extLst>
                    <a:ext uri="{9D8B030D-6E8A-4147-A177-3AD203B41FA5}">
                      <a16:colId xmlns:a16="http://schemas.microsoft.com/office/drawing/2014/main" val="1743879354"/>
                    </a:ext>
                  </a:extLst>
                </a:gridCol>
                <a:gridCol w="786063">
                  <a:extLst>
                    <a:ext uri="{9D8B030D-6E8A-4147-A177-3AD203B41FA5}">
                      <a16:colId xmlns:a16="http://schemas.microsoft.com/office/drawing/2014/main" val="1023985953"/>
                    </a:ext>
                  </a:extLst>
                </a:gridCol>
                <a:gridCol w="2652296">
                  <a:extLst>
                    <a:ext uri="{9D8B030D-6E8A-4147-A177-3AD203B41FA5}">
                      <a16:colId xmlns:a16="http://schemas.microsoft.com/office/drawing/2014/main" val="1248051327"/>
                    </a:ext>
                  </a:extLst>
                </a:gridCol>
              </a:tblGrid>
              <a:tr h="370840">
                <a:tc>
                  <a:txBody>
                    <a:bodyPr/>
                    <a:lstStyle/>
                    <a:p>
                      <a:pPr algn="ctr"/>
                      <a:r>
                        <a:rPr lang="en-US" dirty="0"/>
                        <a:t>Sr No.</a:t>
                      </a:r>
                    </a:p>
                  </a:txBody>
                  <a:tcPr/>
                </a:tc>
                <a:tc>
                  <a:txBody>
                    <a:bodyPr/>
                    <a:lstStyle/>
                    <a:p>
                      <a:pPr algn="ctr"/>
                      <a:r>
                        <a:rPr lang="en-US" dirty="0"/>
                        <a:t>Columns</a:t>
                      </a:r>
                    </a:p>
                  </a:txBody>
                  <a:tcPr/>
                </a:tc>
                <a:tc>
                  <a:txBody>
                    <a:bodyPr/>
                    <a:lstStyle/>
                    <a:p>
                      <a:pPr algn="ctr"/>
                      <a:r>
                        <a:rPr lang="en-US" dirty="0"/>
                        <a:t>Data Type</a:t>
                      </a:r>
                    </a:p>
                  </a:txBody>
                  <a:tcPr/>
                </a:tc>
                <a:tc>
                  <a:txBody>
                    <a:bodyPr/>
                    <a:lstStyle/>
                    <a:p>
                      <a:pPr algn="ctr"/>
                      <a:r>
                        <a:rPr lang="en-US" dirty="0"/>
                        <a:t>Size</a:t>
                      </a:r>
                    </a:p>
                  </a:txBody>
                  <a:tcPr/>
                </a:tc>
                <a:tc>
                  <a:txBody>
                    <a:bodyPr/>
                    <a:lstStyle/>
                    <a:p>
                      <a:pPr algn="ctr"/>
                      <a:r>
                        <a:rPr lang="en-US" dirty="0"/>
                        <a:t>Null</a:t>
                      </a:r>
                    </a:p>
                  </a:txBody>
                  <a:tcPr/>
                </a:tc>
                <a:tc>
                  <a:txBody>
                    <a:bodyPr/>
                    <a:lstStyle/>
                    <a:p>
                      <a:pPr algn="ctr"/>
                      <a:r>
                        <a:rPr lang="en-US" dirty="0"/>
                        <a:t>Description</a:t>
                      </a:r>
                    </a:p>
                  </a:txBody>
                  <a:tcPr/>
                </a:tc>
                <a:extLst>
                  <a:ext uri="{0D108BD9-81ED-4DB2-BD59-A6C34878D82A}">
                    <a16:rowId xmlns:a16="http://schemas.microsoft.com/office/drawing/2014/main" val="218646481"/>
                  </a:ext>
                </a:extLst>
              </a:tr>
              <a:tr h="370840">
                <a:tc>
                  <a:txBody>
                    <a:bodyPr/>
                    <a:lstStyle/>
                    <a:p>
                      <a:pPr algn="ctr"/>
                      <a:r>
                        <a:rPr lang="en-US" dirty="0"/>
                        <a:t>1.</a:t>
                      </a:r>
                    </a:p>
                  </a:txBody>
                  <a:tcPr/>
                </a:tc>
                <a:tc>
                  <a:txBody>
                    <a:bodyPr/>
                    <a:lstStyle/>
                    <a:p>
                      <a:pPr algn="l"/>
                      <a:r>
                        <a:rPr lang="en-US" dirty="0" err="1"/>
                        <a:t>a_id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Primary key</a:t>
                      </a:r>
                    </a:p>
                  </a:txBody>
                  <a:tcPr/>
                </a:tc>
                <a:extLst>
                  <a:ext uri="{0D108BD9-81ED-4DB2-BD59-A6C34878D82A}">
                    <a16:rowId xmlns:a16="http://schemas.microsoft.com/office/drawing/2014/main" val="3120052807"/>
                  </a:ext>
                </a:extLst>
              </a:tr>
              <a:tr h="370840">
                <a:tc>
                  <a:txBody>
                    <a:bodyPr/>
                    <a:lstStyle/>
                    <a:p>
                      <a:pPr algn="ctr"/>
                      <a:r>
                        <a:rPr lang="en-US" dirty="0"/>
                        <a:t>2.</a:t>
                      </a:r>
                    </a:p>
                  </a:txBody>
                  <a:tcPr/>
                </a:tc>
                <a:tc>
                  <a:txBody>
                    <a:bodyPr/>
                    <a:lstStyle/>
                    <a:p>
                      <a:pPr algn="l"/>
                      <a:r>
                        <a:rPr lang="en-US" dirty="0" err="1"/>
                        <a:t>a_uname</a:t>
                      </a:r>
                      <a:endParaRPr lang="en-US" dirty="0"/>
                    </a:p>
                  </a:txBody>
                  <a:tcPr/>
                </a:tc>
                <a:tc>
                  <a:txBody>
                    <a:bodyPr/>
                    <a:lstStyle/>
                    <a:p>
                      <a:pPr algn="ctr"/>
                      <a:r>
                        <a:rPr lang="en-US" dirty="0"/>
                        <a:t>Varchar2</a:t>
                      </a:r>
                    </a:p>
                  </a:txBody>
                  <a:tcPr/>
                </a:tc>
                <a:tc>
                  <a:txBody>
                    <a:bodyPr/>
                    <a:lstStyle/>
                    <a:p>
                      <a:pPr algn="ctr"/>
                      <a:r>
                        <a:rPr lang="en-US" dirty="0"/>
                        <a:t>10</a:t>
                      </a:r>
                    </a:p>
                  </a:txBody>
                  <a:tcPr/>
                </a:tc>
                <a:tc>
                  <a:txBody>
                    <a:bodyPr/>
                    <a:lstStyle/>
                    <a:p>
                      <a:pPr algn="ctr"/>
                      <a:r>
                        <a:rPr lang="en-US" dirty="0"/>
                        <a:t>No</a:t>
                      </a:r>
                    </a:p>
                  </a:txBody>
                  <a:tcPr/>
                </a:tc>
                <a:tc>
                  <a:txBody>
                    <a:bodyPr/>
                    <a:lstStyle/>
                    <a:p>
                      <a:pPr algn="l"/>
                      <a:r>
                        <a:rPr lang="en-US" dirty="0"/>
                        <a:t>Username of admin</a:t>
                      </a:r>
                    </a:p>
                  </a:txBody>
                  <a:tcPr/>
                </a:tc>
                <a:extLst>
                  <a:ext uri="{0D108BD9-81ED-4DB2-BD59-A6C34878D82A}">
                    <a16:rowId xmlns:a16="http://schemas.microsoft.com/office/drawing/2014/main" val="2416799287"/>
                  </a:ext>
                </a:extLst>
              </a:tr>
              <a:tr h="370840">
                <a:tc>
                  <a:txBody>
                    <a:bodyPr/>
                    <a:lstStyle/>
                    <a:p>
                      <a:pPr algn="ctr"/>
                      <a:r>
                        <a:rPr lang="en-US" dirty="0"/>
                        <a:t>3.</a:t>
                      </a:r>
                    </a:p>
                  </a:txBody>
                  <a:tcPr/>
                </a:tc>
                <a:tc>
                  <a:txBody>
                    <a:bodyPr/>
                    <a:lstStyle/>
                    <a:p>
                      <a:pPr algn="l"/>
                      <a:r>
                        <a:rPr lang="en-US" dirty="0" err="1"/>
                        <a:t>a_passwd</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No</a:t>
                      </a:r>
                    </a:p>
                  </a:txBody>
                  <a:tcPr/>
                </a:tc>
                <a:tc>
                  <a:txBody>
                    <a:bodyPr/>
                    <a:lstStyle/>
                    <a:p>
                      <a:pPr algn="l"/>
                      <a:r>
                        <a:rPr lang="en-US" dirty="0"/>
                        <a:t>Password of admin</a:t>
                      </a:r>
                    </a:p>
                  </a:txBody>
                  <a:tcPr/>
                </a:tc>
                <a:extLst>
                  <a:ext uri="{0D108BD9-81ED-4DB2-BD59-A6C34878D82A}">
                    <a16:rowId xmlns:a16="http://schemas.microsoft.com/office/drawing/2014/main" val="3301618264"/>
                  </a:ext>
                </a:extLst>
              </a:tr>
            </a:tbl>
          </a:graphicData>
        </a:graphic>
      </p:graphicFrame>
    </p:spTree>
    <p:extLst>
      <p:ext uri="{BB962C8B-B14F-4D97-AF65-F5344CB8AC3E}">
        <p14:creationId xmlns:p14="http://schemas.microsoft.com/office/powerpoint/2010/main" val="4119061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Data Dictionary – </a:t>
            </a:r>
            <a:r>
              <a:rPr lang="en-US" sz="2400" b="1" dirty="0" err="1">
                <a:solidFill>
                  <a:schemeClr val="tx1"/>
                </a:solidFill>
                <a:latin typeface="Arial" panose="020B0604020202020204" pitchFamily="34" charset="0"/>
                <a:cs typeface="Arial" panose="020B0604020202020204" pitchFamily="34" charset="0"/>
              </a:rPr>
              <a:t>education_detail</a:t>
            </a:r>
            <a:endParaRPr lang="en-US" sz="2400" dirty="0">
              <a:solidFill>
                <a:schemeClr val="tx1"/>
              </a:solidFill>
              <a:latin typeface="Arial" panose="020B0604020202020204" pitchFamily="34" charset="0"/>
              <a:cs typeface="Arial" panose="020B0604020202020204" pitchFamily="34" charset="0"/>
            </a:endParaRPr>
          </a:p>
        </p:txBody>
      </p:sp>
      <p:graphicFrame>
        <p:nvGraphicFramePr>
          <p:cNvPr id="3" name="Table 8">
            <a:extLst>
              <a:ext uri="{FF2B5EF4-FFF2-40B4-BE49-F238E27FC236}">
                <a16:creationId xmlns:a16="http://schemas.microsoft.com/office/drawing/2014/main" id="{7259325F-9F52-4707-8C1A-70986FD78214}"/>
              </a:ext>
            </a:extLst>
          </p:cNvPr>
          <p:cNvGraphicFramePr>
            <a:graphicFrameLocks noGrp="1"/>
          </p:cNvGraphicFramePr>
          <p:nvPr>
            <p:extLst>
              <p:ext uri="{D42A27DB-BD31-4B8C-83A1-F6EECF244321}">
                <p14:modId xmlns:p14="http://schemas.microsoft.com/office/powerpoint/2010/main" val="4231394443"/>
              </p:ext>
            </p:extLst>
          </p:nvPr>
        </p:nvGraphicFramePr>
        <p:xfrm>
          <a:off x="2031999" y="1982409"/>
          <a:ext cx="8128002" cy="2595880"/>
        </p:xfrm>
        <a:graphic>
          <a:graphicData uri="http://schemas.openxmlformats.org/drawingml/2006/table">
            <a:tbl>
              <a:tblPr firstRow="1" bandRow="1">
                <a:tableStyleId>{5C22544A-7EE6-4342-B048-85BDC9FD1C3A}</a:tableStyleId>
              </a:tblPr>
              <a:tblGrid>
                <a:gridCol w="798287">
                  <a:extLst>
                    <a:ext uri="{9D8B030D-6E8A-4147-A177-3AD203B41FA5}">
                      <a16:colId xmlns:a16="http://schemas.microsoft.com/office/drawing/2014/main" val="3510089671"/>
                    </a:ext>
                  </a:extLst>
                </a:gridCol>
                <a:gridCol w="1549209">
                  <a:extLst>
                    <a:ext uri="{9D8B030D-6E8A-4147-A177-3AD203B41FA5}">
                      <a16:colId xmlns:a16="http://schemas.microsoft.com/office/drawing/2014/main" val="1480080660"/>
                    </a:ext>
                  </a:extLst>
                </a:gridCol>
                <a:gridCol w="1235242">
                  <a:extLst>
                    <a:ext uri="{9D8B030D-6E8A-4147-A177-3AD203B41FA5}">
                      <a16:colId xmlns:a16="http://schemas.microsoft.com/office/drawing/2014/main" val="2912084888"/>
                    </a:ext>
                  </a:extLst>
                </a:gridCol>
                <a:gridCol w="930442">
                  <a:extLst>
                    <a:ext uri="{9D8B030D-6E8A-4147-A177-3AD203B41FA5}">
                      <a16:colId xmlns:a16="http://schemas.microsoft.com/office/drawing/2014/main" val="1743879354"/>
                    </a:ext>
                  </a:extLst>
                </a:gridCol>
                <a:gridCol w="753979">
                  <a:extLst>
                    <a:ext uri="{9D8B030D-6E8A-4147-A177-3AD203B41FA5}">
                      <a16:colId xmlns:a16="http://schemas.microsoft.com/office/drawing/2014/main" val="1023985953"/>
                    </a:ext>
                  </a:extLst>
                </a:gridCol>
                <a:gridCol w="2860843">
                  <a:extLst>
                    <a:ext uri="{9D8B030D-6E8A-4147-A177-3AD203B41FA5}">
                      <a16:colId xmlns:a16="http://schemas.microsoft.com/office/drawing/2014/main" val="1248051327"/>
                    </a:ext>
                  </a:extLst>
                </a:gridCol>
              </a:tblGrid>
              <a:tr h="370840">
                <a:tc>
                  <a:txBody>
                    <a:bodyPr/>
                    <a:lstStyle/>
                    <a:p>
                      <a:pPr algn="ctr"/>
                      <a:r>
                        <a:rPr lang="en-US" dirty="0"/>
                        <a:t>Sr No.</a:t>
                      </a:r>
                    </a:p>
                  </a:txBody>
                  <a:tcPr/>
                </a:tc>
                <a:tc>
                  <a:txBody>
                    <a:bodyPr/>
                    <a:lstStyle/>
                    <a:p>
                      <a:pPr algn="ctr"/>
                      <a:r>
                        <a:rPr lang="en-US" dirty="0"/>
                        <a:t>Columns</a:t>
                      </a:r>
                    </a:p>
                  </a:txBody>
                  <a:tcPr/>
                </a:tc>
                <a:tc>
                  <a:txBody>
                    <a:bodyPr/>
                    <a:lstStyle/>
                    <a:p>
                      <a:pPr algn="ctr"/>
                      <a:r>
                        <a:rPr lang="en-US" dirty="0"/>
                        <a:t>Data Type</a:t>
                      </a:r>
                    </a:p>
                  </a:txBody>
                  <a:tcPr/>
                </a:tc>
                <a:tc>
                  <a:txBody>
                    <a:bodyPr/>
                    <a:lstStyle/>
                    <a:p>
                      <a:pPr algn="ctr"/>
                      <a:r>
                        <a:rPr lang="en-US" dirty="0"/>
                        <a:t>Size</a:t>
                      </a:r>
                    </a:p>
                  </a:txBody>
                  <a:tcPr/>
                </a:tc>
                <a:tc>
                  <a:txBody>
                    <a:bodyPr/>
                    <a:lstStyle/>
                    <a:p>
                      <a:pPr algn="ctr"/>
                      <a:r>
                        <a:rPr lang="en-US" dirty="0"/>
                        <a:t>Null</a:t>
                      </a:r>
                    </a:p>
                  </a:txBody>
                  <a:tcPr/>
                </a:tc>
                <a:tc>
                  <a:txBody>
                    <a:bodyPr/>
                    <a:lstStyle/>
                    <a:p>
                      <a:pPr algn="ctr"/>
                      <a:r>
                        <a:rPr lang="en-US" dirty="0"/>
                        <a:t>Description</a:t>
                      </a:r>
                    </a:p>
                  </a:txBody>
                  <a:tcPr/>
                </a:tc>
                <a:extLst>
                  <a:ext uri="{0D108BD9-81ED-4DB2-BD59-A6C34878D82A}">
                    <a16:rowId xmlns:a16="http://schemas.microsoft.com/office/drawing/2014/main" val="218646481"/>
                  </a:ext>
                </a:extLst>
              </a:tr>
              <a:tr h="370840">
                <a:tc>
                  <a:txBody>
                    <a:bodyPr/>
                    <a:lstStyle/>
                    <a:p>
                      <a:pPr algn="ctr"/>
                      <a:r>
                        <a:rPr lang="en-US" dirty="0"/>
                        <a:t>1.</a:t>
                      </a:r>
                    </a:p>
                  </a:txBody>
                  <a:tcPr/>
                </a:tc>
                <a:tc>
                  <a:txBody>
                    <a:bodyPr/>
                    <a:lstStyle/>
                    <a:p>
                      <a:pPr algn="l"/>
                      <a:r>
                        <a:rPr lang="en-US" dirty="0" err="1"/>
                        <a:t>edu_id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Primary key</a:t>
                      </a:r>
                    </a:p>
                  </a:txBody>
                  <a:tcPr/>
                </a:tc>
                <a:extLst>
                  <a:ext uri="{0D108BD9-81ED-4DB2-BD59-A6C34878D82A}">
                    <a16:rowId xmlns:a16="http://schemas.microsoft.com/office/drawing/2014/main" val="3120052807"/>
                  </a:ext>
                </a:extLst>
              </a:tr>
              <a:tr h="370840">
                <a:tc>
                  <a:txBody>
                    <a:bodyPr/>
                    <a:lstStyle/>
                    <a:p>
                      <a:pPr algn="ctr"/>
                      <a:r>
                        <a:rPr lang="en-US" dirty="0"/>
                        <a:t>2.</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edu_qua</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No</a:t>
                      </a:r>
                    </a:p>
                  </a:txBody>
                  <a:tcPr/>
                </a:tc>
                <a:tc>
                  <a:txBody>
                    <a:bodyPr/>
                    <a:lstStyle/>
                    <a:p>
                      <a:pPr algn="l"/>
                      <a:r>
                        <a:rPr lang="en-US" dirty="0"/>
                        <a:t>Qualification details</a:t>
                      </a:r>
                    </a:p>
                  </a:txBody>
                  <a:tcPr/>
                </a:tc>
                <a:extLst>
                  <a:ext uri="{0D108BD9-81ED-4DB2-BD59-A6C34878D82A}">
                    <a16:rowId xmlns:a16="http://schemas.microsoft.com/office/drawing/2014/main" val="2416799287"/>
                  </a:ext>
                </a:extLst>
              </a:tr>
              <a:tr h="370840">
                <a:tc>
                  <a:txBody>
                    <a:bodyPr/>
                    <a:lstStyle/>
                    <a:p>
                      <a:pPr algn="ctr"/>
                      <a:r>
                        <a:rPr lang="en-US" dirty="0"/>
                        <a:t>3.</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edu_year</a:t>
                      </a:r>
                      <a:endParaRPr lang="en-US" dirty="0"/>
                    </a:p>
                  </a:txBody>
                  <a:tcPr/>
                </a:tc>
                <a:tc>
                  <a:txBody>
                    <a:bodyPr/>
                    <a:lstStyle/>
                    <a:p>
                      <a:pPr algn="ctr"/>
                      <a:r>
                        <a:rPr lang="en-US" dirty="0"/>
                        <a:t>Varchar2</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Passing year</a:t>
                      </a:r>
                    </a:p>
                  </a:txBody>
                  <a:tcPr/>
                </a:tc>
                <a:extLst>
                  <a:ext uri="{0D108BD9-81ED-4DB2-BD59-A6C34878D82A}">
                    <a16:rowId xmlns:a16="http://schemas.microsoft.com/office/drawing/2014/main" val="3301618264"/>
                  </a:ext>
                </a:extLst>
              </a:tr>
              <a:tr h="370840">
                <a:tc>
                  <a:txBody>
                    <a:bodyPr/>
                    <a:lstStyle/>
                    <a:p>
                      <a:pPr algn="ctr"/>
                      <a:r>
                        <a:rPr lang="en-US" dirty="0"/>
                        <a:t>4.</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edu_uni</a:t>
                      </a:r>
                      <a:endParaRPr lang="en-US" dirty="0"/>
                    </a:p>
                  </a:txBody>
                  <a:tcPr/>
                </a:tc>
                <a:tc>
                  <a:txBody>
                    <a:bodyPr/>
                    <a:lstStyle/>
                    <a:p>
                      <a:pPr algn="ctr"/>
                      <a:r>
                        <a:rPr lang="en-US" dirty="0"/>
                        <a:t>Varchar2</a:t>
                      </a:r>
                    </a:p>
                  </a:txBody>
                  <a:tcPr/>
                </a:tc>
                <a:tc>
                  <a:txBody>
                    <a:bodyPr/>
                    <a:lstStyle/>
                    <a:p>
                      <a:pPr algn="ctr"/>
                      <a:r>
                        <a:rPr lang="en-US" dirty="0"/>
                        <a:t>50</a:t>
                      </a:r>
                    </a:p>
                  </a:txBody>
                  <a:tcPr/>
                </a:tc>
                <a:tc>
                  <a:txBody>
                    <a:bodyPr/>
                    <a:lstStyle/>
                    <a:p>
                      <a:pPr algn="ctr"/>
                      <a:r>
                        <a:rPr lang="en-US" dirty="0"/>
                        <a:t>No</a:t>
                      </a:r>
                    </a:p>
                  </a:txBody>
                  <a:tcPr/>
                </a:tc>
                <a:tc>
                  <a:txBody>
                    <a:bodyPr/>
                    <a:lstStyle/>
                    <a:p>
                      <a:pPr algn="l"/>
                      <a:r>
                        <a:rPr lang="en-US" dirty="0"/>
                        <a:t>Name of School/University</a:t>
                      </a:r>
                    </a:p>
                  </a:txBody>
                  <a:tcPr/>
                </a:tc>
                <a:extLst>
                  <a:ext uri="{0D108BD9-81ED-4DB2-BD59-A6C34878D82A}">
                    <a16:rowId xmlns:a16="http://schemas.microsoft.com/office/drawing/2014/main" val="645296446"/>
                  </a:ext>
                </a:extLst>
              </a:tr>
              <a:tr h="370840">
                <a:tc>
                  <a:txBody>
                    <a:bodyPr/>
                    <a:lstStyle/>
                    <a:p>
                      <a:pPr algn="ctr"/>
                      <a:r>
                        <a:rPr lang="en-US" dirty="0"/>
                        <a:t>5.</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edu_grade</a:t>
                      </a:r>
                      <a:endParaRPr lang="en-US" dirty="0"/>
                    </a:p>
                  </a:txBody>
                  <a:tcPr/>
                </a:tc>
                <a:tc>
                  <a:txBody>
                    <a:bodyPr/>
                    <a:lstStyle/>
                    <a:p>
                      <a:pPr algn="ctr"/>
                      <a:r>
                        <a:rPr lang="en-US" dirty="0"/>
                        <a:t>Float</a:t>
                      </a:r>
                    </a:p>
                  </a:txBody>
                  <a:tcPr/>
                </a:tc>
                <a:tc>
                  <a:txBody>
                    <a:bodyPr/>
                    <a:lstStyle/>
                    <a:p>
                      <a:pPr algn="ctr"/>
                      <a:r>
                        <a:rPr lang="en-US" dirty="0"/>
                        <a:t>4,2</a:t>
                      </a:r>
                    </a:p>
                  </a:txBody>
                  <a:tcPr/>
                </a:tc>
                <a:tc>
                  <a:txBody>
                    <a:bodyPr/>
                    <a:lstStyle/>
                    <a:p>
                      <a:pPr algn="ctr"/>
                      <a:r>
                        <a:rPr lang="en-US" dirty="0"/>
                        <a:t>No</a:t>
                      </a:r>
                    </a:p>
                  </a:txBody>
                  <a:tcPr/>
                </a:tc>
                <a:tc>
                  <a:txBody>
                    <a:bodyPr/>
                    <a:lstStyle/>
                    <a:p>
                      <a:pPr algn="l"/>
                      <a:r>
                        <a:rPr lang="en-US" dirty="0"/>
                        <a:t>Grade of user</a:t>
                      </a:r>
                    </a:p>
                  </a:txBody>
                  <a:tcPr/>
                </a:tc>
                <a:extLst>
                  <a:ext uri="{0D108BD9-81ED-4DB2-BD59-A6C34878D82A}">
                    <a16:rowId xmlns:a16="http://schemas.microsoft.com/office/drawing/2014/main" val="3427609541"/>
                  </a:ext>
                </a:extLst>
              </a:tr>
              <a:tr h="370840">
                <a:tc>
                  <a:txBody>
                    <a:bodyPr/>
                    <a:lstStyle/>
                    <a:p>
                      <a:pPr algn="ctr"/>
                      <a:r>
                        <a:rPr lang="en-US" dirty="0"/>
                        <a:t>6.</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reg_id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Reference from </a:t>
                      </a:r>
                      <a:r>
                        <a:rPr lang="en-US" dirty="0" err="1"/>
                        <a:t>reg_detail</a:t>
                      </a:r>
                      <a:endParaRPr lang="en-US" dirty="0"/>
                    </a:p>
                  </a:txBody>
                  <a:tcPr/>
                </a:tc>
                <a:extLst>
                  <a:ext uri="{0D108BD9-81ED-4DB2-BD59-A6C34878D82A}">
                    <a16:rowId xmlns:a16="http://schemas.microsoft.com/office/drawing/2014/main" val="1857356664"/>
                  </a:ext>
                </a:extLst>
              </a:tr>
            </a:tbl>
          </a:graphicData>
        </a:graphic>
      </p:graphicFrame>
    </p:spTree>
    <p:extLst>
      <p:ext uri="{BB962C8B-B14F-4D97-AF65-F5344CB8AC3E}">
        <p14:creationId xmlns:p14="http://schemas.microsoft.com/office/powerpoint/2010/main" val="3231906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Data Dictionary – </a:t>
            </a:r>
            <a:r>
              <a:rPr lang="en-US" sz="2400" b="1" dirty="0" err="1">
                <a:solidFill>
                  <a:schemeClr val="tx1"/>
                </a:solidFill>
                <a:latin typeface="Arial" panose="020B0604020202020204" pitchFamily="34" charset="0"/>
                <a:cs typeface="Arial" panose="020B0604020202020204" pitchFamily="34" charset="0"/>
              </a:rPr>
              <a:t>project_detail</a:t>
            </a:r>
            <a:endParaRPr lang="en-US" sz="2400" dirty="0">
              <a:solidFill>
                <a:schemeClr val="tx1"/>
              </a:solidFill>
              <a:latin typeface="Arial" panose="020B0604020202020204" pitchFamily="34" charset="0"/>
              <a:cs typeface="Arial" panose="020B0604020202020204" pitchFamily="34" charset="0"/>
            </a:endParaRPr>
          </a:p>
        </p:txBody>
      </p:sp>
      <p:graphicFrame>
        <p:nvGraphicFramePr>
          <p:cNvPr id="5" name="Table 8">
            <a:extLst>
              <a:ext uri="{FF2B5EF4-FFF2-40B4-BE49-F238E27FC236}">
                <a16:creationId xmlns:a16="http://schemas.microsoft.com/office/drawing/2014/main" id="{A6C730C0-57A8-49BD-BA42-CD0B7EBF84D6}"/>
              </a:ext>
            </a:extLst>
          </p:cNvPr>
          <p:cNvGraphicFramePr>
            <a:graphicFrameLocks noGrp="1"/>
          </p:cNvGraphicFramePr>
          <p:nvPr>
            <p:extLst>
              <p:ext uri="{D42A27DB-BD31-4B8C-83A1-F6EECF244321}">
                <p14:modId xmlns:p14="http://schemas.microsoft.com/office/powerpoint/2010/main" val="2719431437"/>
              </p:ext>
            </p:extLst>
          </p:nvPr>
        </p:nvGraphicFramePr>
        <p:xfrm>
          <a:off x="2031999" y="1982409"/>
          <a:ext cx="8128002" cy="2225040"/>
        </p:xfrm>
        <a:graphic>
          <a:graphicData uri="http://schemas.openxmlformats.org/drawingml/2006/table">
            <a:tbl>
              <a:tblPr firstRow="1" bandRow="1">
                <a:tableStyleId>{5C22544A-7EE6-4342-B048-85BDC9FD1C3A}</a:tableStyleId>
              </a:tblPr>
              <a:tblGrid>
                <a:gridCol w="798287">
                  <a:extLst>
                    <a:ext uri="{9D8B030D-6E8A-4147-A177-3AD203B41FA5}">
                      <a16:colId xmlns:a16="http://schemas.microsoft.com/office/drawing/2014/main" val="3510089671"/>
                    </a:ext>
                  </a:extLst>
                </a:gridCol>
                <a:gridCol w="1549209">
                  <a:extLst>
                    <a:ext uri="{9D8B030D-6E8A-4147-A177-3AD203B41FA5}">
                      <a16:colId xmlns:a16="http://schemas.microsoft.com/office/drawing/2014/main" val="1480080660"/>
                    </a:ext>
                  </a:extLst>
                </a:gridCol>
                <a:gridCol w="1235242">
                  <a:extLst>
                    <a:ext uri="{9D8B030D-6E8A-4147-A177-3AD203B41FA5}">
                      <a16:colId xmlns:a16="http://schemas.microsoft.com/office/drawing/2014/main" val="2912084888"/>
                    </a:ext>
                  </a:extLst>
                </a:gridCol>
                <a:gridCol w="930442">
                  <a:extLst>
                    <a:ext uri="{9D8B030D-6E8A-4147-A177-3AD203B41FA5}">
                      <a16:colId xmlns:a16="http://schemas.microsoft.com/office/drawing/2014/main" val="1743879354"/>
                    </a:ext>
                  </a:extLst>
                </a:gridCol>
                <a:gridCol w="753979">
                  <a:extLst>
                    <a:ext uri="{9D8B030D-6E8A-4147-A177-3AD203B41FA5}">
                      <a16:colId xmlns:a16="http://schemas.microsoft.com/office/drawing/2014/main" val="1023985953"/>
                    </a:ext>
                  </a:extLst>
                </a:gridCol>
                <a:gridCol w="2860843">
                  <a:extLst>
                    <a:ext uri="{9D8B030D-6E8A-4147-A177-3AD203B41FA5}">
                      <a16:colId xmlns:a16="http://schemas.microsoft.com/office/drawing/2014/main" val="1248051327"/>
                    </a:ext>
                  </a:extLst>
                </a:gridCol>
              </a:tblGrid>
              <a:tr h="370840">
                <a:tc>
                  <a:txBody>
                    <a:bodyPr/>
                    <a:lstStyle/>
                    <a:p>
                      <a:pPr algn="ctr"/>
                      <a:r>
                        <a:rPr lang="en-US" dirty="0"/>
                        <a:t>Sr No.</a:t>
                      </a:r>
                    </a:p>
                  </a:txBody>
                  <a:tcPr/>
                </a:tc>
                <a:tc>
                  <a:txBody>
                    <a:bodyPr/>
                    <a:lstStyle/>
                    <a:p>
                      <a:pPr algn="ctr"/>
                      <a:r>
                        <a:rPr lang="en-US" dirty="0"/>
                        <a:t>Columns</a:t>
                      </a:r>
                    </a:p>
                  </a:txBody>
                  <a:tcPr/>
                </a:tc>
                <a:tc>
                  <a:txBody>
                    <a:bodyPr/>
                    <a:lstStyle/>
                    <a:p>
                      <a:pPr algn="ctr"/>
                      <a:r>
                        <a:rPr lang="en-US" dirty="0"/>
                        <a:t>Data Type</a:t>
                      </a:r>
                    </a:p>
                  </a:txBody>
                  <a:tcPr/>
                </a:tc>
                <a:tc>
                  <a:txBody>
                    <a:bodyPr/>
                    <a:lstStyle/>
                    <a:p>
                      <a:pPr algn="ctr"/>
                      <a:r>
                        <a:rPr lang="en-US" dirty="0"/>
                        <a:t>Size</a:t>
                      </a:r>
                    </a:p>
                  </a:txBody>
                  <a:tcPr/>
                </a:tc>
                <a:tc>
                  <a:txBody>
                    <a:bodyPr/>
                    <a:lstStyle/>
                    <a:p>
                      <a:pPr algn="ctr"/>
                      <a:r>
                        <a:rPr lang="en-US" dirty="0"/>
                        <a:t>Null</a:t>
                      </a:r>
                    </a:p>
                  </a:txBody>
                  <a:tcPr/>
                </a:tc>
                <a:tc>
                  <a:txBody>
                    <a:bodyPr/>
                    <a:lstStyle/>
                    <a:p>
                      <a:pPr algn="ctr"/>
                      <a:r>
                        <a:rPr lang="en-US" dirty="0"/>
                        <a:t>Description</a:t>
                      </a:r>
                    </a:p>
                  </a:txBody>
                  <a:tcPr/>
                </a:tc>
                <a:extLst>
                  <a:ext uri="{0D108BD9-81ED-4DB2-BD59-A6C34878D82A}">
                    <a16:rowId xmlns:a16="http://schemas.microsoft.com/office/drawing/2014/main" val="218646481"/>
                  </a:ext>
                </a:extLst>
              </a:tr>
              <a:tr h="370840">
                <a:tc>
                  <a:txBody>
                    <a:bodyPr/>
                    <a:lstStyle/>
                    <a:p>
                      <a:pPr algn="ctr"/>
                      <a:r>
                        <a:rPr lang="en-US" dirty="0"/>
                        <a:t>1.</a:t>
                      </a:r>
                    </a:p>
                  </a:txBody>
                  <a:tcPr/>
                </a:tc>
                <a:tc>
                  <a:txBody>
                    <a:bodyPr/>
                    <a:lstStyle/>
                    <a:p>
                      <a:pPr algn="l"/>
                      <a:r>
                        <a:rPr lang="en-US" dirty="0" err="1"/>
                        <a:t>p_id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Primary key</a:t>
                      </a:r>
                    </a:p>
                  </a:txBody>
                  <a:tcPr/>
                </a:tc>
                <a:extLst>
                  <a:ext uri="{0D108BD9-81ED-4DB2-BD59-A6C34878D82A}">
                    <a16:rowId xmlns:a16="http://schemas.microsoft.com/office/drawing/2014/main" val="3120052807"/>
                  </a:ext>
                </a:extLst>
              </a:tr>
              <a:tr h="370840">
                <a:tc>
                  <a:txBody>
                    <a:bodyPr/>
                    <a:lstStyle/>
                    <a:p>
                      <a:pPr algn="ctr"/>
                      <a:r>
                        <a:rPr lang="en-US" dirty="0"/>
                        <a:t>2.</a:t>
                      </a:r>
                    </a:p>
                  </a:txBody>
                  <a:tcPr/>
                </a:tc>
                <a:tc>
                  <a:txBody>
                    <a:bodyPr/>
                    <a:lstStyle/>
                    <a:p>
                      <a:pPr algn="l"/>
                      <a:r>
                        <a:rPr lang="en-US" dirty="0" err="1"/>
                        <a:t>P_title</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No</a:t>
                      </a:r>
                    </a:p>
                  </a:txBody>
                  <a:tcPr/>
                </a:tc>
                <a:tc>
                  <a:txBody>
                    <a:bodyPr/>
                    <a:lstStyle/>
                    <a:p>
                      <a:pPr algn="l"/>
                      <a:r>
                        <a:rPr lang="en-US" dirty="0"/>
                        <a:t>Title of a project</a:t>
                      </a:r>
                    </a:p>
                  </a:txBody>
                  <a:tcPr/>
                </a:tc>
                <a:extLst>
                  <a:ext uri="{0D108BD9-81ED-4DB2-BD59-A6C34878D82A}">
                    <a16:rowId xmlns:a16="http://schemas.microsoft.com/office/drawing/2014/main" val="2416799287"/>
                  </a:ext>
                </a:extLst>
              </a:tr>
              <a:tr h="370840">
                <a:tc>
                  <a:txBody>
                    <a:bodyPr/>
                    <a:lstStyle/>
                    <a:p>
                      <a:pPr algn="ctr"/>
                      <a:r>
                        <a:rPr lang="en-US" dirty="0"/>
                        <a:t>3.</a:t>
                      </a:r>
                    </a:p>
                  </a:txBody>
                  <a:tcPr/>
                </a:tc>
                <a:tc>
                  <a:txBody>
                    <a:bodyPr/>
                    <a:lstStyle/>
                    <a:p>
                      <a:pPr algn="l"/>
                      <a:r>
                        <a:rPr lang="en-US" dirty="0" err="1"/>
                        <a:t>p_dur</a:t>
                      </a:r>
                      <a:endParaRPr lang="en-US" dirty="0"/>
                    </a:p>
                  </a:txBody>
                  <a:tcPr/>
                </a:tc>
                <a:tc>
                  <a:txBody>
                    <a:bodyPr/>
                    <a:lstStyle/>
                    <a:p>
                      <a:pPr algn="ctr"/>
                      <a:r>
                        <a:rPr lang="en-US" dirty="0"/>
                        <a:t>Varchar2</a:t>
                      </a:r>
                    </a:p>
                  </a:txBody>
                  <a:tcPr/>
                </a:tc>
                <a:tc>
                  <a:txBody>
                    <a:bodyPr/>
                    <a:lstStyle/>
                    <a:p>
                      <a:pPr algn="ctr"/>
                      <a:r>
                        <a:rPr lang="en-US" dirty="0"/>
                        <a:t>10</a:t>
                      </a:r>
                    </a:p>
                  </a:txBody>
                  <a:tcPr/>
                </a:tc>
                <a:tc>
                  <a:txBody>
                    <a:bodyPr/>
                    <a:lstStyle/>
                    <a:p>
                      <a:pPr algn="ctr"/>
                      <a:r>
                        <a:rPr lang="en-US" dirty="0"/>
                        <a:t>No</a:t>
                      </a:r>
                    </a:p>
                  </a:txBody>
                  <a:tcPr/>
                </a:tc>
                <a:tc>
                  <a:txBody>
                    <a:bodyPr/>
                    <a:lstStyle/>
                    <a:p>
                      <a:pPr algn="l"/>
                      <a:r>
                        <a:rPr lang="en-US" dirty="0"/>
                        <a:t>Project duration</a:t>
                      </a:r>
                    </a:p>
                  </a:txBody>
                  <a:tcPr/>
                </a:tc>
                <a:extLst>
                  <a:ext uri="{0D108BD9-81ED-4DB2-BD59-A6C34878D82A}">
                    <a16:rowId xmlns:a16="http://schemas.microsoft.com/office/drawing/2014/main" val="3301618264"/>
                  </a:ext>
                </a:extLst>
              </a:tr>
              <a:tr h="370840">
                <a:tc>
                  <a:txBody>
                    <a:bodyPr/>
                    <a:lstStyle/>
                    <a:p>
                      <a:pPr algn="ctr"/>
                      <a:r>
                        <a:rPr lang="en-US" dirty="0"/>
                        <a:t>4.</a:t>
                      </a:r>
                    </a:p>
                  </a:txBody>
                  <a:tcPr/>
                </a:tc>
                <a:tc>
                  <a:txBody>
                    <a:bodyPr/>
                    <a:lstStyle/>
                    <a:p>
                      <a:pPr algn="l"/>
                      <a:r>
                        <a:rPr lang="en-US" dirty="0" err="1"/>
                        <a:t>p_desc</a:t>
                      </a:r>
                      <a:endParaRPr lang="en-US" dirty="0"/>
                    </a:p>
                  </a:txBody>
                  <a:tcPr/>
                </a:tc>
                <a:tc>
                  <a:txBody>
                    <a:bodyPr/>
                    <a:lstStyle/>
                    <a:p>
                      <a:pPr algn="ctr"/>
                      <a:r>
                        <a:rPr lang="en-US" dirty="0"/>
                        <a:t>Varchar2</a:t>
                      </a:r>
                    </a:p>
                  </a:txBody>
                  <a:tcPr/>
                </a:tc>
                <a:tc>
                  <a:txBody>
                    <a:bodyPr/>
                    <a:lstStyle/>
                    <a:p>
                      <a:pPr algn="ctr"/>
                      <a:r>
                        <a:rPr lang="en-US" dirty="0"/>
                        <a:t>50</a:t>
                      </a:r>
                    </a:p>
                  </a:txBody>
                  <a:tcPr/>
                </a:tc>
                <a:tc>
                  <a:txBody>
                    <a:bodyPr/>
                    <a:lstStyle/>
                    <a:p>
                      <a:pPr algn="ctr"/>
                      <a:r>
                        <a:rPr lang="en-US" dirty="0"/>
                        <a:t>No</a:t>
                      </a:r>
                    </a:p>
                  </a:txBody>
                  <a:tcPr/>
                </a:tc>
                <a:tc>
                  <a:txBody>
                    <a:bodyPr/>
                    <a:lstStyle/>
                    <a:p>
                      <a:pPr algn="l"/>
                      <a:r>
                        <a:rPr lang="en-US" dirty="0"/>
                        <a:t>Project description</a:t>
                      </a:r>
                    </a:p>
                  </a:txBody>
                  <a:tcPr/>
                </a:tc>
                <a:extLst>
                  <a:ext uri="{0D108BD9-81ED-4DB2-BD59-A6C34878D82A}">
                    <a16:rowId xmlns:a16="http://schemas.microsoft.com/office/drawing/2014/main" val="645296446"/>
                  </a:ext>
                </a:extLst>
              </a:tr>
              <a:tr h="370840">
                <a:tc>
                  <a:txBody>
                    <a:bodyPr/>
                    <a:lstStyle/>
                    <a:p>
                      <a:pPr algn="ctr"/>
                      <a:r>
                        <a:rPr lang="en-US" dirty="0"/>
                        <a:t>5.</a:t>
                      </a:r>
                    </a:p>
                  </a:txBody>
                  <a:tcPr/>
                </a:tc>
                <a:tc>
                  <a:txBody>
                    <a:bodyPr/>
                    <a:lstStyle/>
                    <a:p>
                      <a:pPr algn="l"/>
                      <a:r>
                        <a:rPr lang="en-US" dirty="0" err="1"/>
                        <a:t>reg_id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Reference from </a:t>
                      </a:r>
                      <a:r>
                        <a:rPr lang="en-US" dirty="0" err="1"/>
                        <a:t>reg_detail</a:t>
                      </a:r>
                      <a:endParaRPr lang="en-US" dirty="0"/>
                    </a:p>
                  </a:txBody>
                  <a:tcPr/>
                </a:tc>
                <a:extLst>
                  <a:ext uri="{0D108BD9-81ED-4DB2-BD59-A6C34878D82A}">
                    <a16:rowId xmlns:a16="http://schemas.microsoft.com/office/drawing/2014/main" val="3427609541"/>
                  </a:ext>
                </a:extLst>
              </a:tr>
            </a:tbl>
          </a:graphicData>
        </a:graphic>
      </p:graphicFrame>
    </p:spTree>
    <p:extLst>
      <p:ext uri="{BB962C8B-B14F-4D97-AF65-F5344CB8AC3E}">
        <p14:creationId xmlns:p14="http://schemas.microsoft.com/office/powerpoint/2010/main" val="1127016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Data Dictionary – </a:t>
            </a:r>
            <a:r>
              <a:rPr lang="en-US" sz="2400" b="1" dirty="0" err="1">
                <a:solidFill>
                  <a:schemeClr val="tx1"/>
                </a:solidFill>
                <a:latin typeface="Arial" panose="020B0604020202020204" pitchFamily="34" charset="0"/>
                <a:cs typeface="Arial" panose="020B0604020202020204" pitchFamily="34" charset="0"/>
              </a:rPr>
              <a:t>achievement_detail</a:t>
            </a:r>
            <a:endParaRPr lang="en-US" sz="2400" dirty="0">
              <a:solidFill>
                <a:schemeClr val="tx1"/>
              </a:solidFill>
              <a:latin typeface="Arial" panose="020B0604020202020204" pitchFamily="34" charset="0"/>
              <a:cs typeface="Arial" panose="020B0604020202020204" pitchFamily="34" charset="0"/>
            </a:endParaRPr>
          </a:p>
        </p:txBody>
      </p:sp>
      <p:graphicFrame>
        <p:nvGraphicFramePr>
          <p:cNvPr id="3" name="Table 8">
            <a:extLst>
              <a:ext uri="{FF2B5EF4-FFF2-40B4-BE49-F238E27FC236}">
                <a16:creationId xmlns:a16="http://schemas.microsoft.com/office/drawing/2014/main" id="{8BAE3729-E20B-4600-927D-07F7244AFE0B}"/>
              </a:ext>
            </a:extLst>
          </p:cNvPr>
          <p:cNvGraphicFramePr>
            <a:graphicFrameLocks noGrp="1"/>
          </p:cNvGraphicFramePr>
          <p:nvPr>
            <p:extLst>
              <p:ext uri="{D42A27DB-BD31-4B8C-83A1-F6EECF244321}">
                <p14:modId xmlns:p14="http://schemas.microsoft.com/office/powerpoint/2010/main" val="2481952340"/>
              </p:ext>
            </p:extLst>
          </p:nvPr>
        </p:nvGraphicFramePr>
        <p:xfrm>
          <a:off x="2031999" y="1982409"/>
          <a:ext cx="8128002" cy="2595880"/>
        </p:xfrm>
        <a:graphic>
          <a:graphicData uri="http://schemas.openxmlformats.org/drawingml/2006/table">
            <a:tbl>
              <a:tblPr firstRow="1" bandRow="1">
                <a:tableStyleId>{5C22544A-7EE6-4342-B048-85BDC9FD1C3A}</a:tableStyleId>
              </a:tblPr>
              <a:tblGrid>
                <a:gridCol w="798287">
                  <a:extLst>
                    <a:ext uri="{9D8B030D-6E8A-4147-A177-3AD203B41FA5}">
                      <a16:colId xmlns:a16="http://schemas.microsoft.com/office/drawing/2014/main" val="3510089671"/>
                    </a:ext>
                  </a:extLst>
                </a:gridCol>
                <a:gridCol w="1549209">
                  <a:extLst>
                    <a:ext uri="{9D8B030D-6E8A-4147-A177-3AD203B41FA5}">
                      <a16:colId xmlns:a16="http://schemas.microsoft.com/office/drawing/2014/main" val="1480080660"/>
                    </a:ext>
                  </a:extLst>
                </a:gridCol>
                <a:gridCol w="1235242">
                  <a:extLst>
                    <a:ext uri="{9D8B030D-6E8A-4147-A177-3AD203B41FA5}">
                      <a16:colId xmlns:a16="http://schemas.microsoft.com/office/drawing/2014/main" val="2912084888"/>
                    </a:ext>
                  </a:extLst>
                </a:gridCol>
                <a:gridCol w="930442">
                  <a:extLst>
                    <a:ext uri="{9D8B030D-6E8A-4147-A177-3AD203B41FA5}">
                      <a16:colId xmlns:a16="http://schemas.microsoft.com/office/drawing/2014/main" val="1743879354"/>
                    </a:ext>
                  </a:extLst>
                </a:gridCol>
                <a:gridCol w="753979">
                  <a:extLst>
                    <a:ext uri="{9D8B030D-6E8A-4147-A177-3AD203B41FA5}">
                      <a16:colId xmlns:a16="http://schemas.microsoft.com/office/drawing/2014/main" val="1023985953"/>
                    </a:ext>
                  </a:extLst>
                </a:gridCol>
                <a:gridCol w="2860843">
                  <a:extLst>
                    <a:ext uri="{9D8B030D-6E8A-4147-A177-3AD203B41FA5}">
                      <a16:colId xmlns:a16="http://schemas.microsoft.com/office/drawing/2014/main" val="1248051327"/>
                    </a:ext>
                  </a:extLst>
                </a:gridCol>
              </a:tblGrid>
              <a:tr h="370840">
                <a:tc>
                  <a:txBody>
                    <a:bodyPr/>
                    <a:lstStyle/>
                    <a:p>
                      <a:pPr algn="ctr"/>
                      <a:r>
                        <a:rPr lang="en-US" dirty="0"/>
                        <a:t>Sr No.</a:t>
                      </a:r>
                    </a:p>
                  </a:txBody>
                  <a:tcPr/>
                </a:tc>
                <a:tc>
                  <a:txBody>
                    <a:bodyPr/>
                    <a:lstStyle/>
                    <a:p>
                      <a:pPr algn="ctr"/>
                      <a:r>
                        <a:rPr lang="en-US" dirty="0"/>
                        <a:t>Columns</a:t>
                      </a:r>
                    </a:p>
                  </a:txBody>
                  <a:tcPr/>
                </a:tc>
                <a:tc>
                  <a:txBody>
                    <a:bodyPr/>
                    <a:lstStyle/>
                    <a:p>
                      <a:pPr algn="ctr"/>
                      <a:r>
                        <a:rPr lang="en-US" dirty="0"/>
                        <a:t>Data Type</a:t>
                      </a:r>
                    </a:p>
                  </a:txBody>
                  <a:tcPr/>
                </a:tc>
                <a:tc>
                  <a:txBody>
                    <a:bodyPr/>
                    <a:lstStyle/>
                    <a:p>
                      <a:pPr algn="ctr"/>
                      <a:r>
                        <a:rPr lang="en-US" dirty="0"/>
                        <a:t>Size</a:t>
                      </a:r>
                    </a:p>
                  </a:txBody>
                  <a:tcPr/>
                </a:tc>
                <a:tc>
                  <a:txBody>
                    <a:bodyPr/>
                    <a:lstStyle/>
                    <a:p>
                      <a:pPr algn="ctr"/>
                      <a:r>
                        <a:rPr lang="en-US" dirty="0"/>
                        <a:t>Null</a:t>
                      </a:r>
                    </a:p>
                  </a:txBody>
                  <a:tcPr/>
                </a:tc>
                <a:tc>
                  <a:txBody>
                    <a:bodyPr/>
                    <a:lstStyle/>
                    <a:p>
                      <a:pPr algn="ctr"/>
                      <a:r>
                        <a:rPr lang="en-US" dirty="0"/>
                        <a:t>Description</a:t>
                      </a:r>
                    </a:p>
                  </a:txBody>
                  <a:tcPr/>
                </a:tc>
                <a:extLst>
                  <a:ext uri="{0D108BD9-81ED-4DB2-BD59-A6C34878D82A}">
                    <a16:rowId xmlns:a16="http://schemas.microsoft.com/office/drawing/2014/main" val="218646481"/>
                  </a:ext>
                </a:extLst>
              </a:tr>
              <a:tr h="370840">
                <a:tc>
                  <a:txBody>
                    <a:bodyPr/>
                    <a:lstStyle/>
                    <a:p>
                      <a:pPr algn="ctr"/>
                      <a:r>
                        <a:rPr lang="en-US" dirty="0"/>
                        <a:t>1.</a:t>
                      </a:r>
                    </a:p>
                  </a:txBody>
                  <a:tcPr/>
                </a:tc>
                <a:tc>
                  <a:txBody>
                    <a:bodyPr/>
                    <a:lstStyle/>
                    <a:p>
                      <a:pPr algn="l"/>
                      <a:r>
                        <a:rPr lang="en-US" dirty="0" err="1"/>
                        <a:t>ach_id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Primary key</a:t>
                      </a:r>
                    </a:p>
                  </a:txBody>
                  <a:tcPr/>
                </a:tc>
                <a:extLst>
                  <a:ext uri="{0D108BD9-81ED-4DB2-BD59-A6C34878D82A}">
                    <a16:rowId xmlns:a16="http://schemas.microsoft.com/office/drawing/2014/main" val="3120052807"/>
                  </a:ext>
                </a:extLst>
              </a:tr>
              <a:tr h="370840">
                <a:tc>
                  <a:txBody>
                    <a:bodyPr/>
                    <a:lstStyle/>
                    <a:p>
                      <a:pPr algn="ctr"/>
                      <a:r>
                        <a:rPr lang="en-US" dirty="0"/>
                        <a:t>2.</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ach_name</a:t>
                      </a:r>
                      <a:endParaRPr lang="en-US" dirty="0"/>
                    </a:p>
                  </a:txBody>
                  <a:tcPr/>
                </a:tc>
                <a:tc>
                  <a:txBody>
                    <a:bodyPr/>
                    <a:lstStyle/>
                    <a:p>
                      <a:pPr algn="ctr"/>
                      <a:r>
                        <a:rPr lang="en-US" dirty="0"/>
                        <a:t>Varchar2</a:t>
                      </a:r>
                    </a:p>
                  </a:txBody>
                  <a:tcPr/>
                </a:tc>
                <a:tc>
                  <a:txBody>
                    <a:bodyPr/>
                    <a:lstStyle/>
                    <a:p>
                      <a:pPr algn="ctr"/>
                      <a:r>
                        <a:rPr lang="en-US" dirty="0"/>
                        <a:t>50</a:t>
                      </a:r>
                    </a:p>
                  </a:txBody>
                  <a:tcPr/>
                </a:tc>
                <a:tc>
                  <a:txBody>
                    <a:bodyPr/>
                    <a:lstStyle/>
                    <a:p>
                      <a:pPr algn="ctr"/>
                      <a:r>
                        <a:rPr lang="en-US" dirty="0"/>
                        <a:t>No</a:t>
                      </a:r>
                    </a:p>
                  </a:txBody>
                  <a:tcPr/>
                </a:tc>
                <a:tc>
                  <a:txBody>
                    <a:bodyPr/>
                    <a:lstStyle/>
                    <a:p>
                      <a:pPr algn="l"/>
                      <a:r>
                        <a:rPr lang="en-US" dirty="0"/>
                        <a:t>Name of Achievement</a:t>
                      </a:r>
                    </a:p>
                  </a:txBody>
                  <a:tcPr/>
                </a:tc>
                <a:extLst>
                  <a:ext uri="{0D108BD9-81ED-4DB2-BD59-A6C34878D82A}">
                    <a16:rowId xmlns:a16="http://schemas.microsoft.com/office/drawing/2014/main" val="2416799287"/>
                  </a:ext>
                </a:extLst>
              </a:tr>
              <a:tr h="370840">
                <a:tc>
                  <a:txBody>
                    <a:bodyPr/>
                    <a:lstStyle/>
                    <a:p>
                      <a:pPr algn="ctr"/>
                      <a:r>
                        <a:rPr lang="en-US" dirty="0"/>
                        <a:t>3.</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ach_rank</a:t>
                      </a:r>
                      <a:endParaRPr lang="en-US" dirty="0"/>
                    </a:p>
                  </a:txBody>
                  <a:tcPr/>
                </a:tc>
                <a:tc>
                  <a:txBody>
                    <a:bodyPr/>
                    <a:lstStyle/>
                    <a:p>
                      <a:pPr algn="ctr"/>
                      <a:r>
                        <a:rPr lang="en-US" dirty="0"/>
                        <a:t>Varchar2</a:t>
                      </a:r>
                    </a:p>
                  </a:txBody>
                  <a:tcPr/>
                </a:tc>
                <a:tc>
                  <a:txBody>
                    <a:bodyPr/>
                    <a:lstStyle/>
                    <a:p>
                      <a:pPr algn="ctr"/>
                      <a:r>
                        <a:rPr lang="en-US" dirty="0"/>
                        <a:t>10</a:t>
                      </a:r>
                    </a:p>
                  </a:txBody>
                  <a:tcPr/>
                </a:tc>
                <a:tc>
                  <a:txBody>
                    <a:bodyPr/>
                    <a:lstStyle/>
                    <a:p>
                      <a:pPr algn="ctr"/>
                      <a:r>
                        <a:rPr lang="en-US" dirty="0"/>
                        <a:t>No</a:t>
                      </a:r>
                    </a:p>
                  </a:txBody>
                  <a:tcPr/>
                </a:tc>
                <a:tc>
                  <a:txBody>
                    <a:bodyPr/>
                    <a:lstStyle/>
                    <a:p>
                      <a:pPr algn="l"/>
                      <a:r>
                        <a:rPr lang="en-US" dirty="0"/>
                        <a:t>Rank of user achievement</a:t>
                      </a:r>
                    </a:p>
                  </a:txBody>
                  <a:tcPr/>
                </a:tc>
                <a:extLst>
                  <a:ext uri="{0D108BD9-81ED-4DB2-BD59-A6C34878D82A}">
                    <a16:rowId xmlns:a16="http://schemas.microsoft.com/office/drawing/2014/main" val="3301618264"/>
                  </a:ext>
                </a:extLst>
              </a:tr>
              <a:tr h="370840">
                <a:tc>
                  <a:txBody>
                    <a:bodyPr/>
                    <a:lstStyle/>
                    <a:p>
                      <a:pPr algn="ctr"/>
                      <a:r>
                        <a:rPr lang="en-US" dirty="0"/>
                        <a:t>4.</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ach_year</a:t>
                      </a:r>
                      <a:endParaRPr lang="en-US" dirty="0"/>
                    </a:p>
                  </a:txBody>
                  <a:tcPr/>
                </a:tc>
                <a:tc>
                  <a:txBody>
                    <a:bodyPr/>
                    <a:lstStyle/>
                    <a:p>
                      <a:pPr algn="ctr"/>
                      <a:r>
                        <a:rPr lang="en-US" dirty="0"/>
                        <a:t>Varchar2</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Year of achievement</a:t>
                      </a:r>
                    </a:p>
                  </a:txBody>
                  <a:tcPr/>
                </a:tc>
                <a:extLst>
                  <a:ext uri="{0D108BD9-81ED-4DB2-BD59-A6C34878D82A}">
                    <a16:rowId xmlns:a16="http://schemas.microsoft.com/office/drawing/2014/main" val="645296446"/>
                  </a:ext>
                </a:extLst>
              </a:tr>
              <a:tr h="370840">
                <a:tc>
                  <a:txBody>
                    <a:bodyPr/>
                    <a:lstStyle/>
                    <a:p>
                      <a:pPr algn="ctr"/>
                      <a:r>
                        <a:rPr lang="en-US" dirty="0"/>
                        <a:t>5.</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ach_certy</a:t>
                      </a:r>
                      <a:endParaRPr lang="en-US" dirty="0"/>
                    </a:p>
                  </a:txBody>
                  <a:tcPr/>
                </a:tc>
                <a:tc>
                  <a:txBody>
                    <a:bodyPr/>
                    <a:lstStyle/>
                    <a:p>
                      <a:pPr algn="ctr"/>
                      <a:r>
                        <a:rPr lang="en-US" dirty="0"/>
                        <a:t>Varchar2</a:t>
                      </a:r>
                    </a:p>
                  </a:txBody>
                  <a:tcPr/>
                </a:tc>
                <a:tc>
                  <a:txBody>
                    <a:bodyPr/>
                    <a:lstStyle/>
                    <a:p>
                      <a:pPr algn="ctr"/>
                      <a:r>
                        <a:rPr lang="en-US" dirty="0"/>
                        <a:t>50</a:t>
                      </a:r>
                    </a:p>
                  </a:txBody>
                  <a:tcPr/>
                </a:tc>
                <a:tc>
                  <a:txBody>
                    <a:bodyPr/>
                    <a:lstStyle/>
                    <a:p>
                      <a:pPr algn="ctr"/>
                      <a:r>
                        <a:rPr lang="en-US" dirty="0"/>
                        <a:t>No</a:t>
                      </a:r>
                    </a:p>
                  </a:txBody>
                  <a:tcPr/>
                </a:tc>
                <a:tc>
                  <a:txBody>
                    <a:bodyPr/>
                    <a:lstStyle/>
                    <a:p>
                      <a:pPr algn="l"/>
                      <a:r>
                        <a:rPr lang="en-US" dirty="0"/>
                        <a:t>Certification of user</a:t>
                      </a:r>
                    </a:p>
                  </a:txBody>
                  <a:tcPr/>
                </a:tc>
                <a:extLst>
                  <a:ext uri="{0D108BD9-81ED-4DB2-BD59-A6C34878D82A}">
                    <a16:rowId xmlns:a16="http://schemas.microsoft.com/office/drawing/2014/main" val="3427609541"/>
                  </a:ext>
                </a:extLst>
              </a:tr>
              <a:tr h="370840">
                <a:tc>
                  <a:txBody>
                    <a:bodyPr/>
                    <a:lstStyle/>
                    <a:p>
                      <a:pPr algn="ctr"/>
                      <a:r>
                        <a:rPr lang="en-US" dirty="0"/>
                        <a:t>6.</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reg_id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Reference from </a:t>
                      </a:r>
                      <a:r>
                        <a:rPr lang="en-US" dirty="0" err="1"/>
                        <a:t>reg_detail</a:t>
                      </a:r>
                      <a:endParaRPr lang="en-US" dirty="0"/>
                    </a:p>
                  </a:txBody>
                  <a:tcPr/>
                </a:tc>
                <a:extLst>
                  <a:ext uri="{0D108BD9-81ED-4DB2-BD59-A6C34878D82A}">
                    <a16:rowId xmlns:a16="http://schemas.microsoft.com/office/drawing/2014/main" val="1857356664"/>
                  </a:ext>
                </a:extLst>
              </a:tr>
            </a:tbl>
          </a:graphicData>
        </a:graphic>
      </p:graphicFrame>
    </p:spTree>
    <p:extLst>
      <p:ext uri="{BB962C8B-B14F-4D97-AF65-F5344CB8AC3E}">
        <p14:creationId xmlns:p14="http://schemas.microsoft.com/office/powerpoint/2010/main" val="3309710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Data Dictionary – </a:t>
            </a:r>
            <a:r>
              <a:rPr lang="en-US" sz="2400" b="1" dirty="0" err="1">
                <a:solidFill>
                  <a:schemeClr val="tx1"/>
                </a:solidFill>
                <a:latin typeface="Arial" panose="020B0604020202020204" pitchFamily="34" charset="0"/>
                <a:cs typeface="Arial" panose="020B0604020202020204" pitchFamily="34" charset="0"/>
              </a:rPr>
              <a:t>work_experiance_detail</a:t>
            </a:r>
            <a:endParaRPr lang="en-US" sz="2400" dirty="0">
              <a:solidFill>
                <a:schemeClr val="tx1"/>
              </a:solidFill>
              <a:latin typeface="Arial" panose="020B0604020202020204" pitchFamily="34" charset="0"/>
              <a:cs typeface="Arial" panose="020B0604020202020204" pitchFamily="34" charset="0"/>
            </a:endParaRPr>
          </a:p>
        </p:txBody>
      </p:sp>
      <p:graphicFrame>
        <p:nvGraphicFramePr>
          <p:cNvPr id="5" name="Table 8">
            <a:extLst>
              <a:ext uri="{FF2B5EF4-FFF2-40B4-BE49-F238E27FC236}">
                <a16:creationId xmlns:a16="http://schemas.microsoft.com/office/drawing/2014/main" id="{F13FEAE3-8D7E-47B7-B2BE-AF61D70F5EA6}"/>
              </a:ext>
            </a:extLst>
          </p:cNvPr>
          <p:cNvGraphicFramePr>
            <a:graphicFrameLocks noGrp="1"/>
          </p:cNvGraphicFramePr>
          <p:nvPr>
            <p:extLst>
              <p:ext uri="{D42A27DB-BD31-4B8C-83A1-F6EECF244321}">
                <p14:modId xmlns:p14="http://schemas.microsoft.com/office/powerpoint/2010/main" val="634787366"/>
              </p:ext>
            </p:extLst>
          </p:nvPr>
        </p:nvGraphicFramePr>
        <p:xfrm>
          <a:off x="2031999" y="1982409"/>
          <a:ext cx="8128002" cy="2966720"/>
        </p:xfrm>
        <a:graphic>
          <a:graphicData uri="http://schemas.openxmlformats.org/drawingml/2006/table">
            <a:tbl>
              <a:tblPr firstRow="1" bandRow="1">
                <a:tableStyleId>{5C22544A-7EE6-4342-B048-85BDC9FD1C3A}</a:tableStyleId>
              </a:tblPr>
              <a:tblGrid>
                <a:gridCol w="798287">
                  <a:extLst>
                    <a:ext uri="{9D8B030D-6E8A-4147-A177-3AD203B41FA5}">
                      <a16:colId xmlns:a16="http://schemas.microsoft.com/office/drawing/2014/main" val="3510089671"/>
                    </a:ext>
                  </a:extLst>
                </a:gridCol>
                <a:gridCol w="1549209">
                  <a:extLst>
                    <a:ext uri="{9D8B030D-6E8A-4147-A177-3AD203B41FA5}">
                      <a16:colId xmlns:a16="http://schemas.microsoft.com/office/drawing/2014/main" val="1480080660"/>
                    </a:ext>
                  </a:extLst>
                </a:gridCol>
                <a:gridCol w="1235242">
                  <a:extLst>
                    <a:ext uri="{9D8B030D-6E8A-4147-A177-3AD203B41FA5}">
                      <a16:colId xmlns:a16="http://schemas.microsoft.com/office/drawing/2014/main" val="2912084888"/>
                    </a:ext>
                  </a:extLst>
                </a:gridCol>
                <a:gridCol w="930442">
                  <a:extLst>
                    <a:ext uri="{9D8B030D-6E8A-4147-A177-3AD203B41FA5}">
                      <a16:colId xmlns:a16="http://schemas.microsoft.com/office/drawing/2014/main" val="1743879354"/>
                    </a:ext>
                  </a:extLst>
                </a:gridCol>
                <a:gridCol w="753979">
                  <a:extLst>
                    <a:ext uri="{9D8B030D-6E8A-4147-A177-3AD203B41FA5}">
                      <a16:colId xmlns:a16="http://schemas.microsoft.com/office/drawing/2014/main" val="1023985953"/>
                    </a:ext>
                  </a:extLst>
                </a:gridCol>
                <a:gridCol w="2860843">
                  <a:extLst>
                    <a:ext uri="{9D8B030D-6E8A-4147-A177-3AD203B41FA5}">
                      <a16:colId xmlns:a16="http://schemas.microsoft.com/office/drawing/2014/main" val="1248051327"/>
                    </a:ext>
                  </a:extLst>
                </a:gridCol>
              </a:tblGrid>
              <a:tr h="370840">
                <a:tc>
                  <a:txBody>
                    <a:bodyPr/>
                    <a:lstStyle/>
                    <a:p>
                      <a:pPr algn="ctr"/>
                      <a:r>
                        <a:rPr lang="en-US" dirty="0"/>
                        <a:t>Sr No.</a:t>
                      </a:r>
                    </a:p>
                  </a:txBody>
                  <a:tcPr/>
                </a:tc>
                <a:tc>
                  <a:txBody>
                    <a:bodyPr/>
                    <a:lstStyle/>
                    <a:p>
                      <a:pPr algn="ctr"/>
                      <a:r>
                        <a:rPr lang="en-US" dirty="0"/>
                        <a:t>Columns</a:t>
                      </a:r>
                    </a:p>
                  </a:txBody>
                  <a:tcPr/>
                </a:tc>
                <a:tc>
                  <a:txBody>
                    <a:bodyPr/>
                    <a:lstStyle/>
                    <a:p>
                      <a:pPr algn="ctr"/>
                      <a:r>
                        <a:rPr lang="en-US" dirty="0"/>
                        <a:t>Data Type</a:t>
                      </a:r>
                    </a:p>
                  </a:txBody>
                  <a:tcPr/>
                </a:tc>
                <a:tc>
                  <a:txBody>
                    <a:bodyPr/>
                    <a:lstStyle/>
                    <a:p>
                      <a:pPr algn="ctr"/>
                      <a:r>
                        <a:rPr lang="en-US" dirty="0"/>
                        <a:t>Size</a:t>
                      </a:r>
                    </a:p>
                  </a:txBody>
                  <a:tcPr/>
                </a:tc>
                <a:tc>
                  <a:txBody>
                    <a:bodyPr/>
                    <a:lstStyle/>
                    <a:p>
                      <a:pPr algn="ctr"/>
                      <a:r>
                        <a:rPr lang="en-US" dirty="0"/>
                        <a:t>Null</a:t>
                      </a:r>
                    </a:p>
                  </a:txBody>
                  <a:tcPr/>
                </a:tc>
                <a:tc>
                  <a:txBody>
                    <a:bodyPr/>
                    <a:lstStyle/>
                    <a:p>
                      <a:pPr algn="ctr"/>
                      <a:r>
                        <a:rPr lang="en-US" dirty="0"/>
                        <a:t>Description</a:t>
                      </a:r>
                    </a:p>
                  </a:txBody>
                  <a:tcPr/>
                </a:tc>
                <a:extLst>
                  <a:ext uri="{0D108BD9-81ED-4DB2-BD59-A6C34878D82A}">
                    <a16:rowId xmlns:a16="http://schemas.microsoft.com/office/drawing/2014/main" val="218646481"/>
                  </a:ext>
                </a:extLst>
              </a:tr>
              <a:tr h="370840">
                <a:tc>
                  <a:txBody>
                    <a:bodyPr/>
                    <a:lstStyle/>
                    <a:p>
                      <a:pPr algn="ctr"/>
                      <a:r>
                        <a:rPr lang="en-US" dirty="0"/>
                        <a:t>1.</a:t>
                      </a:r>
                    </a:p>
                  </a:txBody>
                  <a:tcPr/>
                </a:tc>
                <a:tc>
                  <a:txBody>
                    <a:bodyPr/>
                    <a:lstStyle/>
                    <a:p>
                      <a:pPr algn="l"/>
                      <a:r>
                        <a:rPr lang="en-US" dirty="0" err="1"/>
                        <a:t>we_id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Primary key</a:t>
                      </a:r>
                    </a:p>
                  </a:txBody>
                  <a:tcPr/>
                </a:tc>
                <a:extLst>
                  <a:ext uri="{0D108BD9-81ED-4DB2-BD59-A6C34878D82A}">
                    <a16:rowId xmlns:a16="http://schemas.microsoft.com/office/drawing/2014/main" val="3120052807"/>
                  </a:ext>
                </a:extLst>
              </a:tr>
              <a:tr h="370840">
                <a:tc>
                  <a:txBody>
                    <a:bodyPr/>
                    <a:lstStyle/>
                    <a:p>
                      <a:pPr algn="ctr"/>
                      <a:r>
                        <a:rPr lang="en-US" dirty="0"/>
                        <a:t>2.</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we_title</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No</a:t>
                      </a:r>
                    </a:p>
                  </a:txBody>
                  <a:tcPr/>
                </a:tc>
                <a:tc>
                  <a:txBody>
                    <a:bodyPr/>
                    <a:lstStyle/>
                    <a:p>
                      <a:pPr algn="l"/>
                      <a:r>
                        <a:rPr lang="en-US" dirty="0"/>
                        <a:t>Position of user</a:t>
                      </a:r>
                    </a:p>
                  </a:txBody>
                  <a:tcPr/>
                </a:tc>
                <a:extLst>
                  <a:ext uri="{0D108BD9-81ED-4DB2-BD59-A6C34878D82A}">
                    <a16:rowId xmlns:a16="http://schemas.microsoft.com/office/drawing/2014/main" val="2416799287"/>
                  </a:ext>
                </a:extLst>
              </a:tr>
              <a:tr h="370840">
                <a:tc>
                  <a:txBody>
                    <a:bodyPr/>
                    <a:lstStyle/>
                    <a:p>
                      <a:pPr algn="ctr"/>
                      <a:r>
                        <a:rPr lang="en-US" dirty="0"/>
                        <a:t>3.</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we_comp</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No</a:t>
                      </a:r>
                    </a:p>
                  </a:txBody>
                  <a:tcPr/>
                </a:tc>
                <a:tc>
                  <a:txBody>
                    <a:bodyPr/>
                    <a:lstStyle/>
                    <a:p>
                      <a:pPr algn="l"/>
                      <a:r>
                        <a:rPr lang="en-US" dirty="0"/>
                        <a:t>Name of the company</a:t>
                      </a:r>
                    </a:p>
                  </a:txBody>
                  <a:tcPr/>
                </a:tc>
                <a:extLst>
                  <a:ext uri="{0D108BD9-81ED-4DB2-BD59-A6C34878D82A}">
                    <a16:rowId xmlns:a16="http://schemas.microsoft.com/office/drawing/2014/main" val="3301618264"/>
                  </a:ext>
                </a:extLst>
              </a:tr>
              <a:tr h="370840">
                <a:tc>
                  <a:txBody>
                    <a:bodyPr/>
                    <a:lstStyle/>
                    <a:p>
                      <a:pPr algn="ctr"/>
                      <a:r>
                        <a:rPr lang="en-US" dirty="0"/>
                        <a:t>4.</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we_dur</a:t>
                      </a:r>
                      <a:endParaRPr lang="en-US" dirty="0"/>
                    </a:p>
                  </a:txBody>
                  <a:tcPr/>
                </a:tc>
                <a:tc>
                  <a:txBody>
                    <a:bodyPr/>
                    <a:lstStyle/>
                    <a:p>
                      <a:pPr algn="ctr"/>
                      <a:r>
                        <a:rPr lang="en-US" dirty="0"/>
                        <a:t>Varchar2</a:t>
                      </a:r>
                    </a:p>
                  </a:txBody>
                  <a:tcPr/>
                </a:tc>
                <a:tc>
                  <a:txBody>
                    <a:bodyPr/>
                    <a:lstStyle/>
                    <a:p>
                      <a:pPr algn="ctr"/>
                      <a:r>
                        <a:rPr lang="en-US" dirty="0"/>
                        <a:t>10</a:t>
                      </a:r>
                    </a:p>
                  </a:txBody>
                  <a:tcPr/>
                </a:tc>
                <a:tc>
                  <a:txBody>
                    <a:bodyPr/>
                    <a:lstStyle/>
                    <a:p>
                      <a:pPr algn="ctr"/>
                      <a:r>
                        <a:rPr lang="en-US" dirty="0"/>
                        <a:t>No</a:t>
                      </a:r>
                    </a:p>
                  </a:txBody>
                  <a:tcPr/>
                </a:tc>
                <a:tc>
                  <a:txBody>
                    <a:bodyPr/>
                    <a:lstStyle/>
                    <a:p>
                      <a:pPr algn="l"/>
                      <a:r>
                        <a:rPr lang="en-US" dirty="0"/>
                        <a:t>Working duration</a:t>
                      </a:r>
                    </a:p>
                  </a:txBody>
                  <a:tcPr/>
                </a:tc>
                <a:extLst>
                  <a:ext uri="{0D108BD9-81ED-4DB2-BD59-A6C34878D82A}">
                    <a16:rowId xmlns:a16="http://schemas.microsoft.com/office/drawing/2014/main" val="645296446"/>
                  </a:ext>
                </a:extLst>
              </a:tr>
              <a:tr h="370840">
                <a:tc>
                  <a:txBody>
                    <a:bodyPr/>
                    <a:lstStyle/>
                    <a:p>
                      <a:pPr algn="ctr"/>
                      <a:r>
                        <a:rPr lang="en-US" dirty="0"/>
                        <a:t>5.</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we_desc</a:t>
                      </a:r>
                      <a:endParaRPr lang="en-US" dirty="0"/>
                    </a:p>
                  </a:txBody>
                  <a:tcPr/>
                </a:tc>
                <a:tc>
                  <a:txBody>
                    <a:bodyPr/>
                    <a:lstStyle/>
                    <a:p>
                      <a:pPr algn="ctr"/>
                      <a:r>
                        <a:rPr lang="en-US" dirty="0"/>
                        <a:t>Varchar2</a:t>
                      </a:r>
                    </a:p>
                  </a:txBody>
                  <a:tcPr/>
                </a:tc>
                <a:tc>
                  <a:txBody>
                    <a:bodyPr/>
                    <a:lstStyle/>
                    <a:p>
                      <a:pPr algn="ctr"/>
                      <a:r>
                        <a:rPr lang="en-US" dirty="0"/>
                        <a:t>50</a:t>
                      </a:r>
                    </a:p>
                  </a:txBody>
                  <a:tcPr/>
                </a:tc>
                <a:tc>
                  <a:txBody>
                    <a:bodyPr/>
                    <a:lstStyle/>
                    <a:p>
                      <a:pPr algn="ctr"/>
                      <a:r>
                        <a:rPr lang="en-US" dirty="0"/>
                        <a:t>Yes</a:t>
                      </a:r>
                    </a:p>
                  </a:txBody>
                  <a:tcPr/>
                </a:tc>
                <a:tc>
                  <a:txBody>
                    <a:bodyPr/>
                    <a:lstStyle/>
                    <a:p>
                      <a:pPr algn="l"/>
                      <a:r>
                        <a:rPr lang="en-US" dirty="0"/>
                        <a:t>Company profile</a:t>
                      </a:r>
                    </a:p>
                  </a:txBody>
                  <a:tcPr/>
                </a:tc>
                <a:extLst>
                  <a:ext uri="{0D108BD9-81ED-4DB2-BD59-A6C34878D82A}">
                    <a16:rowId xmlns:a16="http://schemas.microsoft.com/office/drawing/2014/main" val="3427609541"/>
                  </a:ext>
                </a:extLst>
              </a:tr>
              <a:tr h="370840">
                <a:tc>
                  <a:txBody>
                    <a:bodyPr/>
                    <a:lstStyle/>
                    <a:p>
                      <a:pPr algn="ctr"/>
                      <a:r>
                        <a:rPr lang="en-US" dirty="0"/>
                        <a:t>6.</a:t>
                      </a:r>
                    </a:p>
                  </a:txBody>
                  <a:tcPr/>
                </a:tc>
                <a:tc>
                  <a:txBody>
                    <a:bodyPr/>
                    <a:lstStyle/>
                    <a:p>
                      <a:pPr algn="l"/>
                      <a:r>
                        <a:rPr lang="en-US" dirty="0" err="1"/>
                        <a:t>we_ach</a:t>
                      </a:r>
                      <a:endParaRPr lang="en-US" dirty="0"/>
                    </a:p>
                  </a:txBody>
                  <a:tcPr/>
                </a:tc>
                <a:tc>
                  <a:txBody>
                    <a:bodyPr/>
                    <a:lstStyle/>
                    <a:p>
                      <a:pPr algn="ctr"/>
                      <a:r>
                        <a:rPr lang="en-US" dirty="0"/>
                        <a:t>Varchar2</a:t>
                      </a:r>
                    </a:p>
                  </a:txBody>
                  <a:tcPr/>
                </a:tc>
                <a:tc>
                  <a:txBody>
                    <a:bodyPr/>
                    <a:lstStyle/>
                    <a:p>
                      <a:pPr algn="ctr"/>
                      <a:r>
                        <a:rPr lang="en-US" dirty="0"/>
                        <a:t>20</a:t>
                      </a:r>
                    </a:p>
                  </a:txBody>
                  <a:tcPr/>
                </a:tc>
                <a:tc>
                  <a:txBody>
                    <a:bodyPr/>
                    <a:lstStyle/>
                    <a:p>
                      <a:pPr algn="ctr"/>
                      <a:r>
                        <a:rPr lang="en-US" dirty="0"/>
                        <a:t>Yes</a:t>
                      </a:r>
                    </a:p>
                  </a:txBody>
                  <a:tcPr/>
                </a:tc>
                <a:tc>
                  <a:txBody>
                    <a:bodyPr/>
                    <a:lstStyle/>
                    <a:p>
                      <a:pPr algn="l"/>
                      <a:r>
                        <a:rPr lang="en-US" dirty="0"/>
                        <a:t>Achievement of a user</a:t>
                      </a:r>
                    </a:p>
                  </a:txBody>
                  <a:tcPr/>
                </a:tc>
                <a:extLst>
                  <a:ext uri="{0D108BD9-81ED-4DB2-BD59-A6C34878D82A}">
                    <a16:rowId xmlns:a16="http://schemas.microsoft.com/office/drawing/2014/main" val="3845832580"/>
                  </a:ext>
                </a:extLst>
              </a:tr>
              <a:tr h="370840">
                <a:tc>
                  <a:txBody>
                    <a:bodyPr/>
                    <a:lstStyle/>
                    <a:p>
                      <a:pPr algn="ctr"/>
                      <a:r>
                        <a:rPr lang="en-US" dirty="0"/>
                        <a:t>7.</a:t>
                      </a:r>
                    </a:p>
                  </a:txBody>
                  <a:tcPr/>
                </a:tc>
                <a:tc>
                  <a:txBody>
                    <a:bodyPr/>
                    <a:lstStyle/>
                    <a:p>
                      <a:pPr algn="l"/>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reg_id</a:t>
                      </a:r>
                      <a:endParaRPr lang="en-US" dirty="0"/>
                    </a:p>
                  </a:txBody>
                  <a:tcPr/>
                </a:tc>
                <a:tc>
                  <a:txBody>
                    <a:bodyPr/>
                    <a:lstStyle/>
                    <a:p>
                      <a:pPr algn="ctr"/>
                      <a:r>
                        <a:rPr lang="en-US" dirty="0"/>
                        <a:t>Integer</a:t>
                      </a:r>
                    </a:p>
                  </a:txBody>
                  <a:tcPr/>
                </a:tc>
                <a:tc>
                  <a:txBody>
                    <a:bodyPr/>
                    <a:lstStyle/>
                    <a:p>
                      <a:pPr algn="ctr"/>
                      <a:r>
                        <a:rPr lang="en-US" dirty="0"/>
                        <a:t>5</a:t>
                      </a:r>
                    </a:p>
                  </a:txBody>
                  <a:tcPr/>
                </a:tc>
                <a:tc>
                  <a:txBody>
                    <a:bodyPr/>
                    <a:lstStyle/>
                    <a:p>
                      <a:pPr algn="ctr"/>
                      <a:r>
                        <a:rPr lang="en-US" dirty="0"/>
                        <a:t>No</a:t>
                      </a:r>
                    </a:p>
                  </a:txBody>
                  <a:tcPr/>
                </a:tc>
                <a:tc>
                  <a:txBody>
                    <a:bodyPr/>
                    <a:lstStyle/>
                    <a:p>
                      <a:pPr algn="l"/>
                      <a:r>
                        <a:rPr lang="en-US" dirty="0"/>
                        <a:t>Reference from </a:t>
                      </a:r>
                      <a:r>
                        <a:rPr lang="en-US" dirty="0" err="1"/>
                        <a:t>reg_detail</a:t>
                      </a:r>
                      <a:endParaRPr lang="en-US" dirty="0"/>
                    </a:p>
                  </a:txBody>
                  <a:tcPr/>
                </a:tc>
                <a:extLst>
                  <a:ext uri="{0D108BD9-81ED-4DB2-BD59-A6C34878D82A}">
                    <a16:rowId xmlns:a16="http://schemas.microsoft.com/office/drawing/2014/main" val="1857356664"/>
                  </a:ext>
                </a:extLst>
              </a:tr>
            </a:tbl>
          </a:graphicData>
        </a:graphic>
      </p:graphicFrame>
    </p:spTree>
    <p:extLst>
      <p:ext uri="{BB962C8B-B14F-4D97-AF65-F5344CB8AC3E}">
        <p14:creationId xmlns:p14="http://schemas.microsoft.com/office/powerpoint/2010/main" val="533748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1095588" y="1846263"/>
            <a:ext cx="2122397" cy="375552"/>
          </a:xfrm>
          <a:prstGeom prst="rect">
            <a:avLst/>
          </a:prstGeom>
          <a:noFill/>
        </p:spPr>
        <p:txBody>
          <a:bodyPr wrap="square">
            <a:spAutoFit/>
          </a:bodyPr>
          <a:lstStyle/>
          <a:p>
            <a:pPr marL="0" marR="0">
              <a:lnSpc>
                <a:spcPct val="107000"/>
              </a:lnSpc>
              <a:spcBef>
                <a:spcPts val="1200"/>
              </a:spcBef>
              <a:spcAft>
                <a:spcPts val="0"/>
              </a:spcAft>
            </a:pPr>
            <a:r>
              <a:rPr lang="en-US" b="1" u="sng" kern="0" dirty="0">
                <a:solidFill>
                  <a:srgbClr val="2F5496"/>
                </a:solidFill>
                <a:latin typeface="Calibri Light" panose="020F0302020204030204" pitchFamily="34" charset="0"/>
                <a:ea typeface="Times New Roman" panose="02020603050405020304" pitchFamily="18" charset="0"/>
                <a:cs typeface="Mangal" panose="02040503050203030202" pitchFamily="18" charset="0"/>
              </a:rPr>
              <a:t>User </a:t>
            </a: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Login Test Plans</a:t>
            </a:r>
            <a:endPar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4" name="Table 3">
            <a:extLst>
              <a:ext uri="{FF2B5EF4-FFF2-40B4-BE49-F238E27FC236}">
                <a16:creationId xmlns:a16="http://schemas.microsoft.com/office/drawing/2014/main" id="{63577750-B5F2-483F-918D-88AC1CB00455}"/>
              </a:ext>
            </a:extLst>
          </p:cNvPr>
          <p:cNvGraphicFramePr>
            <a:graphicFrameLocks noGrp="1"/>
          </p:cNvGraphicFramePr>
          <p:nvPr>
            <p:extLst>
              <p:ext uri="{D42A27DB-BD31-4B8C-83A1-F6EECF244321}">
                <p14:modId xmlns:p14="http://schemas.microsoft.com/office/powerpoint/2010/main" val="1480357352"/>
              </p:ext>
            </p:extLst>
          </p:nvPr>
        </p:nvGraphicFramePr>
        <p:xfrm>
          <a:off x="3770646" y="1846263"/>
          <a:ext cx="7624185" cy="4296799"/>
        </p:xfrm>
        <a:graphic>
          <a:graphicData uri="http://schemas.openxmlformats.org/drawingml/2006/table">
            <a:tbl>
              <a:tblPr firstRow="1" firstCol="1" bandRow="1">
                <a:tableStyleId>{5C22544A-7EE6-4342-B048-85BDC9FD1C3A}</a:tableStyleId>
              </a:tblPr>
              <a:tblGrid>
                <a:gridCol w="707774">
                  <a:extLst>
                    <a:ext uri="{9D8B030D-6E8A-4147-A177-3AD203B41FA5}">
                      <a16:colId xmlns:a16="http://schemas.microsoft.com/office/drawing/2014/main" val="2595092285"/>
                    </a:ext>
                  </a:extLst>
                </a:gridCol>
                <a:gridCol w="1992838">
                  <a:extLst>
                    <a:ext uri="{9D8B030D-6E8A-4147-A177-3AD203B41FA5}">
                      <a16:colId xmlns:a16="http://schemas.microsoft.com/office/drawing/2014/main" val="1594280889"/>
                    </a:ext>
                  </a:extLst>
                </a:gridCol>
                <a:gridCol w="2135183">
                  <a:extLst>
                    <a:ext uri="{9D8B030D-6E8A-4147-A177-3AD203B41FA5}">
                      <a16:colId xmlns:a16="http://schemas.microsoft.com/office/drawing/2014/main" val="3620739166"/>
                    </a:ext>
                  </a:extLst>
                </a:gridCol>
                <a:gridCol w="2064010">
                  <a:extLst>
                    <a:ext uri="{9D8B030D-6E8A-4147-A177-3AD203B41FA5}">
                      <a16:colId xmlns:a16="http://schemas.microsoft.com/office/drawing/2014/main" val="2535994541"/>
                    </a:ext>
                  </a:extLst>
                </a:gridCol>
                <a:gridCol w="724380">
                  <a:extLst>
                    <a:ext uri="{9D8B030D-6E8A-4147-A177-3AD203B41FA5}">
                      <a16:colId xmlns:a16="http://schemas.microsoft.com/office/drawing/2014/main" val="144898989"/>
                    </a:ext>
                  </a:extLst>
                </a:gridCol>
              </a:tblGrid>
              <a:tr h="373002">
                <a:tc>
                  <a:txBody>
                    <a:bodyPr/>
                    <a:lstStyle/>
                    <a:p>
                      <a:pPr marL="0" marR="0" algn="ctr">
                        <a:lnSpc>
                          <a:spcPct val="107000"/>
                        </a:lnSpc>
                        <a:spcBef>
                          <a:spcPts val="0"/>
                        </a:spcBef>
                        <a:spcAft>
                          <a:spcPts val="0"/>
                        </a:spcAft>
                      </a:pPr>
                      <a:r>
                        <a:rPr lang="en-US" sz="1400" dirty="0">
                          <a:effectLst/>
                        </a:rPr>
                        <a:t>No.</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dirty="0" err="1">
                          <a:effectLst/>
                        </a:rPr>
                        <a:t>Resul</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2481306845"/>
                  </a:ext>
                </a:extLst>
              </a:tr>
              <a:tr h="817873">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User Verification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The login to the system should be tried with the login assigned by the user and the correct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should be successful and the user should enter in to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2163161970"/>
                  </a:ext>
                </a:extLst>
              </a:tr>
              <a:tr h="742236">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User Verification due to wrong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to the system with a wrong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should fail with an error ‘Invalid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dirty="0" err="1">
                          <a:effectLst/>
                        </a:rPr>
                        <a:t>Faile</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2426835706"/>
                  </a:ext>
                </a:extLst>
              </a:tr>
              <a:tr h="759509">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User Verification due to invalid login id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to the system with an invalid login id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should fail with an error ‘Invalid user id’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2390711238"/>
                  </a:ext>
                </a:extLst>
              </a:tr>
              <a:tr h="759509">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to remember username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Using cookies verified username is remembered by the system for 3 days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Used to help faster login facility to the user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2963329611"/>
                  </a:ext>
                </a:extLst>
              </a:tr>
              <a:tr h="759509">
                <a:tc>
                  <a:txBody>
                    <a:bodyPr/>
                    <a:lstStyle/>
                    <a:p>
                      <a:pPr marL="0" marR="0" lvl="0" indent="0" algn="l">
                        <a:lnSpc>
                          <a:spcPct val="107000"/>
                        </a:lnSpc>
                        <a:spcBef>
                          <a:spcPts val="0"/>
                        </a:spcBef>
                        <a:spcAft>
                          <a:spcPts val="0"/>
                        </a:spcAft>
                        <a:buFont typeface="+mj-lt"/>
                        <a:buNone/>
                      </a:pPr>
                      <a:r>
                        <a:rPr lang="en-US" sz="1400" dirty="0">
                          <a:effectLst/>
                        </a:rPr>
                        <a:t> T5.</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to remember username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If email is not verified then cookie will not be created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Unable to remember the username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3132965747"/>
                  </a:ext>
                </a:extLst>
              </a:tr>
            </a:tbl>
          </a:graphicData>
        </a:graphic>
      </p:graphicFrame>
    </p:spTree>
    <p:extLst>
      <p:ext uri="{BB962C8B-B14F-4D97-AF65-F5344CB8AC3E}">
        <p14:creationId xmlns:p14="http://schemas.microsoft.com/office/powerpoint/2010/main" val="1915514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1095588" y="1846263"/>
            <a:ext cx="2122397" cy="671915"/>
          </a:xfrm>
          <a:prstGeom prst="rect">
            <a:avLst/>
          </a:prstGeom>
          <a:noFill/>
        </p:spPr>
        <p:txBody>
          <a:bodyPr wrap="square">
            <a:spAutoFit/>
          </a:bodyPr>
          <a:lstStyle/>
          <a:p>
            <a:pPr marL="0" marR="0">
              <a:lnSpc>
                <a:spcPct val="107000"/>
              </a:lnSpc>
              <a:spcBef>
                <a:spcPts val="1200"/>
              </a:spcBef>
              <a:spcAft>
                <a:spcPts val="0"/>
              </a:spcAft>
            </a:pP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User Forgot Password Test Plans</a:t>
            </a:r>
            <a:endPar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5" name="Table 4">
            <a:extLst>
              <a:ext uri="{FF2B5EF4-FFF2-40B4-BE49-F238E27FC236}">
                <a16:creationId xmlns:a16="http://schemas.microsoft.com/office/drawing/2014/main" id="{0C4F389F-0D3B-4385-BD6A-0ADDDA26C77D}"/>
              </a:ext>
            </a:extLst>
          </p:cNvPr>
          <p:cNvGraphicFramePr>
            <a:graphicFrameLocks noGrp="1"/>
          </p:cNvGraphicFramePr>
          <p:nvPr>
            <p:extLst>
              <p:ext uri="{D42A27DB-BD31-4B8C-83A1-F6EECF244321}">
                <p14:modId xmlns:p14="http://schemas.microsoft.com/office/powerpoint/2010/main" val="1467628940"/>
              </p:ext>
            </p:extLst>
          </p:nvPr>
        </p:nvGraphicFramePr>
        <p:xfrm>
          <a:off x="3885412" y="1846263"/>
          <a:ext cx="7729226" cy="4455156"/>
        </p:xfrm>
        <a:graphic>
          <a:graphicData uri="http://schemas.openxmlformats.org/drawingml/2006/table">
            <a:tbl>
              <a:tblPr firstRow="1" firstCol="1" bandRow="1">
                <a:tableStyleId>{5C22544A-7EE6-4342-B048-85BDC9FD1C3A}</a:tableStyleId>
              </a:tblPr>
              <a:tblGrid>
                <a:gridCol w="886870">
                  <a:extLst>
                    <a:ext uri="{9D8B030D-6E8A-4147-A177-3AD203B41FA5}">
                      <a16:colId xmlns:a16="http://schemas.microsoft.com/office/drawing/2014/main" val="2779994480"/>
                    </a:ext>
                  </a:extLst>
                </a:gridCol>
                <a:gridCol w="1695648">
                  <a:extLst>
                    <a:ext uri="{9D8B030D-6E8A-4147-A177-3AD203B41FA5}">
                      <a16:colId xmlns:a16="http://schemas.microsoft.com/office/drawing/2014/main" val="3633007432"/>
                    </a:ext>
                  </a:extLst>
                </a:gridCol>
                <a:gridCol w="2141872">
                  <a:extLst>
                    <a:ext uri="{9D8B030D-6E8A-4147-A177-3AD203B41FA5}">
                      <a16:colId xmlns:a16="http://schemas.microsoft.com/office/drawing/2014/main" val="401305591"/>
                    </a:ext>
                  </a:extLst>
                </a:gridCol>
                <a:gridCol w="2012786">
                  <a:extLst>
                    <a:ext uri="{9D8B030D-6E8A-4147-A177-3AD203B41FA5}">
                      <a16:colId xmlns:a16="http://schemas.microsoft.com/office/drawing/2014/main" val="200979779"/>
                    </a:ext>
                  </a:extLst>
                </a:gridCol>
                <a:gridCol w="992050">
                  <a:extLst>
                    <a:ext uri="{9D8B030D-6E8A-4147-A177-3AD203B41FA5}">
                      <a16:colId xmlns:a16="http://schemas.microsoft.com/office/drawing/2014/main" val="3644586470"/>
                    </a:ext>
                  </a:extLst>
                </a:gridCol>
              </a:tblGrid>
              <a:tr h="354903">
                <a:tc>
                  <a:txBody>
                    <a:bodyPr/>
                    <a:lstStyle/>
                    <a:p>
                      <a:pPr marL="0" marR="0" algn="ctr">
                        <a:lnSpc>
                          <a:spcPct val="107000"/>
                        </a:lnSpc>
                        <a:spcBef>
                          <a:spcPts val="0"/>
                        </a:spcBef>
                        <a:spcAft>
                          <a:spcPts val="0"/>
                        </a:spcAft>
                      </a:pPr>
                      <a:r>
                        <a:rPr lang="en-US" sz="1400">
                          <a:effectLst/>
                        </a:rPr>
                        <a:t>No.</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Result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3464953547"/>
                  </a:ext>
                </a:extLst>
              </a:tr>
              <a:tr h="807780">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User Verification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Forgot password will only works on the registered users with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Email verification should be successful</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1705819237"/>
                  </a:ext>
                </a:extLst>
              </a:tr>
              <a:tr h="696311">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User Verification due to invalid login id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If user is not registered with the system. Wrong email provided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Process should be failed with “Invalid email”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484843296"/>
                  </a:ext>
                </a:extLst>
              </a:tr>
              <a:tr h="623330">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for valid captcha code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Captcha code is for the security purpose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It will help to render to change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3005303818"/>
                  </a:ext>
                </a:extLst>
              </a:tr>
              <a:tr h="623330">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captcha code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Failed to provide valid captcha, not moving further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Process failed with “Invalid captcha”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2311825429"/>
                  </a:ext>
                </a:extLst>
              </a:tr>
              <a:tr h="623330">
                <a:tc>
                  <a:txBody>
                    <a:bodyPr/>
                    <a:lstStyle/>
                    <a:p>
                      <a:pPr marL="0" marR="0" lvl="0" indent="0" algn="l">
                        <a:lnSpc>
                          <a:spcPct val="107000"/>
                        </a:lnSpc>
                        <a:spcBef>
                          <a:spcPts val="0"/>
                        </a:spcBef>
                        <a:spcAft>
                          <a:spcPts val="0"/>
                        </a:spcAft>
                        <a:buFont typeface="+mj-lt"/>
                        <a:buNone/>
                      </a:pPr>
                      <a:r>
                        <a:rPr lang="en-US" sz="1400" dirty="0">
                          <a:effectLst/>
                        </a:rPr>
                        <a:t> T5.</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confirm password verification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Confirm password should matched with new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Changing password should be succeed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2669458322"/>
                  </a:ext>
                </a:extLst>
              </a:tr>
              <a:tr h="623330">
                <a:tc>
                  <a:txBody>
                    <a:bodyPr/>
                    <a:lstStyle/>
                    <a:p>
                      <a:pPr marL="0" marR="0" lvl="0" indent="0" algn="l">
                        <a:lnSpc>
                          <a:spcPct val="107000"/>
                        </a:lnSpc>
                        <a:spcBef>
                          <a:spcPts val="0"/>
                        </a:spcBef>
                        <a:spcAft>
                          <a:spcPts val="0"/>
                        </a:spcAft>
                        <a:buFont typeface="+mj-lt"/>
                        <a:buNone/>
                      </a:pPr>
                      <a:r>
                        <a:rPr lang="en-US" sz="1400" dirty="0">
                          <a:effectLst/>
                        </a:rPr>
                        <a:t> T6.</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confirm password verification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Confirm password is not matched with the new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Process failed with “Password is not matching”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947372045"/>
                  </a:ext>
                </a:extLst>
              </a:tr>
            </a:tbl>
          </a:graphicData>
        </a:graphic>
      </p:graphicFrame>
    </p:spTree>
    <p:extLst>
      <p:ext uri="{BB962C8B-B14F-4D97-AF65-F5344CB8AC3E}">
        <p14:creationId xmlns:p14="http://schemas.microsoft.com/office/powerpoint/2010/main" val="4059869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924016" y="1884998"/>
            <a:ext cx="2122397" cy="671915"/>
          </a:xfrm>
          <a:prstGeom prst="rect">
            <a:avLst/>
          </a:prstGeom>
          <a:noFill/>
        </p:spPr>
        <p:txBody>
          <a:bodyPr wrap="square">
            <a:spAutoFit/>
          </a:bodyPr>
          <a:lstStyle/>
          <a:p>
            <a:pPr marL="0" marR="0">
              <a:lnSpc>
                <a:spcPct val="107000"/>
              </a:lnSpc>
              <a:spcBef>
                <a:spcPts val="1200"/>
              </a:spcBef>
              <a:spcAft>
                <a:spcPts val="0"/>
              </a:spcAft>
            </a:pP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User </a:t>
            </a:r>
            <a:r>
              <a:rPr lang="en-US" b="1" u="sng" kern="0" dirty="0">
                <a:solidFill>
                  <a:srgbClr val="2F5496"/>
                </a:solidFill>
                <a:latin typeface="Calibri Light" panose="020F0302020204030204" pitchFamily="34" charset="0"/>
                <a:ea typeface="Times New Roman" panose="02020603050405020304" pitchFamily="18" charset="0"/>
                <a:cs typeface="Mangal" panose="02040503050203030202" pitchFamily="18" charset="0"/>
              </a:rPr>
              <a:t>Registration </a:t>
            </a: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Test Plans</a:t>
            </a:r>
            <a:endPar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3" name="Table 2">
            <a:extLst>
              <a:ext uri="{FF2B5EF4-FFF2-40B4-BE49-F238E27FC236}">
                <a16:creationId xmlns:a16="http://schemas.microsoft.com/office/drawing/2014/main" id="{06FF2096-1AA8-4379-A4B6-CE0769970422}"/>
              </a:ext>
            </a:extLst>
          </p:cNvPr>
          <p:cNvGraphicFramePr>
            <a:graphicFrameLocks noGrp="1"/>
          </p:cNvGraphicFramePr>
          <p:nvPr>
            <p:extLst>
              <p:ext uri="{D42A27DB-BD31-4B8C-83A1-F6EECF244321}">
                <p14:modId xmlns:p14="http://schemas.microsoft.com/office/powerpoint/2010/main" val="2643844972"/>
              </p:ext>
            </p:extLst>
          </p:nvPr>
        </p:nvGraphicFramePr>
        <p:xfrm>
          <a:off x="3046413" y="1884998"/>
          <a:ext cx="8744072" cy="4260824"/>
        </p:xfrm>
        <a:graphic>
          <a:graphicData uri="http://schemas.openxmlformats.org/drawingml/2006/table">
            <a:tbl>
              <a:tblPr firstRow="1" firstCol="1" bandRow="1">
                <a:tableStyleId>{5C22544A-7EE6-4342-B048-85BDC9FD1C3A}</a:tableStyleId>
              </a:tblPr>
              <a:tblGrid>
                <a:gridCol w="1003315">
                  <a:extLst>
                    <a:ext uri="{9D8B030D-6E8A-4147-A177-3AD203B41FA5}">
                      <a16:colId xmlns:a16="http://schemas.microsoft.com/office/drawing/2014/main" val="2933675580"/>
                    </a:ext>
                  </a:extLst>
                </a:gridCol>
                <a:gridCol w="1918287">
                  <a:extLst>
                    <a:ext uri="{9D8B030D-6E8A-4147-A177-3AD203B41FA5}">
                      <a16:colId xmlns:a16="http://schemas.microsoft.com/office/drawing/2014/main" val="3894778874"/>
                    </a:ext>
                  </a:extLst>
                </a:gridCol>
                <a:gridCol w="2423100">
                  <a:extLst>
                    <a:ext uri="{9D8B030D-6E8A-4147-A177-3AD203B41FA5}">
                      <a16:colId xmlns:a16="http://schemas.microsoft.com/office/drawing/2014/main" val="176405375"/>
                    </a:ext>
                  </a:extLst>
                </a:gridCol>
                <a:gridCol w="2520456">
                  <a:extLst>
                    <a:ext uri="{9D8B030D-6E8A-4147-A177-3AD203B41FA5}">
                      <a16:colId xmlns:a16="http://schemas.microsoft.com/office/drawing/2014/main" val="2713436906"/>
                    </a:ext>
                  </a:extLst>
                </a:gridCol>
                <a:gridCol w="878914">
                  <a:extLst>
                    <a:ext uri="{9D8B030D-6E8A-4147-A177-3AD203B41FA5}">
                      <a16:colId xmlns:a16="http://schemas.microsoft.com/office/drawing/2014/main" val="2546945855"/>
                    </a:ext>
                  </a:extLst>
                </a:gridCol>
              </a:tblGrid>
              <a:tr h="486912">
                <a:tc>
                  <a:txBody>
                    <a:bodyPr/>
                    <a:lstStyle/>
                    <a:p>
                      <a:pPr marL="0" marR="0" algn="ctr">
                        <a:lnSpc>
                          <a:spcPct val="107000"/>
                        </a:lnSpc>
                        <a:spcBef>
                          <a:spcPts val="0"/>
                        </a:spcBef>
                        <a:spcAft>
                          <a:spcPts val="0"/>
                        </a:spcAft>
                      </a:pPr>
                      <a:r>
                        <a:rPr lang="en-US" sz="1600">
                          <a:effectLst/>
                        </a:rPr>
                        <a:t>No.</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Testcase Title</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Description</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Expected Outcomes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Result</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324428424"/>
                  </a:ext>
                </a:extLst>
              </a:tr>
              <a:tr h="1108240">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600">
                          <a:effectLst/>
                        </a:rPr>
                        <a:t>Successful User Verification with new email </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rPr>
                        <a:t>When user is new to the system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rPr>
                        <a:t>User is registered successfully in the system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Passed</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119053237"/>
                  </a:ext>
                </a:extLst>
              </a:tr>
              <a:tr h="955308">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600">
                          <a:effectLst/>
                        </a:rPr>
                        <a:t>Unsuccessful User Verification due to Existing email</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rPr>
                        <a:t>User is not allowed to provide the same email to register</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rPr>
                        <a:t>Process should be failed with “Email already exists” error.</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Failed</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390673214"/>
                  </a:ext>
                </a:extLst>
              </a:tr>
              <a:tr h="855182">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600">
                          <a:effectLst/>
                        </a:rPr>
                        <a:t>Successful for Filling required fields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rPr>
                        <a:t>User have to provide all the required fields in the form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rPr>
                        <a:t>Process successful if user fill all required fields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Passed</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482444052"/>
                  </a:ext>
                </a:extLst>
              </a:tr>
              <a:tr h="855182">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600">
                          <a:effectLst/>
                        </a:rPr>
                        <a:t>Unsuccessful for filling required fields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rPr>
                        <a:t>Failed to insert if required fields are empty,</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rPr>
                        <a:t>Process failed with “This field is required” error</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Failed</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226813920"/>
                  </a:ext>
                </a:extLst>
              </a:tr>
            </a:tbl>
          </a:graphicData>
        </a:graphic>
      </p:graphicFrame>
    </p:spTree>
    <p:extLst>
      <p:ext uri="{BB962C8B-B14F-4D97-AF65-F5344CB8AC3E}">
        <p14:creationId xmlns:p14="http://schemas.microsoft.com/office/powerpoint/2010/main" val="271372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805442" y="1884998"/>
            <a:ext cx="2122397" cy="671915"/>
          </a:xfrm>
          <a:prstGeom prst="rect">
            <a:avLst/>
          </a:prstGeom>
          <a:noFill/>
        </p:spPr>
        <p:txBody>
          <a:bodyPr wrap="square">
            <a:spAutoFit/>
          </a:bodyPr>
          <a:lstStyle/>
          <a:p>
            <a:pPr marL="0" marR="0">
              <a:lnSpc>
                <a:spcPct val="107000"/>
              </a:lnSpc>
              <a:spcBef>
                <a:spcPts val="1200"/>
              </a:spcBef>
              <a:spcAft>
                <a:spcPts val="0"/>
              </a:spcAft>
            </a:pP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User Perso</a:t>
            </a:r>
            <a:r>
              <a:rPr lang="en-US" b="1" u="sng" kern="0" dirty="0">
                <a:solidFill>
                  <a:srgbClr val="2F5496"/>
                </a:solidFill>
                <a:latin typeface="Calibri Light" panose="020F0302020204030204" pitchFamily="34" charset="0"/>
                <a:ea typeface="Times New Roman" panose="02020603050405020304" pitchFamily="18" charset="0"/>
                <a:cs typeface="Mangal" panose="02040503050203030202" pitchFamily="18" charset="0"/>
              </a:rPr>
              <a:t>nal details </a:t>
            </a: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Test Plans</a:t>
            </a:r>
            <a:endPar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4" name="Table 3">
            <a:extLst>
              <a:ext uri="{FF2B5EF4-FFF2-40B4-BE49-F238E27FC236}">
                <a16:creationId xmlns:a16="http://schemas.microsoft.com/office/drawing/2014/main" id="{15B0FD65-3A83-42AC-A7F6-C73E15D96081}"/>
              </a:ext>
            </a:extLst>
          </p:cNvPr>
          <p:cNvGraphicFramePr>
            <a:graphicFrameLocks noGrp="1"/>
          </p:cNvGraphicFramePr>
          <p:nvPr>
            <p:extLst>
              <p:ext uri="{D42A27DB-BD31-4B8C-83A1-F6EECF244321}">
                <p14:modId xmlns:p14="http://schemas.microsoft.com/office/powerpoint/2010/main" val="511534259"/>
              </p:ext>
            </p:extLst>
          </p:nvPr>
        </p:nvGraphicFramePr>
        <p:xfrm>
          <a:off x="3046412" y="1884998"/>
          <a:ext cx="8249943" cy="4208070"/>
        </p:xfrm>
        <a:graphic>
          <a:graphicData uri="http://schemas.openxmlformats.org/drawingml/2006/table">
            <a:tbl>
              <a:tblPr firstRow="1" firstCol="1" bandRow="1">
                <a:tableStyleId>{5C22544A-7EE6-4342-B048-85BDC9FD1C3A}</a:tableStyleId>
              </a:tblPr>
              <a:tblGrid>
                <a:gridCol w="946617">
                  <a:extLst>
                    <a:ext uri="{9D8B030D-6E8A-4147-A177-3AD203B41FA5}">
                      <a16:colId xmlns:a16="http://schemas.microsoft.com/office/drawing/2014/main" val="105735241"/>
                    </a:ext>
                  </a:extLst>
                </a:gridCol>
                <a:gridCol w="1809884">
                  <a:extLst>
                    <a:ext uri="{9D8B030D-6E8A-4147-A177-3AD203B41FA5}">
                      <a16:colId xmlns:a16="http://schemas.microsoft.com/office/drawing/2014/main" val="901643080"/>
                    </a:ext>
                  </a:extLst>
                </a:gridCol>
                <a:gridCol w="2286170">
                  <a:extLst>
                    <a:ext uri="{9D8B030D-6E8A-4147-A177-3AD203B41FA5}">
                      <a16:colId xmlns:a16="http://schemas.microsoft.com/office/drawing/2014/main" val="3952719808"/>
                    </a:ext>
                  </a:extLst>
                </a:gridCol>
                <a:gridCol w="2378025">
                  <a:extLst>
                    <a:ext uri="{9D8B030D-6E8A-4147-A177-3AD203B41FA5}">
                      <a16:colId xmlns:a16="http://schemas.microsoft.com/office/drawing/2014/main" val="2925727714"/>
                    </a:ext>
                  </a:extLst>
                </a:gridCol>
                <a:gridCol w="829247">
                  <a:extLst>
                    <a:ext uri="{9D8B030D-6E8A-4147-A177-3AD203B41FA5}">
                      <a16:colId xmlns:a16="http://schemas.microsoft.com/office/drawing/2014/main" val="3607596734"/>
                    </a:ext>
                  </a:extLst>
                </a:gridCol>
              </a:tblGrid>
              <a:tr h="480884">
                <a:tc>
                  <a:txBody>
                    <a:bodyPr/>
                    <a:lstStyle/>
                    <a:p>
                      <a:pPr marL="0" marR="0" algn="ctr">
                        <a:lnSpc>
                          <a:spcPct val="107000"/>
                        </a:lnSpc>
                        <a:spcBef>
                          <a:spcPts val="0"/>
                        </a:spcBef>
                        <a:spcAft>
                          <a:spcPts val="0"/>
                        </a:spcAft>
                      </a:pPr>
                      <a:r>
                        <a:rPr lang="en-US" sz="1400">
                          <a:effectLst/>
                        </a:rPr>
                        <a:t>No.</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Result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305705350"/>
                  </a:ext>
                </a:extLst>
              </a:tr>
              <a:tr h="1094518">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User Verification with new email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register their email with the system first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registered successfully in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2829513"/>
                  </a:ext>
                </a:extLst>
              </a:tr>
              <a:tr h="943480">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User Verification due to email is not registered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not allowed to access directly this page without registering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should be failed with “Registration error”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341234"/>
                  </a:ext>
                </a:extLst>
              </a:tr>
              <a:tr h="844594">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provide all the required fields in the form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successful if user fill all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85950766"/>
                  </a:ext>
                </a:extLst>
              </a:tr>
              <a:tr h="844594">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Failed to insert if required fields are empty,</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failed with “This field is required”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99011170"/>
                  </a:ext>
                </a:extLst>
              </a:tr>
            </a:tbl>
          </a:graphicData>
        </a:graphic>
      </p:graphicFrame>
    </p:spTree>
    <p:extLst>
      <p:ext uri="{BB962C8B-B14F-4D97-AF65-F5344CB8AC3E}">
        <p14:creationId xmlns:p14="http://schemas.microsoft.com/office/powerpoint/2010/main" val="2317018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805442" y="1884998"/>
            <a:ext cx="2122397" cy="671915"/>
          </a:xfrm>
          <a:prstGeom prst="rect">
            <a:avLst/>
          </a:prstGeom>
          <a:noFill/>
        </p:spPr>
        <p:txBody>
          <a:bodyPr wrap="square">
            <a:spAutoFit/>
          </a:bodyPr>
          <a:lstStyle/>
          <a:p>
            <a:pPr marL="0" marR="0">
              <a:lnSpc>
                <a:spcPct val="107000"/>
              </a:lnSpc>
              <a:spcBef>
                <a:spcPts val="1200"/>
              </a:spcBef>
              <a:spcAft>
                <a:spcPts val="0"/>
              </a:spcAft>
            </a:pP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User Educational</a:t>
            </a:r>
            <a:r>
              <a:rPr lang="en-US" b="1" u="sng" kern="0" dirty="0">
                <a:solidFill>
                  <a:srgbClr val="2F5496"/>
                </a:solidFill>
                <a:latin typeface="Calibri Light" panose="020F0302020204030204" pitchFamily="34" charset="0"/>
                <a:ea typeface="Times New Roman" panose="02020603050405020304" pitchFamily="18" charset="0"/>
                <a:cs typeface="Mangal" panose="02040503050203030202" pitchFamily="18" charset="0"/>
              </a:rPr>
              <a:t> details </a:t>
            </a: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Test Plans</a:t>
            </a:r>
            <a:endPar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4" name="Table 3">
            <a:extLst>
              <a:ext uri="{FF2B5EF4-FFF2-40B4-BE49-F238E27FC236}">
                <a16:creationId xmlns:a16="http://schemas.microsoft.com/office/drawing/2014/main" id="{15B0FD65-3A83-42AC-A7F6-C73E15D96081}"/>
              </a:ext>
            </a:extLst>
          </p:cNvPr>
          <p:cNvGraphicFramePr>
            <a:graphicFrameLocks noGrp="1"/>
          </p:cNvGraphicFramePr>
          <p:nvPr/>
        </p:nvGraphicFramePr>
        <p:xfrm>
          <a:off x="3046412" y="1884998"/>
          <a:ext cx="8249943" cy="4208070"/>
        </p:xfrm>
        <a:graphic>
          <a:graphicData uri="http://schemas.openxmlformats.org/drawingml/2006/table">
            <a:tbl>
              <a:tblPr firstRow="1" firstCol="1" bandRow="1">
                <a:tableStyleId>{5C22544A-7EE6-4342-B048-85BDC9FD1C3A}</a:tableStyleId>
              </a:tblPr>
              <a:tblGrid>
                <a:gridCol w="946617">
                  <a:extLst>
                    <a:ext uri="{9D8B030D-6E8A-4147-A177-3AD203B41FA5}">
                      <a16:colId xmlns:a16="http://schemas.microsoft.com/office/drawing/2014/main" val="105735241"/>
                    </a:ext>
                  </a:extLst>
                </a:gridCol>
                <a:gridCol w="1809884">
                  <a:extLst>
                    <a:ext uri="{9D8B030D-6E8A-4147-A177-3AD203B41FA5}">
                      <a16:colId xmlns:a16="http://schemas.microsoft.com/office/drawing/2014/main" val="901643080"/>
                    </a:ext>
                  </a:extLst>
                </a:gridCol>
                <a:gridCol w="2286170">
                  <a:extLst>
                    <a:ext uri="{9D8B030D-6E8A-4147-A177-3AD203B41FA5}">
                      <a16:colId xmlns:a16="http://schemas.microsoft.com/office/drawing/2014/main" val="3952719808"/>
                    </a:ext>
                  </a:extLst>
                </a:gridCol>
                <a:gridCol w="2378025">
                  <a:extLst>
                    <a:ext uri="{9D8B030D-6E8A-4147-A177-3AD203B41FA5}">
                      <a16:colId xmlns:a16="http://schemas.microsoft.com/office/drawing/2014/main" val="2925727714"/>
                    </a:ext>
                  </a:extLst>
                </a:gridCol>
                <a:gridCol w="829247">
                  <a:extLst>
                    <a:ext uri="{9D8B030D-6E8A-4147-A177-3AD203B41FA5}">
                      <a16:colId xmlns:a16="http://schemas.microsoft.com/office/drawing/2014/main" val="3607596734"/>
                    </a:ext>
                  </a:extLst>
                </a:gridCol>
              </a:tblGrid>
              <a:tr h="480884">
                <a:tc>
                  <a:txBody>
                    <a:bodyPr/>
                    <a:lstStyle/>
                    <a:p>
                      <a:pPr marL="0" marR="0" algn="ctr">
                        <a:lnSpc>
                          <a:spcPct val="107000"/>
                        </a:lnSpc>
                        <a:spcBef>
                          <a:spcPts val="0"/>
                        </a:spcBef>
                        <a:spcAft>
                          <a:spcPts val="0"/>
                        </a:spcAft>
                      </a:pPr>
                      <a:r>
                        <a:rPr lang="en-US" sz="1400">
                          <a:effectLst/>
                        </a:rPr>
                        <a:t>No.</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Result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305705350"/>
                  </a:ext>
                </a:extLst>
              </a:tr>
              <a:tr h="1094518">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User Verification with new email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register their email with the system first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registered successfully in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2829513"/>
                  </a:ext>
                </a:extLst>
              </a:tr>
              <a:tr h="943480">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User Verification due to email is not registered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not allowed to access directly this page without registering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should be failed with “Registration error”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341234"/>
                  </a:ext>
                </a:extLst>
              </a:tr>
              <a:tr h="844594">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provide all the required fields in the form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successful if user fill all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85950766"/>
                  </a:ext>
                </a:extLst>
              </a:tr>
              <a:tr h="844594">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Failed to insert if required fields are empty,</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failed with “This field is required”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99011170"/>
                  </a:ext>
                </a:extLst>
              </a:tr>
            </a:tbl>
          </a:graphicData>
        </a:graphic>
      </p:graphicFrame>
    </p:spTree>
    <p:extLst>
      <p:ext uri="{BB962C8B-B14F-4D97-AF65-F5344CB8AC3E}">
        <p14:creationId xmlns:p14="http://schemas.microsoft.com/office/powerpoint/2010/main" val="421718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DDAE-B51D-44AC-A36F-493AE2EEF419}"/>
              </a:ext>
            </a:extLst>
          </p:cNvPr>
          <p:cNvSpPr>
            <a:spLocks noGrp="1"/>
          </p:cNvSpPr>
          <p:nvPr>
            <p:ph type="title"/>
          </p:nvPr>
        </p:nvSpPr>
        <p:spPr>
          <a:xfrm>
            <a:off x="1097280" y="988906"/>
            <a:ext cx="10058400" cy="748454"/>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Project Definition</a:t>
            </a:r>
          </a:p>
        </p:txBody>
      </p:sp>
      <p:sp>
        <p:nvSpPr>
          <p:cNvPr id="3" name="Content Placeholder 2">
            <a:extLst>
              <a:ext uri="{FF2B5EF4-FFF2-40B4-BE49-F238E27FC236}">
                <a16:creationId xmlns:a16="http://schemas.microsoft.com/office/drawing/2014/main" id="{57760997-6890-4DEC-A111-0E9E8076707F}"/>
              </a:ext>
            </a:extLst>
          </p:cNvPr>
          <p:cNvSpPr>
            <a:spLocks noGrp="1"/>
          </p:cNvSpPr>
          <p:nvPr>
            <p:ph idx="1"/>
          </p:nvPr>
        </p:nvSpPr>
        <p:spPr>
          <a:xfrm>
            <a:off x="1097280" y="1845734"/>
            <a:ext cx="10058400" cy="2700508"/>
          </a:xfrm>
        </p:spPr>
        <p:txBody>
          <a:bodyPr>
            <a:normAutofit/>
          </a:bodyPr>
          <a:lstStyle/>
          <a:p>
            <a:pPr algn="just">
              <a:spcBef>
                <a:spcPts val="0"/>
              </a:spcBef>
              <a:spcAft>
                <a:spcPts val="0"/>
              </a:spcAft>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 The world is growing digitally, and for the job seekers there are more opportunities to seek employment.</a:t>
            </a:r>
            <a:endParaRPr lang="en-US" sz="1800" dirty="0">
              <a:solidFill>
                <a:schemeClr val="tx1"/>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dirty="0">
                <a:solidFill>
                  <a:schemeClr val="tx1"/>
                </a:solidFill>
                <a:effectLst/>
                <a:latin typeface="Arial" panose="020B0604020202020204" pitchFamily="34" charset="0"/>
                <a:ea typeface="Arial" panose="020B0604020202020204" pitchFamily="34" charset="0"/>
                <a:cs typeface="Arial" panose="020B0604020202020204" pitchFamily="34" charset="0"/>
              </a:rPr>
              <a:t> This system introduced the way of hiring the employees for the organization that contains all the information of the employees and according to their skill and job requirements, they get selected in the particular post.</a:t>
            </a:r>
          </a:p>
          <a:p>
            <a:pPr algn="just">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 The purpose of Portfolio management is the selection, prioritization and control of an organization's programmed and projects, in line with its strategic objectives and capacity to deliver. It is a collection of</a:t>
            </a:r>
            <a:r>
              <a:rPr lang="en-US" sz="1800" dirty="0">
                <a:solidFill>
                  <a:schemeClr val="tx1"/>
                </a:solidFill>
                <a:latin typeface="Arial" panose="020B0604020202020204" pitchFamily="34" charset="0"/>
                <a:cs typeface="Arial" panose="020B0604020202020204" pitchFamily="34" charset="0"/>
              </a:rPr>
              <a:t> </a:t>
            </a:r>
            <a:r>
              <a:rPr lang="en-US" sz="1800" b="0" i="0" u="none" strike="noStrike" dirty="0">
                <a:solidFill>
                  <a:schemeClr val="tx1"/>
                </a:solidFill>
                <a:effectLst/>
                <a:latin typeface="Arial" panose="020B0604020202020204" pitchFamily="34" charset="0"/>
                <a:cs typeface="Arial" panose="020B0604020202020204" pitchFamily="34" charset="0"/>
              </a:rPr>
              <a:t>projects and programmed used to structure and manage investments at an organizational or functional level to optimize strategic benefits or operational efficiency.</a:t>
            </a:r>
            <a:endParaRPr lang="en-US" sz="18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55BF616-2402-416D-8F8D-F2CDF5C11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310" y="4654616"/>
            <a:ext cx="1515328" cy="1515328"/>
          </a:xfrm>
          <a:prstGeom prst="rect">
            <a:avLst/>
          </a:prstGeom>
        </p:spPr>
      </p:pic>
    </p:spTree>
    <p:extLst>
      <p:ext uri="{BB962C8B-B14F-4D97-AF65-F5344CB8AC3E}">
        <p14:creationId xmlns:p14="http://schemas.microsoft.com/office/powerpoint/2010/main" val="383308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805442" y="1884998"/>
            <a:ext cx="2122397" cy="671915"/>
          </a:xfrm>
          <a:prstGeom prst="rect">
            <a:avLst/>
          </a:prstGeom>
          <a:noFill/>
        </p:spPr>
        <p:txBody>
          <a:bodyPr wrap="square">
            <a:spAutoFit/>
          </a:bodyPr>
          <a:lstStyle/>
          <a:p>
            <a:pPr marL="0" marR="0">
              <a:lnSpc>
                <a:spcPct val="107000"/>
              </a:lnSpc>
              <a:spcBef>
                <a:spcPts val="1200"/>
              </a:spcBef>
              <a:spcAft>
                <a:spcPts val="0"/>
              </a:spcAft>
            </a:pP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User </a:t>
            </a:r>
            <a:r>
              <a:rPr lang="en-US" b="1" u="sng" kern="0" dirty="0">
                <a:solidFill>
                  <a:srgbClr val="2F5496"/>
                </a:solidFill>
                <a:latin typeface="Calibri Light" panose="020F0302020204030204" pitchFamily="34" charset="0"/>
                <a:ea typeface="Times New Roman" panose="02020603050405020304" pitchFamily="18" charset="0"/>
                <a:cs typeface="Mangal" panose="02040503050203030202" pitchFamily="18" charset="0"/>
              </a:rPr>
              <a:t>Project details </a:t>
            </a: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Test Plans</a:t>
            </a:r>
            <a:endPar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4" name="Table 3">
            <a:extLst>
              <a:ext uri="{FF2B5EF4-FFF2-40B4-BE49-F238E27FC236}">
                <a16:creationId xmlns:a16="http://schemas.microsoft.com/office/drawing/2014/main" id="{15B0FD65-3A83-42AC-A7F6-C73E15D96081}"/>
              </a:ext>
            </a:extLst>
          </p:cNvPr>
          <p:cNvGraphicFramePr>
            <a:graphicFrameLocks noGrp="1"/>
          </p:cNvGraphicFramePr>
          <p:nvPr/>
        </p:nvGraphicFramePr>
        <p:xfrm>
          <a:off x="3046412" y="1884998"/>
          <a:ext cx="8249943" cy="4208070"/>
        </p:xfrm>
        <a:graphic>
          <a:graphicData uri="http://schemas.openxmlformats.org/drawingml/2006/table">
            <a:tbl>
              <a:tblPr firstRow="1" firstCol="1" bandRow="1">
                <a:tableStyleId>{5C22544A-7EE6-4342-B048-85BDC9FD1C3A}</a:tableStyleId>
              </a:tblPr>
              <a:tblGrid>
                <a:gridCol w="946617">
                  <a:extLst>
                    <a:ext uri="{9D8B030D-6E8A-4147-A177-3AD203B41FA5}">
                      <a16:colId xmlns:a16="http://schemas.microsoft.com/office/drawing/2014/main" val="105735241"/>
                    </a:ext>
                  </a:extLst>
                </a:gridCol>
                <a:gridCol w="1809884">
                  <a:extLst>
                    <a:ext uri="{9D8B030D-6E8A-4147-A177-3AD203B41FA5}">
                      <a16:colId xmlns:a16="http://schemas.microsoft.com/office/drawing/2014/main" val="901643080"/>
                    </a:ext>
                  </a:extLst>
                </a:gridCol>
                <a:gridCol w="2286170">
                  <a:extLst>
                    <a:ext uri="{9D8B030D-6E8A-4147-A177-3AD203B41FA5}">
                      <a16:colId xmlns:a16="http://schemas.microsoft.com/office/drawing/2014/main" val="3952719808"/>
                    </a:ext>
                  </a:extLst>
                </a:gridCol>
                <a:gridCol w="2378025">
                  <a:extLst>
                    <a:ext uri="{9D8B030D-6E8A-4147-A177-3AD203B41FA5}">
                      <a16:colId xmlns:a16="http://schemas.microsoft.com/office/drawing/2014/main" val="2925727714"/>
                    </a:ext>
                  </a:extLst>
                </a:gridCol>
                <a:gridCol w="829247">
                  <a:extLst>
                    <a:ext uri="{9D8B030D-6E8A-4147-A177-3AD203B41FA5}">
                      <a16:colId xmlns:a16="http://schemas.microsoft.com/office/drawing/2014/main" val="3607596734"/>
                    </a:ext>
                  </a:extLst>
                </a:gridCol>
              </a:tblGrid>
              <a:tr h="480884">
                <a:tc>
                  <a:txBody>
                    <a:bodyPr/>
                    <a:lstStyle/>
                    <a:p>
                      <a:pPr marL="0" marR="0" algn="ctr">
                        <a:lnSpc>
                          <a:spcPct val="107000"/>
                        </a:lnSpc>
                        <a:spcBef>
                          <a:spcPts val="0"/>
                        </a:spcBef>
                        <a:spcAft>
                          <a:spcPts val="0"/>
                        </a:spcAft>
                      </a:pPr>
                      <a:r>
                        <a:rPr lang="en-US" sz="1400">
                          <a:effectLst/>
                        </a:rPr>
                        <a:t>No.</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Result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305705350"/>
                  </a:ext>
                </a:extLst>
              </a:tr>
              <a:tr h="1094518">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User Verification with new email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register their email with the system first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registered successfully in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2829513"/>
                  </a:ext>
                </a:extLst>
              </a:tr>
              <a:tr h="943480">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User Verification due to email is not registered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not allowed to access directly this page without registering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should be failed with “Registration error”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341234"/>
                  </a:ext>
                </a:extLst>
              </a:tr>
              <a:tr h="844594">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provide all the required fields in the form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successful if user fill all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85950766"/>
                  </a:ext>
                </a:extLst>
              </a:tr>
              <a:tr h="844594">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Failed to insert if required fields are empty,</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failed with “This field is required”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99011170"/>
                  </a:ext>
                </a:extLst>
              </a:tr>
            </a:tbl>
          </a:graphicData>
        </a:graphic>
      </p:graphicFrame>
    </p:spTree>
    <p:extLst>
      <p:ext uri="{BB962C8B-B14F-4D97-AF65-F5344CB8AC3E}">
        <p14:creationId xmlns:p14="http://schemas.microsoft.com/office/powerpoint/2010/main" val="2085245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805442" y="1884998"/>
            <a:ext cx="2122397" cy="671915"/>
          </a:xfrm>
          <a:prstGeom prst="rect">
            <a:avLst/>
          </a:prstGeom>
          <a:noFill/>
        </p:spPr>
        <p:txBody>
          <a:bodyPr wrap="square">
            <a:spAutoFit/>
          </a:bodyPr>
          <a:lstStyle/>
          <a:p>
            <a:pPr marL="0" marR="0">
              <a:lnSpc>
                <a:spcPct val="107000"/>
              </a:lnSpc>
              <a:spcBef>
                <a:spcPts val="1200"/>
              </a:spcBef>
              <a:spcAft>
                <a:spcPts val="0"/>
              </a:spcAft>
            </a:pP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User Experience </a:t>
            </a:r>
            <a:r>
              <a:rPr lang="en-US" b="1" u="sng" kern="0" dirty="0">
                <a:solidFill>
                  <a:srgbClr val="2F5496"/>
                </a:solidFill>
                <a:latin typeface="Calibri Light" panose="020F0302020204030204" pitchFamily="34" charset="0"/>
                <a:ea typeface="Times New Roman" panose="02020603050405020304" pitchFamily="18" charset="0"/>
                <a:cs typeface="Mangal" panose="02040503050203030202" pitchFamily="18" charset="0"/>
              </a:rPr>
              <a:t>details </a:t>
            </a: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Test Plans</a:t>
            </a:r>
            <a:endPar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4" name="Table 3">
            <a:extLst>
              <a:ext uri="{FF2B5EF4-FFF2-40B4-BE49-F238E27FC236}">
                <a16:creationId xmlns:a16="http://schemas.microsoft.com/office/drawing/2014/main" id="{15B0FD65-3A83-42AC-A7F6-C73E15D96081}"/>
              </a:ext>
            </a:extLst>
          </p:cNvPr>
          <p:cNvGraphicFramePr>
            <a:graphicFrameLocks noGrp="1"/>
          </p:cNvGraphicFramePr>
          <p:nvPr/>
        </p:nvGraphicFramePr>
        <p:xfrm>
          <a:off x="3046412" y="1884998"/>
          <a:ext cx="8249943" cy="4208070"/>
        </p:xfrm>
        <a:graphic>
          <a:graphicData uri="http://schemas.openxmlformats.org/drawingml/2006/table">
            <a:tbl>
              <a:tblPr firstRow="1" firstCol="1" bandRow="1">
                <a:tableStyleId>{5C22544A-7EE6-4342-B048-85BDC9FD1C3A}</a:tableStyleId>
              </a:tblPr>
              <a:tblGrid>
                <a:gridCol w="946617">
                  <a:extLst>
                    <a:ext uri="{9D8B030D-6E8A-4147-A177-3AD203B41FA5}">
                      <a16:colId xmlns:a16="http://schemas.microsoft.com/office/drawing/2014/main" val="105735241"/>
                    </a:ext>
                  </a:extLst>
                </a:gridCol>
                <a:gridCol w="1809884">
                  <a:extLst>
                    <a:ext uri="{9D8B030D-6E8A-4147-A177-3AD203B41FA5}">
                      <a16:colId xmlns:a16="http://schemas.microsoft.com/office/drawing/2014/main" val="901643080"/>
                    </a:ext>
                  </a:extLst>
                </a:gridCol>
                <a:gridCol w="2286170">
                  <a:extLst>
                    <a:ext uri="{9D8B030D-6E8A-4147-A177-3AD203B41FA5}">
                      <a16:colId xmlns:a16="http://schemas.microsoft.com/office/drawing/2014/main" val="3952719808"/>
                    </a:ext>
                  </a:extLst>
                </a:gridCol>
                <a:gridCol w="2378025">
                  <a:extLst>
                    <a:ext uri="{9D8B030D-6E8A-4147-A177-3AD203B41FA5}">
                      <a16:colId xmlns:a16="http://schemas.microsoft.com/office/drawing/2014/main" val="2925727714"/>
                    </a:ext>
                  </a:extLst>
                </a:gridCol>
                <a:gridCol w="829247">
                  <a:extLst>
                    <a:ext uri="{9D8B030D-6E8A-4147-A177-3AD203B41FA5}">
                      <a16:colId xmlns:a16="http://schemas.microsoft.com/office/drawing/2014/main" val="3607596734"/>
                    </a:ext>
                  </a:extLst>
                </a:gridCol>
              </a:tblGrid>
              <a:tr h="480884">
                <a:tc>
                  <a:txBody>
                    <a:bodyPr/>
                    <a:lstStyle/>
                    <a:p>
                      <a:pPr marL="0" marR="0" algn="ctr">
                        <a:lnSpc>
                          <a:spcPct val="107000"/>
                        </a:lnSpc>
                        <a:spcBef>
                          <a:spcPts val="0"/>
                        </a:spcBef>
                        <a:spcAft>
                          <a:spcPts val="0"/>
                        </a:spcAft>
                      </a:pPr>
                      <a:r>
                        <a:rPr lang="en-US" sz="1400">
                          <a:effectLst/>
                        </a:rPr>
                        <a:t>No.</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Result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305705350"/>
                  </a:ext>
                </a:extLst>
              </a:tr>
              <a:tr h="1094518">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User Verification with new email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register their email with the system first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registered successfully in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2829513"/>
                  </a:ext>
                </a:extLst>
              </a:tr>
              <a:tr h="943480">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User Verification due to email is not registered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not allowed to access directly this page without registering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should be failed with “Registration error”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341234"/>
                  </a:ext>
                </a:extLst>
              </a:tr>
              <a:tr h="844594">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provide all the required fields in the form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successful if user fill all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85950766"/>
                  </a:ext>
                </a:extLst>
              </a:tr>
              <a:tr h="844594">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Failed to insert if required fields are empty,</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failed with “This field is required”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99011170"/>
                  </a:ext>
                </a:extLst>
              </a:tr>
            </a:tbl>
          </a:graphicData>
        </a:graphic>
      </p:graphicFrame>
    </p:spTree>
    <p:extLst>
      <p:ext uri="{BB962C8B-B14F-4D97-AF65-F5344CB8AC3E}">
        <p14:creationId xmlns:p14="http://schemas.microsoft.com/office/powerpoint/2010/main" val="1419815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805442" y="1884998"/>
            <a:ext cx="2122397" cy="671915"/>
          </a:xfrm>
          <a:prstGeom prst="rect">
            <a:avLst/>
          </a:prstGeom>
          <a:noFill/>
        </p:spPr>
        <p:txBody>
          <a:bodyPr wrap="square">
            <a:spAutoFit/>
          </a:bodyPr>
          <a:lstStyle/>
          <a:p>
            <a:pPr marL="0" marR="0">
              <a:lnSpc>
                <a:spcPct val="107000"/>
              </a:lnSpc>
              <a:spcBef>
                <a:spcPts val="1200"/>
              </a:spcBef>
              <a:spcAft>
                <a:spcPts val="0"/>
              </a:spcAft>
            </a:pP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User Achievement </a:t>
            </a:r>
            <a:r>
              <a:rPr lang="en-US" b="1" u="sng" kern="0" dirty="0">
                <a:solidFill>
                  <a:srgbClr val="2F5496"/>
                </a:solidFill>
                <a:latin typeface="Calibri Light" panose="020F0302020204030204" pitchFamily="34" charset="0"/>
                <a:ea typeface="Times New Roman" panose="02020603050405020304" pitchFamily="18" charset="0"/>
                <a:cs typeface="Mangal" panose="02040503050203030202" pitchFamily="18" charset="0"/>
              </a:rPr>
              <a:t>details </a:t>
            </a:r>
            <a:r>
              <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Test Plans</a:t>
            </a:r>
            <a:endPar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4" name="Table 3">
            <a:extLst>
              <a:ext uri="{FF2B5EF4-FFF2-40B4-BE49-F238E27FC236}">
                <a16:creationId xmlns:a16="http://schemas.microsoft.com/office/drawing/2014/main" id="{15B0FD65-3A83-42AC-A7F6-C73E15D96081}"/>
              </a:ext>
            </a:extLst>
          </p:cNvPr>
          <p:cNvGraphicFramePr>
            <a:graphicFrameLocks noGrp="1"/>
          </p:cNvGraphicFramePr>
          <p:nvPr/>
        </p:nvGraphicFramePr>
        <p:xfrm>
          <a:off x="3046412" y="1884998"/>
          <a:ext cx="8249943" cy="4208070"/>
        </p:xfrm>
        <a:graphic>
          <a:graphicData uri="http://schemas.openxmlformats.org/drawingml/2006/table">
            <a:tbl>
              <a:tblPr firstRow="1" firstCol="1" bandRow="1">
                <a:tableStyleId>{5C22544A-7EE6-4342-B048-85BDC9FD1C3A}</a:tableStyleId>
              </a:tblPr>
              <a:tblGrid>
                <a:gridCol w="946617">
                  <a:extLst>
                    <a:ext uri="{9D8B030D-6E8A-4147-A177-3AD203B41FA5}">
                      <a16:colId xmlns:a16="http://schemas.microsoft.com/office/drawing/2014/main" val="105735241"/>
                    </a:ext>
                  </a:extLst>
                </a:gridCol>
                <a:gridCol w="1809884">
                  <a:extLst>
                    <a:ext uri="{9D8B030D-6E8A-4147-A177-3AD203B41FA5}">
                      <a16:colId xmlns:a16="http://schemas.microsoft.com/office/drawing/2014/main" val="901643080"/>
                    </a:ext>
                  </a:extLst>
                </a:gridCol>
                <a:gridCol w="2286170">
                  <a:extLst>
                    <a:ext uri="{9D8B030D-6E8A-4147-A177-3AD203B41FA5}">
                      <a16:colId xmlns:a16="http://schemas.microsoft.com/office/drawing/2014/main" val="3952719808"/>
                    </a:ext>
                  </a:extLst>
                </a:gridCol>
                <a:gridCol w="2378025">
                  <a:extLst>
                    <a:ext uri="{9D8B030D-6E8A-4147-A177-3AD203B41FA5}">
                      <a16:colId xmlns:a16="http://schemas.microsoft.com/office/drawing/2014/main" val="2925727714"/>
                    </a:ext>
                  </a:extLst>
                </a:gridCol>
                <a:gridCol w="829247">
                  <a:extLst>
                    <a:ext uri="{9D8B030D-6E8A-4147-A177-3AD203B41FA5}">
                      <a16:colId xmlns:a16="http://schemas.microsoft.com/office/drawing/2014/main" val="3607596734"/>
                    </a:ext>
                  </a:extLst>
                </a:gridCol>
              </a:tblGrid>
              <a:tr h="480884">
                <a:tc>
                  <a:txBody>
                    <a:bodyPr/>
                    <a:lstStyle/>
                    <a:p>
                      <a:pPr marL="0" marR="0" algn="ctr">
                        <a:lnSpc>
                          <a:spcPct val="107000"/>
                        </a:lnSpc>
                        <a:spcBef>
                          <a:spcPts val="0"/>
                        </a:spcBef>
                        <a:spcAft>
                          <a:spcPts val="0"/>
                        </a:spcAft>
                      </a:pPr>
                      <a:r>
                        <a:rPr lang="en-US" sz="1400">
                          <a:effectLst/>
                        </a:rPr>
                        <a:t>No.</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Result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305705350"/>
                  </a:ext>
                </a:extLst>
              </a:tr>
              <a:tr h="1094518">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User Verification with new email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register their email with the system first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registered successfully in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2829513"/>
                  </a:ext>
                </a:extLst>
              </a:tr>
              <a:tr h="943480">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User Verification due to email is not registered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is not allowed to access directly this page without registering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should be failed with “Registration error”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341234"/>
                  </a:ext>
                </a:extLst>
              </a:tr>
              <a:tr h="844594">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User have to provide all the required fields in the form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successful if user fill all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85950766"/>
                  </a:ext>
                </a:extLst>
              </a:tr>
              <a:tr h="844594">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for filling required fields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Failed to insert if required fields are empty,</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Process failed with “This field is required”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99011170"/>
                  </a:ext>
                </a:extLst>
              </a:tr>
            </a:tbl>
          </a:graphicData>
        </a:graphic>
      </p:graphicFrame>
    </p:spTree>
    <p:extLst>
      <p:ext uri="{BB962C8B-B14F-4D97-AF65-F5344CB8AC3E}">
        <p14:creationId xmlns:p14="http://schemas.microsoft.com/office/powerpoint/2010/main" val="1019209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805442" y="1884998"/>
            <a:ext cx="2122397" cy="671915"/>
          </a:xfrm>
          <a:prstGeom prst="rect">
            <a:avLst/>
          </a:prstGeom>
          <a:noFill/>
        </p:spPr>
        <p:txBody>
          <a:bodyPr wrap="square">
            <a:spAutoFit/>
          </a:bodyPr>
          <a:lstStyle/>
          <a:p>
            <a:pPr marL="0" marR="0">
              <a:lnSpc>
                <a:spcPct val="107000"/>
              </a:lnSpc>
              <a:spcBef>
                <a:spcPts val="1200"/>
              </a:spcBef>
              <a:spcAft>
                <a:spcPts val="0"/>
              </a:spcAft>
            </a:pPr>
            <a:r>
              <a:rPr lang="en-IN"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Admin Login Test Plans</a:t>
            </a:r>
            <a:endPar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3" name="Table 2">
            <a:extLst>
              <a:ext uri="{FF2B5EF4-FFF2-40B4-BE49-F238E27FC236}">
                <a16:creationId xmlns:a16="http://schemas.microsoft.com/office/drawing/2014/main" id="{BD659284-FE32-44FA-878F-37DF874B74E5}"/>
              </a:ext>
            </a:extLst>
          </p:cNvPr>
          <p:cNvGraphicFramePr>
            <a:graphicFrameLocks noGrp="1"/>
          </p:cNvGraphicFramePr>
          <p:nvPr>
            <p:extLst>
              <p:ext uri="{D42A27DB-BD31-4B8C-83A1-F6EECF244321}">
                <p14:modId xmlns:p14="http://schemas.microsoft.com/office/powerpoint/2010/main" val="1589896014"/>
              </p:ext>
            </p:extLst>
          </p:nvPr>
        </p:nvGraphicFramePr>
        <p:xfrm>
          <a:off x="3770646" y="1846264"/>
          <a:ext cx="8046215" cy="4410750"/>
        </p:xfrm>
        <a:graphic>
          <a:graphicData uri="http://schemas.openxmlformats.org/drawingml/2006/table">
            <a:tbl>
              <a:tblPr firstRow="1" firstCol="1" bandRow="1">
                <a:tableStyleId>{5C22544A-7EE6-4342-B048-85BDC9FD1C3A}</a:tableStyleId>
              </a:tblPr>
              <a:tblGrid>
                <a:gridCol w="746952">
                  <a:extLst>
                    <a:ext uri="{9D8B030D-6E8A-4147-A177-3AD203B41FA5}">
                      <a16:colId xmlns:a16="http://schemas.microsoft.com/office/drawing/2014/main" val="3278916659"/>
                    </a:ext>
                  </a:extLst>
                </a:gridCol>
                <a:gridCol w="2103150">
                  <a:extLst>
                    <a:ext uri="{9D8B030D-6E8A-4147-A177-3AD203B41FA5}">
                      <a16:colId xmlns:a16="http://schemas.microsoft.com/office/drawing/2014/main" val="2785927521"/>
                    </a:ext>
                  </a:extLst>
                </a:gridCol>
                <a:gridCol w="2253374">
                  <a:extLst>
                    <a:ext uri="{9D8B030D-6E8A-4147-A177-3AD203B41FA5}">
                      <a16:colId xmlns:a16="http://schemas.microsoft.com/office/drawing/2014/main" val="2524104451"/>
                    </a:ext>
                  </a:extLst>
                </a:gridCol>
                <a:gridCol w="2178262">
                  <a:extLst>
                    <a:ext uri="{9D8B030D-6E8A-4147-A177-3AD203B41FA5}">
                      <a16:colId xmlns:a16="http://schemas.microsoft.com/office/drawing/2014/main" val="1034279852"/>
                    </a:ext>
                  </a:extLst>
                </a:gridCol>
                <a:gridCol w="764477">
                  <a:extLst>
                    <a:ext uri="{9D8B030D-6E8A-4147-A177-3AD203B41FA5}">
                      <a16:colId xmlns:a16="http://schemas.microsoft.com/office/drawing/2014/main" val="3247505699"/>
                    </a:ext>
                  </a:extLst>
                </a:gridCol>
              </a:tblGrid>
              <a:tr h="400821">
                <a:tc>
                  <a:txBody>
                    <a:bodyPr/>
                    <a:lstStyle/>
                    <a:p>
                      <a:pPr marL="0" marR="0" algn="ctr">
                        <a:lnSpc>
                          <a:spcPct val="107000"/>
                        </a:lnSpc>
                        <a:spcBef>
                          <a:spcPts val="0"/>
                        </a:spcBef>
                        <a:spcAft>
                          <a:spcPts val="0"/>
                        </a:spcAft>
                      </a:pPr>
                      <a:r>
                        <a:rPr lang="en-US" sz="1400">
                          <a:effectLst/>
                        </a:rPr>
                        <a:t>No.</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Result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700744561"/>
                  </a:ext>
                </a:extLst>
              </a:tr>
              <a:tr h="844598">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Admin Verification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The login to the system should be tried with the login assigned by the system and the correct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should be successful and the Admin should enter in to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3737828169"/>
                  </a:ext>
                </a:extLst>
              </a:tr>
              <a:tr h="763400">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Admin Verification due to wrong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to the system with a wrong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should fail with an error ‘Invalid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3514213565"/>
                  </a:ext>
                </a:extLst>
              </a:tr>
              <a:tr h="781165">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Admin Verification due to invalid login id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to the system with an invalid login id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Login should fail with an error ‘Invalid Admin id’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3793715533"/>
                  </a:ext>
                </a:extLst>
              </a:tr>
              <a:tr h="781165">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to remember username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Using cookies verified username is remembered by the system for 3 days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Used to help faster login facility to the user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521761795"/>
                  </a:ext>
                </a:extLst>
              </a:tr>
              <a:tr h="781165">
                <a:tc>
                  <a:txBody>
                    <a:bodyPr/>
                    <a:lstStyle/>
                    <a:p>
                      <a:pPr marL="0" marR="0" lvl="0" indent="0" algn="l">
                        <a:lnSpc>
                          <a:spcPct val="107000"/>
                        </a:lnSpc>
                        <a:spcBef>
                          <a:spcPts val="0"/>
                        </a:spcBef>
                        <a:spcAft>
                          <a:spcPts val="0"/>
                        </a:spcAft>
                        <a:buFont typeface="+mj-lt"/>
                        <a:buNone/>
                      </a:pPr>
                      <a:r>
                        <a:rPr lang="en-US" sz="1400" dirty="0">
                          <a:effectLst/>
                        </a:rPr>
                        <a:t> T5.</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to remember username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If email is not verified then cookie will not be created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Unable to remember the username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extLst>
                  <a:ext uri="{0D108BD9-81ED-4DB2-BD59-A6C34878D82A}">
                    <a16:rowId xmlns:a16="http://schemas.microsoft.com/office/drawing/2014/main" val="929121708"/>
                  </a:ext>
                </a:extLst>
              </a:tr>
            </a:tbl>
          </a:graphicData>
        </a:graphic>
      </p:graphicFrame>
    </p:spTree>
    <p:extLst>
      <p:ext uri="{BB962C8B-B14F-4D97-AF65-F5344CB8AC3E}">
        <p14:creationId xmlns:p14="http://schemas.microsoft.com/office/powerpoint/2010/main" val="2751201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F4D-5AF9-4B9F-816A-1AF02CB35951}"/>
              </a:ext>
            </a:extLst>
          </p:cNvPr>
          <p:cNvSpPr>
            <a:spLocks noGrp="1"/>
          </p:cNvSpPr>
          <p:nvPr>
            <p:ph type="title"/>
          </p:nvPr>
        </p:nvSpPr>
        <p:spPr>
          <a:xfrm>
            <a:off x="1237956" y="1028700"/>
            <a:ext cx="10058400" cy="559191"/>
          </a:xfrm>
        </p:spPr>
        <p:txBody>
          <a:bodyPr>
            <a:normAutofit/>
          </a:bodyPr>
          <a:lstStyle/>
          <a:p>
            <a:r>
              <a:rPr lang="en-IN" sz="2400" dirty="0">
                <a:solidFill>
                  <a:schemeClr val="tx1"/>
                </a:solidFill>
                <a:latin typeface="Arial" panose="020B0604020202020204" pitchFamily="34" charset="0"/>
                <a:cs typeface="Arial" panose="020B0604020202020204" pitchFamily="34" charset="0"/>
              </a:rPr>
              <a:t>Test Plans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3FCF49-AE43-4EAC-A5E4-732F1580298B}"/>
              </a:ext>
            </a:extLst>
          </p:cNvPr>
          <p:cNvSpPr txBox="1"/>
          <p:nvPr/>
        </p:nvSpPr>
        <p:spPr>
          <a:xfrm>
            <a:off x="805442" y="1884998"/>
            <a:ext cx="2122397" cy="671915"/>
          </a:xfrm>
          <a:prstGeom prst="rect">
            <a:avLst/>
          </a:prstGeom>
          <a:noFill/>
        </p:spPr>
        <p:txBody>
          <a:bodyPr wrap="square">
            <a:spAutoFit/>
          </a:bodyPr>
          <a:lstStyle/>
          <a:p>
            <a:pPr marL="0" marR="0">
              <a:lnSpc>
                <a:spcPct val="107000"/>
              </a:lnSpc>
              <a:spcBef>
                <a:spcPts val="1200"/>
              </a:spcBef>
              <a:spcAft>
                <a:spcPts val="0"/>
              </a:spcAft>
            </a:pPr>
            <a:r>
              <a:rPr lang="en-IN"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Admin Forgot password Test Plans</a:t>
            </a:r>
            <a:endParaRPr lang="en-US" sz="1800" b="1" u="sng"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p:txBody>
      </p:sp>
      <p:graphicFrame>
        <p:nvGraphicFramePr>
          <p:cNvPr id="4" name="Table 3">
            <a:extLst>
              <a:ext uri="{FF2B5EF4-FFF2-40B4-BE49-F238E27FC236}">
                <a16:creationId xmlns:a16="http://schemas.microsoft.com/office/drawing/2014/main" id="{AF9C7F0C-B2A6-40A8-8BAE-3E257028909D}"/>
              </a:ext>
            </a:extLst>
          </p:cNvPr>
          <p:cNvGraphicFramePr>
            <a:graphicFrameLocks noGrp="1"/>
          </p:cNvGraphicFramePr>
          <p:nvPr>
            <p:extLst>
              <p:ext uri="{D42A27DB-BD31-4B8C-83A1-F6EECF244321}">
                <p14:modId xmlns:p14="http://schemas.microsoft.com/office/powerpoint/2010/main" val="3268700061"/>
              </p:ext>
            </p:extLst>
          </p:nvPr>
        </p:nvGraphicFramePr>
        <p:xfrm>
          <a:off x="3498550" y="1793509"/>
          <a:ext cx="8001789" cy="4411267"/>
        </p:xfrm>
        <a:graphic>
          <a:graphicData uri="http://schemas.openxmlformats.org/drawingml/2006/table">
            <a:tbl>
              <a:tblPr firstRow="1" firstCol="1" bandRow="1">
                <a:tableStyleId>{5C22544A-7EE6-4342-B048-85BDC9FD1C3A}</a:tableStyleId>
              </a:tblPr>
              <a:tblGrid>
                <a:gridCol w="918144">
                  <a:extLst>
                    <a:ext uri="{9D8B030D-6E8A-4147-A177-3AD203B41FA5}">
                      <a16:colId xmlns:a16="http://schemas.microsoft.com/office/drawing/2014/main" val="3206348662"/>
                    </a:ext>
                  </a:extLst>
                </a:gridCol>
                <a:gridCol w="1755444">
                  <a:extLst>
                    <a:ext uri="{9D8B030D-6E8A-4147-A177-3AD203B41FA5}">
                      <a16:colId xmlns:a16="http://schemas.microsoft.com/office/drawing/2014/main" val="3758547010"/>
                    </a:ext>
                  </a:extLst>
                </a:gridCol>
                <a:gridCol w="2217403">
                  <a:extLst>
                    <a:ext uri="{9D8B030D-6E8A-4147-A177-3AD203B41FA5}">
                      <a16:colId xmlns:a16="http://schemas.microsoft.com/office/drawing/2014/main" val="2714340974"/>
                    </a:ext>
                  </a:extLst>
                </a:gridCol>
                <a:gridCol w="2083764">
                  <a:extLst>
                    <a:ext uri="{9D8B030D-6E8A-4147-A177-3AD203B41FA5}">
                      <a16:colId xmlns:a16="http://schemas.microsoft.com/office/drawing/2014/main" val="498481502"/>
                    </a:ext>
                  </a:extLst>
                </a:gridCol>
                <a:gridCol w="1027034">
                  <a:extLst>
                    <a:ext uri="{9D8B030D-6E8A-4147-A177-3AD203B41FA5}">
                      <a16:colId xmlns:a16="http://schemas.microsoft.com/office/drawing/2014/main" val="4069745235"/>
                    </a:ext>
                  </a:extLst>
                </a:gridCol>
              </a:tblGrid>
              <a:tr h="355620">
                <a:tc>
                  <a:txBody>
                    <a:bodyPr/>
                    <a:lstStyle/>
                    <a:p>
                      <a:pPr marL="0" marR="0" algn="ctr">
                        <a:lnSpc>
                          <a:spcPct val="107000"/>
                        </a:lnSpc>
                        <a:spcBef>
                          <a:spcPts val="0"/>
                        </a:spcBef>
                        <a:spcAft>
                          <a:spcPts val="0"/>
                        </a:spcAft>
                      </a:pPr>
                      <a:r>
                        <a:rPr lang="en-US" sz="1400">
                          <a:effectLst/>
                        </a:rPr>
                        <a:t>No.</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Testcase Title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Expected Outcomes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Result</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1530500600"/>
                  </a:ext>
                </a:extLst>
              </a:tr>
              <a:tr h="809412">
                <a:tc>
                  <a:txBody>
                    <a:bodyPr/>
                    <a:lstStyle/>
                    <a:p>
                      <a:pPr marL="0" marR="0" lvl="0" indent="0" algn="l">
                        <a:lnSpc>
                          <a:spcPct val="107000"/>
                        </a:lnSpc>
                        <a:spcBef>
                          <a:spcPts val="0"/>
                        </a:spcBef>
                        <a:spcAft>
                          <a:spcPts val="0"/>
                        </a:spcAft>
                        <a:buFont typeface="+mj-lt"/>
                        <a:buNone/>
                      </a:pPr>
                      <a:r>
                        <a:rPr lang="en-US" sz="1400" dirty="0">
                          <a:effectLst/>
                        </a:rPr>
                        <a:t> 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Admin Verification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Forgot password will only works on the registered admins with the system</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Email verification should be successful</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1423050241"/>
                  </a:ext>
                </a:extLst>
              </a:tr>
              <a:tr h="697717">
                <a:tc>
                  <a:txBody>
                    <a:bodyPr/>
                    <a:lstStyle/>
                    <a:p>
                      <a:pPr marL="0" marR="0" lvl="0" indent="0" algn="l">
                        <a:lnSpc>
                          <a:spcPct val="107000"/>
                        </a:lnSpc>
                        <a:spcBef>
                          <a:spcPts val="0"/>
                        </a:spcBef>
                        <a:spcAft>
                          <a:spcPts val="0"/>
                        </a:spcAft>
                        <a:buFont typeface="+mj-lt"/>
                        <a:buNone/>
                      </a:pPr>
                      <a:r>
                        <a:rPr lang="en-US" sz="1400" dirty="0">
                          <a:effectLst/>
                        </a:rPr>
                        <a:t> T2.</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admin Verification due to invalid login id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If admin is not registered with the system. Wrong email provided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Process should be failed with “Invalid email”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788920593"/>
                  </a:ext>
                </a:extLst>
              </a:tr>
              <a:tr h="624589">
                <a:tc>
                  <a:txBody>
                    <a:bodyPr/>
                    <a:lstStyle/>
                    <a:p>
                      <a:pPr marL="0" marR="0" lvl="0" indent="0" algn="l">
                        <a:lnSpc>
                          <a:spcPct val="107000"/>
                        </a:lnSpc>
                        <a:spcBef>
                          <a:spcPts val="0"/>
                        </a:spcBef>
                        <a:spcAft>
                          <a:spcPts val="0"/>
                        </a:spcAft>
                        <a:buFont typeface="+mj-lt"/>
                        <a:buNone/>
                      </a:pPr>
                      <a:r>
                        <a:rPr lang="en-US" sz="1400" dirty="0">
                          <a:effectLst/>
                        </a:rPr>
                        <a:t> T3.</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for valid captcha code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Captcha code is for the security purpose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It will help to render to change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1842470046"/>
                  </a:ext>
                </a:extLst>
              </a:tr>
              <a:tr h="624589">
                <a:tc>
                  <a:txBody>
                    <a:bodyPr/>
                    <a:lstStyle/>
                    <a:p>
                      <a:pPr marL="0" marR="0" lvl="0" indent="0" algn="l">
                        <a:lnSpc>
                          <a:spcPct val="107000"/>
                        </a:lnSpc>
                        <a:spcBef>
                          <a:spcPts val="0"/>
                        </a:spcBef>
                        <a:spcAft>
                          <a:spcPts val="0"/>
                        </a:spcAft>
                        <a:buFont typeface="+mj-lt"/>
                        <a:buNone/>
                      </a:pPr>
                      <a:r>
                        <a:rPr lang="en-US" sz="1400" dirty="0">
                          <a:effectLst/>
                        </a:rPr>
                        <a:t> T4.</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captcha code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Failed to provide valid captcha, not moving further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Process failed with “Invalid captcha”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Failed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1771455309"/>
                  </a:ext>
                </a:extLst>
              </a:tr>
              <a:tr h="624589">
                <a:tc>
                  <a:txBody>
                    <a:bodyPr/>
                    <a:lstStyle/>
                    <a:p>
                      <a:pPr marL="0" marR="0" lvl="0" indent="0" algn="l">
                        <a:lnSpc>
                          <a:spcPct val="107000"/>
                        </a:lnSpc>
                        <a:spcBef>
                          <a:spcPts val="0"/>
                        </a:spcBef>
                        <a:spcAft>
                          <a:spcPts val="0"/>
                        </a:spcAft>
                        <a:buFont typeface="+mj-lt"/>
                        <a:buNone/>
                      </a:pPr>
                      <a:r>
                        <a:rPr lang="en-US" sz="1400" dirty="0">
                          <a:effectLst/>
                        </a:rPr>
                        <a:t> T5.</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Successful confirm password verification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Confirm password should matched with new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Changing password should be succeed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a:effectLst/>
                        </a:rPr>
                        <a:t>Passed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1377882814"/>
                  </a:ext>
                </a:extLst>
              </a:tr>
              <a:tr h="624589">
                <a:tc>
                  <a:txBody>
                    <a:bodyPr/>
                    <a:lstStyle/>
                    <a:p>
                      <a:pPr marL="0" marR="0" lvl="0" indent="0" algn="l">
                        <a:lnSpc>
                          <a:spcPct val="107000"/>
                        </a:lnSpc>
                        <a:spcBef>
                          <a:spcPts val="0"/>
                        </a:spcBef>
                        <a:spcAft>
                          <a:spcPts val="0"/>
                        </a:spcAft>
                        <a:buFont typeface="+mj-lt"/>
                        <a:buNone/>
                      </a:pPr>
                      <a:r>
                        <a:rPr lang="en-US" sz="1400" dirty="0">
                          <a:effectLst/>
                        </a:rPr>
                        <a:t> T6.</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2774" marR="52774" marT="0" marB="0" anchor="ctr"/>
                </a:tc>
                <a:tc>
                  <a:txBody>
                    <a:bodyPr/>
                    <a:lstStyle/>
                    <a:p>
                      <a:pPr marL="0" marR="0" algn="just">
                        <a:lnSpc>
                          <a:spcPct val="107000"/>
                        </a:lnSpc>
                        <a:spcBef>
                          <a:spcPts val="0"/>
                        </a:spcBef>
                        <a:spcAft>
                          <a:spcPts val="0"/>
                        </a:spcAft>
                      </a:pPr>
                      <a:r>
                        <a:rPr lang="en-US" sz="1400">
                          <a:effectLst/>
                        </a:rPr>
                        <a:t>Unsuccessful confirm password verification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Confirm password is not matched with the new password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just">
                        <a:lnSpc>
                          <a:spcPct val="107000"/>
                        </a:lnSpc>
                        <a:spcBef>
                          <a:spcPts val="0"/>
                        </a:spcBef>
                        <a:spcAft>
                          <a:spcPts val="0"/>
                        </a:spcAft>
                      </a:pPr>
                      <a:r>
                        <a:rPr lang="en-US" sz="1400">
                          <a:effectLst/>
                        </a:rPr>
                        <a:t>Process failed with “Password is not matching” error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tc>
                  <a:txBody>
                    <a:bodyPr/>
                    <a:lstStyle/>
                    <a:p>
                      <a:pPr marL="0" marR="0" algn="ctr">
                        <a:lnSpc>
                          <a:spcPct val="107000"/>
                        </a:lnSpc>
                        <a:spcBef>
                          <a:spcPts val="0"/>
                        </a:spcBef>
                        <a:spcAft>
                          <a:spcPts val="0"/>
                        </a:spcAft>
                      </a:pPr>
                      <a:r>
                        <a:rPr lang="en-US" sz="1400" dirty="0">
                          <a:effectLst/>
                        </a:rPr>
                        <a:t>Failed</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49897" marR="49897" marT="0" marB="0" anchor="ctr"/>
                </a:tc>
                <a:extLst>
                  <a:ext uri="{0D108BD9-81ED-4DB2-BD59-A6C34878D82A}">
                    <a16:rowId xmlns:a16="http://schemas.microsoft.com/office/drawing/2014/main" val="796674702"/>
                  </a:ext>
                </a:extLst>
              </a:tr>
            </a:tbl>
          </a:graphicData>
        </a:graphic>
      </p:graphicFrame>
    </p:spTree>
    <p:extLst>
      <p:ext uri="{BB962C8B-B14F-4D97-AF65-F5344CB8AC3E}">
        <p14:creationId xmlns:p14="http://schemas.microsoft.com/office/powerpoint/2010/main" val="1094178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4572B2-7C72-4DDF-8D7D-D4FDF9528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562" y="2347912"/>
            <a:ext cx="9286875" cy="2162175"/>
          </a:xfrm>
          <a:prstGeom prst="rect">
            <a:avLst/>
          </a:prstGeom>
        </p:spPr>
      </p:pic>
    </p:spTree>
    <p:extLst>
      <p:ext uri="{BB962C8B-B14F-4D97-AF65-F5344CB8AC3E}">
        <p14:creationId xmlns:p14="http://schemas.microsoft.com/office/powerpoint/2010/main" val="187320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D8C2-06DE-45CD-AC36-00E20EDDB16C}"/>
              </a:ext>
            </a:extLst>
          </p:cNvPr>
          <p:cNvSpPr>
            <a:spLocks noGrp="1"/>
          </p:cNvSpPr>
          <p:nvPr>
            <p:ph type="title"/>
          </p:nvPr>
        </p:nvSpPr>
        <p:spPr>
          <a:xfrm>
            <a:off x="1097280" y="988906"/>
            <a:ext cx="10058400" cy="748454"/>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Project Requirements</a:t>
            </a:r>
          </a:p>
        </p:txBody>
      </p:sp>
      <p:sp>
        <p:nvSpPr>
          <p:cNvPr id="3" name="Content Placeholder 2">
            <a:extLst>
              <a:ext uri="{FF2B5EF4-FFF2-40B4-BE49-F238E27FC236}">
                <a16:creationId xmlns:a16="http://schemas.microsoft.com/office/drawing/2014/main" id="{E045EEC4-8F71-4F16-852E-A82711E9DA97}"/>
              </a:ext>
            </a:extLst>
          </p:cNvPr>
          <p:cNvSpPr>
            <a:spLocks noGrp="1"/>
          </p:cNvSpPr>
          <p:nvPr>
            <p:ph idx="1"/>
          </p:nvPr>
        </p:nvSpPr>
        <p:spPr/>
        <p:txBody>
          <a:bodyPr>
            <a:normAutofit/>
          </a:bodyPr>
          <a:lstStyle/>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Hardware Specification</a:t>
            </a:r>
          </a:p>
          <a:p>
            <a:pPr marL="742950" marR="0" lvl="1" indent="-285750" algn="just">
              <a:lnSpc>
                <a:spcPct val="115000"/>
              </a:lnSpc>
              <a:spcBef>
                <a:spcPts val="0"/>
              </a:spcBef>
              <a:spcAft>
                <a:spcPts val="0"/>
              </a:spcAft>
              <a:buFont typeface="Arial" panose="020B0604020202020204" pitchFamily="34" charset="0"/>
              <a:buChar char="•"/>
            </a:pPr>
            <a:r>
              <a:rPr lang="en-US"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Processor : Intel Pentium 4 or above</a:t>
            </a:r>
          </a:p>
          <a:p>
            <a:pPr marL="742950" marR="0" lvl="1" indent="-285750" algn="just">
              <a:lnSpc>
                <a:spcPct val="115000"/>
              </a:lnSpc>
              <a:spcBef>
                <a:spcPts val="0"/>
              </a:spcBef>
              <a:spcAft>
                <a:spcPts val="0"/>
              </a:spcAft>
              <a:buFont typeface="Arial" panose="020B0604020202020204" pitchFamily="34" charset="0"/>
              <a:buChar char="•"/>
            </a:pPr>
            <a:r>
              <a:rPr lang="en-US"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RAM : 256 MB OR above</a:t>
            </a:r>
          </a:p>
          <a:p>
            <a:pPr marL="742950" lvl="1" indent="-285750" algn="just">
              <a:lnSpc>
                <a:spcPct val="115000"/>
              </a:lnSpc>
              <a:spcBef>
                <a:spcPts val="0"/>
              </a:spcBef>
              <a:spcAft>
                <a:spcPts val="1200"/>
              </a:spcAft>
              <a:buFont typeface="Arial" panose="020B0604020202020204" pitchFamily="34" charset="0"/>
              <a:buChar char="•"/>
            </a:pPr>
            <a:r>
              <a:rPr lang="en-US"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Hard Disk : 160GB or above</a:t>
            </a: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 Software tools:-</a:t>
            </a:r>
          </a:p>
          <a:p>
            <a:pPr marL="742950" lvl="1" indent="-285750" algn="just" rtl="0" fontAlgn="base">
              <a:spcBef>
                <a:spcPts val="0"/>
              </a:spcBef>
              <a:spcAft>
                <a:spcPts val="0"/>
              </a:spcAft>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Front End :- HTML, CSS, Bootstrap, jQuery.</a:t>
            </a:r>
          </a:p>
          <a:p>
            <a:pPr marL="742950" lvl="1" indent="-285750" algn="just" rtl="0" fontAlgn="base">
              <a:spcBef>
                <a:spcPts val="0"/>
              </a:spcBef>
              <a:spcAft>
                <a:spcPts val="0"/>
              </a:spcAft>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Back End :- MySQL, PHP.</a:t>
            </a:r>
          </a:p>
          <a:p>
            <a:pPr marL="742950" lvl="1" indent="-285750" algn="just" rtl="0" fontAlgn="base">
              <a:spcBef>
                <a:spcPts val="0"/>
              </a:spcBef>
              <a:spcAft>
                <a:spcPts val="1200"/>
              </a:spcAft>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Front End tool :- </a:t>
            </a:r>
            <a:r>
              <a:rPr lang="en-US" dirty="0">
                <a:solidFill>
                  <a:schemeClr val="tx1"/>
                </a:solidFill>
                <a:latin typeface="Arial" panose="020B0604020202020204" pitchFamily="34" charset="0"/>
                <a:cs typeface="Arial" panose="020B0604020202020204" pitchFamily="34" charset="0"/>
              </a:rPr>
              <a:t>Sublime</a:t>
            </a:r>
            <a:r>
              <a:rPr lang="en-US" b="0" i="0" u="none" strike="noStrike" dirty="0">
                <a:solidFill>
                  <a:schemeClr val="tx1"/>
                </a:solidFill>
                <a:effectLst/>
                <a:latin typeface="Arial" panose="020B0604020202020204" pitchFamily="34" charset="0"/>
                <a:cs typeface="Arial" panose="020B0604020202020204" pitchFamily="34" charset="0"/>
              </a:rPr>
              <a:t>, </a:t>
            </a:r>
            <a:r>
              <a:rPr lang="en-US" b="0" i="0" u="none" strike="noStrike" dirty="0" err="1">
                <a:solidFill>
                  <a:schemeClr val="tx1"/>
                </a:solidFill>
                <a:effectLst/>
                <a:latin typeface="Arial" panose="020B0604020202020204" pitchFamily="34" charset="0"/>
                <a:cs typeface="Arial" panose="020B0604020202020204" pitchFamily="34" charset="0"/>
              </a:rPr>
              <a:t>Xampp</a:t>
            </a:r>
            <a:r>
              <a:rPr lang="en-US" b="0" i="0" u="none" strike="noStrike" dirty="0">
                <a:solidFill>
                  <a:schemeClr val="tx1"/>
                </a:solidFill>
                <a:effectLst/>
                <a:latin typeface="Arial" panose="020B0604020202020204" pitchFamily="34" charset="0"/>
                <a:cs typeface="Arial" panose="020B0604020202020204" pitchFamily="34" charset="0"/>
              </a:rPr>
              <a:t> server.</a:t>
            </a:r>
          </a:p>
          <a:p>
            <a:pPr marL="457200" lvl="1" indent="0" algn="just" rtl="0" fontAlgn="base">
              <a:spcBef>
                <a:spcPts val="0"/>
              </a:spcBef>
              <a:spcAft>
                <a:spcPts val="1200"/>
              </a:spcAft>
              <a:buNone/>
            </a:pPr>
            <a:r>
              <a:rPr lang="en-US" b="0" i="0" u="none" strike="noStrike" dirty="0">
                <a:solidFill>
                  <a:schemeClr val="tx1"/>
                </a:solidFill>
                <a:effectLst/>
                <a:latin typeface="Arial" panose="020B0604020202020204" pitchFamily="34" charset="0"/>
              </a:rPr>
              <a:t>	Portfolio management is an online web based application so the main advantage is that there is no more system compatibility requirement problem.</a:t>
            </a:r>
            <a:endParaRPr lang="en-US" b="0" i="0" u="none" strike="noStrike" dirty="0">
              <a:solidFill>
                <a:schemeClr val="tx1"/>
              </a:solidFill>
              <a:effectLst/>
              <a:latin typeface="Arial" panose="020B0604020202020204" pitchFamily="34" charset="0"/>
              <a:cs typeface="Arial" panose="020B0604020202020204" pitchFamily="34" charset="0"/>
            </a:endParaRPr>
          </a:p>
          <a:p>
            <a:pPr lvl="1" algn="just">
              <a:lnSpc>
                <a:spcPct val="115000"/>
              </a:lnSpc>
              <a:spcBef>
                <a:spcPts val="0"/>
              </a:spcBef>
              <a:spcAft>
                <a:spcPts val="1200"/>
              </a:spcAft>
            </a:pPr>
            <a:endParaRPr lang="en-US" u="none" strike="noStrike" dirty="0">
              <a:solidFill>
                <a:schemeClr val="tx1"/>
              </a:solidFill>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AD5EDAF9-58C3-4DF2-A7E6-DB671D96C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630" y="4686835"/>
            <a:ext cx="1540099" cy="1540099"/>
          </a:xfrm>
          <a:prstGeom prst="rect">
            <a:avLst/>
          </a:prstGeom>
        </p:spPr>
      </p:pic>
    </p:spTree>
    <p:extLst>
      <p:ext uri="{BB962C8B-B14F-4D97-AF65-F5344CB8AC3E}">
        <p14:creationId xmlns:p14="http://schemas.microsoft.com/office/powerpoint/2010/main" val="392648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E578-4A33-40BF-8FDA-8B0400F716FC}"/>
              </a:ext>
            </a:extLst>
          </p:cNvPr>
          <p:cNvSpPr>
            <a:spLocks noGrp="1"/>
          </p:cNvSpPr>
          <p:nvPr>
            <p:ph type="title"/>
          </p:nvPr>
        </p:nvSpPr>
        <p:spPr>
          <a:xfrm>
            <a:off x="1097280" y="850006"/>
            <a:ext cx="5509582" cy="887354"/>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Benefits of using PHP</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6F8BED-FCC9-44E9-8164-A3592BD929A4}"/>
              </a:ext>
            </a:extLst>
          </p:cNvPr>
          <p:cNvSpPr>
            <a:spLocks noGrp="1"/>
          </p:cNvSpPr>
          <p:nvPr>
            <p:ph idx="1"/>
          </p:nvPr>
        </p:nvSpPr>
        <p:spPr>
          <a:xfrm>
            <a:off x="1097280" y="1858613"/>
            <a:ext cx="10058400" cy="4023360"/>
          </a:xfrm>
        </p:spPr>
        <p:txBody>
          <a:bodyPr>
            <a:normAutofit/>
          </a:bodyPr>
          <a:lstStyle/>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Open source</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Easy To develop</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Easy Manageable</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Cost effective</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Database Flexibility</a:t>
            </a:r>
          </a:p>
          <a:p>
            <a:pPr>
              <a:buFont typeface="Arial" panose="020B0604020202020204" pitchFamily="34" charset="0"/>
              <a:buChar char="•"/>
            </a:pPr>
            <a:endParaRPr lang="en-US" sz="18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1603827-8D44-4DAA-B9A9-03220EA6C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462" y="4094409"/>
            <a:ext cx="2308538" cy="2308538"/>
          </a:xfrm>
          <a:prstGeom prst="rect">
            <a:avLst/>
          </a:prstGeom>
        </p:spPr>
      </p:pic>
    </p:spTree>
    <p:extLst>
      <p:ext uri="{BB962C8B-B14F-4D97-AF65-F5344CB8AC3E}">
        <p14:creationId xmlns:p14="http://schemas.microsoft.com/office/powerpoint/2010/main" val="151455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EC31-666B-4DAE-AFFB-D97B30E2C283}"/>
              </a:ext>
            </a:extLst>
          </p:cNvPr>
          <p:cNvSpPr>
            <a:spLocks noGrp="1"/>
          </p:cNvSpPr>
          <p:nvPr>
            <p:ph type="title"/>
          </p:nvPr>
        </p:nvSpPr>
        <p:spPr>
          <a:xfrm>
            <a:off x="1097280" y="988906"/>
            <a:ext cx="10058400" cy="748454"/>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Benefits of MySQL</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491D3-E34F-4A1B-A0B1-84E2386D7223}"/>
              </a:ext>
            </a:extLst>
          </p:cNvPr>
          <p:cNvSpPr>
            <a:spLocks noGrp="1"/>
          </p:cNvSpPr>
          <p:nvPr>
            <p:ph idx="1"/>
          </p:nvPr>
        </p:nvSpPr>
        <p:spPr/>
        <p:txBody>
          <a:bodyPr>
            <a:normAutofit/>
          </a:bodyPr>
          <a:lstStyle/>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Data security</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On demand scalability</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High Performance</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Workflow control</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Reduce overall cost</a:t>
            </a:r>
          </a:p>
          <a:p>
            <a:pPr>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 Open source </a:t>
            </a:r>
            <a:r>
              <a:rPr lang="en-IN" sz="1800" dirty="0" err="1">
                <a:solidFill>
                  <a:schemeClr val="tx1"/>
                </a:solidFill>
                <a:latin typeface="Arial" panose="020B0604020202020204" pitchFamily="34" charset="0"/>
                <a:cs typeface="Arial" panose="020B0604020202020204" pitchFamily="34" charset="0"/>
              </a:rPr>
              <a:t>flexibilitys</a:t>
            </a:r>
            <a:endParaRPr lang="en-US" sz="18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A707B3-B69B-4175-9F34-2B686586B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462" y="4094409"/>
            <a:ext cx="2308538" cy="2308538"/>
          </a:xfrm>
          <a:prstGeom prst="rect">
            <a:avLst/>
          </a:prstGeom>
        </p:spPr>
      </p:pic>
    </p:spTree>
    <p:extLst>
      <p:ext uri="{BB962C8B-B14F-4D97-AF65-F5344CB8AC3E}">
        <p14:creationId xmlns:p14="http://schemas.microsoft.com/office/powerpoint/2010/main" val="44419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2A51-17DE-4F4B-A3BA-80225016E04C}"/>
              </a:ext>
            </a:extLst>
          </p:cNvPr>
          <p:cNvSpPr>
            <a:spLocks noGrp="1"/>
          </p:cNvSpPr>
          <p:nvPr>
            <p:ph type="title"/>
          </p:nvPr>
        </p:nvSpPr>
        <p:spPr>
          <a:xfrm>
            <a:off x="1097280" y="1120462"/>
            <a:ext cx="3899723" cy="616898"/>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Scope of a system</a:t>
            </a:r>
          </a:p>
        </p:txBody>
      </p:sp>
      <p:sp>
        <p:nvSpPr>
          <p:cNvPr id="3" name="Content Placeholder 2">
            <a:extLst>
              <a:ext uri="{FF2B5EF4-FFF2-40B4-BE49-F238E27FC236}">
                <a16:creationId xmlns:a16="http://schemas.microsoft.com/office/drawing/2014/main" id="{1EC12C20-6CE4-4F2B-9645-04A4B1307C1C}"/>
              </a:ext>
            </a:extLst>
          </p:cNvPr>
          <p:cNvSpPr>
            <a:spLocks noGrp="1"/>
          </p:cNvSpPr>
          <p:nvPr>
            <p:ph idx="1"/>
          </p:nvPr>
        </p:nvSpPr>
        <p:spPr/>
        <p:txBody>
          <a:bodyPr>
            <a:normAutofit/>
          </a:bodyPr>
          <a:lstStyle/>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Monitoring the performance of the portfolio by incorporating the latest conditions.</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Identifying the objectives, preferences and constraints.</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Compare with the latest targets and achievements.</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There is no need of keeping a physical resume for the candidate.</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Users have their own login ID and password, with which they can secure their documents.</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If a wrong password is given three times in succession, that user account will be locked and the  user will not be able to use it.</a:t>
            </a:r>
          </a:p>
          <a:p>
            <a:pPr algn="just">
              <a:lnSpc>
                <a:spcPct val="115000"/>
              </a:lnSpc>
              <a:spcBef>
                <a:spcPts val="0"/>
              </a:spcBef>
              <a:spcAft>
                <a:spcPts val="0"/>
              </a:spcAft>
              <a:buFont typeface="Arial" panose="020B0604020202020204" pitchFamily="34" charset="0"/>
              <a:buChar char="•"/>
            </a:pPr>
            <a:r>
              <a:rPr lang="en-US" sz="1800" u="none" strike="noStrike" dirty="0">
                <a:solidFill>
                  <a:schemeClr val="tx1"/>
                </a:solidFill>
                <a:effectLst/>
                <a:latin typeface="Arial" panose="020B0604020202020204" pitchFamily="34" charset="0"/>
                <a:ea typeface="Arial" panose="020B0604020202020204" pitchFamily="34" charset="0"/>
              </a:rPr>
              <a:t> Once provided with internet access, users can take part in the system from everywhere.</a:t>
            </a:r>
          </a:p>
        </p:txBody>
      </p:sp>
      <p:pic>
        <p:nvPicPr>
          <p:cNvPr id="6" name="Picture 5">
            <a:extLst>
              <a:ext uri="{FF2B5EF4-FFF2-40B4-BE49-F238E27FC236}">
                <a16:creationId xmlns:a16="http://schemas.microsoft.com/office/drawing/2014/main" id="{6487D5D5-57B1-48AE-8235-34BDBF95A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041" y="4455017"/>
            <a:ext cx="1771357" cy="1771357"/>
          </a:xfrm>
          <a:prstGeom prst="rect">
            <a:avLst/>
          </a:prstGeom>
        </p:spPr>
      </p:pic>
    </p:spTree>
    <p:extLst>
      <p:ext uri="{BB962C8B-B14F-4D97-AF65-F5344CB8AC3E}">
        <p14:creationId xmlns:p14="http://schemas.microsoft.com/office/powerpoint/2010/main" val="190635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8E9B-4EAD-4468-B993-525D8234C555}"/>
              </a:ext>
            </a:extLst>
          </p:cNvPr>
          <p:cNvSpPr>
            <a:spLocks noGrp="1"/>
          </p:cNvSpPr>
          <p:nvPr>
            <p:ph type="title"/>
          </p:nvPr>
        </p:nvSpPr>
        <p:spPr/>
        <p:txBody>
          <a:bodyPr>
            <a:normAutofit/>
          </a:bodyPr>
          <a:lstStyle/>
          <a:p>
            <a:r>
              <a:rPr lang="en-IN" sz="2400" b="1" dirty="0">
                <a:solidFill>
                  <a:schemeClr val="tx1"/>
                </a:solidFill>
                <a:latin typeface="Arial" panose="020B0604020202020204" pitchFamily="34" charset="0"/>
                <a:cs typeface="Arial" panose="020B0604020202020204" pitchFamily="34" charset="0"/>
              </a:rPr>
              <a:t>System Advantages</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581957-419F-46B5-9F05-6F05F3DCD5BE}"/>
              </a:ext>
            </a:extLst>
          </p:cNvPr>
          <p:cNvSpPr>
            <a:spLocks noGrp="1"/>
          </p:cNvSpPr>
          <p:nvPr>
            <p:ph idx="1"/>
          </p:nvPr>
        </p:nvSpPr>
        <p:spPr/>
        <p:txBody>
          <a:bodyPr/>
          <a:lstStyle/>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Improves Project selection process.</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Better View of a big picture.</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Focuses on objective business goals.</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Collaboration over heavy competition.</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More efficient use of resources.</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More accurate data.</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Helps to make decisions.</a:t>
            </a:r>
          </a:p>
          <a:p>
            <a:pPr>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 Financial stability.</a:t>
            </a:r>
            <a:endParaRPr lang="en-US"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5E2DC28-22FE-46CF-A639-03B45C080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317" y="3631843"/>
            <a:ext cx="3033476" cy="2497562"/>
          </a:xfrm>
          <a:prstGeom prst="rect">
            <a:avLst/>
          </a:prstGeom>
        </p:spPr>
      </p:pic>
    </p:spTree>
    <p:extLst>
      <p:ext uri="{BB962C8B-B14F-4D97-AF65-F5344CB8AC3E}">
        <p14:creationId xmlns:p14="http://schemas.microsoft.com/office/powerpoint/2010/main" val="397929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56CD-67F8-40FA-91BD-38C6B9BAE119}"/>
              </a:ext>
            </a:extLst>
          </p:cNvPr>
          <p:cNvSpPr>
            <a:spLocks noGrp="1"/>
          </p:cNvSpPr>
          <p:nvPr>
            <p:ph type="title"/>
          </p:nvPr>
        </p:nvSpPr>
        <p:spPr>
          <a:xfrm>
            <a:off x="1097280" y="1081825"/>
            <a:ext cx="10058400" cy="655535"/>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Functional Requirement</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826E54E-7054-401E-A152-E65D1FF43703}"/>
              </a:ext>
            </a:extLst>
          </p:cNvPr>
          <p:cNvSpPr>
            <a:spLocks noGrp="1"/>
          </p:cNvSpPr>
          <p:nvPr>
            <p:ph idx="1"/>
          </p:nvPr>
        </p:nvSpPr>
        <p:spPr>
          <a:xfrm>
            <a:off x="713359" y="1974458"/>
            <a:ext cx="10765281" cy="4523677"/>
          </a:xfrm>
        </p:spPr>
        <p:txBody>
          <a:bodyPr>
            <a:normAutofit/>
          </a:bodyPr>
          <a:lstStyle/>
          <a:p>
            <a:pPr marL="457200" algn="just" rtl="0" fontAlgn="base">
              <a:spcBef>
                <a:spcPts val="0"/>
              </a:spcBef>
              <a:spcAft>
                <a:spcPts val="0"/>
              </a:spcAft>
              <a:buFont typeface="Arial" panose="020B0604020202020204" pitchFamily="34" charset="0"/>
              <a:buChar char="•"/>
            </a:pPr>
            <a:r>
              <a:rPr lang="en-US" sz="1600" b="1" i="0" u="none" strike="noStrike" dirty="0">
                <a:solidFill>
                  <a:schemeClr val="tx1"/>
                </a:solidFill>
                <a:effectLst/>
                <a:latin typeface="Arial" panose="020B0604020202020204" pitchFamily="34" charset="0"/>
              </a:rPr>
              <a:t> Manage Users:- </a:t>
            </a:r>
            <a:r>
              <a:rPr lang="en-US" sz="1600" b="0" i="0" u="none" strike="noStrike" dirty="0">
                <a:solidFill>
                  <a:schemeClr val="tx1"/>
                </a:solidFill>
                <a:effectLst/>
                <a:latin typeface="Arial" panose="020B0604020202020204" pitchFamily="34" charset="0"/>
              </a:rPr>
              <a:t>The administrator can manage the user information and admin can mail and send the details to the appropriate user.</a:t>
            </a:r>
          </a:p>
          <a:p>
            <a:pPr marL="457200" algn="just"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Arial" panose="020B0604020202020204" pitchFamily="34" charset="0"/>
            </a:endParaRPr>
          </a:p>
          <a:p>
            <a:pPr marL="457200" algn="just"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Arial" panose="020B0604020202020204" pitchFamily="34" charset="0"/>
              </a:rPr>
              <a:t> </a:t>
            </a:r>
            <a:r>
              <a:rPr lang="en-US" sz="1600" b="1" i="0" u="none" strike="noStrike" dirty="0">
                <a:solidFill>
                  <a:schemeClr val="tx1"/>
                </a:solidFill>
                <a:effectLst/>
                <a:latin typeface="Arial" panose="020B0604020202020204" pitchFamily="34" charset="0"/>
              </a:rPr>
              <a:t>Maintain Details:- </a:t>
            </a:r>
            <a:r>
              <a:rPr lang="en-US" sz="1600" b="0" i="0" u="none" strike="noStrike" dirty="0">
                <a:solidFill>
                  <a:schemeClr val="tx1"/>
                </a:solidFill>
                <a:effectLst/>
                <a:latin typeface="Arial" panose="020B0604020202020204" pitchFamily="34" charset="0"/>
              </a:rPr>
              <a:t>The administrator maintains entire details of the system including details of the users.</a:t>
            </a:r>
          </a:p>
          <a:p>
            <a:pPr marL="457200" algn="just"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Arial" panose="020B0604020202020204" pitchFamily="34" charset="0"/>
            </a:endParaRPr>
          </a:p>
          <a:p>
            <a:pPr marL="457200" algn="just" rtl="0" fontAlgn="base">
              <a:spcBef>
                <a:spcPts val="0"/>
              </a:spcBef>
              <a:spcAft>
                <a:spcPts val="0"/>
              </a:spcAft>
              <a:buFont typeface="Arial" panose="020B0604020202020204" pitchFamily="34" charset="0"/>
              <a:buChar char="•"/>
            </a:pPr>
            <a:r>
              <a:rPr lang="en-US" sz="1600" b="1" i="0" u="none" strike="noStrike" dirty="0">
                <a:solidFill>
                  <a:schemeClr val="tx1"/>
                </a:solidFill>
                <a:effectLst/>
                <a:latin typeface="Arial" panose="020B0604020202020204" pitchFamily="34" charset="0"/>
              </a:rPr>
              <a:t> Taking System Backup:- </a:t>
            </a:r>
            <a:r>
              <a:rPr lang="en-US" sz="1600" b="0" i="0" u="none" strike="noStrike" dirty="0">
                <a:solidFill>
                  <a:schemeClr val="tx1"/>
                </a:solidFill>
                <a:effectLst/>
                <a:latin typeface="Arial" panose="020B0604020202020204" pitchFamily="34" charset="0"/>
              </a:rPr>
              <a:t>The administrator takes backup of the database in order to prevent loss of the data on system crashes. He takes backup of the entire database in a particular section.</a:t>
            </a:r>
          </a:p>
          <a:p>
            <a:pPr marL="457200" algn="just"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Arial" panose="020B0604020202020204" pitchFamily="34" charset="0"/>
            </a:endParaRPr>
          </a:p>
          <a:p>
            <a:pPr marL="457200" algn="just"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Arial" panose="020B0604020202020204" pitchFamily="34" charset="0"/>
              </a:rPr>
              <a:t> </a:t>
            </a:r>
            <a:r>
              <a:rPr lang="en-US" sz="1600" b="1" i="0" u="none" strike="noStrike" dirty="0">
                <a:solidFill>
                  <a:schemeClr val="tx1"/>
                </a:solidFill>
                <a:effectLst/>
                <a:latin typeface="Arial" panose="020B0604020202020204" pitchFamily="34" charset="0"/>
              </a:rPr>
              <a:t>Generate Reports:- </a:t>
            </a:r>
            <a:r>
              <a:rPr lang="en-US" sz="1600" b="0" i="0" u="none" strike="noStrike" dirty="0">
                <a:solidFill>
                  <a:schemeClr val="tx1"/>
                </a:solidFill>
                <a:effectLst/>
                <a:latin typeface="Arial" panose="020B0604020202020204" pitchFamily="34" charset="0"/>
              </a:rPr>
              <a:t>Responsible for checking the logs of different system users for auditing and maintaining the whole system.</a:t>
            </a:r>
          </a:p>
          <a:p>
            <a:pPr marL="457200" algn="just"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Arial" panose="020B0604020202020204" pitchFamily="34" charset="0"/>
            </a:endParaRPr>
          </a:p>
          <a:p>
            <a:pPr marL="457200" algn="just"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Arial" panose="020B0604020202020204" pitchFamily="34" charset="0"/>
              </a:rPr>
              <a:t> </a:t>
            </a:r>
            <a:r>
              <a:rPr lang="en-US" sz="1600" b="1" i="0" u="none" strike="noStrike" dirty="0">
                <a:solidFill>
                  <a:schemeClr val="tx1"/>
                </a:solidFill>
                <a:effectLst/>
                <a:latin typeface="Arial" panose="020B0604020202020204" pitchFamily="34" charset="0"/>
              </a:rPr>
              <a:t>Use Registration &amp; Login:- </a:t>
            </a:r>
            <a:r>
              <a:rPr lang="en-US" sz="1600" b="0" i="0" u="none" strike="noStrike" dirty="0">
                <a:solidFill>
                  <a:schemeClr val="tx1"/>
                </a:solidFill>
                <a:effectLst/>
                <a:latin typeface="Arial" panose="020B0604020202020204" pitchFamily="34" charset="0"/>
              </a:rPr>
              <a:t>The first thing is to register yourself by giving proper mail id and password then move forward to login into the system.</a:t>
            </a:r>
          </a:p>
          <a:p>
            <a:pPr marL="457200" algn="just"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Arial" panose="020B0604020202020204" pitchFamily="34" charset="0"/>
            </a:endParaRPr>
          </a:p>
          <a:p>
            <a:pPr marL="457200" algn="just" rtl="0" fontAlgn="base">
              <a:spcBef>
                <a:spcPts val="0"/>
              </a:spcBef>
              <a:spcAft>
                <a:spcPts val="1200"/>
              </a:spcAft>
              <a:buFont typeface="Arial" panose="020B0604020202020204" pitchFamily="34" charset="0"/>
              <a:buChar char="•"/>
            </a:pPr>
            <a:r>
              <a:rPr lang="en-US" sz="1600" b="1" i="0" u="none" strike="noStrike" dirty="0">
                <a:solidFill>
                  <a:schemeClr val="tx1"/>
                </a:solidFill>
                <a:effectLst/>
                <a:latin typeface="Arial" panose="020B0604020202020204" pitchFamily="34" charset="0"/>
              </a:rPr>
              <a:t> Filtering as per need:- </a:t>
            </a:r>
            <a:r>
              <a:rPr lang="en-US" sz="1600" b="0" i="0" u="none" strike="noStrike" dirty="0">
                <a:solidFill>
                  <a:schemeClr val="tx1"/>
                </a:solidFill>
                <a:effectLst/>
                <a:latin typeface="Arial" panose="020B0604020202020204" pitchFamily="34" charset="0"/>
              </a:rPr>
              <a:t>The administrator can filter the candidate &amp; can view the information related to the filtering.</a:t>
            </a:r>
          </a:p>
          <a:p>
            <a:endParaRPr lang="en-US" sz="1800" dirty="0">
              <a:solidFill>
                <a:schemeClr val="tx1"/>
              </a:solidFill>
            </a:endParaRPr>
          </a:p>
        </p:txBody>
      </p:sp>
      <p:pic>
        <p:nvPicPr>
          <p:cNvPr id="8" name="Picture 7">
            <a:extLst>
              <a:ext uri="{FF2B5EF4-FFF2-40B4-BE49-F238E27FC236}">
                <a16:creationId xmlns:a16="http://schemas.microsoft.com/office/drawing/2014/main" id="{861D89C7-1AF2-4351-A61D-490031A07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9915" y="263700"/>
            <a:ext cx="1368725" cy="1368725"/>
          </a:xfrm>
          <a:prstGeom prst="rect">
            <a:avLst/>
          </a:prstGeom>
        </p:spPr>
      </p:pic>
    </p:spTree>
    <p:extLst>
      <p:ext uri="{BB962C8B-B14F-4D97-AF65-F5344CB8AC3E}">
        <p14:creationId xmlns:p14="http://schemas.microsoft.com/office/powerpoint/2010/main" val="1115529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390</TotalTime>
  <Words>2888</Words>
  <Application>Microsoft Office PowerPoint</Application>
  <PresentationFormat>Widescreen</PresentationFormat>
  <Paragraphs>723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Retrospect</vt:lpstr>
      <vt:lpstr>PortfolioBox</vt:lpstr>
      <vt:lpstr>Project Profile</vt:lpstr>
      <vt:lpstr>Project Definition</vt:lpstr>
      <vt:lpstr>Project Requirements</vt:lpstr>
      <vt:lpstr>Benefits of using PHP</vt:lpstr>
      <vt:lpstr>Benefits of MySQL</vt:lpstr>
      <vt:lpstr>Scope of a system</vt:lpstr>
      <vt:lpstr>System Advantages</vt:lpstr>
      <vt:lpstr>Functional Requirement</vt:lpstr>
      <vt:lpstr>Non-Functional Requirement</vt:lpstr>
      <vt:lpstr>Database Design</vt:lpstr>
      <vt:lpstr>Use Case Diagram – User Side</vt:lpstr>
      <vt:lpstr>Use Case Diagram – Admin Side</vt:lpstr>
      <vt:lpstr>Activity Diagram – User Side</vt:lpstr>
      <vt:lpstr>Activity Diagram – Admin Side</vt:lpstr>
      <vt:lpstr>State Chart Diagram – User Side</vt:lpstr>
      <vt:lpstr>Class Diagram</vt:lpstr>
      <vt:lpstr>Data Dictionary – reg_details</vt:lpstr>
      <vt:lpstr>Data Dictionary – personal_detail</vt:lpstr>
      <vt:lpstr>Data Dictionary – admin_detail</vt:lpstr>
      <vt:lpstr>Data Dictionary – education_detail</vt:lpstr>
      <vt:lpstr>Data Dictionary – project_detail</vt:lpstr>
      <vt:lpstr>Data Dictionary – achievement_detail</vt:lpstr>
      <vt:lpstr>Data Dictionary – work_experiance_detail</vt:lpstr>
      <vt:lpstr>Test Plans</vt:lpstr>
      <vt:lpstr>Test Plans</vt:lpstr>
      <vt:lpstr>Test Plans</vt:lpstr>
      <vt:lpstr>Test Plans</vt:lpstr>
      <vt:lpstr>Test Plans</vt:lpstr>
      <vt:lpstr>Test Plans</vt:lpstr>
      <vt:lpstr>Test Plans</vt:lpstr>
      <vt:lpstr>Test Plans</vt:lpstr>
      <vt:lpstr>Test Plans</vt:lpstr>
      <vt:lpstr>Test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Sagar Pipaliya</cp:lastModifiedBy>
  <cp:revision>199</cp:revision>
  <dcterms:created xsi:type="dcterms:W3CDTF">2021-03-17T16:17:57Z</dcterms:created>
  <dcterms:modified xsi:type="dcterms:W3CDTF">2021-04-28T08:32:38Z</dcterms:modified>
</cp:coreProperties>
</file>