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6"/>
  </p:notesMasterIdLst>
  <p:sldIdLst>
    <p:sldId id="4347" r:id="rId2"/>
    <p:sldId id="305" r:id="rId3"/>
    <p:sldId id="4386" r:id="rId4"/>
    <p:sldId id="4412" r:id="rId5"/>
    <p:sldId id="4404" r:id="rId6"/>
    <p:sldId id="4410" r:id="rId7"/>
    <p:sldId id="4364" r:id="rId8"/>
    <p:sldId id="4403" r:id="rId9"/>
    <p:sldId id="4369" r:id="rId10"/>
    <p:sldId id="4407" r:id="rId11"/>
    <p:sldId id="4379" r:id="rId12"/>
    <p:sldId id="4367" r:id="rId13"/>
    <p:sldId id="4396" r:id="rId14"/>
    <p:sldId id="272" r:id="rId15"/>
  </p:sldIdLst>
  <p:sldSz cx="1219358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pos="3841" userDrawn="1">
          <p15:clr>
            <a:srgbClr val="A4A3A4"/>
          </p15:clr>
        </p15:guide>
        <p15:guide id="4" pos="263" userDrawn="1">
          <p15:clr>
            <a:srgbClr val="A4A3A4"/>
          </p15:clr>
        </p15:guide>
        <p15:guide id="6" pos="7409" userDrawn="1">
          <p15:clr>
            <a:srgbClr val="A4A3A4"/>
          </p15:clr>
        </p15:guide>
        <p15:guide id="7" orient="horz" pos="3022" userDrawn="1">
          <p15:clr>
            <a:srgbClr val="A4A3A4"/>
          </p15:clr>
        </p15:guide>
        <p15:guide id="8" orient="horz" pos="2976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pos="1119" userDrawn="1">
          <p15:clr>
            <a:srgbClr val="A4A3A4"/>
          </p15:clr>
        </p15:guide>
        <p15:guide id="11" pos="1374" userDrawn="1">
          <p15:clr>
            <a:srgbClr val="A4A3A4"/>
          </p15:clr>
        </p15:guide>
        <p15:guide id="12" orient="horz" pos="1820" userDrawn="1">
          <p15:clr>
            <a:srgbClr val="A4A3A4"/>
          </p15:clr>
        </p15:guide>
        <p15:guide id="13" pos="697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F8424E-C8F9-06B7-2111-9E05A9467257}" name="Sripathy Venkateswaran" initials="SV" userId="S::sripathy.venkateswaran@affine.ai::b0c1679d-2556-425f-88e8-fb8d2e0ae72f" providerId="AD"/>
  <p188:author id="{4152C464-4DCD-C928-8162-4771E13EB216}" name="Bollineni Siva Teja" initials="BST" userId="S::siva.teja@affineanalytics.com::87469196-f43f-483a-855c-badac8b9664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616161"/>
    <a:srgbClr val="999999"/>
    <a:srgbClr val="B9FFD9"/>
    <a:srgbClr val="6DCCE3"/>
    <a:srgbClr val="7C51A0"/>
    <a:srgbClr val="F15B5B"/>
    <a:srgbClr val="162B48"/>
    <a:srgbClr val="000000"/>
    <a:srgbClr val="272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3849" autoAdjust="0"/>
  </p:normalViewPr>
  <p:slideViewPr>
    <p:cSldViewPr snapToGrid="0">
      <p:cViewPr varScale="1">
        <p:scale>
          <a:sx n="85" d="100"/>
          <a:sy n="85" d="100"/>
        </p:scale>
        <p:origin x="138" y="102"/>
      </p:cViewPr>
      <p:guideLst>
        <p:guide orient="horz" pos="777"/>
        <p:guide orient="horz" pos="3838"/>
        <p:guide pos="3841"/>
        <p:guide pos="263"/>
        <p:guide pos="7409"/>
        <p:guide orient="horz" pos="3022"/>
        <p:guide orient="horz" pos="2976"/>
        <p:guide orient="horz" pos="2704"/>
        <p:guide pos="1119"/>
        <p:guide pos="1374"/>
        <p:guide orient="horz" pos="1820"/>
        <p:guide pos="6974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image" Target="../media/image46.jpg"/><Relationship Id="rId4" Type="http://schemas.openxmlformats.org/officeDocument/2006/relationships/image" Target="../media/image4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image" Target="../media/image46.jpg"/><Relationship Id="rId4" Type="http://schemas.openxmlformats.org/officeDocument/2006/relationships/image" Target="../media/image4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F1F14-3CB8-4E38-BC99-481FC83AD0C8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46195B-5151-45FF-9389-8F169494D419}">
      <dgm:prSet phldrT="[Text]" custT="1"/>
      <dgm:spPr/>
      <dgm:t>
        <a:bodyPr/>
        <a:lstStyle/>
        <a:p>
          <a:r>
            <a:rPr lang="en-US" sz="1800" dirty="0"/>
            <a:t>Storage</a:t>
          </a:r>
          <a:endParaRPr lang="en-IN" sz="1800" dirty="0"/>
        </a:p>
      </dgm:t>
    </dgm:pt>
    <dgm:pt modelId="{D8B6F7F0-7AD7-4F2A-89B4-318967A006D2}" type="parTrans" cxnId="{3C4D6D0F-675A-4BC8-AC7D-7812D8D79EB1}">
      <dgm:prSet/>
      <dgm:spPr/>
      <dgm:t>
        <a:bodyPr/>
        <a:lstStyle/>
        <a:p>
          <a:endParaRPr lang="en-IN"/>
        </a:p>
      </dgm:t>
    </dgm:pt>
    <dgm:pt modelId="{7099FFC4-FD11-4114-8105-C09176BF2F33}" type="sibTrans" cxnId="{3C4D6D0F-675A-4BC8-AC7D-7812D8D79EB1}">
      <dgm:prSet/>
      <dgm:spPr/>
      <dgm:t>
        <a:bodyPr/>
        <a:lstStyle/>
        <a:p>
          <a:endParaRPr lang="en-IN"/>
        </a:p>
      </dgm:t>
    </dgm:pt>
    <dgm:pt modelId="{B6D5714F-E989-479B-9A0B-47D4B3C11413}">
      <dgm:prSet phldrT="[Text]" custT="1"/>
      <dgm:spPr/>
      <dgm:t>
        <a:bodyPr/>
        <a:lstStyle/>
        <a:p>
          <a:r>
            <a:rPr lang="en-US" sz="1600" dirty="0"/>
            <a:t>Data Preprocessing</a:t>
          </a:r>
          <a:endParaRPr lang="en-IN" sz="1600" dirty="0"/>
        </a:p>
      </dgm:t>
    </dgm:pt>
    <dgm:pt modelId="{CE83348E-C8FB-49DF-BF7F-F2B3A13C4996}" type="parTrans" cxnId="{19DFDBF4-885F-45E6-85E4-BE61ADDDCE41}">
      <dgm:prSet/>
      <dgm:spPr/>
      <dgm:t>
        <a:bodyPr/>
        <a:lstStyle/>
        <a:p>
          <a:endParaRPr lang="en-IN"/>
        </a:p>
      </dgm:t>
    </dgm:pt>
    <dgm:pt modelId="{92A92641-3DFD-4663-9B61-8C5CDD37C26D}" type="sibTrans" cxnId="{19DFDBF4-885F-45E6-85E4-BE61ADDDCE41}">
      <dgm:prSet/>
      <dgm:spPr/>
      <dgm:t>
        <a:bodyPr/>
        <a:lstStyle/>
        <a:p>
          <a:endParaRPr lang="en-IN"/>
        </a:p>
      </dgm:t>
    </dgm:pt>
    <dgm:pt modelId="{8F8D3A41-8DA7-4B10-997E-64ECD9527338}">
      <dgm:prSet phldrT="[Text]" custT="1"/>
      <dgm:spPr/>
      <dgm:t>
        <a:bodyPr/>
        <a:lstStyle/>
        <a:p>
          <a:r>
            <a:rPr lang="en-US" sz="1600" dirty="0"/>
            <a:t>Metadata and Data Catalogs</a:t>
          </a:r>
          <a:r>
            <a:rPr lang="en-US" sz="1600" baseline="0" dirty="0"/>
            <a:t> </a:t>
          </a:r>
          <a:endParaRPr lang="en-IN" sz="1600" dirty="0"/>
        </a:p>
      </dgm:t>
    </dgm:pt>
    <dgm:pt modelId="{5EF0B95C-0964-4B17-B27A-EF01FE67CB47}" type="parTrans" cxnId="{7E8BAF6E-D006-4544-AE1E-48B860949D0E}">
      <dgm:prSet/>
      <dgm:spPr/>
      <dgm:t>
        <a:bodyPr/>
        <a:lstStyle/>
        <a:p>
          <a:endParaRPr lang="en-IN"/>
        </a:p>
      </dgm:t>
    </dgm:pt>
    <dgm:pt modelId="{C107CDA8-F288-4A04-82EA-D142752489AE}" type="sibTrans" cxnId="{7E8BAF6E-D006-4544-AE1E-48B860949D0E}">
      <dgm:prSet/>
      <dgm:spPr/>
      <dgm:t>
        <a:bodyPr/>
        <a:lstStyle/>
        <a:p>
          <a:endParaRPr lang="en-IN"/>
        </a:p>
      </dgm:t>
    </dgm:pt>
    <dgm:pt modelId="{BAC2AF40-DD2F-4DC9-A5B7-99CC4DC5B240}">
      <dgm:prSet phldrT="[Text]" custT="1"/>
      <dgm:spPr/>
      <dgm:t>
        <a:bodyPr/>
        <a:lstStyle/>
        <a:p>
          <a:r>
            <a:rPr lang="en-US" sz="1600" dirty="0"/>
            <a:t>BI Tools</a:t>
          </a:r>
          <a:endParaRPr lang="en-IN" sz="1600" dirty="0"/>
        </a:p>
      </dgm:t>
    </dgm:pt>
    <dgm:pt modelId="{9A339076-F46E-449E-8010-F01B2FF15394}" type="parTrans" cxnId="{08C3A69D-3A8A-45FE-826B-C7C56B513665}">
      <dgm:prSet/>
      <dgm:spPr/>
      <dgm:t>
        <a:bodyPr/>
        <a:lstStyle/>
        <a:p>
          <a:endParaRPr lang="en-IN"/>
        </a:p>
      </dgm:t>
    </dgm:pt>
    <dgm:pt modelId="{83DDC5CC-98EC-4180-98C4-33A3C766E796}" type="sibTrans" cxnId="{08C3A69D-3A8A-45FE-826B-C7C56B513665}">
      <dgm:prSet/>
      <dgm:spPr/>
      <dgm:t>
        <a:bodyPr/>
        <a:lstStyle/>
        <a:p>
          <a:endParaRPr lang="en-IN"/>
        </a:p>
      </dgm:t>
    </dgm:pt>
    <dgm:pt modelId="{4BED0A4E-B163-4900-894C-D919699A4549}" type="pres">
      <dgm:prSet presAssocID="{B1EF1F14-3CB8-4E38-BC99-481FC83AD0C8}" presName="Name0" presStyleCnt="0">
        <dgm:presLayoutVars>
          <dgm:dir/>
          <dgm:resizeHandles val="exact"/>
        </dgm:presLayoutVars>
      </dgm:prSet>
      <dgm:spPr/>
    </dgm:pt>
    <dgm:pt modelId="{E094B790-0523-4C0C-AB53-6021803070FF}" type="pres">
      <dgm:prSet presAssocID="{CD46195B-5151-45FF-9389-8F169494D419}" presName="compNode" presStyleCnt="0"/>
      <dgm:spPr/>
    </dgm:pt>
    <dgm:pt modelId="{025F67D5-1C85-416C-AA0F-FBA780053C0E}" type="pres">
      <dgm:prSet presAssocID="{CD46195B-5151-45FF-9389-8F169494D419}" presName="pictRect" presStyleLbl="node1" presStyleIdx="0" presStyleCnt="4" custScaleY="106070" custLinFactNeighborY="139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8991F62C-02DC-4C2D-AD3E-780C895A1C24}" type="pres">
      <dgm:prSet presAssocID="{CD46195B-5151-45FF-9389-8F169494D419}" presName="textRect" presStyleLbl="revTx" presStyleIdx="0" presStyleCnt="4">
        <dgm:presLayoutVars>
          <dgm:bulletEnabled val="1"/>
        </dgm:presLayoutVars>
      </dgm:prSet>
      <dgm:spPr/>
    </dgm:pt>
    <dgm:pt modelId="{9FD54AED-A504-4FF2-858A-F4415AEF9132}" type="pres">
      <dgm:prSet presAssocID="{7099FFC4-FD11-4114-8105-C09176BF2F33}" presName="sibTrans" presStyleLbl="sibTrans2D1" presStyleIdx="0" presStyleCnt="0"/>
      <dgm:spPr/>
    </dgm:pt>
    <dgm:pt modelId="{B3E394A1-CE24-4B45-8E29-967C75665907}" type="pres">
      <dgm:prSet presAssocID="{B6D5714F-E989-479B-9A0B-47D4B3C11413}" presName="compNode" presStyleCnt="0"/>
      <dgm:spPr/>
    </dgm:pt>
    <dgm:pt modelId="{5F7489AA-DF16-4D60-A0F7-0C8E2E898707}" type="pres">
      <dgm:prSet presAssocID="{B6D5714F-E989-479B-9A0B-47D4B3C11413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8868BF41-F8FD-4E53-847C-E9136BF550BD}" type="pres">
      <dgm:prSet presAssocID="{B6D5714F-E989-479B-9A0B-47D4B3C11413}" presName="textRect" presStyleLbl="revTx" presStyleIdx="1" presStyleCnt="4">
        <dgm:presLayoutVars>
          <dgm:bulletEnabled val="1"/>
        </dgm:presLayoutVars>
      </dgm:prSet>
      <dgm:spPr/>
    </dgm:pt>
    <dgm:pt modelId="{BDD487E9-0720-4785-87CF-5840E408241D}" type="pres">
      <dgm:prSet presAssocID="{92A92641-3DFD-4663-9B61-8C5CDD37C26D}" presName="sibTrans" presStyleLbl="sibTrans2D1" presStyleIdx="0" presStyleCnt="0"/>
      <dgm:spPr/>
    </dgm:pt>
    <dgm:pt modelId="{3CEE2D3A-DA6C-4DD0-B91B-5CDA90A6641C}" type="pres">
      <dgm:prSet presAssocID="{8F8D3A41-8DA7-4B10-997E-64ECD9527338}" presName="compNode" presStyleCnt="0"/>
      <dgm:spPr/>
    </dgm:pt>
    <dgm:pt modelId="{F6554855-20C3-4E6E-8240-90F19A53C574}" type="pres">
      <dgm:prSet presAssocID="{8F8D3A41-8DA7-4B10-997E-64ECD9527338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0734E9E8-747A-4DD1-A1FF-3F452FB386F4}" type="pres">
      <dgm:prSet presAssocID="{8F8D3A41-8DA7-4B10-997E-64ECD9527338}" presName="textRect" presStyleLbl="revTx" presStyleIdx="2" presStyleCnt="4">
        <dgm:presLayoutVars>
          <dgm:bulletEnabled val="1"/>
        </dgm:presLayoutVars>
      </dgm:prSet>
      <dgm:spPr/>
    </dgm:pt>
    <dgm:pt modelId="{68AADE2B-550B-40A2-AF65-D9CFB730C21D}" type="pres">
      <dgm:prSet presAssocID="{C107CDA8-F288-4A04-82EA-D142752489AE}" presName="sibTrans" presStyleLbl="sibTrans2D1" presStyleIdx="0" presStyleCnt="0"/>
      <dgm:spPr/>
    </dgm:pt>
    <dgm:pt modelId="{30CAF77A-2103-4499-A1FE-719D5618A6DF}" type="pres">
      <dgm:prSet presAssocID="{BAC2AF40-DD2F-4DC9-A5B7-99CC4DC5B240}" presName="compNode" presStyleCnt="0"/>
      <dgm:spPr/>
    </dgm:pt>
    <dgm:pt modelId="{BFABE49A-2813-4620-BAD9-ACA51C4FFF73}" type="pres">
      <dgm:prSet presAssocID="{BAC2AF40-DD2F-4DC9-A5B7-99CC4DC5B240}" presName="pictRect" presStyleLbl="node1" presStyleIdx="3" presStyleCnt="4" custLinFactNeighborY="-1996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</dgm:spPr>
    </dgm:pt>
    <dgm:pt modelId="{0BB11765-AE94-4C6D-BB5E-91A4566C05B4}" type="pres">
      <dgm:prSet presAssocID="{BAC2AF40-DD2F-4DC9-A5B7-99CC4DC5B240}" presName="textRect" presStyleLbl="revTx" presStyleIdx="3" presStyleCnt="4" custLinFactNeighborY="-16313">
        <dgm:presLayoutVars>
          <dgm:bulletEnabled val="1"/>
        </dgm:presLayoutVars>
      </dgm:prSet>
      <dgm:spPr/>
    </dgm:pt>
  </dgm:ptLst>
  <dgm:cxnLst>
    <dgm:cxn modelId="{3C4D6D0F-675A-4BC8-AC7D-7812D8D79EB1}" srcId="{B1EF1F14-3CB8-4E38-BC99-481FC83AD0C8}" destId="{CD46195B-5151-45FF-9389-8F169494D419}" srcOrd="0" destOrd="0" parTransId="{D8B6F7F0-7AD7-4F2A-89B4-318967A006D2}" sibTransId="{7099FFC4-FD11-4114-8105-C09176BF2F33}"/>
    <dgm:cxn modelId="{9F6B461C-9104-4F6D-B77E-24BB7F5EC7FB}" type="presOf" srcId="{B1EF1F14-3CB8-4E38-BC99-481FC83AD0C8}" destId="{4BED0A4E-B163-4900-894C-D919699A4549}" srcOrd="0" destOrd="0" presId="urn:microsoft.com/office/officeart/2005/8/layout/pList1"/>
    <dgm:cxn modelId="{2D55282B-471A-42A9-9A0E-DC01C3D7B5B0}" type="presOf" srcId="{BAC2AF40-DD2F-4DC9-A5B7-99CC4DC5B240}" destId="{0BB11765-AE94-4C6D-BB5E-91A4566C05B4}" srcOrd="0" destOrd="0" presId="urn:microsoft.com/office/officeart/2005/8/layout/pList1"/>
    <dgm:cxn modelId="{CFAAB632-E913-4D74-AE86-190DD6127508}" type="presOf" srcId="{7099FFC4-FD11-4114-8105-C09176BF2F33}" destId="{9FD54AED-A504-4FF2-858A-F4415AEF9132}" srcOrd="0" destOrd="0" presId="urn:microsoft.com/office/officeart/2005/8/layout/pList1"/>
    <dgm:cxn modelId="{7E8BAF6E-D006-4544-AE1E-48B860949D0E}" srcId="{B1EF1F14-3CB8-4E38-BC99-481FC83AD0C8}" destId="{8F8D3A41-8DA7-4B10-997E-64ECD9527338}" srcOrd="2" destOrd="0" parTransId="{5EF0B95C-0964-4B17-B27A-EF01FE67CB47}" sibTransId="{C107CDA8-F288-4A04-82EA-D142752489AE}"/>
    <dgm:cxn modelId="{0BC6A882-3C4A-4BFF-BFFD-29A9115AC4E5}" type="presOf" srcId="{B6D5714F-E989-479B-9A0B-47D4B3C11413}" destId="{8868BF41-F8FD-4E53-847C-E9136BF550BD}" srcOrd="0" destOrd="0" presId="urn:microsoft.com/office/officeart/2005/8/layout/pList1"/>
    <dgm:cxn modelId="{19140588-819A-4BF1-839A-C5D020297E41}" type="presOf" srcId="{C107CDA8-F288-4A04-82EA-D142752489AE}" destId="{68AADE2B-550B-40A2-AF65-D9CFB730C21D}" srcOrd="0" destOrd="0" presId="urn:microsoft.com/office/officeart/2005/8/layout/pList1"/>
    <dgm:cxn modelId="{08C3A69D-3A8A-45FE-826B-C7C56B513665}" srcId="{B1EF1F14-3CB8-4E38-BC99-481FC83AD0C8}" destId="{BAC2AF40-DD2F-4DC9-A5B7-99CC4DC5B240}" srcOrd="3" destOrd="0" parTransId="{9A339076-F46E-449E-8010-F01B2FF15394}" sibTransId="{83DDC5CC-98EC-4180-98C4-33A3C766E796}"/>
    <dgm:cxn modelId="{592786CD-A25F-494E-900F-EB1180B1A485}" type="presOf" srcId="{92A92641-3DFD-4663-9B61-8C5CDD37C26D}" destId="{BDD487E9-0720-4785-87CF-5840E408241D}" srcOrd="0" destOrd="0" presId="urn:microsoft.com/office/officeart/2005/8/layout/pList1"/>
    <dgm:cxn modelId="{38B55CD1-766E-4F51-908E-4E40089B3F07}" type="presOf" srcId="{CD46195B-5151-45FF-9389-8F169494D419}" destId="{8991F62C-02DC-4C2D-AD3E-780C895A1C24}" srcOrd="0" destOrd="0" presId="urn:microsoft.com/office/officeart/2005/8/layout/pList1"/>
    <dgm:cxn modelId="{7CC70CE4-14AF-4795-BAAE-1EA95BA97EBA}" type="presOf" srcId="{8F8D3A41-8DA7-4B10-997E-64ECD9527338}" destId="{0734E9E8-747A-4DD1-A1FF-3F452FB386F4}" srcOrd="0" destOrd="0" presId="urn:microsoft.com/office/officeart/2005/8/layout/pList1"/>
    <dgm:cxn modelId="{19DFDBF4-885F-45E6-85E4-BE61ADDDCE41}" srcId="{B1EF1F14-3CB8-4E38-BC99-481FC83AD0C8}" destId="{B6D5714F-E989-479B-9A0B-47D4B3C11413}" srcOrd="1" destOrd="0" parTransId="{CE83348E-C8FB-49DF-BF7F-F2B3A13C4996}" sibTransId="{92A92641-3DFD-4663-9B61-8C5CDD37C26D}"/>
    <dgm:cxn modelId="{9D62ACA4-3958-42A1-B184-81CE46831508}" type="presParOf" srcId="{4BED0A4E-B163-4900-894C-D919699A4549}" destId="{E094B790-0523-4C0C-AB53-6021803070FF}" srcOrd="0" destOrd="0" presId="urn:microsoft.com/office/officeart/2005/8/layout/pList1"/>
    <dgm:cxn modelId="{672E22E7-0220-4F88-BC60-C01A17229B23}" type="presParOf" srcId="{E094B790-0523-4C0C-AB53-6021803070FF}" destId="{025F67D5-1C85-416C-AA0F-FBA780053C0E}" srcOrd="0" destOrd="0" presId="urn:microsoft.com/office/officeart/2005/8/layout/pList1"/>
    <dgm:cxn modelId="{47436B12-5DC1-45FE-93DB-ABA9236C659A}" type="presParOf" srcId="{E094B790-0523-4C0C-AB53-6021803070FF}" destId="{8991F62C-02DC-4C2D-AD3E-780C895A1C24}" srcOrd="1" destOrd="0" presId="urn:microsoft.com/office/officeart/2005/8/layout/pList1"/>
    <dgm:cxn modelId="{8F3E92D4-5C6A-4F20-8224-AC7F62DFEECF}" type="presParOf" srcId="{4BED0A4E-B163-4900-894C-D919699A4549}" destId="{9FD54AED-A504-4FF2-858A-F4415AEF9132}" srcOrd="1" destOrd="0" presId="urn:microsoft.com/office/officeart/2005/8/layout/pList1"/>
    <dgm:cxn modelId="{DB88B294-618D-4827-B979-589AC5BDA9BE}" type="presParOf" srcId="{4BED0A4E-B163-4900-894C-D919699A4549}" destId="{B3E394A1-CE24-4B45-8E29-967C75665907}" srcOrd="2" destOrd="0" presId="urn:microsoft.com/office/officeart/2005/8/layout/pList1"/>
    <dgm:cxn modelId="{DB963713-AC12-454B-81CC-3003CFF57D33}" type="presParOf" srcId="{B3E394A1-CE24-4B45-8E29-967C75665907}" destId="{5F7489AA-DF16-4D60-A0F7-0C8E2E898707}" srcOrd="0" destOrd="0" presId="urn:microsoft.com/office/officeart/2005/8/layout/pList1"/>
    <dgm:cxn modelId="{CCAA2E53-6A9F-4E3D-BF67-BECF449EA291}" type="presParOf" srcId="{B3E394A1-CE24-4B45-8E29-967C75665907}" destId="{8868BF41-F8FD-4E53-847C-E9136BF550BD}" srcOrd="1" destOrd="0" presId="urn:microsoft.com/office/officeart/2005/8/layout/pList1"/>
    <dgm:cxn modelId="{7AEE182D-B0A2-4A9F-B210-846EBE53CCAA}" type="presParOf" srcId="{4BED0A4E-B163-4900-894C-D919699A4549}" destId="{BDD487E9-0720-4785-87CF-5840E408241D}" srcOrd="3" destOrd="0" presId="urn:microsoft.com/office/officeart/2005/8/layout/pList1"/>
    <dgm:cxn modelId="{C1390EE3-F3D7-4919-B492-CC7CD5DFC0BB}" type="presParOf" srcId="{4BED0A4E-B163-4900-894C-D919699A4549}" destId="{3CEE2D3A-DA6C-4DD0-B91B-5CDA90A6641C}" srcOrd="4" destOrd="0" presId="urn:microsoft.com/office/officeart/2005/8/layout/pList1"/>
    <dgm:cxn modelId="{310256BA-44C8-4C33-A265-EECE7E2835C5}" type="presParOf" srcId="{3CEE2D3A-DA6C-4DD0-B91B-5CDA90A6641C}" destId="{F6554855-20C3-4E6E-8240-90F19A53C574}" srcOrd="0" destOrd="0" presId="urn:microsoft.com/office/officeart/2005/8/layout/pList1"/>
    <dgm:cxn modelId="{B02E6107-6DCE-4330-A503-6E0D315ECEA0}" type="presParOf" srcId="{3CEE2D3A-DA6C-4DD0-B91B-5CDA90A6641C}" destId="{0734E9E8-747A-4DD1-A1FF-3F452FB386F4}" srcOrd="1" destOrd="0" presId="urn:microsoft.com/office/officeart/2005/8/layout/pList1"/>
    <dgm:cxn modelId="{7B020F81-612F-4468-BB0B-BE60FA8E6C42}" type="presParOf" srcId="{4BED0A4E-B163-4900-894C-D919699A4549}" destId="{68AADE2B-550B-40A2-AF65-D9CFB730C21D}" srcOrd="5" destOrd="0" presId="urn:microsoft.com/office/officeart/2005/8/layout/pList1"/>
    <dgm:cxn modelId="{99302AC6-A0CF-4302-BE57-C0FA063D147A}" type="presParOf" srcId="{4BED0A4E-B163-4900-894C-D919699A4549}" destId="{30CAF77A-2103-4499-A1FE-719D5618A6DF}" srcOrd="6" destOrd="0" presId="urn:microsoft.com/office/officeart/2005/8/layout/pList1"/>
    <dgm:cxn modelId="{C0CDBA86-B95B-41B0-8CAD-F2849F125B79}" type="presParOf" srcId="{30CAF77A-2103-4499-A1FE-719D5618A6DF}" destId="{BFABE49A-2813-4620-BAD9-ACA51C4FFF73}" srcOrd="0" destOrd="0" presId="urn:microsoft.com/office/officeart/2005/8/layout/pList1"/>
    <dgm:cxn modelId="{EBEFD587-E198-4B98-8B14-5DB2624C51B4}" type="presParOf" srcId="{30CAF77A-2103-4499-A1FE-719D5618A6DF}" destId="{0BB11765-AE94-4C6D-BB5E-91A4566C05B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F67D5-1C85-416C-AA0F-FBA780053C0E}">
      <dsp:nvSpPr>
        <dsp:cNvPr id="0" name=""/>
        <dsp:cNvSpPr/>
      </dsp:nvSpPr>
      <dsp:spPr>
        <a:xfrm>
          <a:off x="260424" y="22575"/>
          <a:ext cx="2192115" cy="160204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1F62C-02DC-4C2D-AD3E-780C895A1C24}">
      <dsp:nvSpPr>
        <dsp:cNvPr id="0" name=""/>
        <dsp:cNvSpPr/>
      </dsp:nvSpPr>
      <dsp:spPr>
        <a:xfrm>
          <a:off x="260424" y="1557789"/>
          <a:ext cx="2192115" cy="81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Storage</a:t>
          </a:r>
          <a:endParaRPr lang="en-IN" sz="1800" kern="1200" dirty="0"/>
        </a:p>
      </dsp:txBody>
      <dsp:txXfrm>
        <a:off x="260424" y="1557789"/>
        <a:ext cx="2192115" cy="813275"/>
      </dsp:txXfrm>
    </dsp:sp>
    <dsp:sp modelId="{5F7489AA-DF16-4D60-A0F7-0C8E2E898707}">
      <dsp:nvSpPr>
        <dsp:cNvPr id="0" name=""/>
        <dsp:cNvSpPr/>
      </dsp:nvSpPr>
      <dsp:spPr>
        <a:xfrm>
          <a:off x="2671844" y="24501"/>
          <a:ext cx="2192115" cy="1510367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8BF41-F8FD-4E53-847C-E9136BF550BD}">
      <dsp:nvSpPr>
        <dsp:cNvPr id="0" name=""/>
        <dsp:cNvSpPr/>
      </dsp:nvSpPr>
      <dsp:spPr>
        <a:xfrm>
          <a:off x="2671844" y="1534869"/>
          <a:ext cx="2192115" cy="81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Preprocessing</a:t>
          </a:r>
          <a:endParaRPr lang="en-IN" sz="1600" kern="1200" dirty="0"/>
        </a:p>
      </dsp:txBody>
      <dsp:txXfrm>
        <a:off x="2671844" y="1534869"/>
        <a:ext cx="2192115" cy="813275"/>
      </dsp:txXfrm>
    </dsp:sp>
    <dsp:sp modelId="{F6554855-20C3-4E6E-8240-90F19A53C574}">
      <dsp:nvSpPr>
        <dsp:cNvPr id="0" name=""/>
        <dsp:cNvSpPr/>
      </dsp:nvSpPr>
      <dsp:spPr>
        <a:xfrm>
          <a:off x="5083264" y="24501"/>
          <a:ext cx="2192115" cy="1510367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4E9E8-747A-4DD1-A1FF-3F452FB386F4}">
      <dsp:nvSpPr>
        <dsp:cNvPr id="0" name=""/>
        <dsp:cNvSpPr/>
      </dsp:nvSpPr>
      <dsp:spPr>
        <a:xfrm>
          <a:off x="5083264" y="1534869"/>
          <a:ext cx="2192115" cy="81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Metadata and Data Catalogs</a:t>
          </a:r>
          <a:r>
            <a:rPr lang="en-US" sz="1600" kern="1200" baseline="0" dirty="0"/>
            <a:t> </a:t>
          </a:r>
          <a:endParaRPr lang="en-IN" sz="1600" kern="1200" dirty="0"/>
        </a:p>
      </dsp:txBody>
      <dsp:txXfrm>
        <a:off x="5083264" y="1534869"/>
        <a:ext cx="2192115" cy="813275"/>
      </dsp:txXfrm>
    </dsp:sp>
    <dsp:sp modelId="{BFABE49A-2813-4620-BAD9-ACA51C4FFF73}">
      <dsp:nvSpPr>
        <dsp:cNvPr id="0" name=""/>
        <dsp:cNvSpPr/>
      </dsp:nvSpPr>
      <dsp:spPr>
        <a:xfrm>
          <a:off x="2671844" y="2288685"/>
          <a:ext cx="2192115" cy="151036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11765-AE94-4C6D-BB5E-91A4566C05B4}">
      <dsp:nvSpPr>
        <dsp:cNvPr id="0" name=""/>
        <dsp:cNvSpPr/>
      </dsp:nvSpPr>
      <dsp:spPr>
        <a:xfrm>
          <a:off x="2671844" y="3967973"/>
          <a:ext cx="2192115" cy="81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 Tools</a:t>
          </a:r>
          <a:endParaRPr lang="en-IN" sz="1600" kern="1200" dirty="0"/>
        </a:p>
      </dsp:txBody>
      <dsp:txXfrm>
        <a:off x="2671844" y="3967973"/>
        <a:ext cx="2192115" cy="813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Montserrat" panose="00000500000000000000" pitchFamily="2" charset="0"/>
        <a:ea typeface="Montserrat" panose="00000500000000000000" pitchFamily="2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671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1945fdb9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1945fdb9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15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3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8ff18fc7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8ff18fc7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90" y="701233"/>
            <a:ext cx="10832211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90" y="3267917"/>
            <a:ext cx="10832211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>
                <a:solidFill>
                  <a:srgbClr val="66666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cxnSp>
        <p:nvCxnSpPr>
          <p:cNvPr id="14" name="Google Shape;14;p2"/>
          <p:cNvCxnSpPr/>
          <p:nvPr/>
        </p:nvCxnSpPr>
        <p:spPr>
          <a:xfrm>
            <a:off x="888282" y="3035267"/>
            <a:ext cx="888116" cy="0"/>
          </a:xfrm>
          <a:prstGeom prst="straightConnector1">
            <a:avLst/>
          </a:prstGeom>
          <a:noFill/>
          <a:ln w="28575" cap="flat" cmpd="sng">
            <a:solidFill>
              <a:srgbClr val="F05B5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Google Shape;15;p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-3351139" y="3341971"/>
            <a:ext cx="6867169" cy="16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908" y="5747771"/>
            <a:ext cx="2190353" cy="5825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2A2893-FFD2-491E-A16B-6F7501A7C0DC}"/>
              </a:ext>
            </a:extLst>
          </p:cNvPr>
          <p:cNvSpPr txBox="1"/>
          <p:nvPr userDrawn="1"/>
        </p:nvSpPr>
        <p:spPr>
          <a:xfrm>
            <a:off x="9743535" y="5945579"/>
            <a:ext cx="998671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067" dirty="0">
                <a:solidFill>
                  <a:schemeClr val="accent1"/>
                </a:solidFill>
                <a:latin typeface="+mn-lt"/>
              </a:rPr>
              <a:t>http://affine.ai/</a:t>
            </a:r>
          </a:p>
        </p:txBody>
      </p:sp>
    </p:spTree>
    <p:extLst>
      <p:ext uri="{BB962C8B-B14F-4D97-AF65-F5344CB8AC3E}">
        <p14:creationId xmlns:p14="http://schemas.microsoft.com/office/powerpoint/2010/main" val="38763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 chart" preserve="1">
  <p:cSld name="1_Title and Info char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inbow abstract fiber optics">
            <a:extLst>
              <a:ext uri="{FF2B5EF4-FFF2-40B4-BE49-F238E27FC236}">
                <a16:creationId xmlns:a16="http://schemas.microsoft.com/office/drawing/2014/main" id="{2A6CE5D4-DDB9-4128-AC97-D1754DB2C0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3588" cy="6858000"/>
          </a:xfrm>
          <a:prstGeom prst="rect">
            <a:avLst/>
          </a:prstGeom>
        </p:spPr>
      </p:pic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2" name="Google Shape;72;p11"/>
          <p:cNvCxnSpPr/>
          <p:nvPr/>
        </p:nvCxnSpPr>
        <p:spPr>
          <a:xfrm>
            <a:off x="2311368" y="6374300"/>
            <a:ext cx="9213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2F00B8-4A74-42C6-8F4F-0B2BF5E00E03}"/>
              </a:ext>
            </a:extLst>
          </p:cNvPr>
          <p:cNvSpPr txBox="1"/>
          <p:nvPr userDrawn="1"/>
        </p:nvSpPr>
        <p:spPr>
          <a:xfrm>
            <a:off x="5457197" y="6539706"/>
            <a:ext cx="1279196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067" dirty="0">
                <a:latin typeface="+mn-lt"/>
              </a:rPr>
              <a:t>Affine Confidential</a:t>
            </a:r>
          </a:p>
        </p:txBody>
      </p:sp>
      <p:pic>
        <p:nvPicPr>
          <p:cNvPr id="9" name="Google Shape;42;p7">
            <a:extLst>
              <a:ext uri="{FF2B5EF4-FFF2-40B4-BE49-F238E27FC236}">
                <a16:creationId xmlns:a16="http://schemas.microsoft.com/office/drawing/2014/main" id="{C7EACEC1-D81B-42F5-B088-B20F603C10B8}"/>
              </a:ext>
            </a:extLst>
          </p:cNvPr>
          <p:cNvPicPr preferRelativeResize="0"/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2"/>
            <a:ext cx="12193588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15654" y="170649"/>
            <a:ext cx="11348678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10" name="Google Shape;70;p11">
            <a:extLst>
              <a:ext uri="{FF2B5EF4-FFF2-40B4-BE49-F238E27FC236}">
                <a16:creationId xmlns:a16="http://schemas.microsoft.com/office/drawing/2014/main" id="{0EF0034A-76A0-4478-86B2-52CCB309A534}"/>
              </a:ext>
            </a:extLst>
          </p:cNvPr>
          <p:cNvPicPr preferRelativeResize="0"/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79" y="6171073"/>
            <a:ext cx="1425919" cy="379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75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 chart" preserve="1">
  <p:cSld name="1_Title and Info char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79" y="6171073"/>
            <a:ext cx="1425919" cy="379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/>
          <p:cNvCxnSpPr/>
          <p:nvPr/>
        </p:nvCxnSpPr>
        <p:spPr>
          <a:xfrm>
            <a:off x="2311368" y="6374300"/>
            <a:ext cx="9213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2F00B8-4A74-42C6-8F4F-0B2BF5E00E03}"/>
              </a:ext>
            </a:extLst>
          </p:cNvPr>
          <p:cNvSpPr txBox="1"/>
          <p:nvPr userDrawn="1"/>
        </p:nvSpPr>
        <p:spPr>
          <a:xfrm>
            <a:off x="5457197" y="6539706"/>
            <a:ext cx="1279196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067" dirty="0">
                <a:latin typeface="+mn-lt"/>
              </a:rPr>
              <a:t>Affine Confidential</a:t>
            </a:r>
          </a:p>
        </p:txBody>
      </p:sp>
      <p:pic>
        <p:nvPicPr>
          <p:cNvPr id="9" name="Google Shape;42;p7">
            <a:extLst>
              <a:ext uri="{FF2B5EF4-FFF2-40B4-BE49-F238E27FC236}">
                <a16:creationId xmlns:a16="http://schemas.microsoft.com/office/drawing/2014/main" id="{C7EACEC1-D81B-42F5-B088-B20F603C10B8}"/>
              </a:ext>
            </a:extLst>
          </p:cNvPr>
          <p:cNvPicPr preferRelativeResize="0"/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2"/>
            <a:ext cx="12193588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15654" y="170649"/>
            <a:ext cx="11348678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12" name="Picture 11" descr="Abstract background of mesh on pink">
            <a:extLst>
              <a:ext uri="{FF2B5EF4-FFF2-40B4-BE49-F238E27FC236}">
                <a16:creationId xmlns:a16="http://schemas.microsoft.com/office/drawing/2014/main" id="{09046AFC-F4C2-496C-B037-2FEA813E4D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duotone>
              <a:srgbClr val="616161">
                <a:shade val="45000"/>
                <a:satMod val="135000"/>
              </a:srgb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3588" cy="68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86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 chart" preserve="1">
  <p:cSld name="1_Title and Info char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ack and white skyscrapers">
            <a:extLst>
              <a:ext uri="{FF2B5EF4-FFF2-40B4-BE49-F238E27FC236}">
                <a16:creationId xmlns:a16="http://schemas.microsoft.com/office/drawing/2014/main" id="{5E216F77-8172-4D29-ADD7-BFD698D43D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04897"/>
            <a:ext cx="12193588" cy="57531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E1C724-FBFB-4DEF-B7D2-854D7EEA94B5}"/>
              </a:ext>
            </a:extLst>
          </p:cNvPr>
          <p:cNvSpPr/>
          <p:nvPr userDrawn="1"/>
        </p:nvSpPr>
        <p:spPr>
          <a:xfrm>
            <a:off x="0" y="1104897"/>
            <a:ext cx="12193588" cy="57531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79" y="6171073"/>
            <a:ext cx="1425919" cy="379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/>
          <p:cNvCxnSpPr/>
          <p:nvPr/>
        </p:nvCxnSpPr>
        <p:spPr>
          <a:xfrm>
            <a:off x="2311368" y="6374300"/>
            <a:ext cx="9213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2F00B8-4A74-42C6-8F4F-0B2BF5E00E03}"/>
              </a:ext>
            </a:extLst>
          </p:cNvPr>
          <p:cNvSpPr txBox="1"/>
          <p:nvPr userDrawn="1"/>
        </p:nvSpPr>
        <p:spPr>
          <a:xfrm>
            <a:off x="5457197" y="6539706"/>
            <a:ext cx="1279196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067" dirty="0">
                <a:latin typeface="+mn-lt"/>
              </a:rPr>
              <a:t>Affine Confidential</a:t>
            </a:r>
          </a:p>
        </p:txBody>
      </p:sp>
      <p:pic>
        <p:nvPicPr>
          <p:cNvPr id="9" name="Google Shape;42;p7">
            <a:extLst>
              <a:ext uri="{FF2B5EF4-FFF2-40B4-BE49-F238E27FC236}">
                <a16:creationId xmlns:a16="http://schemas.microsoft.com/office/drawing/2014/main" id="{C7EACEC1-D81B-42F5-B088-B20F603C10B8}"/>
              </a:ext>
            </a:extLst>
          </p:cNvPr>
          <p:cNvPicPr preferRelativeResize="0"/>
          <p:nvPr userDrawn="1"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2"/>
            <a:ext cx="12193588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15654" y="170649"/>
            <a:ext cx="11348678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298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 chart" preserve="1">
  <p:cSld name="1_Title and Info char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79" y="6171073"/>
            <a:ext cx="1425919" cy="379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/>
          <p:cNvCxnSpPr/>
          <p:nvPr/>
        </p:nvCxnSpPr>
        <p:spPr>
          <a:xfrm>
            <a:off x="2311368" y="6374300"/>
            <a:ext cx="9213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2F00B8-4A74-42C6-8F4F-0B2BF5E00E03}"/>
              </a:ext>
            </a:extLst>
          </p:cNvPr>
          <p:cNvSpPr txBox="1"/>
          <p:nvPr userDrawn="1"/>
        </p:nvSpPr>
        <p:spPr>
          <a:xfrm>
            <a:off x="5457197" y="6539706"/>
            <a:ext cx="1279196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067" dirty="0">
                <a:latin typeface="+mn-lt"/>
              </a:rPr>
              <a:t>Affine Confidential</a:t>
            </a:r>
          </a:p>
        </p:txBody>
      </p:sp>
      <p:pic>
        <p:nvPicPr>
          <p:cNvPr id="9" name="Google Shape;42;p7">
            <a:extLst>
              <a:ext uri="{FF2B5EF4-FFF2-40B4-BE49-F238E27FC236}">
                <a16:creationId xmlns:a16="http://schemas.microsoft.com/office/drawing/2014/main" id="{C7EACEC1-D81B-42F5-B088-B20F603C10B8}"/>
              </a:ext>
            </a:extLst>
          </p:cNvPr>
          <p:cNvPicPr preferRelativeResize="0"/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2"/>
            <a:ext cx="12193588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15654" y="170649"/>
            <a:ext cx="11346078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183278-3A6D-4FF5-B0E8-E08C6C245FF7}"/>
              </a:ext>
            </a:extLst>
          </p:cNvPr>
          <p:cNvSpPr/>
          <p:nvPr userDrawn="1"/>
        </p:nvSpPr>
        <p:spPr>
          <a:xfrm>
            <a:off x="415656" y="1245114"/>
            <a:ext cx="4436067" cy="307777"/>
          </a:xfrm>
          <a:custGeom>
            <a:avLst/>
            <a:gdLst>
              <a:gd name="connsiteX0" fmla="*/ 0 w 4206240"/>
              <a:gd name="connsiteY0" fmla="*/ 0 h 274318"/>
              <a:gd name="connsiteX1" fmla="*/ 4206240 w 4206240"/>
              <a:gd name="connsiteY1" fmla="*/ 0 h 274318"/>
              <a:gd name="connsiteX2" fmla="*/ 4206240 w 4206240"/>
              <a:gd name="connsiteY2" fmla="*/ 1 h 274318"/>
              <a:gd name="connsiteX3" fmla="*/ 4081661 w 4206240"/>
              <a:gd name="connsiteY3" fmla="*/ 137161 h 274318"/>
              <a:gd name="connsiteX4" fmla="*/ 4206238 w 4206240"/>
              <a:gd name="connsiteY4" fmla="*/ 274318 h 274318"/>
              <a:gd name="connsiteX5" fmla="*/ 3 w 4206240"/>
              <a:gd name="connsiteY5" fmla="*/ 274318 h 274318"/>
              <a:gd name="connsiteX6" fmla="*/ 124580 w 4206240"/>
              <a:gd name="connsiteY6" fmla="*/ 137161 h 274318"/>
              <a:gd name="connsiteX7" fmla="*/ 1 w 4206240"/>
              <a:gd name="connsiteY7" fmla="*/ 1 h 274318"/>
              <a:gd name="connsiteX8" fmla="*/ 1 w 4206240"/>
              <a:gd name="connsiteY8" fmla="*/ 274318 h 274318"/>
              <a:gd name="connsiteX9" fmla="*/ 0 w 4206240"/>
              <a:gd name="connsiteY9" fmla="*/ 274318 h 27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06240" h="274318">
                <a:moveTo>
                  <a:pt x="0" y="0"/>
                </a:moveTo>
                <a:lnTo>
                  <a:pt x="4206240" y="0"/>
                </a:lnTo>
                <a:lnTo>
                  <a:pt x="4206240" y="1"/>
                </a:lnTo>
                <a:lnTo>
                  <a:pt x="4081661" y="137161"/>
                </a:lnTo>
                <a:lnTo>
                  <a:pt x="4206238" y="274318"/>
                </a:lnTo>
                <a:lnTo>
                  <a:pt x="3" y="274318"/>
                </a:lnTo>
                <a:lnTo>
                  <a:pt x="124580" y="137161"/>
                </a:lnTo>
                <a:lnTo>
                  <a:pt x="1" y="1"/>
                </a:lnTo>
                <a:lnTo>
                  <a:pt x="1" y="274318"/>
                </a:lnTo>
                <a:lnTo>
                  <a:pt x="0" y="274318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PROBLEM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4EFFBB-BCC9-4B2F-889A-28598B99830C}"/>
              </a:ext>
            </a:extLst>
          </p:cNvPr>
          <p:cNvSpPr/>
          <p:nvPr userDrawn="1"/>
        </p:nvSpPr>
        <p:spPr>
          <a:xfrm>
            <a:off x="5114545" y="1260503"/>
            <a:ext cx="4436067" cy="276999"/>
          </a:xfrm>
          <a:custGeom>
            <a:avLst/>
            <a:gdLst>
              <a:gd name="connsiteX0" fmla="*/ 0 w 4206240"/>
              <a:gd name="connsiteY0" fmla="*/ 0 h 274318"/>
              <a:gd name="connsiteX1" fmla="*/ 4206240 w 4206240"/>
              <a:gd name="connsiteY1" fmla="*/ 0 h 274318"/>
              <a:gd name="connsiteX2" fmla="*/ 4206240 w 4206240"/>
              <a:gd name="connsiteY2" fmla="*/ 1 h 274318"/>
              <a:gd name="connsiteX3" fmla="*/ 4081661 w 4206240"/>
              <a:gd name="connsiteY3" fmla="*/ 137161 h 274318"/>
              <a:gd name="connsiteX4" fmla="*/ 4206238 w 4206240"/>
              <a:gd name="connsiteY4" fmla="*/ 274318 h 274318"/>
              <a:gd name="connsiteX5" fmla="*/ 3 w 4206240"/>
              <a:gd name="connsiteY5" fmla="*/ 274318 h 274318"/>
              <a:gd name="connsiteX6" fmla="*/ 124580 w 4206240"/>
              <a:gd name="connsiteY6" fmla="*/ 137161 h 274318"/>
              <a:gd name="connsiteX7" fmla="*/ 1 w 4206240"/>
              <a:gd name="connsiteY7" fmla="*/ 1 h 274318"/>
              <a:gd name="connsiteX8" fmla="*/ 1 w 4206240"/>
              <a:gd name="connsiteY8" fmla="*/ 274318 h 274318"/>
              <a:gd name="connsiteX9" fmla="*/ 0 w 4206240"/>
              <a:gd name="connsiteY9" fmla="*/ 274318 h 27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06240" h="274318">
                <a:moveTo>
                  <a:pt x="0" y="0"/>
                </a:moveTo>
                <a:lnTo>
                  <a:pt x="4206240" y="0"/>
                </a:lnTo>
                <a:lnTo>
                  <a:pt x="4206240" y="1"/>
                </a:lnTo>
                <a:lnTo>
                  <a:pt x="4081661" y="137161"/>
                </a:lnTo>
                <a:lnTo>
                  <a:pt x="4206238" y="274318"/>
                </a:lnTo>
                <a:lnTo>
                  <a:pt x="3" y="274318"/>
                </a:lnTo>
                <a:lnTo>
                  <a:pt x="124580" y="137161"/>
                </a:lnTo>
                <a:lnTo>
                  <a:pt x="1" y="1"/>
                </a:lnTo>
                <a:lnTo>
                  <a:pt x="1" y="274318"/>
                </a:lnTo>
                <a:lnTo>
                  <a:pt x="0" y="274318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CAPABILITY USED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06F0E56-A6AB-4E01-A23A-6EAEC707ACC0}"/>
              </a:ext>
            </a:extLst>
          </p:cNvPr>
          <p:cNvSpPr/>
          <p:nvPr userDrawn="1"/>
        </p:nvSpPr>
        <p:spPr>
          <a:xfrm>
            <a:off x="415656" y="3862631"/>
            <a:ext cx="4436067" cy="276999"/>
          </a:xfrm>
          <a:custGeom>
            <a:avLst/>
            <a:gdLst>
              <a:gd name="connsiteX0" fmla="*/ 0 w 4206240"/>
              <a:gd name="connsiteY0" fmla="*/ 0 h 274318"/>
              <a:gd name="connsiteX1" fmla="*/ 4206240 w 4206240"/>
              <a:gd name="connsiteY1" fmla="*/ 0 h 274318"/>
              <a:gd name="connsiteX2" fmla="*/ 4206240 w 4206240"/>
              <a:gd name="connsiteY2" fmla="*/ 1 h 274318"/>
              <a:gd name="connsiteX3" fmla="*/ 4081661 w 4206240"/>
              <a:gd name="connsiteY3" fmla="*/ 137161 h 274318"/>
              <a:gd name="connsiteX4" fmla="*/ 4206238 w 4206240"/>
              <a:gd name="connsiteY4" fmla="*/ 274318 h 274318"/>
              <a:gd name="connsiteX5" fmla="*/ 3 w 4206240"/>
              <a:gd name="connsiteY5" fmla="*/ 274318 h 274318"/>
              <a:gd name="connsiteX6" fmla="*/ 124580 w 4206240"/>
              <a:gd name="connsiteY6" fmla="*/ 137161 h 274318"/>
              <a:gd name="connsiteX7" fmla="*/ 1 w 4206240"/>
              <a:gd name="connsiteY7" fmla="*/ 1 h 274318"/>
              <a:gd name="connsiteX8" fmla="*/ 1 w 4206240"/>
              <a:gd name="connsiteY8" fmla="*/ 274318 h 274318"/>
              <a:gd name="connsiteX9" fmla="*/ 0 w 4206240"/>
              <a:gd name="connsiteY9" fmla="*/ 274318 h 27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06240" h="274318">
                <a:moveTo>
                  <a:pt x="0" y="0"/>
                </a:moveTo>
                <a:lnTo>
                  <a:pt x="4206240" y="0"/>
                </a:lnTo>
                <a:lnTo>
                  <a:pt x="4206240" y="1"/>
                </a:lnTo>
                <a:lnTo>
                  <a:pt x="4081661" y="137161"/>
                </a:lnTo>
                <a:lnTo>
                  <a:pt x="4206238" y="274318"/>
                </a:lnTo>
                <a:lnTo>
                  <a:pt x="3" y="274318"/>
                </a:lnTo>
                <a:lnTo>
                  <a:pt x="124580" y="137161"/>
                </a:lnTo>
                <a:lnTo>
                  <a:pt x="1" y="1"/>
                </a:lnTo>
                <a:lnTo>
                  <a:pt x="1" y="274318"/>
                </a:lnTo>
                <a:lnTo>
                  <a:pt x="0" y="274318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943F09-9E7B-4AB3-8A07-53AD3E279E17}"/>
              </a:ext>
            </a:extLst>
          </p:cNvPr>
          <p:cNvSpPr/>
          <p:nvPr userDrawn="1"/>
        </p:nvSpPr>
        <p:spPr>
          <a:xfrm>
            <a:off x="5114545" y="3862631"/>
            <a:ext cx="4436067" cy="276999"/>
          </a:xfrm>
          <a:custGeom>
            <a:avLst/>
            <a:gdLst>
              <a:gd name="connsiteX0" fmla="*/ 0 w 4206240"/>
              <a:gd name="connsiteY0" fmla="*/ 0 h 274318"/>
              <a:gd name="connsiteX1" fmla="*/ 4206240 w 4206240"/>
              <a:gd name="connsiteY1" fmla="*/ 0 h 274318"/>
              <a:gd name="connsiteX2" fmla="*/ 4206240 w 4206240"/>
              <a:gd name="connsiteY2" fmla="*/ 1 h 274318"/>
              <a:gd name="connsiteX3" fmla="*/ 4081661 w 4206240"/>
              <a:gd name="connsiteY3" fmla="*/ 137161 h 274318"/>
              <a:gd name="connsiteX4" fmla="*/ 4206238 w 4206240"/>
              <a:gd name="connsiteY4" fmla="*/ 274318 h 274318"/>
              <a:gd name="connsiteX5" fmla="*/ 3 w 4206240"/>
              <a:gd name="connsiteY5" fmla="*/ 274318 h 274318"/>
              <a:gd name="connsiteX6" fmla="*/ 124580 w 4206240"/>
              <a:gd name="connsiteY6" fmla="*/ 137161 h 274318"/>
              <a:gd name="connsiteX7" fmla="*/ 1 w 4206240"/>
              <a:gd name="connsiteY7" fmla="*/ 1 h 274318"/>
              <a:gd name="connsiteX8" fmla="*/ 1 w 4206240"/>
              <a:gd name="connsiteY8" fmla="*/ 274318 h 274318"/>
              <a:gd name="connsiteX9" fmla="*/ 0 w 4206240"/>
              <a:gd name="connsiteY9" fmla="*/ 274318 h 27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06240" h="274318">
                <a:moveTo>
                  <a:pt x="0" y="0"/>
                </a:moveTo>
                <a:lnTo>
                  <a:pt x="4206240" y="0"/>
                </a:lnTo>
                <a:lnTo>
                  <a:pt x="4206240" y="1"/>
                </a:lnTo>
                <a:lnTo>
                  <a:pt x="4081661" y="137161"/>
                </a:lnTo>
                <a:lnTo>
                  <a:pt x="4206238" y="274318"/>
                </a:lnTo>
                <a:lnTo>
                  <a:pt x="3" y="274318"/>
                </a:lnTo>
                <a:lnTo>
                  <a:pt x="124580" y="137161"/>
                </a:lnTo>
                <a:lnTo>
                  <a:pt x="1" y="1"/>
                </a:lnTo>
                <a:lnTo>
                  <a:pt x="1" y="274318"/>
                </a:lnTo>
                <a:lnTo>
                  <a:pt x="0" y="274318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BENEFITS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BD7F57-F8C0-4F6D-8FDB-A92A265D4E81}"/>
              </a:ext>
            </a:extLst>
          </p:cNvPr>
          <p:cNvCxnSpPr>
            <a:cxnSpLocks/>
          </p:cNvCxnSpPr>
          <p:nvPr userDrawn="1"/>
        </p:nvCxnSpPr>
        <p:spPr>
          <a:xfrm>
            <a:off x="9638486" y="1207025"/>
            <a:ext cx="0" cy="492536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A00E22-AE1B-4F42-AA74-B86490498BA6}"/>
              </a:ext>
            </a:extLst>
          </p:cNvPr>
          <p:cNvGrpSpPr/>
          <p:nvPr userDrawn="1"/>
        </p:nvGrpSpPr>
        <p:grpSpPr>
          <a:xfrm>
            <a:off x="9726364" y="1216124"/>
            <a:ext cx="2035369" cy="359152"/>
            <a:chOff x="9314545" y="1004752"/>
            <a:chExt cx="2072550" cy="3657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EEDB4E-B904-4FDA-88DF-C1B1C18F3FC8}"/>
                </a:ext>
              </a:extLst>
            </p:cNvPr>
            <p:cNvSpPr txBox="1"/>
            <p:nvPr/>
          </p:nvSpPr>
          <p:spPr>
            <a:xfrm>
              <a:off x="9736312" y="1102239"/>
              <a:ext cx="1650782" cy="2194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Industry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7968D2C-C0CE-431E-A90C-0FCD5E548AE4}"/>
                </a:ext>
              </a:extLst>
            </p:cNvPr>
            <p:cNvSpPr/>
            <p:nvPr/>
          </p:nvSpPr>
          <p:spPr>
            <a:xfrm>
              <a:off x="9314545" y="1004752"/>
              <a:ext cx="365760" cy="365760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A3C438-3CD0-462F-9415-04F9EA59AC17}"/>
                </a:ext>
              </a:extLst>
            </p:cNvPr>
            <p:cNvCxnSpPr>
              <a:cxnSpLocks/>
            </p:cNvCxnSpPr>
            <p:nvPr/>
          </p:nvCxnSpPr>
          <p:spPr>
            <a:xfrm>
              <a:off x="9545050" y="1349828"/>
              <a:ext cx="1842045" cy="0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9" name="Graphic 18" descr="Building">
              <a:extLst>
                <a:ext uri="{FF2B5EF4-FFF2-40B4-BE49-F238E27FC236}">
                  <a16:creationId xmlns:a16="http://schemas.microsoft.com/office/drawing/2014/main" id="{DFD3E81E-9944-447C-A88D-54C36A8D2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61153" y="1051360"/>
              <a:ext cx="272544" cy="27254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1DBD0C9-9DE1-4BAF-9CA5-9CB5295C090A}"/>
              </a:ext>
            </a:extLst>
          </p:cNvPr>
          <p:cNvSpPr txBox="1"/>
          <p:nvPr userDrawn="1"/>
        </p:nvSpPr>
        <p:spPr>
          <a:xfrm>
            <a:off x="10140565" y="2304834"/>
            <a:ext cx="16211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2AA172-4781-4E8C-B7F8-85C8E0F00D59}"/>
              </a:ext>
            </a:extLst>
          </p:cNvPr>
          <p:cNvSpPr/>
          <p:nvPr userDrawn="1"/>
        </p:nvSpPr>
        <p:spPr>
          <a:xfrm>
            <a:off x="9726364" y="2209107"/>
            <a:ext cx="359199" cy="359152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62F94F-1609-4D13-9B79-1C3BA5501C0B}"/>
              </a:ext>
            </a:extLst>
          </p:cNvPr>
          <p:cNvCxnSpPr>
            <a:cxnSpLocks/>
          </p:cNvCxnSpPr>
          <p:nvPr userDrawn="1"/>
        </p:nvCxnSpPr>
        <p:spPr>
          <a:xfrm>
            <a:off x="9952734" y="2547948"/>
            <a:ext cx="1809000" cy="0"/>
          </a:xfrm>
          <a:prstGeom prst="lin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DBFA21-DF3D-4925-996B-06CADDE22FBA}"/>
              </a:ext>
            </a:extLst>
          </p:cNvPr>
          <p:cNvSpPr txBox="1"/>
          <p:nvPr userDrawn="1"/>
        </p:nvSpPr>
        <p:spPr>
          <a:xfrm>
            <a:off x="10140565" y="3290768"/>
            <a:ext cx="16211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Used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0339CD7-311D-4885-83BE-0B5FDD5348AF}"/>
              </a:ext>
            </a:extLst>
          </p:cNvPr>
          <p:cNvSpPr/>
          <p:nvPr userDrawn="1"/>
        </p:nvSpPr>
        <p:spPr>
          <a:xfrm>
            <a:off x="9726364" y="3195041"/>
            <a:ext cx="359199" cy="359152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7ABD03-B1C0-48C7-841E-BF3F78DBA45A}"/>
              </a:ext>
            </a:extLst>
          </p:cNvPr>
          <p:cNvCxnSpPr>
            <a:cxnSpLocks/>
          </p:cNvCxnSpPr>
          <p:nvPr userDrawn="1"/>
        </p:nvCxnSpPr>
        <p:spPr>
          <a:xfrm>
            <a:off x="9952734" y="3533883"/>
            <a:ext cx="1809000" cy="0"/>
          </a:xfrm>
          <a:prstGeom prst="lin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BA4DD9-1C8F-4BC7-BF8C-D4138BC573AC}"/>
              </a:ext>
            </a:extLst>
          </p:cNvPr>
          <p:cNvSpPr txBox="1"/>
          <p:nvPr userDrawn="1"/>
        </p:nvSpPr>
        <p:spPr>
          <a:xfrm>
            <a:off x="10140565" y="4758108"/>
            <a:ext cx="16211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 Stack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E62F16-070B-4D45-BEE4-715AF878025E}"/>
              </a:ext>
            </a:extLst>
          </p:cNvPr>
          <p:cNvSpPr/>
          <p:nvPr userDrawn="1"/>
        </p:nvSpPr>
        <p:spPr>
          <a:xfrm>
            <a:off x="9726364" y="4662381"/>
            <a:ext cx="359199" cy="359152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3B5F6D-5757-43F6-BC4B-C8F5FA86B84B}"/>
              </a:ext>
            </a:extLst>
          </p:cNvPr>
          <p:cNvCxnSpPr>
            <a:cxnSpLocks/>
          </p:cNvCxnSpPr>
          <p:nvPr userDrawn="1"/>
        </p:nvCxnSpPr>
        <p:spPr>
          <a:xfrm>
            <a:off x="9952734" y="5001223"/>
            <a:ext cx="1809000" cy="0"/>
          </a:xfrm>
          <a:prstGeom prst="lin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FB8ABF3-284B-4757-B434-E6DA3369BF01}"/>
              </a:ext>
            </a:extLst>
          </p:cNvPr>
          <p:cNvGrpSpPr/>
          <p:nvPr userDrawn="1"/>
        </p:nvGrpSpPr>
        <p:grpSpPr>
          <a:xfrm>
            <a:off x="9772134" y="4720252"/>
            <a:ext cx="253025" cy="248173"/>
            <a:chOff x="5381626" y="4013201"/>
            <a:chExt cx="1417638" cy="1381124"/>
          </a:xfrm>
          <a:solidFill>
            <a:schemeClr val="bg1"/>
          </a:solidFill>
        </p:grpSpPr>
        <p:sp>
          <p:nvSpPr>
            <p:cNvPr id="37" name="Freeform 162">
              <a:extLst>
                <a:ext uri="{FF2B5EF4-FFF2-40B4-BE49-F238E27FC236}">
                  <a16:creationId xmlns:a16="http://schemas.microsoft.com/office/drawing/2014/main" id="{7C38D5A5-F2CB-4F75-A389-47F0543B1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913" y="4013201"/>
              <a:ext cx="1389063" cy="757237"/>
            </a:xfrm>
            <a:custGeom>
              <a:avLst/>
              <a:gdLst>
                <a:gd name="T0" fmla="*/ 509 w 509"/>
                <a:gd name="T1" fmla="*/ 139 h 277"/>
                <a:gd name="T2" fmla="*/ 489 w 509"/>
                <a:gd name="T3" fmla="*/ 155 h 277"/>
                <a:gd name="T4" fmla="*/ 296 w 509"/>
                <a:gd name="T5" fmla="*/ 258 h 277"/>
                <a:gd name="T6" fmla="*/ 209 w 509"/>
                <a:gd name="T7" fmla="*/ 258 h 277"/>
                <a:gd name="T8" fmla="*/ 15 w 509"/>
                <a:gd name="T9" fmla="*/ 155 h 277"/>
                <a:gd name="T10" fmla="*/ 0 w 509"/>
                <a:gd name="T11" fmla="*/ 139 h 277"/>
                <a:gd name="T12" fmla="*/ 15 w 509"/>
                <a:gd name="T13" fmla="*/ 123 h 277"/>
                <a:gd name="T14" fmla="*/ 235 w 509"/>
                <a:gd name="T15" fmla="*/ 7 h 277"/>
                <a:gd name="T16" fmla="*/ 269 w 509"/>
                <a:gd name="T17" fmla="*/ 6 h 277"/>
                <a:gd name="T18" fmla="*/ 491 w 509"/>
                <a:gd name="T19" fmla="*/ 124 h 277"/>
                <a:gd name="T20" fmla="*/ 509 w 509"/>
                <a:gd name="T21" fmla="*/ 13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9" h="277">
                  <a:moveTo>
                    <a:pt x="509" y="139"/>
                  </a:moveTo>
                  <a:cubicBezTo>
                    <a:pt x="501" y="146"/>
                    <a:pt x="496" y="152"/>
                    <a:pt x="489" y="155"/>
                  </a:cubicBezTo>
                  <a:cubicBezTo>
                    <a:pt x="425" y="189"/>
                    <a:pt x="359" y="221"/>
                    <a:pt x="296" y="258"/>
                  </a:cubicBezTo>
                  <a:cubicBezTo>
                    <a:pt x="264" y="276"/>
                    <a:pt x="240" y="277"/>
                    <a:pt x="209" y="258"/>
                  </a:cubicBezTo>
                  <a:cubicBezTo>
                    <a:pt x="146" y="221"/>
                    <a:pt x="80" y="189"/>
                    <a:pt x="15" y="155"/>
                  </a:cubicBezTo>
                  <a:cubicBezTo>
                    <a:pt x="9" y="152"/>
                    <a:pt x="0" y="145"/>
                    <a:pt x="0" y="139"/>
                  </a:cubicBezTo>
                  <a:cubicBezTo>
                    <a:pt x="0" y="134"/>
                    <a:pt x="8" y="126"/>
                    <a:pt x="15" y="123"/>
                  </a:cubicBezTo>
                  <a:cubicBezTo>
                    <a:pt x="88" y="84"/>
                    <a:pt x="162" y="46"/>
                    <a:pt x="235" y="7"/>
                  </a:cubicBezTo>
                  <a:cubicBezTo>
                    <a:pt x="247" y="0"/>
                    <a:pt x="257" y="0"/>
                    <a:pt x="269" y="6"/>
                  </a:cubicBezTo>
                  <a:cubicBezTo>
                    <a:pt x="342" y="46"/>
                    <a:pt x="417" y="84"/>
                    <a:pt x="491" y="124"/>
                  </a:cubicBezTo>
                  <a:cubicBezTo>
                    <a:pt x="497" y="127"/>
                    <a:pt x="501" y="132"/>
                    <a:pt x="509" y="1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38" name="Freeform 163">
              <a:extLst>
                <a:ext uri="{FF2B5EF4-FFF2-40B4-BE49-F238E27FC236}">
                  <a16:creationId xmlns:a16="http://schemas.microsoft.com/office/drawing/2014/main" id="{AC5443E7-0C00-472C-8247-F39460E13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626" y="4899025"/>
              <a:ext cx="1417638" cy="495300"/>
            </a:xfrm>
            <a:custGeom>
              <a:avLst/>
              <a:gdLst>
                <a:gd name="T0" fmla="*/ 519 w 519"/>
                <a:gd name="T1" fmla="*/ 48 h 181"/>
                <a:gd name="T2" fmla="*/ 498 w 519"/>
                <a:gd name="T3" fmla="*/ 57 h 181"/>
                <a:gd name="T4" fmla="*/ 269 w 519"/>
                <a:gd name="T5" fmla="*/ 178 h 181"/>
                <a:gd name="T6" fmla="*/ 245 w 519"/>
                <a:gd name="T7" fmla="*/ 177 h 181"/>
                <a:gd name="T8" fmla="*/ 17 w 519"/>
                <a:gd name="T9" fmla="*/ 58 h 181"/>
                <a:gd name="T10" fmla="*/ 16 w 519"/>
                <a:gd name="T11" fmla="*/ 29 h 181"/>
                <a:gd name="T12" fmla="*/ 21 w 519"/>
                <a:gd name="T13" fmla="*/ 26 h 181"/>
                <a:gd name="T14" fmla="*/ 117 w 519"/>
                <a:gd name="T15" fmla="*/ 26 h 181"/>
                <a:gd name="T16" fmla="*/ 226 w 519"/>
                <a:gd name="T17" fmla="*/ 84 h 181"/>
                <a:gd name="T18" fmla="*/ 288 w 519"/>
                <a:gd name="T19" fmla="*/ 84 h 181"/>
                <a:gd name="T20" fmla="*/ 424 w 519"/>
                <a:gd name="T21" fmla="*/ 11 h 181"/>
                <a:gd name="T22" fmla="*/ 465 w 519"/>
                <a:gd name="T23" fmla="*/ 12 h 181"/>
                <a:gd name="T24" fmla="*/ 499 w 519"/>
                <a:gd name="T25" fmla="*/ 30 h 181"/>
                <a:gd name="T26" fmla="*/ 519 w 519"/>
                <a:gd name="T27" fmla="*/ 4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9" h="181">
                  <a:moveTo>
                    <a:pt x="519" y="48"/>
                  </a:moveTo>
                  <a:cubicBezTo>
                    <a:pt x="510" y="52"/>
                    <a:pt x="504" y="54"/>
                    <a:pt x="498" y="57"/>
                  </a:cubicBezTo>
                  <a:cubicBezTo>
                    <a:pt x="422" y="98"/>
                    <a:pt x="345" y="138"/>
                    <a:pt x="269" y="178"/>
                  </a:cubicBezTo>
                  <a:cubicBezTo>
                    <a:pt x="262" y="181"/>
                    <a:pt x="251" y="181"/>
                    <a:pt x="245" y="177"/>
                  </a:cubicBezTo>
                  <a:cubicBezTo>
                    <a:pt x="169" y="138"/>
                    <a:pt x="93" y="98"/>
                    <a:pt x="17" y="58"/>
                  </a:cubicBezTo>
                  <a:cubicBezTo>
                    <a:pt x="0" y="49"/>
                    <a:pt x="0" y="39"/>
                    <a:pt x="16" y="29"/>
                  </a:cubicBezTo>
                  <a:cubicBezTo>
                    <a:pt x="18" y="28"/>
                    <a:pt x="19" y="27"/>
                    <a:pt x="21" y="26"/>
                  </a:cubicBezTo>
                  <a:cubicBezTo>
                    <a:pt x="69" y="0"/>
                    <a:pt x="69" y="0"/>
                    <a:pt x="117" y="26"/>
                  </a:cubicBezTo>
                  <a:cubicBezTo>
                    <a:pt x="154" y="45"/>
                    <a:pt x="191" y="64"/>
                    <a:pt x="226" y="84"/>
                  </a:cubicBezTo>
                  <a:cubicBezTo>
                    <a:pt x="248" y="96"/>
                    <a:pt x="267" y="95"/>
                    <a:pt x="288" y="84"/>
                  </a:cubicBezTo>
                  <a:cubicBezTo>
                    <a:pt x="333" y="59"/>
                    <a:pt x="379" y="36"/>
                    <a:pt x="424" y="11"/>
                  </a:cubicBezTo>
                  <a:cubicBezTo>
                    <a:pt x="439" y="2"/>
                    <a:pt x="451" y="2"/>
                    <a:pt x="465" y="12"/>
                  </a:cubicBezTo>
                  <a:cubicBezTo>
                    <a:pt x="476" y="18"/>
                    <a:pt x="488" y="23"/>
                    <a:pt x="499" y="30"/>
                  </a:cubicBezTo>
                  <a:cubicBezTo>
                    <a:pt x="503" y="33"/>
                    <a:pt x="507" y="37"/>
                    <a:pt x="519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39" name="Freeform 164">
              <a:extLst>
                <a:ext uri="{FF2B5EF4-FFF2-40B4-BE49-F238E27FC236}">
                  <a16:creationId xmlns:a16="http://schemas.microsoft.com/office/drawing/2014/main" id="{1F8A0F80-9976-413D-AAB8-E74B45B36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626" y="4589463"/>
              <a:ext cx="1400175" cy="492125"/>
            </a:xfrm>
            <a:custGeom>
              <a:avLst/>
              <a:gdLst>
                <a:gd name="T0" fmla="*/ 513 w 513"/>
                <a:gd name="T1" fmla="*/ 43 h 180"/>
                <a:gd name="T2" fmla="*/ 499 w 513"/>
                <a:gd name="T3" fmla="*/ 56 h 180"/>
                <a:gd name="T4" fmla="*/ 267 w 513"/>
                <a:gd name="T5" fmla="*/ 177 h 180"/>
                <a:gd name="T6" fmla="*/ 245 w 513"/>
                <a:gd name="T7" fmla="*/ 177 h 180"/>
                <a:gd name="T8" fmla="*/ 16 w 513"/>
                <a:gd name="T9" fmla="*/ 56 h 180"/>
                <a:gd name="T10" fmla="*/ 15 w 513"/>
                <a:gd name="T11" fmla="*/ 29 h 180"/>
                <a:gd name="T12" fmla="*/ 18 w 513"/>
                <a:gd name="T13" fmla="*/ 27 h 180"/>
                <a:gd name="T14" fmla="*/ 119 w 513"/>
                <a:gd name="T15" fmla="*/ 25 h 180"/>
                <a:gd name="T16" fmla="*/ 224 w 513"/>
                <a:gd name="T17" fmla="*/ 81 h 180"/>
                <a:gd name="T18" fmla="*/ 289 w 513"/>
                <a:gd name="T19" fmla="*/ 82 h 180"/>
                <a:gd name="T20" fmla="*/ 430 w 513"/>
                <a:gd name="T21" fmla="*/ 8 h 180"/>
                <a:gd name="T22" fmla="*/ 458 w 513"/>
                <a:gd name="T23" fmla="*/ 7 h 180"/>
                <a:gd name="T24" fmla="*/ 500 w 513"/>
                <a:gd name="T25" fmla="*/ 29 h 180"/>
                <a:gd name="T26" fmla="*/ 513 w 513"/>
                <a:gd name="T27" fmla="*/ 4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3" h="180">
                  <a:moveTo>
                    <a:pt x="513" y="43"/>
                  </a:moveTo>
                  <a:cubicBezTo>
                    <a:pt x="507" y="48"/>
                    <a:pt x="503" y="53"/>
                    <a:pt x="499" y="56"/>
                  </a:cubicBezTo>
                  <a:cubicBezTo>
                    <a:pt x="422" y="96"/>
                    <a:pt x="345" y="137"/>
                    <a:pt x="267" y="177"/>
                  </a:cubicBezTo>
                  <a:cubicBezTo>
                    <a:pt x="262" y="180"/>
                    <a:pt x="251" y="180"/>
                    <a:pt x="245" y="177"/>
                  </a:cubicBezTo>
                  <a:cubicBezTo>
                    <a:pt x="169" y="137"/>
                    <a:pt x="92" y="97"/>
                    <a:pt x="16" y="56"/>
                  </a:cubicBezTo>
                  <a:cubicBezTo>
                    <a:pt x="0" y="47"/>
                    <a:pt x="0" y="38"/>
                    <a:pt x="15" y="29"/>
                  </a:cubicBezTo>
                  <a:cubicBezTo>
                    <a:pt x="16" y="28"/>
                    <a:pt x="17" y="27"/>
                    <a:pt x="18" y="27"/>
                  </a:cubicBezTo>
                  <a:cubicBezTo>
                    <a:pt x="52" y="1"/>
                    <a:pt x="83" y="0"/>
                    <a:pt x="119" y="25"/>
                  </a:cubicBezTo>
                  <a:cubicBezTo>
                    <a:pt x="152" y="47"/>
                    <a:pt x="189" y="62"/>
                    <a:pt x="224" y="81"/>
                  </a:cubicBezTo>
                  <a:cubicBezTo>
                    <a:pt x="247" y="94"/>
                    <a:pt x="266" y="95"/>
                    <a:pt x="289" y="82"/>
                  </a:cubicBezTo>
                  <a:cubicBezTo>
                    <a:pt x="336" y="56"/>
                    <a:pt x="383" y="31"/>
                    <a:pt x="430" y="8"/>
                  </a:cubicBezTo>
                  <a:cubicBezTo>
                    <a:pt x="438" y="4"/>
                    <a:pt x="450" y="4"/>
                    <a:pt x="458" y="7"/>
                  </a:cubicBezTo>
                  <a:cubicBezTo>
                    <a:pt x="472" y="13"/>
                    <a:pt x="486" y="21"/>
                    <a:pt x="500" y="29"/>
                  </a:cubicBezTo>
                  <a:cubicBezTo>
                    <a:pt x="505" y="32"/>
                    <a:pt x="508" y="37"/>
                    <a:pt x="513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E62B07A-6DCE-467D-BCB1-10727E5B7F6D}"/>
              </a:ext>
            </a:extLst>
          </p:cNvPr>
          <p:cNvGrpSpPr/>
          <p:nvPr userDrawn="1"/>
        </p:nvGrpSpPr>
        <p:grpSpPr>
          <a:xfrm>
            <a:off x="9806112" y="3276282"/>
            <a:ext cx="183740" cy="211836"/>
            <a:chOff x="-9504233" y="-1169460"/>
            <a:chExt cx="1866900" cy="2152650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5451E13-CC1B-4824-986F-9921CBBECE14}"/>
                </a:ext>
              </a:extLst>
            </p:cNvPr>
            <p:cNvSpPr/>
            <p:nvPr/>
          </p:nvSpPr>
          <p:spPr>
            <a:xfrm>
              <a:off x="-9504233" y="-1169460"/>
              <a:ext cx="1866900" cy="2152650"/>
            </a:xfrm>
            <a:custGeom>
              <a:avLst/>
              <a:gdLst>
                <a:gd name="connsiteX0" fmla="*/ 1823529 w 1866900"/>
                <a:gd name="connsiteY0" fmla="*/ 2151063 h 2152650"/>
                <a:gd name="connsiteX1" fmla="*/ 515429 w 1866900"/>
                <a:gd name="connsiteY1" fmla="*/ 2151063 h 2152650"/>
                <a:gd name="connsiteX2" fmla="*/ 473519 w 1866900"/>
                <a:gd name="connsiteY2" fmla="*/ 2010728 h 2152650"/>
                <a:gd name="connsiteX3" fmla="*/ 473519 w 1866900"/>
                <a:gd name="connsiteY3" fmla="*/ 1947228 h 2152650"/>
                <a:gd name="connsiteX4" fmla="*/ 441769 w 1866900"/>
                <a:gd name="connsiteY4" fmla="*/ 1916113 h 2152650"/>
                <a:gd name="connsiteX5" fmla="*/ 324294 w 1866900"/>
                <a:gd name="connsiteY5" fmla="*/ 1916748 h 2152650"/>
                <a:gd name="connsiteX6" fmla="*/ 239204 w 1866900"/>
                <a:gd name="connsiteY6" fmla="*/ 1829117 h 2152650"/>
                <a:gd name="connsiteX7" fmla="*/ 239839 w 1866900"/>
                <a:gd name="connsiteY7" fmla="*/ 1711642 h 2152650"/>
                <a:gd name="connsiteX8" fmla="*/ 209994 w 1866900"/>
                <a:gd name="connsiteY8" fmla="*/ 1681163 h 2152650"/>
                <a:gd name="connsiteX9" fmla="*/ 76644 w 1866900"/>
                <a:gd name="connsiteY9" fmla="*/ 1681163 h 2152650"/>
                <a:gd name="connsiteX10" fmla="*/ 38544 w 1866900"/>
                <a:gd name="connsiteY10" fmla="*/ 1670367 h 2152650"/>
                <a:gd name="connsiteX11" fmla="*/ 5524 w 1866900"/>
                <a:gd name="connsiteY11" fmla="*/ 1587183 h 2152650"/>
                <a:gd name="connsiteX12" fmla="*/ 4889 w 1866900"/>
                <a:gd name="connsiteY12" fmla="*/ 130492 h 2152650"/>
                <a:gd name="connsiteX13" fmla="*/ 44259 w 1866900"/>
                <a:gd name="connsiteY13" fmla="*/ 4763 h 2152650"/>
                <a:gd name="connsiteX14" fmla="*/ 1352359 w 1866900"/>
                <a:gd name="connsiteY14" fmla="*/ 4763 h 2152650"/>
                <a:gd name="connsiteX15" fmla="*/ 1394269 w 1866900"/>
                <a:gd name="connsiteY15" fmla="*/ 148273 h 2152650"/>
                <a:gd name="connsiteX16" fmla="*/ 1394269 w 1866900"/>
                <a:gd name="connsiteY16" fmla="*/ 208597 h 2152650"/>
                <a:gd name="connsiteX17" fmla="*/ 1426019 w 1866900"/>
                <a:gd name="connsiteY17" fmla="*/ 239713 h 2152650"/>
                <a:gd name="connsiteX18" fmla="*/ 1543494 w 1866900"/>
                <a:gd name="connsiteY18" fmla="*/ 239078 h 2152650"/>
                <a:gd name="connsiteX19" fmla="*/ 1628584 w 1866900"/>
                <a:gd name="connsiteY19" fmla="*/ 326708 h 2152650"/>
                <a:gd name="connsiteX20" fmla="*/ 1627949 w 1866900"/>
                <a:gd name="connsiteY20" fmla="*/ 444182 h 2152650"/>
                <a:gd name="connsiteX21" fmla="*/ 1657794 w 1866900"/>
                <a:gd name="connsiteY21" fmla="*/ 474663 h 2152650"/>
                <a:gd name="connsiteX22" fmla="*/ 1791144 w 1866900"/>
                <a:gd name="connsiteY22" fmla="*/ 474663 h 2152650"/>
                <a:gd name="connsiteX23" fmla="*/ 1829244 w 1866900"/>
                <a:gd name="connsiteY23" fmla="*/ 485457 h 2152650"/>
                <a:gd name="connsiteX24" fmla="*/ 1862264 w 1866900"/>
                <a:gd name="connsiteY24" fmla="*/ 568008 h 2152650"/>
                <a:gd name="connsiteX25" fmla="*/ 1862264 w 1866900"/>
                <a:gd name="connsiteY25" fmla="*/ 2018983 h 2152650"/>
                <a:gd name="connsiteX26" fmla="*/ 1823529 w 1866900"/>
                <a:gd name="connsiteY26" fmla="*/ 2151063 h 2152650"/>
                <a:gd name="connsiteX27" fmla="*/ 604964 w 1866900"/>
                <a:gd name="connsiteY27" fmla="*/ 1312228 h 2152650"/>
                <a:gd name="connsiteX28" fmla="*/ 604964 w 1866900"/>
                <a:gd name="connsiteY28" fmla="*/ 1968817 h 2152650"/>
                <a:gd name="connsiteX29" fmla="*/ 651954 w 1866900"/>
                <a:gd name="connsiteY29" fmla="*/ 2016442 h 2152650"/>
                <a:gd name="connsiteX30" fmla="*/ 1686369 w 1866900"/>
                <a:gd name="connsiteY30" fmla="*/ 2016442 h 2152650"/>
                <a:gd name="connsiteX31" fmla="*/ 1731454 w 1866900"/>
                <a:gd name="connsiteY31" fmla="*/ 1972628 h 2152650"/>
                <a:gd name="connsiteX32" fmla="*/ 1731454 w 1866900"/>
                <a:gd name="connsiteY32" fmla="*/ 655638 h 2152650"/>
                <a:gd name="connsiteX33" fmla="*/ 1684464 w 1866900"/>
                <a:gd name="connsiteY33" fmla="*/ 608013 h 2152650"/>
                <a:gd name="connsiteX34" fmla="*/ 650049 w 1866900"/>
                <a:gd name="connsiteY34" fmla="*/ 608013 h 2152650"/>
                <a:gd name="connsiteX35" fmla="*/ 604964 w 1866900"/>
                <a:gd name="connsiteY35" fmla="*/ 651828 h 2152650"/>
                <a:gd name="connsiteX36" fmla="*/ 604964 w 1866900"/>
                <a:gd name="connsiteY36" fmla="*/ 1312228 h 2152650"/>
                <a:gd name="connsiteX37" fmla="*/ 137604 w 1866900"/>
                <a:gd name="connsiteY37" fmla="*/ 842327 h 2152650"/>
                <a:gd name="connsiteX38" fmla="*/ 137604 w 1866900"/>
                <a:gd name="connsiteY38" fmla="*/ 842327 h 2152650"/>
                <a:gd name="connsiteX39" fmla="*/ 136969 w 1866900"/>
                <a:gd name="connsiteY39" fmla="*/ 1514793 h 2152650"/>
                <a:gd name="connsiteX40" fmla="*/ 167449 w 1866900"/>
                <a:gd name="connsiteY40" fmla="*/ 1547178 h 2152650"/>
                <a:gd name="connsiteX41" fmla="*/ 239839 w 1866900"/>
                <a:gd name="connsiteY41" fmla="*/ 1477328 h 2152650"/>
                <a:gd name="connsiteX42" fmla="*/ 239839 w 1866900"/>
                <a:gd name="connsiteY42" fmla="*/ 398463 h 2152650"/>
                <a:gd name="connsiteX43" fmla="*/ 241109 w 1866900"/>
                <a:gd name="connsiteY43" fmla="*/ 306388 h 2152650"/>
                <a:gd name="connsiteX44" fmla="*/ 316039 w 1866900"/>
                <a:gd name="connsiteY44" fmla="*/ 239078 h 2152650"/>
                <a:gd name="connsiteX45" fmla="*/ 1201229 w 1866900"/>
                <a:gd name="connsiteY45" fmla="*/ 239078 h 2152650"/>
                <a:gd name="connsiteX46" fmla="*/ 1263459 w 1866900"/>
                <a:gd name="connsiteY46" fmla="*/ 174308 h 2152650"/>
                <a:gd name="connsiteX47" fmla="*/ 1225359 w 1866900"/>
                <a:gd name="connsiteY47" fmla="*/ 138113 h 2152650"/>
                <a:gd name="connsiteX48" fmla="*/ 175069 w 1866900"/>
                <a:gd name="connsiteY48" fmla="*/ 138113 h 2152650"/>
                <a:gd name="connsiteX49" fmla="*/ 136334 w 1866900"/>
                <a:gd name="connsiteY49" fmla="*/ 175578 h 2152650"/>
                <a:gd name="connsiteX50" fmla="*/ 137604 w 1866900"/>
                <a:gd name="connsiteY50" fmla="*/ 842327 h 2152650"/>
                <a:gd name="connsiteX51" fmla="*/ 371284 w 1866900"/>
                <a:gd name="connsiteY51" fmla="*/ 1079183 h 2152650"/>
                <a:gd name="connsiteX52" fmla="*/ 371284 w 1866900"/>
                <a:gd name="connsiteY52" fmla="*/ 1714183 h 2152650"/>
                <a:gd name="connsiteX53" fmla="*/ 442404 w 1866900"/>
                <a:gd name="connsiteY53" fmla="*/ 1782763 h 2152650"/>
                <a:gd name="connsiteX54" fmla="*/ 474154 w 1866900"/>
                <a:gd name="connsiteY54" fmla="*/ 1747838 h 2152650"/>
                <a:gd name="connsiteX55" fmla="*/ 473519 w 1866900"/>
                <a:gd name="connsiteY55" fmla="*/ 1522413 h 2152650"/>
                <a:gd name="connsiteX56" fmla="*/ 473519 w 1866900"/>
                <a:gd name="connsiteY56" fmla="*/ 567373 h 2152650"/>
                <a:gd name="connsiteX57" fmla="*/ 565594 w 1866900"/>
                <a:gd name="connsiteY57" fmla="*/ 473393 h 2152650"/>
                <a:gd name="connsiteX58" fmla="*/ 1251394 w 1866900"/>
                <a:gd name="connsiteY58" fmla="*/ 474028 h 2152650"/>
                <a:gd name="connsiteX59" fmla="*/ 1460944 w 1866900"/>
                <a:gd name="connsiteY59" fmla="*/ 474663 h 2152650"/>
                <a:gd name="connsiteX60" fmla="*/ 1498409 w 1866900"/>
                <a:gd name="connsiteY60" fmla="*/ 435928 h 2152650"/>
                <a:gd name="connsiteX61" fmla="*/ 1498409 w 1866900"/>
                <a:gd name="connsiteY61" fmla="*/ 416878 h 2152650"/>
                <a:gd name="connsiteX62" fmla="*/ 1455864 w 1866900"/>
                <a:gd name="connsiteY62" fmla="*/ 373698 h 2152650"/>
                <a:gd name="connsiteX63" fmla="*/ 415099 w 1866900"/>
                <a:gd name="connsiteY63" fmla="*/ 373698 h 2152650"/>
                <a:gd name="connsiteX64" fmla="*/ 371919 w 1866900"/>
                <a:gd name="connsiteY64" fmla="*/ 418782 h 2152650"/>
                <a:gd name="connsiteX65" fmla="*/ 371284 w 1866900"/>
                <a:gd name="connsiteY65" fmla="*/ 1079183 h 215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66900" h="2152650">
                  <a:moveTo>
                    <a:pt x="1823529" y="2151063"/>
                  </a:moveTo>
                  <a:cubicBezTo>
                    <a:pt x="1387284" y="2151063"/>
                    <a:pt x="951674" y="2151063"/>
                    <a:pt x="515429" y="2151063"/>
                  </a:cubicBezTo>
                  <a:cubicBezTo>
                    <a:pt x="463994" y="2115503"/>
                    <a:pt x="474789" y="2061528"/>
                    <a:pt x="473519" y="2010728"/>
                  </a:cubicBezTo>
                  <a:cubicBezTo>
                    <a:pt x="472884" y="1989773"/>
                    <a:pt x="471614" y="1968183"/>
                    <a:pt x="473519" y="1947228"/>
                  </a:cubicBezTo>
                  <a:cubicBezTo>
                    <a:pt x="476059" y="1922463"/>
                    <a:pt x="463994" y="1915478"/>
                    <a:pt x="441769" y="1916113"/>
                  </a:cubicBezTo>
                  <a:cubicBezTo>
                    <a:pt x="402399" y="1916748"/>
                    <a:pt x="363029" y="1914208"/>
                    <a:pt x="324294" y="1916748"/>
                  </a:cubicBezTo>
                  <a:cubicBezTo>
                    <a:pt x="266509" y="1921192"/>
                    <a:pt x="237299" y="1884998"/>
                    <a:pt x="239204" y="1829117"/>
                  </a:cubicBezTo>
                  <a:cubicBezTo>
                    <a:pt x="240474" y="1789748"/>
                    <a:pt x="238569" y="1751013"/>
                    <a:pt x="239839" y="1711642"/>
                  </a:cubicBezTo>
                  <a:cubicBezTo>
                    <a:pt x="240474" y="1689417"/>
                    <a:pt x="230949" y="1681163"/>
                    <a:pt x="209994" y="1681163"/>
                  </a:cubicBezTo>
                  <a:cubicBezTo>
                    <a:pt x="165544" y="1681798"/>
                    <a:pt x="121094" y="1682433"/>
                    <a:pt x="76644" y="1681163"/>
                  </a:cubicBezTo>
                  <a:cubicBezTo>
                    <a:pt x="63944" y="1680528"/>
                    <a:pt x="49974" y="1676083"/>
                    <a:pt x="38544" y="1670367"/>
                  </a:cubicBezTo>
                  <a:cubicBezTo>
                    <a:pt x="3619" y="1652588"/>
                    <a:pt x="5524" y="1618933"/>
                    <a:pt x="5524" y="1587183"/>
                  </a:cubicBezTo>
                  <a:cubicBezTo>
                    <a:pt x="5524" y="1101408"/>
                    <a:pt x="5524" y="616268"/>
                    <a:pt x="4889" y="130492"/>
                  </a:cubicBezTo>
                  <a:cubicBezTo>
                    <a:pt x="4889" y="84138"/>
                    <a:pt x="444" y="37148"/>
                    <a:pt x="44259" y="4763"/>
                  </a:cubicBezTo>
                  <a:cubicBezTo>
                    <a:pt x="480504" y="4763"/>
                    <a:pt x="916114" y="4763"/>
                    <a:pt x="1352359" y="4763"/>
                  </a:cubicBezTo>
                  <a:cubicBezTo>
                    <a:pt x="1404429" y="41593"/>
                    <a:pt x="1392999" y="96838"/>
                    <a:pt x="1394269" y="148273"/>
                  </a:cubicBezTo>
                  <a:cubicBezTo>
                    <a:pt x="1394904" y="168593"/>
                    <a:pt x="1396174" y="188278"/>
                    <a:pt x="1394269" y="208597"/>
                  </a:cubicBezTo>
                  <a:cubicBezTo>
                    <a:pt x="1391729" y="233363"/>
                    <a:pt x="1403794" y="240347"/>
                    <a:pt x="1426019" y="239713"/>
                  </a:cubicBezTo>
                  <a:cubicBezTo>
                    <a:pt x="1465389" y="239078"/>
                    <a:pt x="1504759" y="242253"/>
                    <a:pt x="1543494" y="239078"/>
                  </a:cubicBezTo>
                  <a:cubicBezTo>
                    <a:pt x="1600644" y="234633"/>
                    <a:pt x="1631124" y="270828"/>
                    <a:pt x="1628584" y="326708"/>
                  </a:cubicBezTo>
                  <a:cubicBezTo>
                    <a:pt x="1627314" y="366078"/>
                    <a:pt x="1629219" y="404813"/>
                    <a:pt x="1627949" y="444182"/>
                  </a:cubicBezTo>
                  <a:cubicBezTo>
                    <a:pt x="1627314" y="466407"/>
                    <a:pt x="1636204" y="474663"/>
                    <a:pt x="1657794" y="474663"/>
                  </a:cubicBezTo>
                  <a:cubicBezTo>
                    <a:pt x="1702244" y="474028"/>
                    <a:pt x="1746694" y="473393"/>
                    <a:pt x="1791144" y="474663"/>
                  </a:cubicBezTo>
                  <a:cubicBezTo>
                    <a:pt x="1803844" y="475298"/>
                    <a:pt x="1817814" y="479743"/>
                    <a:pt x="1829244" y="485457"/>
                  </a:cubicBezTo>
                  <a:cubicBezTo>
                    <a:pt x="1864804" y="502603"/>
                    <a:pt x="1862264" y="536893"/>
                    <a:pt x="1862264" y="568008"/>
                  </a:cubicBezTo>
                  <a:cubicBezTo>
                    <a:pt x="1862264" y="1051878"/>
                    <a:pt x="1862264" y="1535113"/>
                    <a:pt x="1862264" y="2018983"/>
                  </a:cubicBezTo>
                  <a:cubicBezTo>
                    <a:pt x="1862899" y="2067242"/>
                    <a:pt x="1869249" y="2116773"/>
                    <a:pt x="1823529" y="2151063"/>
                  </a:cubicBezTo>
                  <a:close/>
                  <a:moveTo>
                    <a:pt x="604964" y="1312228"/>
                  </a:moveTo>
                  <a:cubicBezTo>
                    <a:pt x="604964" y="1531303"/>
                    <a:pt x="604964" y="1750378"/>
                    <a:pt x="604964" y="1968817"/>
                  </a:cubicBezTo>
                  <a:cubicBezTo>
                    <a:pt x="604964" y="2016442"/>
                    <a:pt x="604964" y="2016442"/>
                    <a:pt x="651954" y="2016442"/>
                  </a:cubicBezTo>
                  <a:cubicBezTo>
                    <a:pt x="996759" y="2016442"/>
                    <a:pt x="1341564" y="2016442"/>
                    <a:pt x="1686369" y="2016442"/>
                  </a:cubicBezTo>
                  <a:cubicBezTo>
                    <a:pt x="1730819" y="2016442"/>
                    <a:pt x="1731454" y="2015808"/>
                    <a:pt x="1731454" y="1972628"/>
                  </a:cubicBezTo>
                  <a:cubicBezTo>
                    <a:pt x="1731454" y="1533843"/>
                    <a:pt x="1731454" y="1094423"/>
                    <a:pt x="1731454" y="655638"/>
                  </a:cubicBezTo>
                  <a:cubicBezTo>
                    <a:pt x="1731454" y="608013"/>
                    <a:pt x="1731454" y="608013"/>
                    <a:pt x="1684464" y="608013"/>
                  </a:cubicBezTo>
                  <a:cubicBezTo>
                    <a:pt x="1339659" y="608013"/>
                    <a:pt x="994854" y="608013"/>
                    <a:pt x="650049" y="608013"/>
                  </a:cubicBezTo>
                  <a:cubicBezTo>
                    <a:pt x="605599" y="608013"/>
                    <a:pt x="604964" y="608648"/>
                    <a:pt x="604964" y="651828"/>
                  </a:cubicBezTo>
                  <a:cubicBezTo>
                    <a:pt x="604964" y="872173"/>
                    <a:pt x="605599" y="1092518"/>
                    <a:pt x="604964" y="1312228"/>
                  </a:cubicBezTo>
                  <a:close/>
                  <a:moveTo>
                    <a:pt x="137604" y="842327"/>
                  </a:moveTo>
                  <a:cubicBezTo>
                    <a:pt x="137604" y="842327"/>
                    <a:pt x="137604" y="842327"/>
                    <a:pt x="137604" y="842327"/>
                  </a:cubicBezTo>
                  <a:cubicBezTo>
                    <a:pt x="137604" y="1066483"/>
                    <a:pt x="137604" y="1290638"/>
                    <a:pt x="136969" y="1514793"/>
                  </a:cubicBezTo>
                  <a:cubicBezTo>
                    <a:pt x="136969" y="1538288"/>
                    <a:pt x="144589" y="1547813"/>
                    <a:pt x="167449" y="1547178"/>
                  </a:cubicBezTo>
                  <a:cubicBezTo>
                    <a:pt x="250634" y="1545908"/>
                    <a:pt x="239839" y="1556068"/>
                    <a:pt x="239839" y="1477328"/>
                  </a:cubicBezTo>
                  <a:cubicBezTo>
                    <a:pt x="240474" y="1117918"/>
                    <a:pt x="239839" y="757873"/>
                    <a:pt x="239839" y="398463"/>
                  </a:cubicBezTo>
                  <a:cubicBezTo>
                    <a:pt x="239839" y="367983"/>
                    <a:pt x="238569" y="336868"/>
                    <a:pt x="241109" y="306388"/>
                  </a:cubicBezTo>
                  <a:cubicBezTo>
                    <a:pt x="245554" y="259397"/>
                    <a:pt x="269049" y="239078"/>
                    <a:pt x="316039" y="239078"/>
                  </a:cubicBezTo>
                  <a:cubicBezTo>
                    <a:pt x="611314" y="239078"/>
                    <a:pt x="905954" y="239078"/>
                    <a:pt x="1201229" y="239078"/>
                  </a:cubicBezTo>
                  <a:cubicBezTo>
                    <a:pt x="1264729" y="239078"/>
                    <a:pt x="1263459" y="239078"/>
                    <a:pt x="1263459" y="174308"/>
                  </a:cubicBezTo>
                  <a:cubicBezTo>
                    <a:pt x="1263459" y="145733"/>
                    <a:pt x="1252029" y="138113"/>
                    <a:pt x="1225359" y="138113"/>
                  </a:cubicBezTo>
                  <a:cubicBezTo>
                    <a:pt x="875474" y="138748"/>
                    <a:pt x="524954" y="138748"/>
                    <a:pt x="175069" y="138113"/>
                  </a:cubicBezTo>
                  <a:cubicBezTo>
                    <a:pt x="147129" y="138113"/>
                    <a:pt x="135699" y="145098"/>
                    <a:pt x="136334" y="175578"/>
                  </a:cubicBezTo>
                  <a:cubicBezTo>
                    <a:pt x="138239" y="397828"/>
                    <a:pt x="137604" y="620078"/>
                    <a:pt x="137604" y="842327"/>
                  </a:cubicBezTo>
                  <a:close/>
                  <a:moveTo>
                    <a:pt x="371284" y="1079183"/>
                  </a:moveTo>
                  <a:cubicBezTo>
                    <a:pt x="371284" y="1290638"/>
                    <a:pt x="371284" y="1502093"/>
                    <a:pt x="371284" y="1714183"/>
                  </a:cubicBezTo>
                  <a:cubicBezTo>
                    <a:pt x="371284" y="1789113"/>
                    <a:pt x="361124" y="1780858"/>
                    <a:pt x="442404" y="1782763"/>
                  </a:cubicBezTo>
                  <a:cubicBezTo>
                    <a:pt x="467804" y="1783398"/>
                    <a:pt x="474789" y="1771967"/>
                    <a:pt x="474154" y="1747838"/>
                  </a:cubicBezTo>
                  <a:cubicBezTo>
                    <a:pt x="472884" y="1672908"/>
                    <a:pt x="473519" y="1597343"/>
                    <a:pt x="473519" y="1522413"/>
                  </a:cubicBezTo>
                  <a:cubicBezTo>
                    <a:pt x="473519" y="1204278"/>
                    <a:pt x="474154" y="885508"/>
                    <a:pt x="473519" y="567373"/>
                  </a:cubicBezTo>
                  <a:cubicBezTo>
                    <a:pt x="473519" y="506413"/>
                    <a:pt x="493204" y="472757"/>
                    <a:pt x="565594" y="473393"/>
                  </a:cubicBezTo>
                  <a:cubicBezTo>
                    <a:pt x="794194" y="475932"/>
                    <a:pt x="1022794" y="474028"/>
                    <a:pt x="1251394" y="474028"/>
                  </a:cubicBezTo>
                  <a:cubicBezTo>
                    <a:pt x="1321244" y="474028"/>
                    <a:pt x="1391094" y="472757"/>
                    <a:pt x="1460944" y="474663"/>
                  </a:cubicBezTo>
                  <a:cubicBezTo>
                    <a:pt x="1490154" y="475298"/>
                    <a:pt x="1502219" y="464503"/>
                    <a:pt x="1498409" y="435928"/>
                  </a:cubicBezTo>
                  <a:cubicBezTo>
                    <a:pt x="1497774" y="429578"/>
                    <a:pt x="1498409" y="423228"/>
                    <a:pt x="1498409" y="416878"/>
                  </a:cubicBezTo>
                  <a:cubicBezTo>
                    <a:pt x="1498409" y="375603"/>
                    <a:pt x="1497139" y="373698"/>
                    <a:pt x="1455864" y="373698"/>
                  </a:cubicBezTo>
                  <a:cubicBezTo>
                    <a:pt x="1109154" y="373698"/>
                    <a:pt x="761809" y="373698"/>
                    <a:pt x="415099" y="373698"/>
                  </a:cubicBezTo>
                  <a:cubicBezTo>
                    <a:pt x="372554" y="373698"/>
                    <a:pt x="371919" y="374333"/>
                    <a:pt x="371919" y="418782"/>
                  </a:cubicBezTo>
                  <a:cubicBezTo>
                    <a:pt x="370649" y="639128"/>
                    <a:pt x="371284" y="858838"/>
                    <a:pt x="371284" y="10791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2BA4499-93E2-4F7C-9253-5CDCE528820C}"/>
                </a:ext>
              </a:extLst>
            </p:cNvPr>
            <p:cNvSpPr/>
            <p:nvPr/>
          </p:nvSpPr>
          <p:spPr>
            <a:xfrm>
              <a:off x="-8708464" y="88476"/>
              <a:ext cx="742950" cy="95250"/>
            </a:xfrm>
            <a:custGeom>
              <a:avLst/>
              <a:gdLst>
                <a:gd name="connsiteX0" fmla="*/ 370535 w 742950"/>
                <a:gd name="connsiteY0" fmla="*/ 90488 h 95250"/>
                <a:gd name="connsiteX1" fmla="*/ 56845 w 742950"/>
                <a:gd name="connsiteY1" fmla="*/ 90488 h 95250"/>
                <a:gd name="connsiteX2" fmla="*/ 4775 w 742950"/>
                <a:gd name="connsiteY2" fmla="*/ 51752 h 95250"/>
                <a:gd name="connsiteX3" fmla="*/ 57481 w 742950"/>
                <a:gd name="connsiteY3" fmla="*/ 4763 h 95250"/>
                <a:gd name="connsiteX4" fmla="*/ 688671 w 742950"/>
                <a:gd name="connsiteY4" fmla="*/ 4763 h 95250"/>
                <a:gd name="connsiteX5" fmla="*/ 741375 w 742950"/>
                <a:gd name="connsiteY5" fmla="*/ 49847 h 95250"/>
                <a:gd name="connsiteX6" fmla="*/ 690575 w 742950"/>
                <a:gd name="connsiteY6" fmla="*/ 90488 h 95250"/>
                <a:gd name="connsiteX7" fmla="*/ 370535 w 742950"/>
                <a:gd name="connsiteY7" fmla="*/ 90488 h 95250"/>
                <a:gd name="connsiteX8" fmla="*/ 370535 w 742950"/>
                <a:gd name="connsiteY8" fmla="*/ 9048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95250">
                  <a:moveTo>
                    <a:pt x="370535" y="90488"/>
                  </a:moveTo>
                  <a:cubicBezTo>
                    <a:pt x="265760" y="90488"/>
                    <a:pt x="160985" y="90488"/>
                    <a:pt x="56845" y="90488"/>
                  </a:cubicBezTo>
                  <a:cubicBezTo>
                    <a:pt x="24460" y="90488"/>
                    <a:pt x="6045" y="75247"/>
                    <a:pt x="4775" y="51752"/>
                  </a:cubicBezTo>
                  <a:cubicBezTo>
                    <a:pt x="4140" y="26352"/>
                    <a:pt x="27000" y="4763"/>
                    <a:pt x="57481" y="4763"/>
                  </a:cubicBezTo>
                  <a:cubicBezTo>
                    <a:pt x="267665" y="4763"/>
                    <a:pt x="477850" y="4763"/>
                    <a:pt x="688671" y="4763"/>
                  </a:cubicBezTo>
                  <a:cubicBezTo>
                    <a:pt x="714706" y="4763"/>
                    <a:pt x="741375" y="28257"/>
                    <a:pt x="741375" y="49847"/>
                  </a:cubicBezTo>
                  <a:cubicBezTo>
                    <a:pt x="741375" y="71438"/>
                    <a:pt x="719785" y="90488"/>
                    <a:pt x="690575" y="90488"/>
                  </a:cubicBezTo>
                  <a:cubicBezTo>
                    <a:pt x="583896" y="90488"/>
                    <a:pt x="477215" y="90488"/>
                    <a:pt x="370535" y="90488"/>
                  </a:cubicBezTo>
                  <a:cubicBezTo>
                    <a:pt x="370535" y="90488"/>
                    <a:pt x="370535" y="90488"/>
                    <a:pt x="370535" y="90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7177B43-324A-4D08-B94B-FA9AAF313725}"/>
                </a:ext>
              </a:extLst>
            </p:cNvPr>
            <p:cNvSpPr/>
            <p:nvPr/>
          </p:nvSpPr>
          <p:spPr>
            <a:xfrm>
              <a:off x="-8707831" y="272626"/>
              <a:ext cx="742950" cy="88900"/>
            </a:xfrm>
            <a:custGeom>
              <a:avLst/>
              <a:gdLst>
                <a:gd name="connsiteX0" fmla="*/ 370537 w 742950"/>
                <a:gd name="connsiteY0" fmla="*/ 89852 h 88900"/>
                <a:gd name="connsiteX1" fmla="*/ 56212 w 742950"/>
                <a:gd name="connsiteY1" fmla="*/ 89852 h 88900"/>
                <a:gd name="connsiteX2" fmla="*/ 4777 w 742950"/>
                <a:gd name="connsiteY2" fmla="*/ 47307 h 88900"/>
                <a:gd name="connsiteX3" fmla="*/ 56847 w 742950"/>
                <a:gd name="connsiteY3" fmla="*/ 4763 h 88900"/>
                <a:gd name="connsiteX4" fmla="*/ 684862 w 742950"/>
                <a:gd name="connsiteY4" fmla="*/ 4763 h 88900"/>
                <a:gd name="connsiteX5" fmla="*/ 740107 w 742950"/>
                <a:gd name="connsiteY5" fmla="*/ 47942 h 88900"/>
                <a:gd name="connsiteX6" fmla="*/ 686767 w 742950"/>
                <a:gd name="connsiteY6" fmla="*/ 89852 h 88900"/>
                <a:gd name="connsiteX7" fmla="*/ 370537 w 742950"/>
                <a:gd name="connsiteY7" fmla="*/ 89852 h 88900"/>
                <a:gd name="connsiteX8" fmla="*/ 370537 w 742950"/>
                <a:gd name="connsiteY8" fmla="*/ 89852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88900">
                  <a:moveTo>
                    <a:pt x="370537" y="89852"/>
                  </a:moveTo>
                  <a:cubicBezTo>
                    <a:pt x="265762" y="89852"/>
                    <a:pt x="160987" y="89852"/>
                    <a:pt x="56212" y="89852"/>
                  </a:cubicBezTo>
                  <a:cubicBezTo>
                    <a:pt x="23827" y="89852"/>
                    <a:pt x="4142" y="72707"/>
                    <a:pt x="4777" y="47307"/>
                  </a:cubicBezTo>
                  <a:cubicBezTo>
                    <a:pt x="4777" y="22542"/>
                    <a:pt x="25732" y="4763"/>
                    <a:pt x="56847" y="4763"/>
                  </a:cubicBezTo>
                  <a:cubicBezTo>
                    <a:pt x="266398" y="4763"/>
                    <a:pt x="475948" y="4763"/>
                    <a:pt x="684862" y="4763"/>
                  </a:cubicBezTo>
                  <a:cubicBezTo>
                    <a:pt x="715977" y="4763"/>
                    <a:pt x="740107" y="24447"/>
                    <a:pt x="740107" y="47942"/>
                  </a:cubicBezTo>
                  <a:cubicBezTo>
                    <a:pt x="740107" y="71438"/>
                    <a:pt x="718517" y="89217"/>
                    <a:pt x="686767" y="89852"/>
                  </a:cubicBezTo>
                  <a:cubicBezTo>
                    <a:pt x="581992" y="89852"/>
                    <a:pt x="475948" y="89852"/>
                    <a:pt x="370537" y="89852"/>
                  </a:cubicBezTo>
                  <a:cubicBezTo>
                    <a:pt x="370537" y="89852"/>
                    <a:pt x="370537" y="89852"/>
                    <a:pt x="370537" y="898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692761-C11D-431D-9181-3CE17815DDBA}"/>
                </a:ext>
              </a:extLst>
            </p:cNvPr>
            <p:cNvSpPr/>
            <p:nvPr/>
          </p:nvSpPr>
          <p:spPr>
            <a:xfrm>
              <a:off x="-8708452" y="455505"/>
              <a:ext cx="742950" cy="88900"/>
            </a:xfrm>
            <a:custGeom>
              <a:avLst/>
              <a:gdLst>
                <a:gd name="connsiteX0" fmla="*/ 374333 w 742950"/>
                <a:gd name="connsiteY0" fmla="*/ 4763 h 88900"/>
                <a:gd name="connsiteX1" fmla="*/ 685483 w 742950"/>
                <a:gd name="connsiteY1" fmla="*/ 4763 h 88900"/>
                <a:gd name="connsiteX2" fmla="*/ 741363 w 742950"/>
                <a:gd name="connsiteY2" fmla="*/ 46673 h 88900"/>
                <a:gd name="connsiteX3" fmla="*/ 685483 w 742950"/>
                <a:gd name="connsiteY3" fmla="*/ 89852 h 88900"/>
                <a:gd name="connsiteX4" fmla="*/ 56833 w 742950"/>
                <a:gd name="connsiteY4" fmla="*/ 89852 h 88900"/>
                <a:gd name="connsiteX5" fmla="*/ 4763 w 742950"/>
                <a:gd name="connsiteY5" fmla="*/ 47308 h 88900"/>
                <a:gd name="connsiteX6" fmla="*/ 56833 w 742950"/>
                <a:gd name="connsiteY6" fmla="*/ 4763 h 88900"/>
                <a:gd name="connsiteX7" fmla="*/ 374333 w 742950"/>
                <a:gd name="connsiteY7" fmla="*/ 476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88900">
                  <a:moveTo>
                    <a:pt x="374333" y="4763"/>
                  </a:moveTo>
                  <a:cubicBezTo>
                    <a:pt x="477838" y="4763"/>
                    <a:pt x="581977" y="4763"/>
                    <a:pt x="685483" y="4763"/>
                  </a:cubicBezTo>
                  <a:cubicBezTo>
                    <a:pt x="718502" y="4763"/>
                    <a:pt x="741998" y="22543"/>
                    <a:pt x="741363" y="46673"/>
                  </a:cubicBezTo>
                  <a:cubicBezTo>
                    <a:pt x="741363" y="70802"/>
                    <a:pt x="717233" y="89852"/>
                    <a:pt x="685483" y="89852"/>
                  </a:cubicBezTo>
                  <a:cubicBezTo>
                    <a:pt x="475933" y="89852"/>
                    <a:pt x="266383" y="89852"/>
                    <a:pt x="56833" y="89852"/>
                  </a:cubicBezTo>
                  <a:cubicBezTo>
                    <a:pt x="26352" y="89852"/>
                    <a:pt x="4763" y="72073"/>
                    <a:pt x="4763" y="47308"/>
                  </a:cubicBezTo>
                  <a:cubicBezTo>
                    <a:pt x="4763" y="22543"/>
                    <a:pt x="25718" y="4763"/>
                    <a:pt x="56833" y="4763"/>
                  </a:cubicBezTo>
                  <a:cubicBezTo>
                    <a:pt x="162877" y="4763"/>
                    <a:pt x="268288" y="5398"/>
                    <a:pt x="374333" y="4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A9265D-32D4-41AA-8340-B4450A28A37A}"/>
                </a:ext>
              </a:extLst>
            </p:cNvPr>
            <p:cNvSpPr/>
            <p:nvPr/>
          </p:nvSpPr>
          <p:spPr>
            <a:xfrm>
              <a:off x="-8708562" y="-256012"/>
              <a:ext cx="342900" cy="95250"/>
            </a:xfrm>
            <a:custGeom>
              <a:avLst/>
              <a:gdLst>
                <a:gd name="connsiteX0" fmla="*/ 171878 w 342900"/>
                <a:gd name="connsiteY0" fmla="*/ 91440 h 95250"/>
                <a:gd name="connsiteX1" fmla="*/ 63928 w 342900"/>
                <a:gd name="connsiteY1" fmla="*/ 91440 h 95250"/>
                <a:gd name="connsiteX2" fmla="*/ 4873 w 342900"/>
                <a:gd name="connsiteY2" fmla="*/ 50165 h 95250"/>
                <a:gd name="connsiteX3" fmla="*/ 60118 w 342900"/>
                <a:gd name="connsiteY3" fmla="*/ 5715 h 95250"/>
                <a:gd name="connsiteX4" fmla="*/ 288083 w 342900"/>
                <a:gd name="connsiteY4" fmla="*/ 5715 h 95250"/>
                <a:gd name="connsiteX5" fmla="*/ 339518 w 342900"/>
                <a:gd name="connsiteY5" fmla="*/ 45720 h 95250"/>
                <a:gd name="connsiteX6" fmla="*/ 288718 w 342900"/>
                <a:gd name="connsiteY6" fmla="*/ 90170 h 95250"/>
                <a:gd name="connsiteX7" fmla="*/ 171243 w 342900"/>
                <a:gd name="connsiteY7" fmla="*/ 90805 h 95250"/>
                <a:gd name="connsiteX8" fmla="*/ 171878 w 342900"/>
                <a:gd name="connsiteY8" fmla="*/ 9144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95250">
                  <a:moveTo>
                    <a:pt x="171878" y="91440"/>
                  </a:moveTo>
                  <a:cubicBezTo>
                    <a:pt x="135683" y="91440"/>
                    <a:pt x="100123" y="91440"/>
                    <a:pt x="63928" y="91440"/>
                  </a:cubicBezTo>
                  <a:cubicBezTo>
                    <a:pt x="32813" y="91440"/>
                    <a:pt x="6143" y="73025"/>
                    <a:pt x="4873" y="50165"/>
                  </a:cubicBezTo>
                  <a:cubicBezTo>
                    <a:pt x="2968" y="26670"/>
                    <a:pt x="25828" y="6350"/>
                    <a:pt x="60118" y="5715"/>
                  </a:cubicBezTo>
                  <a:cubicBezTo>
                    <a:pt x="136318" y="4445"/>
                    <a:pt x="212518" y="4445"/>
                    <a:pt x="288083" y="5715"/>
                  </a:cubicBezTo>
                  <a:cubicBezTo>
                    <a:pt x="313483" y="6350"/>
                    <a:pt x="336978" y="13970"/>
                    <a:pt x="339518" y="45720"/>
                  </a:cubicBezTo>
                  <a:cubicBezTo>
                    <a:pt x="341423" y="70485"/>
                    <a:pt x="321738" y="88900"/>
                    <a:pt x="288718" y="90170"/>
                  </a:cubicBezTo>
                  <a:cubicBezTo>
                    <a:pt x="249983" y="92075"/>
                    <a:pt x="210613" y="90805"/>
                    <a:pt x="171243" y="90805"/>
                  </a:cubicBezTo>
                  <a:cubicBezTo>
                    <a:pt x="171878" y="90170"/>
                    <a:pt x="171878" y="90805"/>
                    <a:pt x="171878" y="914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39">
            <a:extLst>
              <a:ext uri="{FF2B5EF4-FFF2-40B4-BE49-F238E27FC236}">
                <a16:creationId xmlns:a16="http://schemas.microsoft.com/office/drawing/2014/main" id="{CC77B07C-AB5E-4483-944A-CBF8A1897433}"/>
              </a:ext>
            </a:extLst>
          </p:cNvPr>
          <p:cNvGrpSpPr/>
          <p:nvPr userDrawn="1"/>
        </p:nvGrpSpPr>
        <p:grpSpPr>
          <a:xfrm>
            <a:off x="9782837" y="2291475"/>
            <a:ext cx="246253" cy="194416"/>
            <a:chOff x="-2644775" y="2681288"/>
            <a:chExt cx="2366962" cy="1931987"/>
          </a:xfrm>
          <a:solidFill>
            <a:schemeClr val="bg1"/>
          </a:solidFill>
        </p:grpSpPr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76E9B395-865F-4B35-B1D8-69A6D3476E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03388" y="3184525"/>
              <a:ext cx="1425575" cy="1428750"/>
            </a:xfrm>
            <a:custGeom>
              <a:avLst/>
              <a:gdLst>
                <a:gd name="T0" fmla="*/ 328 w 380"/>
                <a:gd name="T1" fmla="*/ 254 h 381"/>
                <a:gd name="T2" fmla="*/ 253 w 380"/>
                <a:gd name="T3" fmla="*/ 53 h 381"/>
                <a:gd name="T4" fmla="*/ 52 w 380"/>
                <a:gd name="T5" fmla="*/ 128 h 381"/>
                <a:gd name="T6" fmla="*/ 127 w 380"/>
                <a:gd name="T7" fmla="*/ 329 h 381"/>
                <a:gd name="T8" fmla="*/ 328 w 380"/>
                <a:gd name="T9" fmla="*/ 254 h 381"/>
                <a:gd name="T10" fmla="*/ 2 w 380"/>
                <a:gd name="T11" fmla="*/ 240 h 381"/>
                <a:gd name="T12" fmla="*/ 7 w 380"/>
                <a:gd name="T13" fmla="*/ 228 h 381"/>
                <a:gd name="T14" fmla="*/ 28 w 380"/>
                <a:gd name="T15" fmla="*/ 220 h 381"/>
                <a:gd name="T16" fmla="*/ 30 w 380"/>
                <a:gd name="T17" fmla="*/ 150 h 381"/>
                <a:gd name="T18" fmla="*/ 10 w 380"/>
                <a:gd name="T19" fmla="*/ 140 h 381"/>
                <a:gd name="T20" fmla="*/ 6 w 380"/>
                <a:gd name="T21" fmla="*/ 128 h 381"/>
                <a:gd name="T22" fmla="*/ 22 w 380"/>
                <a:gd name="T23" fmla="*/ 92 h 381"/>
                <a:gd name="T24" fmla="*/ 34 w 380"/>
                <a:gd name="T25" fmla="*/ 88 h 381"/>
                <a:gd name="T26" fmla="*/ 55 w 380"/>
                <a:gd name="T27" fmla="*/ 97 h 381"/>
                <a:gd name="T28" fmla="*/ 106 w 380"/>
                <a:gd name="T29" fmla="*/ 49 h 381"/>
                <a:gd name="T30" fmla="*/ 98 w 380"/>
                <a:gd name="T31" fmla="*/ 28 h 381"/>
                <a:gd name="T32" fmla="*/ 104 w 380"/>
                <a:gd name="T33" fmla="*/ 16 h 381"/>
                <a:gd name="T34" fmla="*/ 141 w 380"/>
                <a:gd name="T35" fmla="*/ 2 h 381"/>
                <a:gd name="T36" fmla="*/ 153 w 380"/>
                <a:gd name="T37" fmla="*/ 7 h 381"/>
                <a:gd name="T38" fmla="*/ 161 w 380"/>
                <a:gd name="T39" fmla="*/ 29 h 381"/>
                <a:gd name="T40" fmla="*/ 231 w 380"/>
                <a:gd name="T41" fmla="*/ 31 h 381"/>
                <a:gd name="T42" fmla="*/ 241 w 380"/>
                <a:gd name="T43" fmla="*/ 11 h 381"/>
                <a:gd name="T44" fmla="*/ 253 w 380"/>
                <a:gd name="T45" fmla="*/ 6 h 381"/>
                <a:gd name="T46" fmla="*/ 289 w 380"/>
                <a:gd name="T47" fmla="*/ 23 h 381"/>
                <a:gd name="T48" fmla="*/ 293 w 380"/>
                <a:gd name="T49" fmla="*/ 35 h 381"/>
                <a:gd name="T50" fmla="*/ 284 w 380"/>
                <a:gd name="T51" fmla="*/ 55 h 381"/>
                <a:gd name="T52" fmla="*/ 332 w 380"/>
                <a:gd name="T53" fmla="*/ 107 h 381"/>
                <a:gd name="T54" fmla="*/ 353 w 380"/>
                <a:gd name="T55" fmla="*/ 99 h 381"/>
                <a:gd name="T56" fmla="*/ 365 w 380"/>
                <a:gd name="T57" fmla="*/ 104 h 381"/>
                <a:gd name="T58" fmla="*/ 379 w 380"/>
                <a:gd name="T59" fmla="*/ 142 h 381"/>
                <a:gd name="T60" fmla="*/ 374 w 380"/>
                <a:gd name="T61" fmla="*/ 153 h 381"/>
                <a:gd name="T62" fmla="*/ 352 w 380"/>
                <a:gd name="T63" fmla="*/ 161 h 381"/>
                <a:gd name="T64" fmla="*/ 350 w 380"/>
                <a:gd name="T65" fmla="*/ 232 h 381"/>
                <a:gd name="T66" fmla="*/ 370 w 380"/>
                <a:gd name="T67" fmla="*/ 241 h 381"/>
                <a:gd name="T68" fmla="*/ 375 w 380"/>
                <a:gd name="T69" fmla="*/ 253 h 381"/>
                <a:gd name="T70" fmla="*/ 358 w 380"/>
                <a:gd name="T71" fmla="*/ 290 h 381"/>
                <a:gd name="T72" fmla="*/ 346 w 380"/>
                <a:gd name="T73" fmla="*/ 294 h 381"/>
                <a:gd name="T74" fmla="*/ 326 w 380"/>
                <a:gd name="T75" fmla="*/ 285 h 381"/>
                <a:gd name="T76" fmla="*/ 274 w 380"/>
                <a:gd name="T77" fmla="*/ 333 h 381"/>
                <a:gd name="T78" fmla="*/ 282 w 380"/>
                <a:gd name="T79" fmla="*/ 354 h 381"/>
                <a:gd name="T80" fmla="*/ 277 w 380"/>
                <a:gd name="T81" fmla="*/ 365 h 381"/>
                <a:gd name="T82" fmla="*/ 239 w 380"/>
                <a:gd name="T83" fmla="*/ 379 h 381"/>
                <a:gd name="T84" fmla="*/ 228 w 380"/>
                <a:gd name="T85" fmla="*/ 374 h 381"/>
                <a:gd name="T86" fmla="*/ 220 w 380"/>
                <a:gd name="T87" fmla="*/ 353 h 381"/>
                <a:gd name="T88" fmla="*/ 149 w 380"/>
                <a:gd name="T89" fmla="*/ 350 h 381"/>
                <a:gd name="T90" fmla="*/ 139 w 380"/>
                <a:gd name="T91" fmla="*/ 371 h 381"/>
                <a:gd name="T92" fmla="*/ 128 w 380"/>
                <a:gd name="T93" fmla="*/ 375 h 381"/>
                <a:gd name="T94" fmla="*/ 91 w 380"/>
                <a:gd name="T95" fmla="*/ 359 h 381"/>
                <a:gd name="T96" fmla="*/ 87 w 380"/>
                <a:gd name="T97" fmla="*/ 347 h 381"/>
                <a:gd name="T98" fmla="*/ 96 w 380"/>
                <a:gd name="T99" fmla="*/ 326 h 381"/>
                <a:gd name="T100" fmla="*/ 48 w 380"/>
                <a:gd name="T101" fmla="*/ 275 h 381"/>
                <a:gd name="T102" fmla="*/ 27 w 380"/>
                <a:gd name="T103" fmla="*/ 282 h 381"/>
                <a:gd name="T104" fmla="*/ 15 w 380"/>
                <a:gd name="T105" fmla="*/ 277 h 381"/>
                <a:gd name="T106" fmla="*/ 2 w 380"/>
                <a:gd name="T107" fmla="*/ 24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0" h="381">
                  <a:moveTo>
                    <a:pt x="328" y="254"/>
                  </a:moveTo>
                  <a:cubicBezTo>
                    <a:pt x="363" y="178"/>
                    <a:pt x="329" y="88"/>
                    <a:pt x="253" y="53"/>
                  </a:cubicBezTo>
                  <a:cubicBezTo>
                    <a:pt x="177" y="18"/>
                    <a:pt x="87" y="52"/>
                    <a:pt x="52" y="128"/>
                  </a:cubicBezTo>
                  <a:cubicBezTo>
                    <a:pt x="17" y="204"/>
                    <a:pt x="51" y="294"/>
                    <a:pt x="127" y="329"/>
                  </a:cubicBezTo>
                  <a:cubicBezTo>
                    <a:pt x="203" y="363"/>
                    <a:pt x="293" y="330"/>
                    <a:pt x="328" y="254"/>
                  </a:cubicBezTo>
                  <a:close/>
                  <a:moveTo>
                    <a:pt x="2" y="240"/>
                  </a:moveTo>
                  <a:cubicBezTo>
                    <a:pt x="0" y="235"/>
                    <a:pt x="2" y="230"/>
                    <a:pt x="7" y="228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4" y="197"/>
                    <a:pt x="24" y="173"/>
                    <a:pt x="30" y="150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5" y="138"/>
                    <a:pt x="3" y="133"/>
                    <a:pt x="6" y="128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4" y="87"/>
                    <a:pt x="29" y="86"/>
                    <a:pt x="34" y="88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68" y="77"/>
                    <a:pt x="86" y="61"/>
                    <a:pt x="106" y="4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7" y="23"/>
                    <a:pt x="99" y="18"/>
                    <a:pt x="104" y="16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6" y="0"/>
                    <a:pt x="151" y="3"/>
                    <a:pt x="153" y="7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84" y="24"/>
                    <a:pt x="208" y="25"/>
                    <a:pt x="231" y="31"/>
                  </a:cubicBezTo>
                  <a:cubicBezTo>
                    <a:pt x="241" y="11"/>
                    <a:pt x="241" y="11"/>
                    <a:pt x="241" y="11"/>
                  </a:cubicBezTo>
                  <a:cubicBezTo>
                    <a:pt x="243" y="6"/>
                    <a:pt x="248" y="4"/>
                    <a:pt x="253" y="6"/>
                  </a:cubicBezTo>
                  <a:cubicBezTo>
                    <a:pt x="289" y="23"/>
                    <a:pt x="289" y="23"/>
                    <a:pt x="289" y="23"/>
                  </a:cubicBezTo>
                  <a:cubicBezTo>
                    <a:pt x="293" y="25"/>
                    <a:pt x="295" y="30"/>
                    <a:pt x="293" y="35"/>
                  </a:cubicBezTo>
                  <a:cubicBezTo>
                    <a:pt x="284" y="55"/>
                    <a:pt x="284" y="55"/>
                    <a:pt x="284" y="55"/>
                  </a:cubicBezTo>
                  <a:cubicBezTo>
                    <a:pt x="304" y="69"/>
                    <a:pt x="320" y="87"/>
                    <a:pt x="332" y="107"/>
                  </a:cubicBezTo>
                  <a:cubicBezTo>
                    <a:pt x="353" y="99"/>
                    <a:pt x="353" y="99"/>
                    <a:pt x="353" y="99"/>
                  </a:cubicBezTo>
                  <a:cubicBezTo>
                    <a:pt x="358" y="97"/>
                    <a:pt x="363" y="100"/>
                    <a:pt x="365" y="104"/>
                  </a:cubicBezTo>
                  <a:cubicBezTo>
                    <a:pt x="379" y="142"/>
                    <a:pt x="379" y="142"/>
                    <a:pt x="379" y="142"/>
                  </a:cubicBezTo>
                  <a:cubicBezTo>
                    <a:pt x="380" y="146"/>
                    <a:pt x="378" y="152"/>
                    <a:pt x="374" y="153"/>
                  </a:cubicBezTo>
                  <a:cubicBezTo>
                    <a:pt x="352" y="161"/>
                    <a:pt x="352" y="161"/>
                    <a:pt x="352" y="161"/>
                  </a:cubicBezTo>
                  <a:cubicBezTo>
                    <a:pt x="357" y="184"/>
                    <a:pt x="356" y="208"/>
                    <a:pt x="350" y="232"/>
                  </a:cubicBezTo>
                  <a:cubicBezTo>
                    <a:pt x="370" y="241"/>
                    <a:pt x="370" y="241"/>
                    <a:pt x="370" y="241"/>
                  </a:cubicBezTo>
                  <a:cubicBezTo>
                    <a:pt x="375" y="243"/>
                    <a:pt x="377" y="249"/>
                    <a:pt x="375" y="253"/>
                  </a:cubicBezTo>
                  <a:cubicBezTo>
                    <a:pt x="358" y="290"/>
                    <a:pt x="358" y="290"/>
                    <a:pt x="358" y="290"/>
                  </a:cubicBezTo>
                  <a:cubicBezTo>
                    <a:pt x="356" y="294"/>
                    <a:pt x="351" y="296"/>
                    <a:pt x="346" y="294"/>
                  </a:cubicBezTo>
                  <a:cubicBezTo>
                    <a:pt x="326" y="285"/>
                    <a:pt x="326" y="285"/>
                    <a:pt x="326" y="285"/>
                  </a:cubicBezTo>
                  <a:cubicBezTo>
                    <a:pt x="312" y="305"/>
                    <a:pt x="294" y="321"/>
                    <a:pt x="274" y="333"/>
                  </a:cubicBezTo>
                  <a:cubicBezTo>
                    <a:pt x="282" y="354"/>
                    <a:pt x="282" y="354"/>
                    <a:pt x="282" y="354"/>
                  </a:cubicBezTo>
                  <a:cubicBezTo>
                    <a:pt x="283" y="359"/>
                    <a:pt x="281" y="364"/>
                    <a:pt x="277" y="365"/>
                  </a:cubicBezTo>
                  <a:cubicBezTo>
                    <a:pt x="239" y="379"/>
                    <a:pt x="239" y="379"/>
                    <a:pt x="239" y="379"/>
                  </a:cubicBezTo>
                  <a:cubicBezTo>
                    <a:pt x="234" y="381"/>
                    <a:pt x="229" y="379"/>
                    <a:pt x="228" y="374"/>
                  </a:cubicBezTo>
                  <a:cubicBezTo>
                    <a:pt x="220" y="353"/>
                    <a:pt x="220" y="353"/>
                    <a:pt x="220" y="353"/>
                  </a:cubicBezTo>
                  <a:cubicBezTo>
                    <a:pt x="197" y="357"/>
                    <a:pt x="172" y="357"/>
                    <a:pt x="149" y="350"/>
                  </a:cubicBezTo>
                  <a:cubicBezTo>
                    <a:pt x="139" y="371"/>
                    <a:pt x="139" y="371"/>
                    <a:pt x="139" y="371"/>
                  </a:cubicBezTo>
                  <a:cubicBezTo>
                    <a:pt x="137" y="375"/>
                    <a:pt x="132" y="377"/>
                    <a:pt x="128" y="375"/>
                  </a:cubicBezTo>
                  <a:cubicBezTo>
                    <a:pt x="91" y="359"/>
                    <a:pt x="91" y="359"/>
                    <a:pt x="91" y="359"/>
                  </a:cubicBezTo>
                  <a:cubicBezTo>
                    <a:pt x="87" y="357"/>
                    <a:pt x="85" y="351"/>
                    <a:pt x="87" y="347"/>
                  </a:cubicBezTo>
                  <a:cubicBezTo>
                    <a:pt x="96" y="326"/>
                    <a:pt x="96" y="326"/>
                    <a:pt x="96" y="326"/>
                  </a:cubicBezTo>
                  <a:cubicBezTo>
                    <a:pt x="76" y="313"/>
                    <a:pt x="60" y="295"/>
                    <a:pt x="48" y="275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2" y="284"/>
                    <a:pt x="17" y="282"/>
                    <a:pt x="15" y="277"/>
                  </a:cubicBezTo>
                  <a:cubicBezTo>
                    <a:pt x="2" y="240"/>
                    <a:pt x="2" y="240"/>
                    <a:pt x="2" y="2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14531C6A-7F96-4CB1-AE0D-1E523E440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9825" y="3468688"/>
              <a:ext cx="300038" cy="352425"/>
            </a:xfrm>
            <a:custGeom>
              <a:avLst/>
              <a:gdLst>
                <a:gd name="T0" fmla="*/ 76 w 80"/>
                <a:gd name="T1" fmla="*/ 39 h 94"/>
                <a:gd name="T2" fmla="*/ 79 w 80"/>
                <a:gd name="T3" fmla="*/ 50 h 94"/>
                <a:gd name="T4" fmla="*/ 74 w 80"/>
                <a:gd name="T5" fmla="*/ 60 h 94"/>
                <a:gd name="T6" fmla="*/ 40 w 80"/>
                <a:gd name="T7" fmla="*/ 94 h 94"/>
                <a:gd name="T8" fmla="*/ 6 w 80"/>
                <a:gd name="T9" fmla="*/ 60 h 94"/>
                <a:gd name="T10" fmla="*/ 1 w 80"/>
                <a:gd name="T11" fmla="*/ 50 h 94"/>
                <a:gd name="T12" fmla="*/ 5 w 80"/>
                <a:gd name="T13" fmla="*/ 39 h 94"/>
                <a:gd name="T14" fmla="*/ 40 w 80"/>
                <a:gd name="T15" fmla="*/ 0 h 94"/>
                <a:gd name="T16" fmla="*/ 76 w 80"/>
                <a:gd name="T17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94">
                  <a:moveTo>
                    <a:pt x="76" y="39"/>
                  </a:moveTo>
                  <a:cubicBezTo>
                    <a:pt x="79" y="40"/>
                    <a:pt x="80" y="42"/>
                    <a:pt x="79" y="50"/>
                  </a:cubicBezTo>
                  <a:cubicBezTo>
                    <a:pt x="78" y="57"/>
                    <a:pt x="76" y="59"/>
                    <a:pt x="74" y="60"/>
                  </a:cubicBezTo>
                  <a:cubicBezTo>
                    <a:pt x="68" y="80"/>
                    <a:pt x="50" y="94"/>
                    <a:pt x="40" y="94"/>
                  </a:cubicBezTo>
                  <a:cubicBezTo>
                    <a:pt x="30" y="94"/>
                    <a:pt x="12" y="80"/>
                    <a:pt x="6" y="60"/>
                  </a:cubicBezTo>
                  <a:cubicBezTo>
                    <a:pt x="4" y="60"/>
                    <a:pt x="2" y="57"/>
                    <a:pt x="1" y="50"/>
                  </a:cubicBezTo>
                  <a:cubicBezTo>
                    <a:pt x="0" y="42"/>
                    <a:pt x="2" y="40"/>
                    <a:pt x="5" y="39"/>
                  </a:cubicBezTo>
                  <a:cubicBezTo>
                    <a:pt x="6" y="17"/>
                    <a:pt x="15" y="0"/>
                    <a:pt x="40" y="0"/>
                  </a:cubicBezTo>
                  <a:cubicBezTo>
                    <a:pt x="65" y="0"/>
                    <a:pt x="74" y="17"/>
                    <a:pt x="76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E29A20C3-5D60-4C72-89AC-A5D8D3DC8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27113" y="3870325"/>
              <a:ext cx="74613" cy="187325"/>
            </a:xfrm>
            <a:custGeom>
              <a:avLst/>
              <a:gdLst>
                <a:gd name="T0" fmla="*/ 33 w 47"/>
                <a:gd name="T1" fmla="*/ 0 h 118"/>
                <a:gd name="T2" fmla="*/ 47 w 47"/>
                <a:gd name="T3" fmla="*/ 45 h 118"/>
                <a:gd name="T4" fmla="*/ 23 w 47"/>
                <a:gd name="T5" fmla="*/ 118 h 118"/>
                <a:gd name="T6" fmla="*/ 0 w 47"/>
                <a:gd name="T7" fmla="*/ 45 h 118"/>
                <a:gd name="T8" fmla="*/ 14 w 47"/>
                <a:gd name="T9" fmla="*/ 0 h 118"/>
                <a:gd name="T10" fmla="*/ 23 w 47"/>
                <a:gd name="T11" fmla="*/ 0 h 118"/>
                <a:gd name="T12" fmla="*/ 33 w 47"/>
                <a:gd name="T13" fmla="*/ 0 h 118"/>
                <a:gd name="T14" fmla="*/ 33 w 47"/>
                <a:gd name="T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118">
                  <a:moveTo>
                    <a:pt x="33" y="0"/>
                  </a:moveTo>
                  <a:lnTo>
                    <a:pt x="47" y="45"/>
                  </a:lnTo>
                  <a:lnTo>
                    <a:pt x="23" y="118"/>
                  </a:lnTo>
                  <a:lnTo>
                    <a:pt x="0" y="45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3BE2FDF-69CD-4344-ACC8-FE659763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7150" y="3798888"/>
              <a:ext cx="674688" cy="528638"/>
            </a:xfrm>
            <a:custGeom>
              <a:avLst/>
              <a:gdLst>
                <a:gd name="T0" fmla="*/ 0 w 180"/>
                <a:gd name="T1" fmla="*/ 51 h 141"/>
                <a:gd name="T2" fmla="*/ 56 w 180"/>
                <a:gd name="T3" fmla="*/ 0 h 141"/>
                <a:gd name="T4" fmla="*/ 90 w 180"/>
                <a:gd name="T5" fmla="*/ 102 h 141"/>
                <a:gd name="T6" fmla="*/ 124 w 180"/>
                <a:gd name="T7" fmla="*/ 0 h 141"/>
                <a:gd name="T8" fmla="*/ 180 w 180"/>
                <a:gd name="T9" fmla="*/ 51 h 141"/>
                <a:gd name="T10" fmla="*/ 180 w 180"/>
                <a:gd name="T11" fmla="*/ 82 h 141"/>
                <a:gd name="T12" fmla="*/ 92 w 180"/>
                <a:gd name="T13" fmla="*/ 141 h 141"/>
                <a:gd name="T14" fmla="*/ 88 w 180"/>
                <a:gd name="T15" fmla="*/ 141 h 141"/>
                <a:gd name="T16" fmla="*/ 0 w 180"/>
                <a:gd name="T17" fmla="*/ 82 h 141"/>
                <a:gd name="T18" fmla="*/ 0 w 180"/>
                <a:gd name="T19" fmla="*/ 5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141">
                  <a:moveTo>
                    <a:pt x="0" y="51"/>
                  </a:moveTo>
                  <a:cubicBezTo>
                    <a:pt x="0" y="19"/>
                    <a:pt x="31" y="6"/>
                    <a:pt x="56" y="0"/>
                  </a:cubicBezTo>
                  <a:cubicBezTo>
                    <a:pt x="90" y="102"/>
                    <a:pt x="90" y="102"/>
                    <a:pt x="90" y="10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50" y="6"/>
                    <a:pt x="180" y="19"/>
                    <a:pt x="180" y="51"/>
                  </a:cubicBezTo>
                  <a:cubicBezTo>
                    <a:pt x="180" y="82"/>
                    <a:pt x="180" y="82"/>
                    <a:pt x="180" y="82"/>
                  </a:cubicBezTo>
                  <a:cubicBezTo>
                    <a:pt x="180" y="82"/>
                    <a:pt x="170" y="141"/>
                    <a:pt x="92" y="14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10" y="141"/>
                    <a:pt x="0" y="82"/>
                    <a:pt x="0" y="82"/>
                  </a:cubicBezTo>
                  <a:cubicBezTo>
                    <a:pt x="0" y="51"/>
                    <a:pt x="0" y="51"/>
                    <a:pt x="0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BC43D6CB-AD39-47BA-B595-990FE8A46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46300" y="3295650"/>
              <a:ext cx="473075" cy="371475"/>
            </a:xfrm>
            <a:custGeom>
              <a:avLst/>
              <a:gdLst>
                <a:gd name="T0" fmla="*/ 126 w 126"/>
                <a:gd name="T1" fmla="*/ 36 h 99"/>
                <a:gd name="T2" fmla="*/ 126 w 126"/>
                <a:gd name="T3" fmla="*/ 58 h 99"/>
                <a:gd name="T4" fmla="*/ 64 w 126"/>
                <a:gd name="T5" fmla="*/ 99 h 99"/>
                <a:gd name="T6" fmla="*/ 61 w 126"/>
                <a:gd name="T7" fmla="*/ 99 h 99"/>
                <a:gd name="T8" fmla="*/ 0 w 126"/>
                <a:gd name="T9" fmla="*/ 58 h 99"/>
                <a:gd name="T10" fmla="*/ 0 w 126"/>
                <a:gd name="T11" fmla="*/ 36 h 99"/>
                <a:gd name="T12" fmla="*/ 39 w 126"/>
                <a:gd name="T13" fmla="*/ 0 h 99"/>
                <a:gd name="T14" fmla="*/ 63 w 126"/>
                <a:gd name="T15" fmla="*/ 72 h 99"/>
                <a:gd name="T16" fmla="*/ 87 w 126"/>
                <a:gd name="T17" fmla="*/ 0 h 99"/>
                <a:gd name="T18" fmla="*/ 126 w 126"/>
                <a:gd name="T19" fmla="*/ 3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99">
                  <a:moveTo>
                    <a:pt x="126" y="36"/>
                  </a:moveTo>
                  <a:cubicBezTo>
                    <a:pt x="126" y="58"/>
                    <a:pt x="126" y="58"/>
                    <a:pt x="126" y="58"/>
                  </a:cubicBezTo>
                  <a:cubicBezTo>
                    <a:pt x="126" y="58"/>
                    <a:pt x="119" y="99"/>
                    <a:pt x="64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7" y="99"/>
                    <a:pt x="0" y="58"/>
                    <a:pt x="0" y="5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4"/>
                    <a:pt x="21" y="4"/>
                    <a:pt x="39" y="0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4" y="4"/>
                    <a:pt x="126" y="14"/>
                    <a:pt x="126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9442F8E-3F9C-4BF2-B4F5-05CC3B06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39925" y="3349625"/>
              <a:ext cx="57150" cy="127000"/>
            </a:xfrm>
            <a:custGeom>
              <a:avLst/>
              <a:gdLst>
                <a:gd name="T0" fmla="*/ 26 w 36"/>
                <a:gd name="T1" fmla="*/ 0 h 80"/>
                <a:gd name="T2" fmla="*/ 36 w 36"/>
                <a:gd name="T3" fmla="*/ 30 h 80"/>
                <a:gd name="T4" fmla="*/ 19 w 36"/>
                <a:gd name="T5" fmla="*/ 80 h 80"/>
                <a:gd name="T6" fmla="*/ 0 w 36"/>
                <a:gd name="T7" fmla="*/ 30 h 80"/>
                <a:gd name="T8" fmla="*/ 12 w 36"/>
                <a:gd name="T9" fmla="*/ 0 h 80"/>
                <a:gd name="T10" fmla="*/ 19 w 36"/>
                <a:gd name="T11" fmla="*/ 0 h 80"/>
                <a:gd name="T12" fmla="*/ 26 w 36"/>
                <a:gd name="T13" fmla="*/ 0 h 80"/>
                <a:gd name="T14" fmla="*/ 26 w 36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80">
                  <a:moveTo>
                    <a:pt x="26" y="0"/>
                  </a:moveTo>
                  <a:lnTo>
                    <a:pt x="36" y="30"/>
                  </a:lnTo>
                  <a:lnTo>
                    <a:pt x="19" y="80"/>
                  </a:lnTo>
                  <a:lnTo>
                    <a:pt x="0" y="30"/>
                  </a:lnTo>
                  <a:lnTo>
                    <a:pt x="12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58940891-B144-4B03-B232-2453B486A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7713" y="3067050"/>
              <a:ext cx="214313" cy="244475"/>
            </a:xfrm>
            <a:custGeom>
              <a:avLst/>
              <a:gdLst>
                <a:gd name="T0" fmla="*/ 53 w 57"/>
                <a:gd name="T1" fmla="*/ 27 h 65"/>
                <a:gd name="T2" fmla="*/ 56 w 57"/>
                <a:gd name="T3" fmla="*/ 35 h 65"/>
                <a:gd name="T4" fmla="*/ 52 w 57"/>
                <a:gd name="T5" fmla="*/ 42 h 65"/>
                <a:gd name="T6" fmla="*/ 29 w 57"/>
                <a:gd name="T7" fmla="*/ 65 h 65"/>
                <a:gd name="T8" fmla="*/ 5 w 57"/>
                <a:gd name="T9" fmla="*/ 42 h 65"/>
                <a:gd name="T10" fmla="*/ 1 w 57"/>
                <a:gd name="T11" fmla="*/ 35 h 65"/>
                <a:gd name="T12" fmla="*/ 4 w 57"/>
                <a:gd name="T13" fmla="*/ 27 h 65"/>
                <a:gd name="T14" fmla="*/ 29 w 57"/>
                <a:gd name="T15" fmla="*/ 0 h 65"/>
                <a:gd name="T16" fmla="*/ 53 w 57"/>
                <a:gd name="T1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5">
                  <a:moveTo>
                    <a:pt x="53" y="27"/>
                  </a:moveTo>
                  <a:cubicBezTo>
                    <a:pt x="55" y="28"/>
                    <a:pt x="57" y="29"/>
                    <a:pt x="56" y="35"/>
                  </a:cubicBezTo>
                  <a:cubicBezTo>
                    <a:pt x="55" y="40"/>
                    <a:pt x="54" y="41"/>
                    <a:pt x="52" y="42"/>
                  </a:cubicBezTo>
                  <a:cubicBezTo>
                    <a:pt x="48" y="55"/>
                    <a:pt x="36" y="65"/>
                    <a:pt x="29" y="65"/>
                  </a:cubicBezTo>
                  <a:cubicBezTo>
                    <a:pt x="22" y="65"/>
                    <a:pt x="9" y="55"/>
                    <a:pt x="5" y="42"/>
                  </a:cubicBezTo>
                  <a:cubicBezTo>
                    <a:pt x="4" y="42"/>
                    <a:pt x="2" y="40"/>
                    <a:pt x="1" y="35"/>
                  </a:cubicBezTo>
                  <a:cubicBezTo>
                    <a:pt x="0" y="29"/>
                    <a:pt x="2" y="28"/>
                    <a:pt x="4" y="27"/>
                  </a:cubicBezTo>
                  <a:cubicBezTo>
                    <a:pt x="5" y="12"/>
                    <a:pt x="11" y="0"/>
                    <a:pt x="29" y="0"/>
                  </a:cubicBezTo>
                  <a:cubicBezTo>
                    <a:pt x="46" y="0"/>
                    <a:pt x="52" y="12"/>
                    <a:pt x="53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1A34655A-5F95-40B2-811D-CED4BB68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44775" y="2681288"/>
              <a:ext cx="1309688" cy="1450975"/>
            </a:xfrm>
            <a:custGeom>
              <a:avLst/>
              <a:gdLst>
                <a:gd name="T0" fmla="*/ 223 w 349"/>
                <a:gd name="T1" fmla="*/ 356 h 387"/>
                <a:gd name="T2" fmla="*/ 223 w 349"/>
                <a:gd name="T3" fmla="*/ 378 h 387"/>
                <a:gd name="T4" fmla="*/ 214 w 349"/>
                <a:gd name="T5" fmla="*/ 387 h 387"/>
                <a:gd name="T6" fmla="*/ 174 w 349"/>
                <a:gd name="T7" fmla="*/ 387 h 387"/>
                <a:gd name="T8" fmla="*/ 165 w 349"/>
                <a:gd name="T9" fmla="*/ 378 h 387"/>
                <a:gd name="T10" fmla="*/ 165 w 349"/>
                <a:gd name="T11" fmla="*/ 356 h 387"/>
                <a:gd name="T12" fmla="*/ 100 w 349"/>
                <a:gd name="T13" fmla="*/ 329 h 387"/>
                <a:gd name="T14" fmla="*/ 84 w 349"/>
                <a:gd name="T15" fmla="*/ 345 h 387"/>
                <a:gd name="T16" fmla="*/ 71 w 349"/>
                <a:gd name="T17" fmla="*/ 345 h 387"/>
                <a:gd name="T18" fmla="*/ 43 w 349"/>
                <a:gd name="T19" fmla="*/ 316 h 387"/>
                <a:gd name="T20" fmla="*/ 43 w 349"/>
                <a:gd name="T21" fmla="*/ 304 h 387"/>
                <a:gd name="T22" fmla="*/ 59 w 349"/>
                <a:gd name="T23" fmla="*/ 288 h 387"/>
                <a:gd name="T24" fmla="*/ 32 w 349"/>
                <a:gd name="T25" fmla="*/ 222 h 387"/>
                <a:gd name="T26" fmla="*/ 9 w 349"/>
                <a:gd name="T27" fmla="*/ 222 h 387"/>
                <a:gd name="T28" fmla="*/ 0 w 349"/>
                <a:gd name="T29" fmla="*/ 213 h 387"/>
                <a:gd name="T30" fmla="*/ 0 w 349"/>
                <a:gd name="T31" fmla="*/ 173 h 387"/>
                <a:gd name="T32" fmla="*/ 9 w 349"/>
                <a:gd name="T33" fmla="*/ 165 h 387"/>
                <a:gd name="T34" fmla="*/ 32 w 349"/>
                <a:gd name="T35" fmla="*/ 165 h 387"/>
                <a:gd name="T36" fmla="*/ 59 w 349"/>
                <a:gd name="T37" fmla="*/ 99 h 387"/>
                <a:gd name="T38" fmla="*/ 43 w 349"/>
                <a:gd name="T39" fmla="*/ 83 h 387"/>
                <a:gd name="T40" fmla="*/ 43 w 349"/>
                <a:gd name="T41" fmla="*/ 71 h 387"/>
                <a:gd name="T42" fmla="*/ 71 w 349"/>
                <a:gd name="T43" fmla="*/ 42 h 387"/>
                <a:gd name="T44" fmla="*/ 84 w 349"/>
                <a:gd name="T45" fmla="*/ 42 h 387"/>
                <a:gd name="T46" fmla="*/ 100 w 349"/>
                <a:gd name="T47" fmla="*/ 58 h 387"/>
                <a:gd name="T48" fmla="*/ 165 w 349"/>
                <a:gd name="T49" fmla="*/ 31 h 387"/>
                <a:gd name="T50" fmla="*/ 165 w 349"/>
                <a:gd name="T51" fmla="*/ 8 h 387"/>
                <a:gd name="T52" fmla="*/ 174 w 349"/>
                <a:gd name="T53" fmla="*/ 0 h 387"/>
                <a:gd name="T54" fmla="*/ 214 w 349"/>
                <a:gd name="T55" fmla="*/ 0 h 387"/>
                <a:gd name="T56" fmla="*/ 223 w 349"/>
                <a:gd name="T57" fmla="*/ 8 h 387"/>
                <a:gd name="T58" fmla="*/ 223 w 349"/>
                <a:gd name="T59" fmla="*/ 31 h 387"/>
                <a:gd name="T60" fmla="*/ 288 w 349"/>
                <a:gd name="T61" fmla="*/ 58 h 387"/>
                <a:gd name="T62" fmla="*/ 304 w 349"/>
                <a:gd name="T63" fmla="*/ 42 h 387"/>
                <a:gd name="T64" fmla="*/ 317 w 349"/>
                <a:gd name="T65" fmla="*/ 42 h 387"/>
                <a:gd name="T66" fmla="*/ 345 w 349"/>
                <a:gd name="T67" fmla="*/ 71 h 387"/>
                <a:gd name="T68" fmla="*/ 345 w 349"/>
                <a:gd name="T69" fmla="*/ 83 h 387"/>
                <a:gd name="T70" fmla="*/ 329 w 349"/>
                <a:gd name="T71" fmla="*/ 99 h 387"/>
                <a:gd name="T72" fmla="*/ 348 w 349"/>
                <a:gd name="T73" fmla="*/ 135 h 387"/>
                <a:gd name="T74" fmla="*/ 320 w 349"/>
                <a:gd name="T75" fmla="*/ 155 h 387"/>
                <a:gd name="T76" fmla="*/ 194 w 349"/>
                <a:gd name="T77" fmla="*/ 62 h 387"/>
                <a:gd name="T78" fmla="*/ 62 w 349"/>
                <a:gd name="T79" fmla="*/ 193 h 387"/>
                <a:gd name="T80" fmla="*/ 194 w 349"/>
                <a:gd name="T81" fmla="*/ 325 h 387"/>
                <a:gd name="T82" fmla="*/ 241 w 349"/>
                <a:gd name="T83" fmla="*/ 316 h 387"/>
                <a:gd name="T84" fmla="*/ 241 w 349"/>
                <a:gd name="T85" fmla="*/ 325 h 387"/>
                <a:gd name="T86" fmla="*/ 242 w 349"/>
                <a:gd name="T87" fmla="*/ 351 h 387"/>
                <a:gd name="T88" fmla="*/ 223 w 349"/>
                <a:gd name="T89" fmla="*/ 35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9" h="387">
                  <a:moveTo>
                    <a:pt x="223" y="356"/>
                  </a:moveTo>
                  <a:cubicBezTo>
                    <a:pt x="223" y="378"/>
                    <a:pt x="223" y="378"/>
                    <a:pt x="223" y="378"/>
                  </a:cubicBezTo>
                  <a:cubicBezTo>
                    <a:pt x="223" y="383"/>
                    <a:pt x="219" y="387"/>
                    <a:pt x="214" y="387"/>
                  </a:cubicBezTo>
                  <a:cubicBezTo>
                    <a:pt x="174" y="387"/>
                    <a:pt x="174" y="387"/>
                    <a:pt x="174" y="387"/>
                  </a:cubicBezTo>
                  <a:cubicBezTo>
                    <a:pt x="169" y="387"/>
                    <a:pt x="165" y="383"/>
                    <a:pt x="165" y="378"/>
                  </a:cubicBezTo>
                  <a:cubicBezTo>
                    <a:pt x="165" y="356"/>
                    <a:pt x="165" y="356"/>
                    <a:pt x="165" y="356"/>
                  </a:cubicBezTo>
                  <a:cubicBezTo>
                    <a:pt x="141" y="352"/>
                    <a:pt x="119" y="342"/>
                    <a:pt x="100" y="329"/>
                  </a:cubicBezTo>
                  <a:cubicBezTo>
                    <a:pt x="84" y="345"/>
                    <a:pt x="84" y="345"/>
                    <a:pt x="84" y="345"/>
                  </a:cubicBezTo>
                  <a:cubicBezTo>
                    <a:pt x="80" y="348"/>
                    <a:pt x="74" y="348"/>
                    <a:pt x="71" y="345"/>
                  </a:cubicBezTo>
                  <a:cubicBezTo>
                    <a:pt x="43" y="316"/>
                    <a:pt x="43" y="316"/>
                    <a:pt x="43" y="316"/>
                  </a:cubicBezTo>
                  <a:cubicBezTo>
                    <a:pt x="39" y="313"/>
                    <a:pt x="39" y="307"/>
                    <a:pt x="43" y="304"/>
                  </a:cubicBezTo>
                  <a:cubicBezTo>
                    <a:pt x="59" y="288"/>
                    <a:pt x="59" y="288"/>
                    <a:pt x="59" y="288"/>
                  </a:cubicBezTo>
                  <a:cubicBezTo>
                    <a:pt x="45" y="269"/>
                    <a:pt x="36" y="246"/>
                    <a:pt x="32" y="222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4" y="222"/>
                    <a:pt x="0" y="218"/>
                    <a:pt x="0" y="21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68"/>
                    <a:pt x="4" y="165"/>
                    <a:pt x="9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6" y="141"/>
                    <a:pt x="45" y="118"/>
                    <a:pt x="59" y="99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39" y="80"/>
                    <a:pt x="39" y="74"/>
                    <a:pt x="43" y="7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4" y="39"/>
                    <a:pt x="80" y="39"/>
                    <a:pt x="84" y="42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19" y="45"/>
                    <a:pt x="141" y="35"/>
                    <a:pt x="165" y="31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4"/>
                    <a:pt x="169" y="0"/>
                    <a:pt x="174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19" y="0"/>
                    <a:pt x="223" y="4"/>
                    <a:pt x="223" y="8"/>
                  </a:cubicBezTo>
                  <a:cubicBezTo>
                    <a:pt x="223" y="31"/>
                    <a:pt x="223" y="31"/>
                    <a:pt x="223" y="31"/>
                  </a:cubicBezTo>
                  <a:cubicBezTo>
                    <a:pt x="247" y="35"/>
                    <a:pt x="269" y="45"/>
                    <a:pt x="288" y="58"/>
                  </a:cubicBezTo>
                  <a:cubicBezTo>
                    <a:pt x="304" y="42"/>
                    <a:pt x="304" y="42"/>
                    <a:pt x="304" y="42"/>
                  </a:cubicBezTo>
                  <a:cubicBezTo>
                    <a:pt x="308" y="39"/>
                    <a:pt x="313" y="39"/>
                    <a:pt x="317" y="42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9" y="74"/>
                    <a:pt x="349" y="80"/>
                    <a:pt x="345" y="83"/>
                  </a:cubicBezTo>
                  <a:cubicBezTo>
                    <a:pt x="329" y="99"/>
                    <a:pt x="329" y="99"/>
                    <a:pt x="329" y="99"/>
                  </a:cubicBezTo>
                  <a:cubicBezTo>
                    <a:pt x="337" y="110"/>
                    <a:pt x="343" y="122"/>
                    <a:pt x="348" y="135"/>
                  </a:cubicBezTo>
                  <a:cubicBezTo>
                    <a:pt x="338" y="141"/>
                    <a:pt x="329" y="148"/>
                    <a:pt x="320" y="155"/>
                  </a:cubicBezTo>
                  <a:cubicBezTo>
                    <a:pt x="303" y="101"/>
                    <a:pt x="253" y="62"/>
                    <a:pt x="194" y="62"/>
                  </a:cubicBezTo>
                  <a:cubicBezTo>
                    <a:pt x="121" y="62"/>
                    <a:pt x="62" y="121"/>
                    <a:pt x="62" y="193"/>
                  </a:cubicBezTo>
                  <a:cubicBezTo>
                    <a:pt x="62" y="266"/>
                    <a:pt x="121" y="325"/>
                    <a:pt x="194" y="325"/>
                  </a:cubicBezTo>
                  <a:cubicBezTo>
                    <a:pt x="210" y="325"/>
                    <a:pt x="226" y="322"/>
                    <a:pt x="241" y="316"/>
                  </a:cubicBezTo>
                  <a:cubicBezTo>
                    <a:pt x="241" y="319"/>
                    <a:pt x="241" y="322"/>
                    <a:pt x="241" y="325"/>
                  </a:cubicBezTo>
                  <a:cubicBezTo>
                    <a:pt x="241" y="334"/>
                    <a:pt x="241" y="342"/>
                    <a:pt x="242" y="351"/>
                  </a:cubicBezTo>
                  <a:cubicBezTo>
                    <a:pt x="236" y="353"/>
                    <a:pt x="229" y="355"/>
                    <a:pt x="223" y="3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2345" tIns="31173" rIns="62345" bIns="3117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126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57" userDrawn="1">
          <p15:clr>
            <a:srgbClr val="FBAE40"/>
          </p15:clr>
        </p15:guide>
        <p15:guide id="2" orient="horz" pos="769" userDrawn="1">
          <p15:clr>
            <a:srgbClr val="FBAE40"/>
          </p15:clr>
        </p15:guide>
        <p15:guide id="3" pos="272" userDrawn="1">
          <p15:clr>
            <a:srgbClr val="FBAE40"/>
          </p15:clr>
        </p15:guide>
        <p15:guide id="4" pos="740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s" preserve="1" userDrawn="1">
  <p:cSld name="1_Title and char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79" y="6171073"/>
            <a:ext cx="1425919" cy="379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2"/>
          <p:cNvCxnSpPr/>
          <p:nvPr/>
        </p:nvCxnSpPr>
        <p:spPr>
          <a:xfrm>
            <a:off x="2311368" y="6374300"/>
            <a:ext cx="9213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Google Shape;15;p2">
            <a:extLst>
              <a:ext uri="{FF2B5EF4-FFF2-40B4-BE49-F238E27FC236}">
                <a16:creationId xmlns:a16="http://schemas.microsoft.com/office/drawing/2014/main" id="{CEB7F638-7E96-446B-9803-AAF11EA96EA6}"/>
              </a:ext>
            </a:extLst>
          </p:cNvPr>
          <p:cNvPicPr preferRelativeResize="0"/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8677561" y="3341971"/>
            <a:ext cx="6867169" cy="1648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A7B59F-E745-45BF-AD4E-CAE64535FAC9}"/>
              </a:ext>
            </a:extLst>
          </p:cNvPr>
          <p:cNvSpPr txBox="1"/>
          <p:nvPr userDrawn="1"/>
        </p:nvSpPr>
        <p:spPr>
          <a:xfrm>
            <a:off x="5457197" y="6539706"/>
            <a:ext cx="1279196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067" dirty="0">
                <a:latin typeface="+mn-lt"/>
              </a:rPr>
              <a:t>Affine Confidential</a:t>
            </a:r>
          </a:p>
        </p:txBody>
      </p:sp>
      <p:pic>
        <p:nvPicPr>
          <p:cNvPr id="12" name="Picture 11" descr="Business handshake">
            <a:extLst>
              <a:ext uri="{FF2B5EF4-FFF2-40B4-BE49-F238E27FC236}">
                <a16:creationId xmlns:a16="http://schemas.microsoft.com/office/drawing/2014/main" id="{8677B0AD-B1C5-45E3-B86E-580F5DCB3D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duotone>
              <a:srgbClr val="919296">
                <a:shade val="45000"/>
                <a:satMod val="135000"/>
              </a:srgb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043212" cy="60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23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1_Main 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53753" y="701800"/>
            <a:ext cx="7731007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 i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733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ITLE_2"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/>
          </p:nvPr>
        </p:nvSpPr>
        <p:spPr>
          <a:xfrm>
            <a:off x="680690" y="631200"/>
            <a:ext cx="10832211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908" y="5747771"/>
            <a:ext cx="2190353" cy="5825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BBAB23-EB06-40A8-AE7F-2516ACCA2348}"/>
              </a:ext>
            </a:extLst>
          </p:cNvPr>
          <p:cNvSpPr txBox="1"/>
          <p:nvPr userDrawn="1"/>
        </p:nvSpPr>
        <p:spPr>
          <a:xfrm>
            <a:off x="9743535" y="5945579"/>
            <a:ext cx="998671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067" dirty="0">
                <a:solidFill>
                  <a:schemeClr val="accent1"/>
                </a:solidFill>
                <a:latin typeface="+mn-lt"/>
              </a:rPr>
              <a:t>http://affine.ai/</a:t>
            </a:r>
          </a:p>
        </p:txBody>
      </p:sp>
      <p:pic>
        <p:nvPicPr>
          <p:cNvPr id="8" name="Google Shape;15;p2">
            <a:extLst>
              <a:ext uri="{FF2B5EF4-FFF2-40B4-BE49-F238E27FC236}">
                <a16:creationId xmlns:a16="http://schemas.microsoft.com/office/drawing/2014/main" id="{26663093-3F45-41BF-A267-00C3712E8D48}"/>
              </a:ext>
            </a:extLst>
          </p:cNvPr>
          <p:cNvPicPr preferRelativeResize="0"/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-3351139" y="3341971"/>
            <a:ext cx="6867169" cy="16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2" preserve="1" userDrawn="1">
  <p:cSld name="1_Thank you 2"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79" y="6171073"/>
            <a:ext cx="1425919" cy="379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9"/>
          <p:cNvCxnSpPr/>
          <p:nvPr/>
        </p:nvCxnSpPr>
        <p:spPr>
          <a:xfrm>
            <a:off x="2311368" y="6374300"/>
            <a:ext cx="9213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18BC02F-9EA2-4C85-87BF-CA32CF5EDCEB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6604" y="75"/>
            <a:ext cx="6003496" cy="6857926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5143500"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964288D-01CD-4BC8-AD70-17C1FCF7459C}"/>
              </a:ext>
            </a:extLst>
          </p:cNvPr>
          <p:cNvGrpSpPr/>
          <p:nvPr userDrawn="1"/>
        </p:nvGrpSpPr>
        <p:grpSpPr>
          <a:xfrm>
            <a:off x="499050" y="2873555"/>
            <a:ext cx="5571868" cy="1264171"/>
            <a:chOff x="210145" y="2143302"/>
            <a:chExt cx="4243291" cy="942900"/>
          </a:xfrm>
          <a:gradFill>
            <a:gsLst>
              <a:gs pos="0">
                <a:schemeClr val="accent1"/>
              </a:gs>
              <a:gs pos="83000">
                <a:schemeClr val="accent2"/>
              </a:gs>
              <a:gs pos="100000">
                <a:schemeClr val="accent3"/>
              </a:gs>
            </a:gsLst>
            <a:lin ang="5400000" scaled="1"/>
          </a:gra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A394FE7-10B0-43F0-AFA2-ED2B18466C1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5" y="2594791"/>
              <a:ext cx="1617990" cy="0"/>
            </a:xfrm>
            <a:prstGeom prst="line">
              <a:avLst/>
            </a:prstGeom>
            <a:grpFill/>
            <a:ln w="57150" cap="flat" cmpd="sng" algn="ctr">
              <a:gradFill flip="none" rotWithShape="1">
                <a:gsLst>
                  <a:gs pos="0">
                    <a:schemeClr val="accent1"/>
                  </a:gs>
                  <a:gs pos="83000">
                    <a:schemeClr val="accent2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B8C7F1-BC30-45ED-AB39-518ADC190E3C}"/>
                </a:ext>
              </a:extLst>
            </p:cNvPr>
            <p:cNvSpPr/>
            <p:nvPr/>
          </p:nvSpPr>
          <p:spPr>
            <a:xfrm>
              <a:off x="1764025" y="2143302"/>
              <a:ext cx="1076240" cy="942900"/>
            </a:xfrm>
            <a:custGeom>
              <a:avLst/>
              <a:gdLst>
                <a:gd name="connsiteX0" fmla="*/ 2148 w 970793"/>
                <a:gd name="connsiteY0" fmla="*/ 397625 h 850518"/>
                <a:gd name="connsiteX1" fmla="*/ 2148 w 970793"/>
                <a:gd name="connsiteY1" fmla="*/ 2434 h 850518"/>
                <a:gd name="connsiteX2" fmla="*/ 11598 w 970793"/>
                <a:gd name="connsiteY2" fmla="*/ 5011 h 850518"/>
                <a:gd name="connsiteX3" fmla="*/ 87200 w 970793"/>
                <a:gd name="connsiteY3" fmla="*/ 40235 h 850518"/>
                <a:gd name="connsiteX4" fmla="*/ 213202 w 970793"/>
                <a:gd name="connsiteY4" fmla="*/ 98082 h 850518"/>
                <a:gd name="connsiteX5" fmla="*/ 289090 w 970793"/>
                <a:gd name="connsiteY5" fmla="*/ 111541 h 850518"/>
                <a:gd name="connsiteX6" fmla="*/ 390752 w 970793"/>
                <a:gd name="connsiteY6" fmla="*/ 98941 h 850518"/>
                <a:gd name="connsiteX7" fmla="*/ 472653 w 970793"/>
                <a:gd name="connsiteY7" fmla="*/ 107246 h 850518"/>
                <a:gd name="connsiteX8" fmla="*/ 523914 w 970793"/>
                <a:gd name="connsiteY8" fmla="*/ 115550 h 850518"/>
                <a:gd name="connsiteX9" fmla="*/ 739836 w 970793"/>
                <a:gd name="connsiteY9" fmla="*/ 118414 h 850518"/>
                <a:gd name="connsiteX10" fmla="*/ 776205 w 970793"/>
                <a:gd name="connsiteY10" fmla="*/ 112687 h 850518"/>
                <a:gd name="connsiteX11" fmla="*/ 846653 w 970793"/>
                <a:gd name="connsiteY11" fmla="*/ 73454 h 850518"/>
                <a:gd name="connsiteX12" fmla="*/ 969792 w 970793"/>
                <a:gd name="connsiteY12" fmla="*/ 2148 h 850518"/>
                <a:gd name="connsiteX13" fmla="*/ 969792 w 970793"/>
                <a:gd name="connsiteY13" fmla="*/ 47967 h 850518"/>
                <a:gd name="connsiteX14" fmla="*/ 957764 w 970793"/>
                <a:gd name="connsiteY14" fmla="*/ 51403 h 850518"/>
                <a:gd name="connsiteX15" fmla="*/ 813720 w 970793"/>
                <a:gd name="connsiteY15" fmla="*/ 137028 h 850518"/>
                <a:gd name="connsiteX16" fmla="*/ 748714 w 970793"/>
                <a:gd name="connsiteY16" fmla="*/ 154210 h 850518"/>
                <a:gd name="connsiteX17" fmla="*/ 605529 w 970793"/>
                <a:gd name="connsiteY17" fmla="*/ 153637 h 850518"/>
                <a:gd name="connsiteX18" fmla="*/ 592929 w 970793"/>
                <a:gd name="connsiteY18" fmla="*/ 155069 h 850518"/>
                <a:gd name="connsiteX19" fmla="*/ 621279 w 970793"/>
                <a:gd name="connsiteY19" fmla="*/ 175974 h 850518"/>
                <a:gd name="connsiteX20" fmla="*/ 675403 w 970793"/>
                <a:gd name="connsiteY20" fmla="*/ 266181 h 850518"/>
                <a:gd name="connsiteX21" fmla="*/ 684854 w 970793"/>
                <a:gd name="connsiteY21" fmla="*/ 326605 h 850518"/>
                <a:gd name="connsiteX22" fmla="*/ 693445 w 970793"/>
                <a:gd name="connsiteY22" fmla="*/ 358106 h 850518"/>
                <a:gd name="connsiteX23" fmla="*/ 685713 w 970793"/>
                <a:gd name="connsiteY23" fmla="*/ 395620 h 850518"/>
                <a:gd name="connsiteX24" fmla="*/ 615838 w 970793"/>
                <a:gd name="connsiteY24" fmla="*/ 392184 h 850518"/>
                <a:gd name="connsiteX25" fmla="*/ 576606 w 970793"/>
                <a:gd name="connsiteY25" fmla="*/ 330328 h 850518"/>
                <a:gd name="connsiteX26" fmla="*/ 522195 w 970793"/>
                <a:gd name="connsiteY26" fmla="*/ 248426 h 850518"/>
                <a:gd name="connsiteX27" fmla="*/ 492127 w 970793"/>
                <a:gd name="connsiteY27" fmla="*/ 247567 h 850518"/>
                <a:gd name="connsiteX28" fmla="*/ 464635 w 970793"/>
                <a:gd name="connsiteY28" fmla="*/ 267899 h 850518"/>
                <a:gd name="connsiteX29" fmla="*/ 290236 w 970793"/>
                <a:gd name="connsiteY29" fmla="*/ 396479 h 850518"/>
                <a:gd name="connsiteX30" fmla="*/ 162801 w 970793"/>
                <a:gd name="connsiteY30" fmla="*/ 490122 h 850518"/>
                <a:gd name="connsiteX31" fmla="*/ 106386 w 970793"/>
                <a:gd name="connsiteY31" fmla="*/ 533364 h 850518"/>
                <a:gd name="connsiteX32" fmla="*/ 102664 w 970793"/>
                <a:gd name="connsiteY32" fmla="*/ 586629 h 850518"/>
                <a:gd name="connsiteX33" fmla="*/ 156501 w 970793"/>
                <a:gd name="connsiteY33" fmla="*/ 592929 h 850518"/>
                <a:gd name="connsiteX34" fmla="*/ 316868 w 970793"/>
                <a:gd name="connsiteY34" fmla="*/ 482104 h 850518"/>
                <a:gd name="connsiteX35" fmla="*/ 383879 w 970793"/>
                <a:gd name="connsiteY35" fmla="*/ 436285 h 850518"/>
                <a:gd name="connsiteX36" fmla="*/ 416239 w 970793"/>
                <a:gd name="connsiteY36" fmla="*/ 436857 h 850518"/>
                <a:gd name="connsiteX37" fmla="*/ 405357 w 970793"/>
                <a:gd name="connsiteY37" fmla="*/ 465208 h 850518"/>
                <a:gd name="connsiteX38" fmla="*/ 297395 w 970793"/>
                <a:gd name="connsiteY38" fmla="*/ 539378 h 850518"/>
                <a:gd name="connsiteX39" fmla="*/ 200602 w 970793"/>
                <a:gd name="connsiteY39" fmla="*/ 606961 h 850518"/>
                <a:gd name="connsiteX40" fmla="*/ 185424 w 970793"/>
                <a:gd name="connsiteY40" fmla="*/ 644475 h 850518"/>
                <a:gd name="connsiteX41" fmla="*/ 243271 w 970793"/>
                <a:gd name="connsiteY41" fmla="*/ 671394 h 850518"/>
                <a:gd name="connsiteX42" fmla="*/ 280213 w 970793"/>
                <a:gd name="connsiteY42" fmla="*/ 647912 h 850518"/>
                <a:gd name="connsiteX43" fmla="*/ 446594 w 970793"/>
                <a:gd name="connsiteY43" fmla="*/ 527923 h 850518"/>
                <a:gd name="connsiteX44" fmla="*/ 476663 w 970793"/>
                <a:gd name="connsiteY44" fmla="*/ 534796 h 850518"/>
                <a:gd name="connsiteX45" fmla="*/ 462917 w 970793"/>
                <a:gd name="connsiteY45" fmla="*/ 561428 h 850518"/>
                <a:gd name="connsiteX46" fmla="*/ 346078 w 970793"/>
                <a:gd name="connsiteY46" fmla="*/ 645335 h 850518"/>
                <a:gd name="connsiteX47" fmla="*/ 291668 w 970793"/>
                <a:gd name="connsiteY47" fmla="*/ 684281 h 850518"/>
                <a:gd name="connsiteX48" fmla="*/ 279640 w 970793"/>
                <a:gd name="connsiteY48" fmla="*/ 735541 h 850518"/>
                <a:gd name="connsiteX49" fmla="*/ 341782 w 970793"/>
                <a:gd name="connsiteY49" fmla="*/ 745850 h 850518"/>
                <a:gd name="connsiteX50" fmla="*/ 484967 w 970793"/>
                <a:gd name="connsiteY50" fmla="*/ 642185 h 850518"/>
                <a:gd name="connsiteX51" fmla="*/ 513318 w 970793"/>
                <a:gd name="connsiteY51" fmla="*/ 642757 h 850518"/>
                <a:gd name="connsiteX52" fmla="*/ 507877 w 970793"/>
                <a:gd name="connsiteY52" fmla="*/ 671394 h 850518"/>
                <a:gd name="connsiteX53" fmla="*/ 463490 w 970793"/>
                <a:gd name="connsiteY53" fmla="*/ 704900 h 850518"/>
                <a:gd name="connsiteX54" fmla="*/ 411084 w 970793"/>
                <a:gd name="connsiteY54" fmla="*/ 746423 h 850518"/>
                <a:gd name="connsiteX55" fmla="*/ 405929 w 970793"/>
                <a:gd name="connsiteY55" fmla="*/ 774774 h 850518"/>
                <a:gd name="connsiteX56" fmla="*/ 435425 w 970793"/>
                <a:gd name="connsiteY56" fmla="*/ 793961 h 850518"/>
                <a:gd name="connsiteX57" fmla="*/ 461485 w 970793"/>
                <a:gd name="connsiteY57" fmla="*/ 772769 h 850518"/>
                <a:gd name="connsiteX58" fmla="*/ 511600 w 970793"/>
                <a:gd name="connsiteY58" fmla="*/ 732391 h 850518"/>
                <a:gd name="connsiteX59" fmla="*/ 538805 w 970793"/>
                <a:gd name="connsiteY59" fmla="*/ 706331 h 850518"/>
                <a:gd name="connsiteX60" fmla="*/ 604670 w 970793"/>
                <a:gd name="connsiteY60" fmla="*/ 664808 h 850518"/>
                <a:gd name="connsiteX61" fmla="*/ 622711 w 970793"/>
                <a:gd name="connsiteY61" fmla="*/ 653353 h 850518"/>
                <a:gd name="connsiteX62" fmla="*/ 679699 w 970793"/>
                <a:gd name="connsiteY62" fmla="*/ 599802 h 850518"/>
                <a:gd name="connsiteX63" fmla="*/ 709481 w 970793"/>
                <a:gd name="connsiteY63" fmla="*/ 604956 h 850518"/>
                <a:gd name="connsiteX64" fmla="*/ 708049 w 970793"/>
                <a:gd name="connsiteY64" fmla="*/ 599802 h 850518"/>
                <a:gd name="connsiteX65" fmla="*/ 720363 w 970793"/>
                <a:gd name="connsiteY65" fmla="*/ 528496 h 850518"/>
                <a:gd name="connsiteX66" fmla="*/ 789665 w 970793"/>
                <a:gd name="connsiteY66" fmla="*/ 522768 h 850518"/>
                <a:gd name="connsiteX67" fmla="*/ 808565 w 970793"/>
                <a:gd name="connsiteY67" fmla="*/ 519045 h 850518"/>
                <a:gd name="connsiteX68" fmla="*/ 834625 w 970793"/>
                <a:gd name="connsiteY68" fmla="*/ 488690 h 850518"/>
                <a:gd name="connsiteX69" fmla="*/ 916813 w 970793"/>
                <a:gd name="connsiteY69" fmla="*/ 408220 h 850518"/>
                <a:gd name="connsiteX70" fmla="*/ 970078 w 970793"/>
                <a:gd name="connsiteY70" fmla="*/ 379870 h 850518"/>
                <a:gd name="connsiteX71" fmla="*/ 970078 w 970793"/>
                <a:gd name="connsiteY71" fmla="*/ 425689 h 850518"/>
                <a:gd name="connsiteX72" fmla="*/ 961773 w 970793"/>
                <a:gd name="connsiteY72" fmla="*/ 427121 h 850518"/>
                <a:gd name="connsiteX73" fmla="*/ 880730 w 970793"/>
                <a:gd name="connsiteY73" fmla="*/ 489263 h 850518"/>
                <a:gd name="connsiteX74" fmla="*/ 829470 w 970793"/>
                <a:gd name="connsiteY74" fmla="*/ 548828 h 850518"/>
                <a:gd name="connsiteX75" fmla="*/ 828325 w 970793"/>
                <a:gd name="connsiteY75" fmla="*/ 570592 h 850518"/>
                <a:gd name="connsiteX76" fmla="*/ 851234 w 970793"/>
                <a:gd name="connsiteY76" fmla="*/ 604956 h 850518"/>
                <a:gd name="connsiteX77" fmla="*/ 854098 w 970793"/>
                <a:gd name="connsiteY77" fmla="*/ 659367 h 850518"/>
                <a:gd name="connsiteX78" fmla="*/ 806274 w 970793"/>
                <a:gd name="connsiteY78" fmla="*/ 691154 h 850518"/>
                <a:gd name="connsiteX79" fmla="*/ 766183 w 970793"/>
                <a:gd name="connsiteY79" fmla="*/ 685426 h 850518"/>
                <a:gd name="connsiteX80" fmla="*/ 742987 w 970793"/>
                <a:gd name="connsiteY80" fmla="*/ 748428 h 850518"/>
                <a:gd name="connsiteX81" fmla="*/ 675117 w 970793"/>
                <a:gd name="connsiteY81" fmla="*/ 743559 h 850518"/>
                <a:gd name="connsiteX82" fmla="*/ 642184 w 970793"/>
                <a:gd name="connsiteY82" fmla="*/ 804270 h 850518"/>
                <a:gd name="connsiteX83" fmla="*/ 574888 w 970793"/>
                <a:gd name="connsiteY83" fmla="*/ 789665 h 850518"/>
                <a:gd name="connsiteX84" fmla="*/ 573742 w 970793"/>
                <a:gd name="connsiteY84" fmla="*/ 803411 h 850518"/>
                <a:gd name="connsiteX85" fmla="*/ 527636 w 970793"/>
                <a:gd name="connsiteY85" fmla="*/ 850948 h 850518"/>
                <a:gd name="connsiteX86" fmla="*/ 480385 w 970793"/>
                <a:gd name="connsiteY86" fmla="*/ 826893 h 850518"/>
                <a:gd name="connsiteX87" fmla="*/ 466640 w 970793"/>
                <a:gd name="connsiteY87" fmla="*/ 821166 h 850518"/>
                <a:gd name="connsiteX88" fmla="*/ 419675 w 970793"/>
                <a:gd name="connsiteY88" fmla="*/ 827180 h 850518"/>
                <a:gd name="connsiteX89" fmla="*/ 373570 w 970793"/>
                <a:gd name="connsiteY89" fmla="*/ 791383 h 850518"/>
                <a:gd name="connsiteX90" fmla="*/ 351519 w 970793"/>
                <a:gd name="connsiteY90" fmla="*/ 783938 h 850518"/>
                <a:gd name="connsiteX91" fmla="*/ 344360 w 970793"/>
                <a:gd name="connsiteY91" fmla="*/ 788520 h 850518"/>
                <a:gd name="connsiteX92" fmla="*/ 238403 w 970793"/>
                <a:gd name="connsiteY92" fmla="*/ 724373 h 850518"/>
                <a:gd name="connsiteX93" fmla="*/ 221221 w 970793"/>
                <a:gd name="connsiteY93" fmla="*/ 708622 h 850518"/>
                <a:gd name="connsiteX94" fmla="*/ 151346 w 970793"/>
                <a:gd name="connsiteY94" fmla="*/ 647626 h 850518"/>
                <a:gd name="connsiteX95" fmla="*/ 138460 w 970793"/>
                <a:gd name="connsiteY95" fmla="*/ 638175 h 850518"/>
                <a:gd name="connsiteX96" fmla="*/ 108105 w 970793"/>
                <a:gd name="connsiteY96" fmla="*/ 632162 h 850518"/>
                <a:gd name="connsiteX97" fmla="*/ 78609 w 970793"/>
                <a:gd name="connsiteY97" fmla="*/ 510168 h 850518"/>
                <a:gd name="connsiteX98" fmla="*/ 95218 w 970793"/>
                <a:gd name="connsiteY98" fmla="*/ 494704 h 850518"/>
                <a:gd name="connsiteX99" fmla="*/ 98368 w 970793"/>
                <a:gd name="connsiteY99" fmla="*/ 482963 h 850518"/>
                <a:gd name="connsiteX100" fmla="*/ 2148 w 970793"/>
                <a:gd name="connsiteY100" fmla="*/ 397625 h 85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970793" h="850518">
                  <a:moveTo>
                    <a:pt x="2148" y="397625"/>
                  </a:moveTo>
                  <a:cubicBezTo>
                    <a:pt x="2148" y="265894"/>
                    <a:pt x="2148" y="134164"/>
                    <a:pt x="2148" y="2434"/>
                  </a:cubicBezTo>
                  <a:cubicBezTo>
                    <a:pt x="5298" y="3293"/>
                    <a:pt x="8734" y="3580"/>
                    <a:pt x="11598" y="5011"/>
                  </a:cubicBezTo>
                  <a:cubicBezTo>
                    <a:pt x="36799" y="16753"/>
                    <a:pt x="61999" y="28494"/>
                    <a:pt x="87200" y="40235"/>
                  </a:cubicBezTo>
                  <a:cubicBezTo>
                    <a:pt x="129296" y="59708"/>
                    <a:pt x="171106" y="79181"/>
                    <a:pt x="213202" y="98082"/>
                  </a:cubicBezTo>
                  <a:cubicBezTo>
                    <a:pt x="237257" y="108964"/>
                    <a:pt x="262172" y="115264"/>
                    <a:pt x="289090" y="111541"/>
                  </a:cubicBezTo>
                  <a:cubicBezTo>
                    <a:pt x="322882" y="106673"/>
                    <a:pt x="356674" y="100086"/>
                    <a:pt x="390752" y="98941"/>
                  </a:cubicBezTo>
                  <a:cubicBezTo>
                    <a:pt x="417957" y="98082"/>
                    <a:pt x="445448" y="103809"/>
                    <a:pt x="472653" y="107246"/>
                  </a:cubicBezTo>
                  <a:cubicBezTo>
                    <a:pt x="489836" y="109536"/>
                    <a:pt x="506732" y="115264"/>
                    <a:pt x="523914" y="115550"/>
                  </a:cubicBezTo>
                  <a:cubicBezTo>
                    <a:pt x="595792" y="117268"/>
                    <a:pt x="667958" y="118128"/>
                    <a:pt x="739836" y="118414"/>
                  </a:cubicBezTo>
                  <a:cubicBezTo>
                    <a:pt x="752151" y="118414"/>
                    <a:pt x="765610" y="117841"/>
                    <a:pt x="776205" y="112687"/>
                  </a:cubicBezTo>
                  <a:cubicBezTo>
                    <a:pt x="800547" y="101232"/>
                    <a:pt x="823457" y="86913"/>
                    <a:pt x="846653" y="73454"/>
                  </a:cubicBezTo>
                  <a:cubicBezTo>
                    <a:pt x="887603" y="49685"/>
                    <a:pt x="928554" y="25916"/>
                    <a:pt x="969792" y="2148"/>
                  </a:cubicBezTo>
                  <a:cubicBezTo>
                    <a:pt x="969792" y="17325"/>
                    <a:pt x="969792" y="32789"/>
                    <a:pt x="969792" y="47967"/>
                  </a:cubicBezTo>
                  <a:cubicBezTo>
                    <a:pt x="965782" y="49112"/>
                    <a:pt x="961201" y="49399"/>
                    <a:pt x="957764" y="51403"/>
                  </a:cubicBezTo>
                  <a:cubicBezTo>
                    <a:pt x="909654" y="79754"/>
                    <a:pt x="862116" y="108964"/>
                    <a:pt x="813720" y="137028"/>
                  </a:cubicBezTo>
                  <a:cubicBezTo>
                    <a:pt x="793960" y="148483"/>
                    <a:pt x="772483" y="155069"/>
                    <a:pt x="748714" y="154210"/>
                  </a:cubicBezTo>
                  <a:cubicBezTo>
                    <a:pt x="700890" y="153065"/>
                    <a:pt x="653353" y="153637"/>
                    <a:pt x="605529" y="153637"/>
                  </a:cubicBezTo>
                  <a:cubicBezTo>
                    <a:pt x="601234" y="153637"/>
                    <a:pt x="597224" y="154497"/>
                    <a:pt x="592929" y="155069"/>
                  </a:cubicBezTo>
                  <a:cubicBezTo>
                    <a:pt x="602379" y="164233"/>
                    <a:pt x="611829" y="170247"/>
                    <a:pt x="621279" y="175974"/>
                  </a:cubicBezTo>
                  <a:cubicBezTo>
                    <a:pt x="655930" y="196020"/>
                    <a:pt x="675976" y="223798"/>
                    <a:pt x="675403" y="266181"/>
                  </a:cubicBezTo>
                  <a:cubicBezTo>
                    <a:pt x="675117" y="286227"/>
                    <a:pt x="681131" y="306559"/>
                    <a:pt x="684854" y="326605"/>
                  </a:cubicBezTo>
                  <a:cubicBezTo>
                    <a:pt x="686858" y="337201"/>
                    <a:pt x="689149" y="348369"/>
                    <a:pt x="693445" y="358106"/>
                  </a:cubicBezTo>
                  <a:cubicBezTo>
                    <a:pt x="700317" y="373283"/>
                    <a:pt x="696595" y="385883"/>
                    <a:pt x="685713" y="395620"/>
                  </a:cubicBezTo>
                  <a:cubicBezTo>
                    <a:pt x="666240" y="413089"/>
                    <a:pt x="638175" y="415952"/>
                    <a:pt x="615838" y="392184"/>
                  </a:cubicBezTo>
                  <a:cubicBezTo>
                    <a:pt x="599229" y="374715"/>
                    <a:pt x="585770" y="352665"/>
                    <a:pt x="576606" y="330328"/>
                  </a:cubicBezTo>
                  <a:cubicBezTo>
                    <a:pt x="563719" y="299113"/>
                    <a:pt x="548541" y="270476"/>
                    <a:pt x="522195" y="248426"/>
                  </a:cubicBezTo>
                  <a:cubicBezTo>
                    <a:pt x="511886" y="239835"/>
                    <a:pt x="503295" y="235826"/>
                    <a:pt x="492127" y="247567"/>
                  </a:cubicBezTo>
                  <a:cubicBezTo>
                    <a:pt x="484395" y="255585"/>
                    <a:pt x="474085" y="261313"/>
                    <a:pt x="464635" y="267899"/>
                  </a:cubicBezTo>
                  <a:cubicBezTo>
                    <a:pt x="406502" y="310568"/>
                    <a:pt x="348369" y="353524"/>
                    <a:pt x="290236" y="396479"/>
                  </a:cubicBezTo>
                  <a:cubicBezTo>
                    <a:pt x="247853" y="427693"/>
                    <a:pt x="205184" y="458621"/>
                    <a:pt x="162801" y="490122"/>
                  </a:cubicBezTo>
                  <a:cubicBezTo>
                    <a:pt x="143615" y="504154"/>
                    <a:pt x="124141" y="517900"/>
                    <a:pt x="106386" y="533364"/>
                  </a:cubicBezTo>
                  <a:cubicBezTo>
                    <a:pt x="88632" y="549114"/>
                    <a:pt x="88345" y="568874"/>
                    <a:pt x="102664" y="586629"/>
                  </a:cubicBezTo>
                  <a:cubicBezTo>
                    <a:pt x="114978" y="602093"/>
                    <a:pt x="141896" y="603238"/>
                    <a:pt x="156501" y="592929"/>
                  </a:cubicBezTo>
                  <a:cubicBezTo>
                    <a:pt x="209480" y="555128"/>
                    <a:pt x="263317" y="518759"/>
                    <a:pt x="316868" y="482104"/>
                  </a:cubicBezTo>
                  <a:cubicBezTo>
                    <a:pt x="339205" y="466926"/>
                    <a:pt x="361542" y="451462"/>
                    <a:pt x="383879" y="436285"/>
                  </a:cubicBezTo>
                  <a:cubicBezTo>
                    <a:pt x="396765" y="427693"/>
                    <a:pt x="410511" y="428266"/>
                    <a:pt x="416239" y="436857"/>
                  </a:cubicBezTo>
                  <a:cubicBezTo>
                    <a:pt x="421680" y="445162"/>
                    <a:pt x="417957" y="456617"/>
                    <a:pt x="405357" y="465208"/>
                  </a:cubicBezTo>
                  <a:cubicBezTo>
                    <a:pt x="369560" y="490122"/>
                    <a:pt x="333478" y="514750"/>
                    <a:pt x="297395" y="539378"/>
                  </a:cubicBezTo>
                  <a:cubicBezTo>
                    <a:pt x="265035" y="561715"/>
                    <a:pt x="232389" y="583765"/>
                    <a:pt x="200602" y="606961"/>
                  </a:cubicBezTo>
                  <a:cubicBezTo>
                    <a:pt x="188574" y="615839"/>
                    <a:pt x="181415" y="629012"/>
                    <a:pt x="185424" y="644475"/>
                  </a:cubicBezTo>
                  <a:cubicBezTo>
                    <a:pt x="192011" y="669676"/>
                    <a:pt x="219503" y="682563"/>
                    <a:pt x="243271" y="671394"/>
                  </a:cubicBezTo>
                  <a:cubicBezTo>
                    <a:pt x="256444" y="665094"/>
                    <a:pt x="268472" y="656503"/>
                    <a:pt x="280213" y="647912"/>
                  </a:cubicBezTo>
                  <a:cubicBezTo>
                    <a:pt x="335769" y="608107"/>
                    <a:pt x="391038" y="567728"/>
                    <a:pt x="446594" y="527923"/>
                  </a:cubicBezTo>
                  <a:cubicBezTo>
                    <a:pt x="457762" y="519905"/>
                    <a:pt x="471794" y="522768"/>
                    <a:pt x="476663" y="534796"/>
                  </a:cubicBezTo>
                  <a:cubicBezTo>
                    <a:pt x="482104" y="548255"/>
                    <a:pt x="471508" y="554842"/>
                    <a:pt x="462917" y="561428"/>
                  </a:cubicBezTo>
                  <a:cubicBezTo>
                    <a:pt x="423971" y="589492"/>
                    <a:pt x="385024" y="617270"/>
                    <a:pt x="346078" y="645335"/>
                  </a:cubicBezTo>
                  <a:cubicBezTo>
                    <a:pt x="328037" y="658221"/>
                    <a:pt x="309423" y="670822"/>
                    <a:pt x="291668" y="684281"/>
                  </a:cubicBezTo>
                  <a:cubicBezTo>
                    <a:pt x="273340" y="698313"/>
                    <a:pt x="269045" y="718645"/>
                    <a:pt x="279640" y="735541"/>
                  </a:cubicBezTo>
                  <a:cubicBezTo>
                    <a:pt x="293386" y="757305"/>
                    <a:pt x="316868" y="763892"/>
                    <a:pt x="341782" y="745850"/>
                  </a:cubicBezTo>
                  <a:cubicBezTo>
                    <a:pt x="389606" y="711200"/>
                    <a:pt x="437144" y="676835"/>
                    <a:pt x="484967" y="642185"/>
                  </a:cubicBezTo>
                  <a:cubicBezTo>
                    <a:pt x="494131" y="635598"/>
                    <a:pt x="507877" y="635598"/>
                    <a:pt x="513318" y="642757"/>
                  </a:cubicBezTo>
                  <a:cubicBezTo>
                    <a:pt x="519904" y="650776"/>
                    <a:pt x="517614" y="663662"/>
                    <a:pt x="507877" y="671394"/>
                  </a:cubicBezTo>
                  <a:cubicBezTo>
                    <a:pt x="493272" y="682849"/>
                    <a:pt x="478095" y="693731"/>
                    <a:pt x="463490" y="704900"/>
                  </a:cubicBezTo>
                  <a:cubicBezTo>
                    <a:pt x="445735" y="718645"/>
                    <a:pt x="427980" y="732105"/>
                    <a:pt x="411084" y="746423"/>
                  </a:cubicBezTo>
                  <a:cubicBezTo>
                    <a:pt x="402493" y="753582"/>
                    <a:pt x="399629" y="763892"/>
                    <a:pt x="405929" y="774774"/>
                  </a:cubicBezTo>
                  <a:cubicBezTo>
                    <a:pt x="412516" y="786229"/>
                    <a:pt x="422539" y="795106"/>
                    <a:pt x="435425" y="793961"/>
                  </a:cubicBezTo>
                  <a:cubicBezTo>
                    <a:pt x="447167" y="792815"/>
                    <a:pt x="457762" y="786229"/>
                    <a:pt x="461485" y="772769"/>
                  </a:cubicBezTo>
                  <a:cubicBezTo>
                    <a:pt x="469790" y="742414"/>
                    <a:pt x="480385" y="734109"/>
                    <a:pt x="511600" y="732391"/>
                  </a:cubicBezTo>
                  <a:cubicBezTo>
                    <a:pt x="528496" y="731532"/>
                    <a:pt x="537087" y="723514"/>
                    <a:pt x="538805" y="706331"/>
                  </a:cubicBezTo>
                  <a:cubicBezTo>
                    <a:pt x="541382" y="678840"/>
                    <a:pt x="580615" y="652494"/>
                    <a:pt x="604670" y="664808"/>
                  </a:cubicBezTo>
                  <a:cubicBezTo>
                    <a:pt x="618702" y="671967"/>
                    <a:pt x="622139" y="668817"/>
                    <a:pt x="622711" y="653353"/>
                  </a:cubicBezTo>
                  <a:cubicBezTo>
                    <a:pt x="623857" y="625289"/>
                    <a:pt x="651348" y="595506"/>
                    <a:pt x="679699" y="599802"/>
                  </a:cubicBezTo>
                  <a:cubicBezTo>
                    <a:pt x="689435" y="601234"/>
                    <a:pt x="699172" y="602952"/>
                    <a:pt x="709481" y="604956"/>
                  </a:cubicBezTo>
                  <a:cubicBezTo>
                    <a:pt x="708909" y="602666"/>
                    <a:pt x="708622" y="601234"/>
                    <a:pt x="708049" y="599802"/>
                  </a:cubicBezTo>
                  <a:cubicBezTo>
                    <a:pt x="697167" y="573456"/>
                    <a:pt x="702036" y="545678"/>
                    <a:pt x="720363" y="528496"/>
                  </a:cubicBezTo>
                  <a:cubicBezTo>
                    <a:pt x="736973" y="513032"/>
                    <a:pt x="764751" y="510454"/>
                    <a:pt x="789665" y="522768"/>
                  </a:cubicBezTo>
                  <a:cubicBezTo>
                    <a:pt x="797110" y="526491"/>
                    <a:pt x="802838" y="525918"/>
                    <a:pt x="808565" y="519045"/>
                  </a:cubicBezTo>
                  <a:cubicBezTo>
                    <a:pt x="816870" y="508736"/>
                    <a:pt x="825747" y="498713"/>
                    <a:pt x="834625" y="488690"/>
                  </a:cubicBezTo>
                  <a:cubicBezTo>
                    <a:pt x="859539" y="459481"/>
                    <a:pt x="882735" y="427980"/>
                    <a:pt x="916813" y="408220"/>
                  </a:cubicBezTo>
                  <a:cubicBezTo>
                    <a:pt x="934282" y="398197"/>
                    <a:pt x="952323" y="389320"/>
                    <a:pt x="970078" y="379870"/>
                  </a:cubicBezTo>
                  <a:cubicBezTo>
                    <a:pt x="970078" y="395047"/>
                    <a:pt x="970078" y="410511"/>
                    <a:pt x="970078" y="425689"/>
                  </a:cubicBezTo>
                  <a:cubicBezTo>
                    <a:pt x="967214" y="425975"/>
                    <a:pt x="964064" y="425689"/>
                    <a:pt x="961773" y="427121"/>
                  </a:cubicBezTo>
                  <a:cubicBezTo>
                    <a:pt x="931991" y="444303"/>
                    <a:pt x="903354" y="462631"/>
                    <a:pt x="880730" y="489263"/>
                  </a:cubicBezTo>
                  <a:cubicBezTo>
                    <a:pt x="863835" y="509309"/>
                    <a:pt x="846939" y="529355"/>
                    <a:pt x="829470" y="548828"/>
                  </a:cubicBezTo>
                  <a:cubicBezTo>
                    <a:pt x="822884" y="556274"/>
                    <a:pt x="822884" y="562860"/>
                    <a:pt x="828325" y="570592"/>
                  </a:cubicBezTo>
                  <a:cubicBezTo>
                    <a:pt x="836057" y="582047"/>
                    <a:pt x="843502" y="593502"/>
                    <a:pt x="851234" y="604956"/>
                  </a:cubicBezTo>
                  <a:cubicBezTo>
                    <a:pt x="862689" y="622425"/>
                    <a:pt x="861544" y="641898"/>
                    <a:pt x="854098" y="659367"/>
                  </a:cubicBezTo>
                  <a:cubicBezTo>
                    <a:pt x="845793" y="679413"/>
                    <a:pt x="829470" y="692013"/>
                    <a:pt x="806274" y="691154"/>
                  </a:cubicBezTo>
                  <a:cubicBezTo>
                    <a:pt x="793388" y="690581"/>
                    <a:pt x="780788" y="687431"/>
                    <a:pt x="766183" y="685426"/>
                  </a:cubicBezTo>
                  <a:cubicBezTo>
                    <a:pt x="769619" y="709481"/>
                    <a:pt x="765610" y="732677"/>
                    <a:pt x="742987" y="748428"/>
                  </a:cubicBezTo>
                  <a:cubicBezTo>
                    <a:pt x="719791" y="764465"/>
                    <a:pt x="697454" y="759310"/>
                    <a:pt x="675117" y="743559"/>
                  </a:cubicBezTo>
                  <a:cubicBezTo>
                    <a:pt x="672253" y="769906"/>
                    <a:pt x="667958" y="793102"/>
                    <a:pt x="642184" y="804270"/>
                  </a:cubicBezTo>
                  <a:cubicBezTo>
                    <a:pt x="617270" y="814866"/>
                    <a:pt x="596365" y="805129"/>
                    <a:pt x="574888" y="789665"/>
                  </a:cubicBezTo>
                  <a:cubicBezTo>
                    <a:pt x="574315" y="796252"/>
                    <a:pt x="574028" y="799688"/>
                    <a:pt x="573742" y="803411"/>
                  </a:cubicBezTo>
                  <a:cubicBezTo>
                    <a:pt x="571738" y="831761"/>
                    <a:pt x="547682" y="850948"/>
                    <a:pt x="527636" y="850948"/>
                  </a:cubicBezTo>
                  <a:cubicBezTo>
                    <a:pt x="506732" y="850948"/>
                    <a:pt x="492699" y="842071"/>
                    <a:pt x="480385" y="826893"/>
                  </a:cubicBezTo>
                  <a:cubicBezTo>
                    <a:pt x="477522" y="823457"/>
                    <a:pt x="471222" y="820879"/>
                    <a:pt x="466640" y="821166"/>
                  </a:cubicBezTo>
                  <a:cubicBezTo>
                    <a:pt x="450889" y="822598"/>
                    <a:pt x="435139" y="828039"/>
                    <a:pt x="419675" y="827180"/>
                  </a:cubicBezTo>
                  <a:cubicBezTo>
                    <a:pt x="397338" y="826034"/>
                    <a:pt x="382733" y="810284"/>
                    <a:pt x="373570" y="791383"/>
                  </a:cubicBezTo>
                  <a:cubicBezTo>
                    <a:pt x="365838" y="775060"/>
                    <a:pt x="367269" y="774201"/>
                    <a:pt x="351519" y="783938"/>
                  </a:cubicBezTo>
                  <a:cubicBezTo>
                    <a:pt x="349228" y="785369"/>
                    <a:pt x="346937" y="787660"/>
                    <a:pt x="344360" y="788520"/>
                  </a:cubicBezTo>
                  <a:cubicBezTo>
                    <a:pt x="292240" y="802265"/>
                    <a:pt x="248426" y="781074"/>
                    <a:pt x="238403" y="724373"/>
                  </a:cubicBezTo>
                  <a:cubicBezTo>
                    <a:pt x="236398" y="712632"/>
                    <a:pt x="231816" y="710054"/>
                    <a:pt x="221221" y="708622"/>
                  </a:cubicBezTo>
                  <a:cubicBezTo>
                    <a:pt x="175688" y="702895"/>
                    <a:pt x="163947" y="691727"/>
                    <a:pt x="151346" y="647626"/>
                  </a:cubicBezTo>
                  <a:cubicBezTo>
                    <a:pt x="150201" y="643330"/>
                    <a:pt x="143328" y="639607"/>
                    <a:pt x="138460" y="638175"/>
                  </a:cubicBezTo>
                  <a:cubicBezTo>
                    <a:pt x="128723" y="635312"/>
                    <a:pt x="118128" y="635025"/>
                    <a:pt x="108105" y="632162"/>
                  </a:cubicBezTo>
                  <a:cubicBezTo>
                    <a:pt x="54840" y="616984"/>
                    <a:pt x="40808" y="549973"/>
                    <a:pt x="78609" y="510168"/>
                  </a:cubicBezTo>
                  <a:cubicBezTo>
                    <a:pt x="83763" y="504727"/>
                    <a:pt x="90350" y="500431"/>
                    <a:pt x="95218" y="494704"/>
                  </a:cubicBezTo>
                  <a:cubicBezTo>
                    <a:pt x="97795" y="491840"/>
                    <a:pt x="99800" y="485540"/>
                    <a:pt x="98368" y="482963"/>
                  </a:cubicBezTo>
                  <a:cubicBezTo>
                    <a:pt x="75745" y="443444"/>
                    <a:pt x="44244" y="414520"/>
                    <a:pt x="2148" y="39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7FD030-1220-4309-BD18-D842AE0CC8D0}"/>
                </a:ext>
              </a:extLst>
            </p:cNvPr>
            <p:cNvCxnSpPr>
              <a:cxnSpLocks/>
            </p:cNvCxnSpPr>
            <p:nvPr/>
          </p:nvCxnSpPr>
          <p:spPr>
            <a:xfrm>
              <a:off x="2835446" y="2590402"/>
              <a:ext cx="1617990" cy="0"/>
            </a:xfrm>
            <a:prstGeom prst="line">
              <a:avLst/>
            </a:prstGeom>
            <a:grpFill/>
            <a:ln w="57150" cap="flat" cmpd="sng" algn="ctr">
              <a:gradFill flip="none" rotWithShape="1">
                <a:gsLst>
                  <a:gs pos="0">
                    <a:schemeClr val="accent1"/>
                  </a:gs>
                  <a:gs pos="83000">
                    <a:schemeClr val="accent2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E849913-290C-473C-BBC5-B00032523CFA}"/>
              </a:ext>
            </a:extLst>
          </p:cNvPr>
          <p:cNvSpPr txBox="1"/>
          <p:nvPr userDrawn="1"/>
        </p:nvSpPr>
        <p:spPr>
          <a:xfrm>
            <a:off x="1736638" y="4455157"/>
            <a:ext cx="298128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https://affine.ai/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DDCC9D-3924-4E0B-87C4-7536E1B6C050}"/>
              </a:ext>
            </a:extLst>
          </p:cNvPr>
          <p:cNvSpPr txBox="1">
            <a:spLocks/>
          </p:cNvSpPr>
          <p:nvPr userDrawn="1"/>
        </p:nvSpPr>
        <p:spPr>
          <a:xfrm>
            <a:off x="317500" y="1424693"/>
            <a:ext cx="5777946" cy="1181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accent1"/>
                    </a:gs>
                    <a:gs pos="5100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6128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 preserve="1">
  <p:cSld name="1_Thank you 1"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ctrTitle"/>
          </p:nvPr>
        </p:nvSpPr>
        <p:spPr>
          <a:xfrm>
            <a:off x="6867761" y="3894933"/>
            <a:ext cx="4645005" cy="2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959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81" y="105508"/>
            <a:ext cx="10732702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8722B3-413D-4F9B-B7BE-98A810436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62780" y="797536"/>
            <a:ext cx="11065681" cy="52398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800"/>
            </a:lvl1pPr>
            <a:lvl2pPr marL="685800" indent="-34607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/>
            </a:lvl2pPr>
            <a:lvl3pPr marL="1031875" indent="-3397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3pPr>
            <a:lvl4pPr marL="1371600" indent="-3397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◦"/>
              <a:defRPr sz="18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7506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 preserve="1">
  <p:cSld name="1_Title slide 1 1">
    <p:bg>
      <p:bgPr>
        <a:solidFill>
          <a:schemeClr val="bg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680690" y="3572717"/>
            <a:ext cx="10832211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>
                <a:solidFill>
                  <a:srgbClr val="666666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cxnSp>
        <p:nvCxnSpPr>
          <p:cNvPr id="28" name="Google Shape;28;p4"/>
          <p:cNvCxnSpPr/>
          <p:nvPr/>
        </p:nvCxnSpPr>
        <p:spPr>
          <a:xfrm>
            <a:off x="888282" y="3340067"/>
            <a:ext cx="888116" cy="0"/>
          </a:xfrm>
          <a:prstGeom prst="straightConnector1">
            <a:avLst/>
          </a:prstGeom>
          <a:noFill/>
          <a:ln w="28575" cap="flat" cmpd="sng">
            <a:solidFill>
              <a:srgbClr val="F05B5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Google Shape;29;p4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908" y="5747771"/>
            <a:ext cx="2190353" cy="5825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BCD946-67D5-4C62-BD40-61B5C3CB530F}"/>
              </a:ext>
            </a:extLst>
          </p:cNvPr>
          <p:cNvSpPr txBox="1"/>
          <p:nvPr userDrawn="1"/>
        </p:nvSpPr>
        <p:spPr>
          <a:xfrm>
            <a:off x="9743535" y="5945579"/>
            <a:ext cx="998671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067" dirty="0">
                <a:solidFill>
                  <a:schemeClr val="accent1"/>
                </a:solidFill>
                <a:latin typeface="+mn-lt"/>
              </a:rPr>
              <a:t>http://affine.ai/</a:t>
            </a:r>
          </a:p>
        </p:txBody>
      </p:sp>
    </p:spTree>
    <p:extLst>
      <p:ext uri="{BB962C8B-B14F-4D97-AF65-F5344CB8AC3E}">
        <p14:creationId xmlns:p14="http://schemas.microsoft.com/office/powerpoint/2010/main" val="2409256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722B3-413D-4F9B-B7BE-98A810436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781" y="105508"/>
            <a:ext cx="10732702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9457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81" y="105508"/>
            <a:ext cx="10732702" cy="548640"/>
          </a:xfrm>
          <a:prstGeom prst="rect">
            <a:avLst/>
          </a:prstGeom>
        </p:spPr>
        <p:txBody>
          <a:bodyPr anchor="b"/>
          <a:lstStyle>
            <a:lvl1pPr>
              <a:defRPr sz="2800" b="1">
                <a:solidFill>
                  <a:srgbClr val="00B0F0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96767AD-9513-4AAC-8679-487D61CCD8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9126" y="6334816"/>
            <a:ext cx="4115336" cy="27432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pPr algn="ctr">
              <a:buClrTx/>
              <a:defRPr/>
            </a:pPr>
            <a:endParaRPr lang="en-US" sz="1200" kern="1200" dirty="0">
              <a:solidFill>
                <a:srgbClr val="000000">
                  <a:lumMod val="75000"/>
                  <a:lumOff val="25000"/>
                </a:srgb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E156961-F811-41C7-AACE-DCE28725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598282" y="6595403"/>
            <a:ext cx="997024" cy="22860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pPr algn="ctr">
              <a:buClrTx/>
              <a:defRPr/>
            </a:pPr>
            <a:fld id="{2F8722B3-413D-4F9B-B7BE-98A81043646B}" type="slidenum">
              <a:rPr lang="en-US" sz="1100" kern="1200" smtClean="0">
                <a:solidFill>
                  <a:srgbClr val="000000">
                    <a:lumMod val="75000"/>
                    <a:lumOff val="25000"/>
                  </a:srgbClr>
                </a:solidFill>
                <a:ea typeface="+mn-ea"/>
                <a:cs typeface="Arial" panose="020B0604020202020204" pitchFamily="34" charset="0"/>
              </a:rPr>
              <a:pPr algn="ctr">
                <a:buClrTx/>
                <a:defRPr/>
              </a:pPr>
              <a:t>‹#›</a:t>
            </a:fld>
            <a:endParaRPr lang="en-US" sz="1100" kern="1200" dirty="0">
              <a:solidFill>
                <a:srgbClr val="000000">
                  <a:lumMod val="75000"/>
                  <a:lumOff val="25000"/>
                </a:srgbClr>
              </a:solidFill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08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026A99-3382-4459-B611-48BEF3D05B4F}"/>
              </a:ext>
            </a:extLst>
          </p:cNvPr>
          <p:cNvSpPr/>
          <p:nvPr userDrawn="1"/>
        </p:nvSpPr>
        <p:spPr>
          <a:xfrm>
            <a:off x="1" y="-10161"/>
            <a:ext cx="12193589" cy="92456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62780" y="177800"/>
            <a:ext cx="11064241" cy="548640"/>
          </a:xfrm>
          <a:prstGeom prst="rect">
            <a:avLst/>
          </a:prstGeom>
        </p:spPr>
        <p:txBody>
          <a:bodyPr lIns="54007" tIns="54007" rIns="54007" bIns="54007" anchor="b"/>
          <a:lstStyle>
            <a:lvl1pPr>
              <a:lnSpc>
                <a:spcPct val="100000"/>
              </a:lnSpc>
              <a:defRPr sz="2600" b="1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7FBC312-3674-477E-AD36-589A251DB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9126" y="6543040"/>
            <a:ext cx="4115336" cy="27432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272033"/>
                </a:solidFill>
                <a:latin typeface="Montserrat" panose="00000500000000000000" pitchFamily="2" charset="0"/>
              </a:defRPr>
            </a:lvl1pPr>
          </a:lstStyle>
          <a:p>
            <a:pPr algn="ctr">
              <a:defRPr/>
            </a:pPr>
            <a:r>
              <a:rPr lang="en-US" dirty="0">
                <a:cs typeface="Arial" panose="020B0604020202020204" pitchFamily="34" charset="0"/>
              </a:rPr>
              <a:t>AFFINE CONFIDENTIAL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FB96F86-943D-4C7A-AA5E-417F9015D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78807" y="6391673"/>
            <a:ext cx="58342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72033"/>
                </a:solidFill>
              </a:defRPr>
            </a:lvl1pPr>
          </a:lstStyle>
          <a:p>
            <a:pPr algn="ctr">
              <a:defRPr/>
            </a:pPr>
            <a:fld id="{2F8722B3-413D-4F9B-B7BE-98A81043646B}" type="slidenum">
              <a:rPr lang="en-US" sz="1100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lang="en-US" sz="1100" dirty="0">
              <a:cs typeface="Arial" panose="020B0604020202020204" pitchFamily="34" charset="0"/>
            </a:endParaRPr>
          </a:p>
        </p:txBody>
      </p:sp>
      <p:pic>
        <p:nvPicPr>
          <p:cNvPr id="11" name="Google Shape;70;p11">
            <a:extLst>
              <a:ext uri="{FF2B5EF4-FFF2-40B4-BE49-F238E27FC236}">
                <a16:creationId xmlns:a16="http://schemas.microsoft.com/office/drawing/2014/main" id="{4B95D002-6971-4702-94B5-F7A1BA40128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454" y="6368814"/>
            <a:ext cx="1069439" cy="284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72;p11">
            <a:extLst>
              <a:ext uri="{FF2B5EF4-FFF2-40B4-BE49-F238E27FC236}">
                <a16:creationId xmlns:a16="http://schemas.microsoft.com/office/drawing/2014/main" id="{5E1753D0-CA03-447D-8BC9-59A14E87E61E}"/>
              </a:ext>
            </a:extLst>
          </p:cNvPr>
          <p:cNvCxnSpPr>
            <a:cxnSpLocks/>
          </p:cNvCxnSpPr>
          <p:nvPr userDrawn="1"/>
        </p:nvCxnSpPr>
        <p:spPr>
          <a:xfrm>
            <a:off x="1686220" y="6482776"/>
            <a:ext cx="9767906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09438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272034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80690" y="1879600"/>
            <a:ext cx="9720609" cy="2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cap="all" baseline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6693133"/>
            <a:ext cx="12193588" cy="164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06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700" y="2"/>
            <a:ext cx="7090479" cy="671036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15654" y="593367"/>
            <a:ext cx="1136228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15654" y="1536633"/>
            <a:ext cx="1136228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oogle Shape;35;p5">
            <a:extLst>
              <a:ext uri="{FF2B5EF4-FFF2-40B4-BE49-F238E27FC236}">
                <a16:creationId xmlns:a16="http://schemas.microsoft.com/office/drawing/2014/main" id="{B0B09854-5CE7-4DAD-B601-996A709DDA24}"/>
              </a:ext>
            </a:extLst>
          </p:cNvPr>
          <p:cNvPicPr preferRelativeResize="0"/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6693133"/>
            <a:ext cx="12193588" cy="164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74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 - 1" preserve="1">
  <p:cSld name="1_Title and Image - 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15655" y="593367"/>
            <a:ext cx="5333893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415654" y="1536633"/>
            <a:ext cx="533389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000"/>
              <a:buChar char="●"/>
              <a:defRPr sz="1333">
                <a:solidFill>
                  <a:schemeClr val="tx2"/>
                </a:solidFill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6318656" y="4418833"/>
            <a:ext cx="4952645" cy="1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F05B5B"/>
              </a:buClr>
              <a:buSzPts val="800"/>
              <a:buFont typeface="Montserrat Medium"/>
              <a:buChar char="●"/>
              <a:defRPr sz="1067">
                <a:solidFill>
                  <a:srgbClr val="F05B5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1219170" lvl="1" indent="-372524" rtl="0">
              <a:spcBef>
                <a:spcPts val="0"/>
              </a:spcBef>
              <a:spcAft>
                <a:spcPts val="0"/>
              </a:spcAft>
              <a:buClr>
                <a:srgbClr val="F05B5B"/>
              </a:buClr>
              <a:buSzPts val="800"/>
              <a:buFont typeface="Montserrat Medium"/>
              <a:buChar char="○"/>
              <a:defRPr sz="1067">
                <a:solidFill>
                  <a:srgbClr val="F05B5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828754" lvl="2" indent="-372524" rtl="0">
              <a:spcBef>
                <a:spcPts val="0"/>
              </a:spcBef>
              <a:spcAft>
                <a:spcPts val="0"/>
              </a:spcAft>
              <a:buClr>
                <a:srgbClr val="F05B5B"/>
              </a:buClr>
              <a:buSzPts val="800"/>
              <a:buFont typeface="Montserrat Medium"/>
              <a:buChar char="■"/>
              <a:defRPr sz="1067">
                <a:solidFill>
                  <a:srgbClr val="F05B5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2438339" lvl="3" indent="-372524" rtl="0">
              <a:spcBef>
                <a:spcPts val="0"/>
              </a:spcBef>
              <a:spcAft>
                <a:spcPts val="0"/>
              </a:spcAft>
              <a:buClr>
                <a:srgbClr val="F05B5B"/>
              </a:buClr>
              <a:buSzPts val="800"/>
              <a:buFont typeface="Montserrat Medium"/>
              <a:buChar char="●"/>
              <a:defRPr sz="1067">
                <a:solidFill>
                  <a:srgbClr val="F05B5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3047924" lvl="4" indent="-372524" rtl="0">
              <a:spcBef>
                <a:spcPts val="0"/>
              </a:spcBef>
              <a:spcAft>
                <a:spcPts val="0"/>
              </a:spcAft>
              <a:buClr>
                <a:srgbClr val="F05B5B"/>
              </a:buClr>
              <a:buSzPts val="800"/>
              <a:buFont typeface="Montserrat Medium"/>
              <a:buChar char="○"/>
              <a:defRPr sz="1067">
                <a:solidFill>
                  <a:srgbClr val="F05B5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3657509" lvl="5" indent="-372524" rtl="0">
              <a:spcBef>
                <a:spcPts val="0"/>
              </a:spcBef>
              <a:spcAft>
                <a:spcPts val="0"/>
              </a:spcAft>
              <a:buClr>
                <a:srgbClr val="F05B5B"/>
              </a:buClr>
              <a:buSzPts val="800"/>
              <a:buFont typeface="Montserrat Medium"/>
              <a:buChar char="■"/>
              <a:defRPr sz="1067">
                <a:solidFill>
                  <a:srgbClr val="F05B5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4267093" lvl="6" indent="-372524" rtl="0">
              <a:spcBef>
                <a:spcPts val="0"/>
              </a:spcBef>
              <a:spcAft>
                <a:spcPts val="0"/>
              </a:spcAft>
              <a:buClr>
                <a:srgbClr val="F05B5B"/>
              </a:buClr>
              <a:buSzPts val="800"/>
              <a:buFont typeface="Montserrat Medium"/>
              <a:buChar char="●"/>
              <a:defRPr sz="1067">
                <a:solidFill>
                  <a:srgbClr val="F05B5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4876678" lvl="7" indent="-372524" rtl="0">
              <a:spcBef>
                <a:spcPts val="0"/>
              </a:spcBef>
              <a:spcAft>
                <a:spcPts val="0"/>
              </a:spcAft>
              <a:buClr>
                <a:srgbClr val="F05B5B"/>
              </a:buClr>
              <a:buSzPts val="800"/>
              <a:buFont typeface="Montserrat Medium"/>
              <a:buChar char="○"/>
              <a:defRPr sz="1067">
                <a:solidFill>
                  <a:srgbClr val="F05B5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5486263" lvl="8" indent="-372524" rtl="0">
              <a:spcBef>
                <a:spcPts val="0"/>
              </a:spcBef>
              <a:spcAft>
                <a:spcPts val="0"/>
              </a:spcAft>
              <a:buClr>
                <a:srgbClr val="F05B5B"/>
              </a:buClr>
              <a:buSzPts val="800"/>
              <a:buFont typeface="Montserrat Medium"/>
              <a:buChar char="■"/>
              <a:defRPr sz="1067">
                <a:solidFill>
                  <a:srgbClr val="F05B5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79" y="6160473"/>
            <a:ext cx="1425919" cy="379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9"/>
          <p:cNvCxnSpPr/>
          <p:nvPr/>
        </p:nvCxnSpPr>
        <p:spPr>
          <a:xfrm>
            <a:off x="2311368" y="6374300"/>
            <a:ext cx="9213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Google Shape;15;p2">
            <a:extLst>
              <a:ext uri="{FF2B5EF4-FFF2-40B4-BE49-F238E27FC236}">
                <a16:creationId xmlns:a16="http://schemas.microsoft.com/office/drawing/2014/main" id="{B8425F7F-8F74-4D01-85A5-D66552EEDD50}"/>
              </a:ext>
            </a:extLst>
          </p:cNvPr>
          <p:cNvPicPr preferRelativeResize="0"/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-3351139" y="3341971"/>
            <a:ext cx="6867169" cy="164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F0BDFD-578D-482E-A84C-5FAB24136A67}"/>
              </a:ext>
            </a:extLst>
          </p:cNvPr>
          <p:cNvSpPr txBox="1"/>
          <p:nvPr userDrawn="1"/>
        </p:nvSpPr>
        <p:spPr>
          <a:xfrm>
            <a:off x="5457197" y="6539706"/>
            <a:ext cx="1279196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067" dirty="0">
                <a:latin typeface="+mn-lt"/>
              </a:rPr>
              <a:t>Affine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091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90" y="1604562"/>
            <a:ext cx="6415539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5600">
                <a:gradFill>
                  <a:gsLst>
                    <a:gs pos="0">
                      <a:srgbClr val="6DCCE3"/>
                    </a:gs>
                    <a:gs pos="11000">
                      <a:srgbClr val="7C51A0"/>
                    </a:gs>
                    <a:gs pos="78000">
                      <a:srgbClr val="EC1A3E"/>
                    </a:gs>
                    <a:gs pos="100000">
                      <a:srgbClr val="F05B5B"/>
                    </a:gs>
                  </a:gsLst>
                  <a:lin ang="10800025" scaled="0"/>
                </a:gra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2034"/>
              </a:buClr>
              <a:buSzPts val="4800"/>
              <a:buNone/>
              <a:defRPr sz="6400">
                <a:solidFill>
                  <a:srgbClr val="272034"/>
                </a:solidFill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90" y="4171246"/>
            <a:ext cx="6415539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>
                <a:solidFill>
                  <a:srgbClr val="66666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cxnSp>
        <p:nvCxnSpPr>
          <p:cNvPr id="14" name="Google Shape;14;p2"/>
          <p:cNvCxnSpPr/>
          <p:nvPr/>
        </p:nvCxnSpPr>
        <p:spPr>
          <a:xfrm>
            <a:off x="888282" y="3938596"/>
            <a:ext cx="888116" cy="0"/>
          </a:xfrm>
          <a:prstGeom prst="straightConnector1">
            <a:avLst/>
          </a:prstGeom>
          <a:noFill/>
          <a:ln w="28575" cap="flat" cmpd="sng">
            <a:solidFill>
              <a:srgbClr val="F05B5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Google Shape;15;p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-3351139" y="3341971"/>
            <a:ext cx="6867169" cy="1648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2A2893-FFD2-491E-A16B-6F7501A7C0DC}"/>
              </a:ext>
            </a:extLst>
          </p:cNvPr>
          <p:cNvSpPr txBox="1"/>
          <p:nvPr userDrawn="1"/>
        </p:nvSpPr>
        <p:spPr>
          <a:xfrm>
            <a:off x="833004" y="6453127"/>
            <a:ext cx="1065997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067" dirty="0">
                <a:solidFill>
                  <a:schemeClr val="accent1"/>
                </a:solidFill>
                <a:latin typeface="+mn-lt"/>
              </a:rPr>
              <a:t>https://affine.ai/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72695CA-2EAB-4A77-8F51-9E670B3533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1594" y="186801"/>
            <a:ext cx="1483563" cy="128267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DAAD0B-C63D-4833-AAF8-BC41936B2C3A}"/>
              </a:ext>
            </a:extLst>
          </p:cNvPr>
          <p:cNvSpPr/>
          <p:nvPr userDrawn="1"/>
        </p:nvSpPr>
        <p:spPr>
          <a:xfrm rot="1475866">
            <a:off x="6973304" y="3853759"/>
            <a:ext cx="829753" cy="312011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DCCE3"/>
              </a:gs>
              <a:gs pos="41000">
                <a:srgbClr val="7C51A0"/>
              </a:gs>
              <a:gs pos="78000">
                <a:srgbClr val="EC1A3E"/>
              </a:gs>
              <a:gs pos="100000">
                <a:srgbClr val="F05B5B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5C2D2F-4098-46C4-807A-98E23EEDBA51}"/>
              </a:ext>
            </a:extLst>
          </p:cNvPr>
          <p:cNvSpPr/>
          <p:nvPr userDrawn="1"/>
        </p:nvSpPr>
        <p:spPr>
          <a:xfrm rot="1475866">
            <a:off x="10323918" y="1687359"/>
            <a:ext cx="125203" cy="16519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22D5D2-6935-4511-A10B-E499F58EBF92}"/>
              </a:ext>
            </a:extLst>
          </p:cNvPr>
          <p:cNvSpPr/>
          <p:nvPr userDrawn="1"/>
        </p:nvSpPr>
        <p:spPr>
          <a:xfrm rot="1475866">
            <a:off x="8761680" y="2316683"/>
            <a:ext cx="829753" cy="27879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7C54097-103C-458B-B4F9-B78990C89383}"/>
              </a:ext>
            </a:extLst>
          </p:cNvPr>
          <p:cNvSpPr/>
          <p:nvPr userDrawn="1"/>
        </p:nvSpPr>
        <p:spPr>
          <a:xfrm rot="1475866">
            <a:off x="8632089" y="972588"/>
            <a:ext cx="461028" cy="29026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C51A0"/>
              </a:gs>
              <a:gs pos="100000">
                <a:srgbClr val="EC1A3E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36F76A-9C5E-4380-9EA2-6C8E26F68AE9}"/>
              </a:ext>
            </a:extLst>
          </p:cNvPr>
          <p:cNvSpPr/>
          <p:nvPr userDrawn="1"/>
        </p:nvSpPr>
        <p:spPr>
          <a:xfrm rot="1475866">
            <a:off x="7025402" y="1730908"/>
            <a:ext cx="125203" cy="27879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7775541-EAF2-4D84-A107-B03FD67B202C}"/>
              </a:ext>
            </a:extLst>
          </p:cNvPr>
          <p:cNvSpPr/>
          <p:nvPr userDrawn="1"/>
        </p:nvSpPr>
        <p:spPr>
          <a:xfrm rot="1475866">
            <a:off x="7375084" y="1724304"/>
            <a:ext cx="461028" cy="29026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DCCE3"/>
              </a:gs>
              <a:gs pos="11000">
                <a:srgbClr val="7C51A0"/>
              </a:gs>
              <a:gs pos="78000">
                <a:srgbClr val="EC1A3E"/>
              </a:gs>
              <a:gs pos="100000">
                <a:srgbClr val="F05B5B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A5F6E20-D785-42C1-993D-C5630E409715}"/>
              </a:ext>
            </a:extLst>
          </p:cNvPr>
          <p:cNvSpPr/>
          <p:nvPr userDrawn="1"/>
        </p:nvSpPr>
        <p:spPr>
          <a:xfrm rot="1475866">
            <a:off x="8493265" y="5086846"/>
            <a:ext cx="125203" cy="16519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8A85CF-F15C-4C97-AFFC-A521FC2DCF3B}"/>
              </a:ext>
            </a:extLst>
          </p:cNvPr>
          <p:cNvSpPr/>
          <p:nvPr userDrawn="1"/>
        </p:nvSpPr>
        <p:spPr>
          <a:xfrm rot="1475866">
            <a:off x="11011808" y="2821400"/>
            <a:ext cx="461028" cy="29026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DCCE3"/>
              </a:gs>
              <a:gs pos="11000">
                <a:srgbClr val="7C51A0"/>
              </a:gs>
              <a:gs pos="78000">
                <a:srgbClr val="EC1A3E"/>
              </a:gs>
              <a:gs pos="100000">
                <a:srgbClr val="F05B5B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E2CB5A-7A87-47FD-A17D-D30967B53E76}"/>
              </a:ext>
            </a:extLst>
          </p:cNvPr>
          <p:cNvSpPr/>
          <p:nvPr userDrawn="1"/>
        </p:nvSpPr>
        <p:spPr>
          <a:xfrm rot="1475866">
            <a:off x="10830583" y="3084137"/>
            <a:ext cx="125203" cy="165190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FE8A88F-FA1D-4259-A8EE-B22BAE278CDA}"/>
              </a:ext>
            </a:extLst>
          </p:cNvPr>
          <p:cNvSpPr/>
          <p:nvPr userDrawn="1"/>
        </p:nvSpPr>
        <p:spPr>
          <a:xfrm rot="1475866">
            <a:off x="10145282" y="308621"/>
            <a:ext cx="125203" cy="20118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CC3B5A7-76FD-4990-ACF6-BB5BB254FD01}"/>
              </a:ext>
            </a:extLst>
          </p:cNvPr>
          <p:cNvSpPr/>
          <p:nvPr userDrawn="1"/>
        </p:nvSpPr>
        <p:spPr>
          <a:xfrm rot="1475866">
            <a:off x="9940559" y="3066806"/>
            <a:ext cx="262368" cy="16519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6E19F68-9A56-4517-9E12-ED5B1CBFAE20}"/>
              </a:ext>
            </a:extLst>
          </p:cNvPr>
          <p:cNvSpPr/>
          <p:nvPr userDrawn="1"/>
        </p:nvSpPr>
        <p:spPr>
          <a:xfrm rot="1475866">
            <a:off x="8992295" y="4677161"/>
            <a:ext cx="262368" cy="16519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5331FDC-D32E-46A1-8355-0E1002E9728C}"/>
              </a:ext>
            </a:extLst>
          </p:cNvPr>
          <p:cNvSpPr/>
          <p:nvPr userDrawn="1"/>
        </p:nvSpPr>
        <p:spPr>
          <a:xfrm rot="1475866">
            <a:off x="10470588" y="2404881"/>
            <a:ext cx="312390" cy="249898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DCCE3"/>
              </a:gs>
              <a:gs pos="11000">
                <a:srgbClr val="7C51A0"/>
              </a:gs>
              <a:gs pos="78000">
                <a:srgbClr val="EC1A3E"/>
              </a:gs>
              <a:gs pos="100000">
                <a:srgbClr val="F05B5B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56D981DF-D616-4EAA-AC6B-109E42DA926F}"/>
              </a:ext>
            </a:extLst>
          </p:cNvPr>
          <p:cNvSpPr/>
          <p:nvPr userDrawn="1"/>
        </p:nvSpPr>
        <p:spPr>
          <a:xfrm rot="5400000">
            <a:off x="7898358" y="79175"/>
            <a:ext cx="1548551" cy="1390198"/>
          </a:xfrm>
          <a:custGeom>
            <a:avLst/>
            <a:gdLst>
              <a:gd name="connsiteX0" fmla="*/ 0 w 1548551"/>
              <a:gd name="connsiteY0" fmla="*/ 912568 h 1390198"/>
              <a:gd name="connsiteX1" fmla="*/ 0 w 1548551"/>
              <a:gd name="connsiteY1" fmla="*/ 0 h 1390198"/>
              <a:gd name="connsiteX2" fmla="*/ 1306264 w 1548551"/>
              <a:gd name="connsiteY2" fmla="*/ 597994 h 1390198"/>
              <a:gd name="connsiteX3" fmla="*/ 1510802 w 1548551"/>
              <a:gd name="connsiteY3" fmla="*/ 1147913 h 1390198"/>
              <a:gd name="connsiteX4" fmla="*/ 1510801 w 1548551"/>
              <a:gd name="connsiteY4" fmla="*/ 1147911 h 1390198"/>
              <a:gd name="connsiteX5" fmla="*/ 960883 w 1548551"/>
              <a:gd name="connsiteY5" fmla="*/ 1352449 h 1390198"/>
              <a:gd name="connsiteX6" fmla="*/ 0 w 1548551"/>
              <a:gd name="connsiteY6" fmla="*/ 912568 h 139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8551" h="1390198">
                <a:moveTo>
                  <a:pt x="0" y="912568"/>
                </a:moveTo>
                <a:lnTo>
                  <a:pt x="0" y="0"/>
                </a:lnTo>
                <a:lnTo>
                  <a:pt x="1306264" y="597994"/>
                </a:lnTo>
                <a:cubicBezTo>
                  <a:pt x="1514601" y="693369"/>
                  <a:pt x="1606176" y="939576"/>
                  <a:pt x="1510802" y="1147913"/>
                </a:cubicBezTo>
                <a:lnTo>
                  <a:pt x="1510801" y="1147911"/>
                </a:lnTo>
                <a:cubicBezTo>
                  <a:pt x="1415427" y="1356248"/>
                  <a:pt x="1169220" y="1447823"/>
                  <a:pt x="960883" y="1352449"/>
                </a:cubicBezTo>
                <a:lnTo>
                  <a:pt x="0" y="912568"/>
                </a:lnTo>
                <a:close/>
              </a:path>
            </a:pathLst>
          </a:custGeom>
          <a:gradFill>
            <a:gsLst>
              <a:gs pos="0">
                <a:srgbClr val="6DCCE3"/>
              </a:gs>
              <a:gs pos="11000">
                <a:srgbClr val="7C51A0"/>
              </a:gs>
              <a:gs pos="78000">
                <a:srgbClr val="EC1A3E"/>
              </a:gs>
              <a:gs pos="100000">
                <a:srgbClr val="F05B5B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2D0FF8E-F825-4E0C-B1E3-01CE1A5036CD}"/>
              </a:ext>
            </a:extLst>
          </p:cNvPr>
          <p:cNvSpPr/>
          <p:nvPr userDrawn="1"/>
        </p:nvSpPr>
        <p:spPr>
          <a:xfrm rot="5400000">
            <a:off x="9060186" y="222169"/>
            <a:ext cx="1009088" cy="564749"/>
          </a:xfrm>
          <a:custGeom>
            <a:avLst/>
            <a:gdLst>
              <a:gd name="connsiteX0" fmla="*/ 0 w 1009088"/>
              <a:gd name="connsiteY0" fmla="*/ 137699 h 564749"/>
              <a:gd name="connsiteX1" fmla="*/ 0 w 1009088"/>
              <a:gd name="connsiteY1" fmla="*/ 0 h 564749"/>
              <a:gd name="connsiteX2" fmla="*/ 972529 w 1009088"/>
              <a:gd name="connsiteY2" fmla="*/ 445213 h 564749"/>
              <a:gd name="connsiteX3" fmla="*/ 1003392 w 1009088"/>
              <a:gd name="connsiteY3" fmla="*/ 528192 h 564749"/>
              <a:gd name="connsiteX4" fmla="*/ 1003392 w 1009088"/>
              <a:gd name="connsiteY4" fmla="*/ 528190 h 564749"/>
              <a:gd name="connsiteX5" fmla="*/ 920413 w 1009088"/>
              <a:gd name="connsiteY5" fmla="*/ 559054 h 564749"/>
              <a:gd name="connsiteX6" fmla="*/ 0 w 1009088"/>
              <a:gd name="connsiteY6" fmla="*/ 137699 h 56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9088" h="564749">
                <a:moveTo>
                  <a:pt x="0" y="137699"/>
                </a:moveTo>
                <a:lnTo>
                  <a:pt x="0" y="0"/>
                </a:lnTo>
                <a:lnTo>
                  <a:pt x="972529" y="445213"/>
                </a:lnTo>
                <a:cubicBezTo>
                  <a:pt x="1003966" y="459604"/>
                  <a:pt x="1017784" y="496755"/>
                  <a:pt x="1003392" y="528192"/>
                </a:cubicBezTo>
                <a:lnTo>
                  <a:pt x="1003392" y="528190"/>
                </a:lnTo>
                <a:cubicBezTo>
                  <a:pt x="989001" y="559627"/>
                  <a:pt x="951850" y="573445"/>
                  <a:pt x="920413" y="559054"/>
                </a:cubicBezTo>
                <a:lnTo>
                  <a:pt x="0" y="13769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32748DC-CB51-4BB3-8A1E-B2437CCB7522}"/>
              </a:ext>
            </a:extLst>
          </p:cNvPr>
          <p:cNvSpPr/>
          <p:nvPr userDrawn="1"/>
        </p:nvSpPr>
        <p:spPr>
          <a:xfrm rot="5400000">
            <a:off x="9610394" y="203496"/>
            <a:ext cx="1147925" cy="740930"/>
          </a:xfrm>
          <a:custGeom>
            <a:avLst/>
            <a:gdLst>
              <a:gd name="connsiteX0" fmla="*/ 0 w 1147925"/>
              <a:gd name="connsiteY0" fmla="*/ 288554 h 740930"/>
              <a:gd name="connsiteX1" fmla="*/ 0 w 1147925"/>
              <a:gd name="connsiteY1" fmla="*/ 0 h 740930"/>
              <a:gd name="connsiteX2" fmla="*/ 1071314 w 1147925"/>
              <a:gd name="connsiteY2" fmla="*/ 490435 h 740930"/>
              <a:gd name="connsiteX3" fmla="*/ 1135989 w 1147925"/>
              <a:gd name="connsiteY3" fmla="*/ 664319 h 740930"/>
              <a:gd name="connsiteX4" fmla="*/ 962104 w 1147925"/>
              <a:gd name="connsiteY4" fmla="*/ 728994 h 740930"/>
              <a:gd name="connsiteX5" fmla="*/ 0 w 1147925"/>
              <a:gd name="connsiteY5" fmla="*/ 288554 h 74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7925" h="740930">
                <a:moveTo>
                  <a:pt x="0" y="288554"/>
                </a:moveTo>
                <a:lnTo>
                  <a:pt x="0" y="0"/>
                </a:lnTo>
                <a:lnTo>
                  <a:pt x="1071314" y="490435"/>
                </a:lnTo>
                <a:cubicBezTo>
                  <a:pt x="1137190" y="520593"/>
                  <a:pt x="1166146" y="598443"/>
                  <a:pt x="1135989" y="664319"/>
                </a:cubicBezTo>
                <a:cubicBezTo>
                  <a:pt x="1105831" y="730196"/>
                  <a:pt x="1027980" y="759151"/>
                  <a:pt x="962104" y="728994"/>
                </a:cubicBezTo>
                <a:lnTo>
                  <a:pt x="0" y="288554"/>
                </a:lnTo>
                <a:close/>
              </a:path>
            </a:pathLst>
          </a:custGeom>
          <a:gradFill>
            <a:gsLst>
              <a:gs pos="0">
                <a:srgbClr val="6DCCE3"/>
              </a:gs>
              <a:gs pos="41000">
                <a:srgbClr val="7C51A0"/>
              </a:gs>
              <a:gs pos="78000">
                <a:srgbClr val="EC1A3E"/>
              </a:gs>
              <a:gs pos="100000">
                <a:srgbClr val="F05B5B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4A0EC17-A312-4839-BCCB-F8B64E855D50}"/>
              </a:ext>
            </a:extLst>
          </p:cNvPr>
          <p:cNvSpPr/>
          <p:nvPr userDrawn="1"/>
        </p:nvSpPr>
        <p:spPr>
          <a:xfrm rot="5400000">
            <a:off x="9561533" y="520576"/>
            <a:ext cx="2278367" cy="1237213"/>
          </a:xfrm>
          <a:custGeom>
            <a:avLst/>
            <a:gdLst>
              <a:gd name="connsiteX0" fmla="*/ 0 w 2278367"/>
              <a:gd name="connsiteY0" fmla="*/ 267334 h 1237213"/>
              <a:gd name="connsiteX1" fmla="*/ 0 w 2278367"/>
              <a:gd name="connsiteY1" fmla="*/ 3570 h 1237213"/>
              <a:gd name="connsiteX2" fmla="*/ 21586 w 2278367"/>
              <a:gd name="connsiteY2" fmla="*/ 0 h 1237213"/>
              <a:gd name="connsiteX3" fmla="*/ 72307 w 2278367"/>
              <a:gd name="connsiteY3" fmla="*/ 11881 h 1237213"/>
              <a:gd name="connsiteX4" fmla="*/ 2201756 w 2278367"/>
              <a:gd name="connsiteY4" fmla="*/ 986718 h 1237213"/>
              <a:gd name="connsiteX5" fmla="*/ 2266431 w 2278367"/>
              <a:gd name="connsiteY5" fmla="*/ 1160602 h 1237213"/>
              <a:gd name="connsiteX6" fmla="*/ 2092547 w 2278367"/>
              <a:gd name="connsiteY6" fmla="*/ 1225277 h 1237213"/>
              <a:gd name="connsiteX7" fmla="*/ 0 w 2278367"/>
              <a:gd name="connsiteY7" fmla="*/ 267334 h 12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8367" h="1237213">
                <a:moveTo>
                  <a:pt x="0" y="267334"/>
                </a:moveTo>
                <a:lnTo>
                  <a:pt x="0" y="3570"/>
                </a:lnTo>
                <a:lnTo>
                  <a:pt x="21586" y="0"/>
                </a:lnTo>
                <a:cubicBezTo>
                  <a:pt x="38620" y="497"/>
                  <a:pt x="55837" y="4342"/>
                  <a:pt x="72307" y="11881"/>
                </a:cubicBezTo>
                <a:lnTo>
                  <a:pt x="2201756" y="986718"/>
                </a:lnTo>
                <a:cubicBezTo>
                  <a:pt x="2267633" y="1016876"/>
                  <a:pt x="2296588" y="1094726"/>
                  <a:pt x="2266431" y="1160602"/>
                </a:cubicBezTo>
                <a:cubicBezTo>
                  <a:pt x="2236274" y="1226479"/>
                  <a:pt x="2158423" y="1255434"/>
                  <a:pt x="2092547" y="1225277"/>
                </a:cubicBezTo>
                <a:lnTo>
                  <a:pt x="0" y="267334"/>
                </a:lnTo>
                <a:close/>
              </a:path>
            </a:pathLst>
          </a:custGeom>
          <a:gradFill>
            <a:gsLst>
              <a:gs pos="0">
                <a:srgbClr val="6DCCE3"/>
              </a:gs>
              <a:gs pos="41000">
                <a:srgbClr val="7C51A0"/>
              </a:gs>
              <a:gs pos="78000">
                <a:srgbClr val="EC1A3E"/>
              </a:gs>
              <a:gs pos="100000">
                <a:srgbClr val="F05B5B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0E67806-373D-492C-A006-0EE14E2734E2}"/>
              </a:ext>
            </a:extLst>
          </p:cNvPr>
          <p:cNvSpPr/>
          <p:nvPr userDrawn="1"/>
        </p:nvSpPr>
        <p:spPr>
          <a:xfrm rot="5400000">
            <a:off x="10180005" y="516283"/>
            <a:ext cx="2510039" cy="1477473"/>
          </a:xfrm>
          <a:custGeom>
            <a:avLst/>
            <a:gdLst>
              <a:gd name="connsiteX0" fmla="*/ 0 w 2510039"/>
              <a:gd name="connsiteY0" fmla="*/ 456909 h 1477473"/>
              <a:gd name="connsiteX1" fmla="*/ 0 w 2510039"/>
              <a:gd name="connsiteY1" fmla="*/ 8923 h 1477473"/>
              <a:gd name="connsiteX2" fmla="*/ 21752 w 2510039"/>
              <a:gd name="connsiteY2" fmla="*/ 3124 h 1477473"/>
              <a:gd name="connsiteX3" fmla="*/ 155325 w 2510039"/>
              <a:gd name="connsiteY3" fmla="*/ 20975 h 1477473"/>
              <a:gd name="connsiteX4" fmla="*/ 2375420 w 2510039"/>
              <a:gd name="connsiteY4" fmla="*/ 1037309 h 1477473"/>
              <a:gd name="connsiteX5" fmla="*/ 2489065 w 2510039"/>
              <a:gd name="connsiteY5" fmla="*/ 1342854 h 1477473"/>
              <a:gd name="connsiteX6" fmla="*/ 2183519 w 2510039"/>
              <a:gd name="connsiteY6" fmla="*/ 1456499 h 1477473"/>
              <a:gd name="connsiteX7" fmla="*/ 0 w 2510039"/>
              <a:gd name="connsiteY7" fmla="*/ 456909 h 147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0039" h="1477473">
                <a:moveTo>
                  <a:pt x="0" y="456909"/>
                </a:moveTo>
                <a:lnTo>
                  <a:pt x="0" y="8923"/>
                </a:lnTo>
                <a:lnTo>
                  <a:pt x="21752" y="3124"/>
                </a:lnTo>
                <a:cubicBezTo>
                  <a:pt x="65548" y="-4162"/>
                  <a:pt x="111916" y="1103"/>
                  <a:pt x="155325" y="20975"/>
                </a:cubicBezTo>
                <a:lnTo>
                  <a:pt x="2375420" y="1037309"/>
                </a:lnTo>
                <a:cubicBezTo>
                  <a:pt x="2491176" y="1090300"/>
                  <a:pt x="2542056" y="1227098"/>
                  <a:pt x="2489065" y="1342854"/>
                </a:cubicBezTo>
                <a:cubicBezTo>
                  <a:pt x="2436073" y="1458610"/>
                  <a:pt x="2299275" y="1509491"/>
                  <a:pt x="2183519" y="1456499"/>
                </a:cubicBezTo>
                <a:lnTo>
                  <a:pt x="0" y="456909"/>
                </a:lnTo>
                <a:close/>
              </a:path>
            </a:pathLst>
          </a:custGeom>
          <a:gradFill>
            <a:gsLst>
              <a:gs pos="0">
                <a:srgbClr val="6DCCE3"/>
              </a:gs>
              <a:gs pos="41000">
                <a:srgbClr val="7C51A0"/>
              </a:gs>
              <a:gs pos="78000">
                <a:srgbClr val="EC1A3E"/>
              </a:gs>
              <a:gs pos="100000">
                <a:srgbClr val="F05B5B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FD25C42-F0D3-48C3-906F-35DEE933CD56}"/>
              </a:ext>
            </a:extLst>
          </p:cNvPr>
          <p:cNvSpPr/>
          <p:nvPr userDrawn="1"/>
        </p:nvSpPr>
        <p:spPr>
          <a:xfrm rot="5400000">
            <a:off x="10900775" y="1188551"/>
            <a:ext cx="1830693" cy="764940"/>
          </a:xfrm>
          <a:custGeom>
            <a:avLst/>
            <a:gdLst>
              <a:gd name="connsiteX0" fmla="*/ 0 w 1830693"/>
              <a:gd name="connsiteY0" fmla="*/ 0 h 764940"/>
              <a:gd name="connsiteX1" fmla="*/ 630322 w 1830693"/>
              <a:gd name="connsiteY1" fmla="*/ 0 h 764940"/>
              <a:gd name="connsiteX2" fmla="*/ 1754083 w 1830693"/>
              <a:gd name="connsiteY2" fmla="*/ 514445 h 764940"/>
              <a:gd name="connsiteX3" fmla="*/ 1818757 w 1830693"/>
              <a:gd name="connsiteY3" fmla="*/ 688329 h 764940"/>
              <a:gd name="connsiteX4" fmla="*/ 1644873 w 1830693"/>
              <a:gd name="connsiteY4" fmla="*/ 753004 h 764940"/>
              <a:gd name="connsiteX5" fmla="*/ 0 w 1830693"/>
              <a:gd name="connsiteY5" fmla="*/ 0 h 76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0693" h="764940">
                <a:moveTo>
                  <a:pt x="0" y="0"/>
                </a:moveTo>
                <a:lnTo>
                  <a:pt x="630322" y="0"/>
                </a:lnTo>
                <a:lnTo>
                  <a:pt x="1754083" y="514445"/>
                </a:lnTo>
                <a:cubicBezTo>
                  <a:pt x="1819959" y="544602"/>
                  <a:pt x="1848915" y="622453"/>
                  <a:pt x="1818757" y="688329"/>
                </a:cubicBezTo>
                <a:cubicBezTo>
                  <a:pt x="1788600" y="754205"/>
                  <a:pt x="1710749" y="783161"/>
                  <a:pt x="1644873" y="753004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79509CE-1BF5-45AA-BF55-D1745E3A993E}"/>
              </a:ext>
            </a:extLst>
          </p:cNvPr>
          <p:cNvSpPr/>
          <p:nvPr userDrawn="1"/>
        </p:nvSpPr>
        <p:spPr>
          <a:xfrm rot="5400000">
            <a:off x="11267537" y="2136666"/>
            <a:ext cx="1435946" cy="426161"/>
          </a:xfrm>
          <a:custGeom>
            <a:avLst/>
            <a:gdLst>
              <a:gd name="connsiteX0" fmla="*/ 0 w 1435946"/>
              <a:gd name="connsiteY0" fmla="*/ 0 h 426161"/>
              <a:gd name="connsiteX1" fmla="*/ 1434348 w 1435946"/>
              <a:gd name="connsiteY1" fmla="*/ 0 h 426161"/>
              <a:gd name="connsiteX2" fmla="*/ 1435946 w 1435946"/>
              <a:gd name="connsiteY2" fmla="*/ 23471 h 426161"/>
              <a:gd name="connsiteX3" fmla="*/ 1398372 w 1435946"/>
              <a:gd name="connsiteY3" fmla="*/ 183876 h 426161"/>
              <a:gd name="connsiteX4" fmla="*/ 1398371 w 1435946"/>
              <a:gd name="connsiteY4" fmla="*/ 183875 h 426161"/>
              <a:gd name="connsiteX5" fmla="*/ 848453 w 1435946"/>
              <a:gd name="connsiteY5" fmla="*/ 388412 h 426161"/>
              <a:gd name="connsiteX6" fmla="*/ 0 w 1435946"/>
              <a:gd name="connsiteY6" fmla="*/ 0 h 42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5946" h="426161">
                <a:moveTo>
                  <a:pt x="0" y="0"/>
                </a:moveTo>
                <a:lnTo>
                  <a:pt x="1434348" y="0"/>
                </a:lnTo>
                <a:lnTo>
                  <a:pt x="1435946" y="23471"/>
                </a:lnTo>
                <a:cubicBezTo>
                  <a:pt x="1434374" y="77341"/>
                  <a:pt x="1422215" y="131792"/>
                  <a:pt x="1398372" y="183876"/>
                </a:cubicBezTo>
                <a:lnTo>
                  <a:pt x="1398371" y="183875"/>
                </a:lnTo>
                <a:cubicBezTo>
                  <a:pt x="1302997" y="392212"/>
                  <a:pt x="1056790" y="483786"/>
                  <a:pt x="848453" y="388412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455FEC8-1687-46A2-AE07-5132C6266057}"/>
              </a:ext>
            </a:extLst>
          </p:cNvPr>
          <p:cNvSpPr/>
          <p:nvPr userDrawn="1"/>
        </p:nvSpPr>
        <p:spPr>
          <a:xfrm rot="5400000">
            <a:off x="11210799" y="3702479"/>
            <a:ext cx="1379133" cy="596452"/>
          </a:xfrm>
          <a:custGeom>
            <a:avLst/>
            <a:gdLst>
              <a:gd name="connsiteX0" fmla="*/ 0 w 1379133"/>
              <a:gd name="connsiteY0" fmla="*/ 0 h 596452"/>
              <a:gd name="connsiteX1" fmla="*/ 300792 w 1379133"/>
              <a:gd name="connsiteY1" fmla="*/ 0 h 596452"/>
              <a:gd name="connsiteX2" fmla="*/ 1342574 w 1379133"/>
              <a:gd name="connsiteY2" fmla="*/ 476916 h 596452"/>
              <a:gd name="connsiteX3" fmla="*/ 1373438 w 1379133"/>
              <a:gd name="connsiteY3" fmla="*/ 559895 h 596452"/>
              <a:gd name="connsiteX4" fmla="*/ 1373437 w 1379133"/>
              <a:gd name="connsiteY4" fmla="*/ 559893 h 596452"/>
              <a:gd name="connsiteX5" fmla="*/ 1290458 w 1379133"/>
              <a:gd name="connsiteY5" fmla="*/ 590757 h 596452"/>
              <a:gd name="connsiteX6" fmla="*/ 0 w 1379133"/>
              <a:gd name="connsiteY6" fmla="*/ 0 h 59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9133" h="596452">
                <a:moveTo>
                  <a:pt x="0" y="0"/>
                </a:moveTo>
                <a:lnTo>
                  <a:pt x="300792" y="0"/>
                </a:lnTo>
                <a:lnTo>
                  <a:pt x="1342574" y="476916"/>
                </a:lnTo>
                <a:cubicBezTo>
                  <a:pt x="1374011" y="491307"/>
                  <a:pt x="1387829" y="528458"/>
                  <a:pt x="1373438" y="559895"/>
                </a:cubicBezTo>
                <a:lnTo>
                  <a:pt x="1373437" y="559893"/>
                </a:lnTo>
                <a:cubicBezTo>
                  <a:pt x="1359046" y="591330"/>
                  <a:pt x="1321895" y="605148"/>
                  <a:pt x="1290458" y="59075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6210A49-9729-4114-BB1D-7F845FED35AA}"/>
              </a:ext>
            </a:extLst>
          </p:cNvPr>
          <p:cNvSpPr/>
          <p:nvPr userDrawn="1"/>
        </p:nvSpPr>
        <p:spPr>
          <a:xfrm rot="5400000">
            <a:off x="10367810" y="5035629"/>
            <a:ext cx="2233932" cy="1401206"/>
          </a:xfrm>
          <a:custGeom>
            <a:avLst/>
            <a:gdLst>
              <a:gd name="connsiteX0" fmla="*/ 98 w 2233932"/>
              <a:gd name="connsiteY0" fmla="*/ 223744 h 1401206"/>
              <a:gd name="connsiteX1" fmla="*/ 20975 w 2233932"/>
              <a:gd name="connsiteY1" fmla="*/ 134620 h 1401206"/>
              <a:gd name="connsiteX2" fmla="*/ 326521 w 2233932"/>
              <a:gd name="connsiteY2" fmla="*/ 20975 h 1401206"/>
              <a:gd name="connsiteX3" fmla="*/ 2233932 w 2233932"/>
              <a:gd name="connsiteY3" fmla="*/ 894166 h 1401206"/>
              <a:gd name="connsiteX4" fmla="*/ 2233932 w 2233932"/>
              <a:gd name="connsiteY4" fmla="*/ 1401206 h 1401206"/>
              <a:gd name="connsiteX5" fmla="*/ 134620 w 2233932"/>
              <a:gd name="connsiteY5" fmla="*/ 440165 h 1401206"/>
              <a:gd name="connsiteX6" fmla="*/ 98 w 2233932"/>
              <a:gd name="connsiteY6" fmla="*/ 223744 h 1401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3932" h="1401206">
                <a:moveTo>
                  <a:pt x="98" y="223744"/>
                </a:moveTo>
                <a:cubicBezTo>
                  <a:pt x="971" y="193813"/>
                  <a:pt x="7727" y="163559"/>
                  <a:pt x="20975" y="134620"/>
                </a:cubicBezTo>
                <a:cubicBezTo>
                  <a:pt x="73967" y="18864"/>
                  <a:pt x="210765" y="-32017"/>
                  <a:pt x="326521" y="20975"/>
                </a:cubicBezTo>
                <a:lnTo>
                  <a:pt x="2233932" y="894166"/>
                </a:lnTo>
                <a:lnTo>
                  <a:pt x="2233932" y="1401206"/>
                </a:lnTo>
                <a:lnTo>
                  <a:pt x="134620" y="440165"/>
                </a:lnTo>
                <a:cubicBezTo>
                  <a:pt x="47803" y="400422"/>
                  <a:pt x="-2522" y="313537"/>
                  <a:pt x="98" y="22374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1F848A6-FCB3-4D25-8E45-9AD210A72BA7}"/>
              </a:ext>
            </a:extLst>
          </p:cNvPr>
          <p:cNvSpPr/>
          <p:nvPr userDrawn="1"/>
        </p:nvSpPr>
        <p:spPr>
          <a:xfrm rot="5400000">
            <a:off x="8603155" y="5096134"/>
            <a:ext cx="1943243" cy="1570884"/>
          </a:xfrm>
          <a:custGeom>
            <a:avLst/>
            <a:gdLst>
              <a:gd name="connsiteX0" fmla="*/ 176 w 1943243"/>
              <a:gd name="connsiteY0" fmla="*/ 402693 h 1570884"/>
              <a:gd name="connsiteX1" fmla="*/ 37751 w 1943243"/>
              <a:gd name="connsiteY1" fmla="*/ 242288 h 1570884"/>
              <a:gd name="connsiteX2" fmla="*/ 587669 w 1943243"/>
              <a:gd name="connsiteY2" fmla="*/ 37750 h 1570884"/>
              <a:gd name="connsiteX3" fmla="*/ 1943243 w 1943243"/>
              <a:gd name="connsiteY3" fmla="*/ 658317 h 1570884"/>
              <a:gd name="connsiteX4" fmla="*/ 1943243 w 1943243"/>
              <a:gd name="connsiteY4" fmla="*/ 1570884 h 1570884"/>
              <a:gd name="connsiteX5" fmla="*/ 242288 w 1943243"/>
              <a:gd name="connsiteY5" fmla="*/ 792206 h 1570884"/>
              <a:gd name="connsiteX6" fmla="*/ 176 w 1943243"/>
              <a:gd name="connsiteY6" fmla="*/ 402693 h 157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243" h="1570884">
                <a:moveTo>
                  <a:pt x="176" y="402693"/>
                </a:moveTo>
                <a:cubicBezTo>
                  <a:pt x="1748" y="348823"/>
                  <a:pt x="13907" y="294372"/>
                  <a:pt x="37751" y="242288"/>
                </a:cubicBezTo>
                <a:cubicBezTo>
                  <a:pt x="133125" y="33951"/>
                  <a:pt x="379332" y="-57624"/>
                  <a:pt x="587669" y="37750"/>
                </a:cubicBezTo>
                <a:lnTo>
                  <a:pt x="1943243" y="658317"/>
                </a:lnTo>
                <a:lnTo>
                  <a:pt x="1943243" y="1570884"/>
                </a:lnTo>
                <a:lnTo>
                  <a:pt x="242288" y="792206"/>
                </a:lnTo>
                <a:cubicBezTo>
                  <a:pt x="86035" y="720675"/>
                  <a:pt x="-4539" y="564301"/>
                  <a:pt x="176" y="40269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337D2C0-58D9-433E-B75F-1FC76A4AE05C}"/>
              </a:ext>
            </a:extLst>
          </p:cNvPr>
          <p:cNvSpPr/>
          <p:nvPr userDrawn="1"/>
        </p:nvSpPr>
        <p:spPr>
          <a:xfrm rot="5400000">
            <a:off x="5266532" y="5385534"/>
            <a:ext cx="1835668" cy="1099660"/>
          </a:xfrm>
          <a:custGeom>
            <a:avLst/>
            <a:gdLst>
              <a:gd name="connsiteX0" fmla="*/ 80 w 1835668"/>
              <a:gd name="connsiteY0" fmla="*/ 181291 h 1099660"/>
              <a:gd name="connsiteX1" fmla="*/ 16996 w 1835668"/>
              <a:gd name="connsiteY1" fmla="*/ 109077 h 1099660"/>
              <a:gd name="connsiteX2" fmla="*/ 264567 w 1835668"/>
              <a:gd name="connsiteY2" fmla="*/ 16995 h 1099660"/>
              <a:gd name="connsiteX3" fmla="*/ 1835668 w 1835668"/>
              <a:gd name="connsiteY3" fmla="*/ 736228 h 1099660"/>
              <a:gd name="connsiteX4" fmla="*/ 1835668 w 1835668"/>
              <a:gd name="connsiteY4" fmla="*/ 1088369 h 1099660"/>
              <a:gd name="connsiteX5" fmla="*/ 1767388 w 1835668"/>
              <a:gd name="connsiteY5" fmla="*/ 1099660 h 1099660"/>
              <a:gd name="connsiteX6" fmla="*/ 1695174 w 1835668"/>
              <a:gd name="connsiteY6" fmla="*/ 1082744 h 1099660"/>
              <a:gd name="connsiteX7" fmla="*/ 109078 w 1835668"/>
              <a:gd name="connsiteY7" fmla="*/ 356648 h 1099660"/>
              <a:gd name="connsiteX8" fmla="*/ 80 w 1835668"/>
              <a:gd name="connsiteY8" fmla="*/ 181291 h 109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668" h="1099660">
                <a:moveTo>
                  <a:pt x="80" y="181291"/>
                </a:moveTo>
                <a:cubicBezTo>
                  <a:pt x="788" y="157039"/>
                  <a:pt x="6262" y="132525"/>
                  <a:pt x="16996" y="109077"/>
                </a:cubicBezTo>
                <a:cubicBezTo>
                  <a:pt x="59933" y="15284"/>
                  <a:pt x="170774" y="-25942"/>
                  <a:pt x="264567" y="16995"/>
                </a:cubicBezTo>
                <a:lnTo>
                  <a:pt x="1835668" y="736228"/>
                </a:lnTo>
                <a:lnTo>
                  <a:pt x="1835668" y="1088369"/>
                </a:lnTo>
                <a:lnTo>
                  <a:pt x="1767388" y="1099660"/>
                </a:lnTo>
                <a:cubicBezTo>
                  <a:pt x="1743136" y="1098953"/>
                  <a:pt x="1718622" y="1093478"/>
                  <a:pt x="1695174" y="1082744"/>
                </a:cubicBezTo>
                <a:lnTo>
                  <a:pt x="109078" y="356648"/>
                </a:lnTo>
                <a:cubicBezTo>
                  <a:pt x="38733" y="324445"/>
                  <a:pt x="-2043" y="254046"/>
                  <a:pt x="80" y="18129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6AB4AB8-EFCF-4F5B-A0B0-9453AF1A6037}"/>
              </a:ext>
            </a:extLst>
          </p:cNvPr>
          <p:cNvSpPr/>
          <p:nvPr userDrawn="1"/>
        </p:nvSpPr>
        <p:spPr>
          <a:xfrm rot="5400000">
            <a:off x="7169682" y="5398500"/>
            <a:ext cx="1804788" cy="1104608"/>
          </a:xfrm>
          <a:custGeom>
            <a:avLst/>
            <a:gdLst>
              <a:gd name="connsiteX0" fmla="*/ 64 w 1804788"/>
              <a:gd name="connsiteY0" fmla="*/ 222998 h 1104608"/>
              <a:gd name="connsiteX1" fmla="*/ 20687 w 1804788"/>
              <a:gd name="connsiteY1" fmla="*/ 133758 h 1104608"/>
              <a:gd name="connsiteX2" fmla="*/ 329470 w 1804788"/>
              <a:gd name="connsiteY2" fmla="*/ 21595 h 1104608"/>
              <a:gd name="connsiteX3" fmla="*/ 1755842 w 1804788"/>
              <a:gd name="connsiteY3" fmla="*/ 677309 h 1104608"/>
              <a:gd name="connsiteX4" fmla="*/ 1790478 w 1804788"/>
              <a:gd name="connsiteY4" fmla="*/ 712143 h 1104608"/>
              <a:gd name="connsiteX5" fmla="*/ 1804788 w 1804788"/>
              <a:gd name="connsiteY5" fmla="*/ 731507 h 1104608"/>
              <a:gd name="connsiteX6" fmla="*/ 1804788 w 1804788"/>
              <a:gd name="connsiteY6" fmla="*/ 1018685 h 1104608"/>
              <a:gd name="connsiteX7" fmla="*/ 1795972 w 1804788"/>
              <a:gd name="connsiteY7" fmla="*/ 1031621 h 1104608"/>
              <a:gd name="connsiteX8" fmla="*/ 1561931 w 1804788"/>
              <a:gd name="connsiteY8" fmla="*/ 1100891 h 1104608"/>
              <a:gd name="connsiteX9" fmla="*/ 137569 w 1804788"/>
              <a:gd name="connsiteY9" fmla="*/ 440785 h 1104608"/>
              <a:gd name="connsiteX10" fmla="*/ 64 w 1804788"/>
              <a:gd name="connsiteY10" fmla="*/ 222998 h 110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4788" h="1104608">
                <a:moveTo>
                  <a:pt x="64" y="222998"/>
                </a:moveTo>
                <a:cubicBezTo>
                  <a:pt x="773" y="192993"/>
                  <a:pt x="7439" y="162697"/>
                  <a:pt x="20687" y="133758"/>
                </a:cubicBezTo>
                <a:cubicBezTo>
                  <a:pt x="73679" y="18002"/>
                  <a:pt x="211926" y="-32215"/>
                  <a:pt x="329470" y="21595"/>
                </a:cubicBezTo>
                <a:cubicBezTo>
                  <a:pt x="804927" y="240166"/>
                  <a:pt x="1280385" y="458738"/>
                  <a:pt x="1755842" y="677309"/>
                </a:cubicBezTo>
                <a:cubicBezTo>
                  <a:pt x="1768680" y="688551"/>
                  <a:pt x="1780209" y="700197"/>
                  <a:pt x="1790478" y="712143"/>
                </a:cubicBezTo>
                <a:lnTo>
                  <a:pt x="1804788" y="731507"/>
                </a:lnTo>
                <a:lnTo>
                  <a:pt x="1804788" y="1018685"/>
                </a:lnTo>
                <a:lnTo>
                  <a:pt x="1795972" y="1031621"/>
                </a:lnTo>
                <a:cubicBezTo>
                  <a:pt x="1744513" y="1085099"/>
                  <a:pt x="1663073" y="1115674"/>
                  <a:pt x="1561931" y="1100891"/>
                </a:cubicBezTo>
                <a:cubicBezTo>
                  <a:pt x="1087144" y="880856"/>
                  <a:pt x="612356" y="660820"/>
                  <a:pt x="137569" y="440785"/>
                </a:cubicBezTo>
                <a:cubicBezTo>
                  <a:pt x="49411" y="400427"/>
                  <a:pt x="-2064" y="313016"/>
                  <a:pt x="64" y="222998"/>
                </a:cubicBezTo>
                <a:close/>
              </a:path>
            </a:pathLst>
          </a:custGeom>
          <a:gradFill>
            <a:gsLst>
              <a:gs pos="0">
                <a:srgbClr val="6DCCE3"/>
              </a:gs>
              <a:gs pos="41000">
                <a:srgbClr val="7C51A0"/>
              </a:gs>
              <a:gs pos="78000">
                <a:srgbClr val="EC1A3E"/>
              </a:gs>
              <a:gs pos="100000">
                <a:srgbClr val="F05B5B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DEFF7FF-3701-4639-AC6B-ED9485F82353}"/>
              </a:ext>
            </a:extLst>
          </p:cNvPr>
          <p:cNvSpPr/>
          <p:nvPr userDrawn="1"/>
        </p:nvSpPr>
        <p:spPr>
          <a:xfrm rot="5400000">
            <a:off x="11512007" y="6166613"/>
            <a:ext cx="945089" cy="428080"/>
          </a:xfrm>
          <a:custGeom>
            <a:avLst/>
            <a:gdLst>
              <a:gd name="connsiteX0" fmla="*/ 0 w 945089"/>
              <a:gd name="connsiteY0" fmla="*/ 0 h 428080"/>
              <a:gd name="connsiteX1" fmla="*/ 630322 w 945089"/>
              <a:gd name="connsiteY1" fmla="*/ 0 h 428080"/>
              <a:gd name="connsiteX2" fmla="*/ 945089 w 945089"/>
              <a:gd name="connsiteY2" fmla="*/ 144097 h 428080"/>
              <a:gd name="connsiteX3" fmla="*/ 945089 w 945089"/>
              <a:gd name="connsiteY3" fmla="*/ 428080 h 428080"/>
              <a:gd name="connsiteX4" fmla="*/ 924644 w 945089"/>
              <a:gd name="connsiteY4" fmla="*/ 423291 h 428080"/>
              <a:gd name="connsiteX5" fmla="*/ 0 w 945089"/>
              <a:gd name="connsiteY5" fmla="*/ 0 h 42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5089" h="428080">
                <a:moveTo>
                  <a:pt x="0" y="0"/>
                </a:moveTo>
                <a:lnTo>
                  <a:pt x="630322" y="0"/>
                </a:lnTo>
                <a:lnTo>
                  <a:pt x="945089" y="144097"/>
                </a:lnTo>
                <a:lnTo>
                  <a:pt x="945089" y="428080"/>
                </a:lnTo>
                <a:lnTo>
                  <a:pt x="924644" y="42329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2A9BB1-D3CD-4085-B5B0-1BC21AC5B038}"/>
              </a:ext>
            </a:extLst>
          </p:cNvPr>
          <p:cNvSpPr/>
          <p:nvPr userDrawn="1"/>
        </p:nvSpPr>
        <p:spPr>
          <a:xfrm rot="5400000">
            <a:off x="10218668" y="6190339"/>
            <a:ext cx="838884" cy="486834"/>
          </a:xfrm>
          <a:custGeom>
            <a:avLst/>
            <a:gdLst>
              <a:gd name="connsiteX0" fmla="*/ 27 w 838884"/>
              <a:gd name="connsiteY0" fmla="*/ 60764 h 486834"/>
              <a:gd name="connsiteX1" fmla="*/ 5697 w 838884"/>
              <a:gd name="connsiteY1" fmla="*/ 36560 h 486834"/>
              <a:gd name="connsiteX2" fmla="*/ 88676 w 838884"/>
              <a:gd name="connsiteY2" fmla="*/ 5697 h 486834"/>
              <a:gd name="connsiteX3" fmla="*/ 838884 w 838884"/>
              <a:gd name="connsiteY3" fmla="*/ 349134 h 486834"/>
              <a:gd name="connsiteX4" fmla="*/ 838884 w 838884"/>
              <a:gd name="connsiteY4" fmla="*/ 486834 h 486834"/>
              <a:gd name="connsiteX5" fmla="*/ 36560 w 838884"/>
              <a:gd name="connsiteY5" fmla="*/ 119539 h 486834"/>
              <a:gd name="connsiteX6" fmla="*/ 27 w 838884"/>
              <a:gd name="connsiteY6" fmla="*/ 60764 h 48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884" h="486834">
                <a:moveTo>
                  <a:pt x="27" y="60764"/>
                </a:moveTo>
                <a:cubicBezTo>
                  <a:pt x="264" y="52635"/>
                  <a:pt x="2099" y="44419"/>
                  <a:pt x="5697" y="36560"/>
                </a:cubicBezTo>
                <a:cubicBezTo>
                  <a:pt x="20088" y="5123"/>
                  <a:pt x="57239" y="-8695"/>
                  <a:pt x="88676" y="5697"/>
                </a:cubicBezTo>
                <a:lnTo>
                  <a:pt x="838884" y="349134"/>
                </a:lnTo>
                <a:lnTo>
                  <a:pt x="838884" y="486834"/>
                </a:lnTo>
                <a:lnTo>
                  <a:pt x="36560" y="119539"/>
                </a:lnTo>
                <a:cubicBezTo>
                  <a:pt x="12983" y="108745"/>
                  <a:pt x="-684" y="85149"/>
                  <a:pt x="27" y="6076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C1B395E-4CB3-4837-8C5E-404AD63AE037}"/>
              </a:ext>
            </a:extLst>
          </p:cNvPr>
          <p:cNvSpPr/>
          <p:nvPr userDrawn="1"/>
        </p:nvSpPr>
        <p:spPr>
          <a:xfrm rot="5400000">
            <a:off x="9854295" y="6322201"/>
            <a:ext cx="580722" cy="481272"/>
          </a:xfrm>
          <a:custGeom>
            <a:avLst/>
            <a:gdLst>
              <a:gd name="connsiteX0" fmla="*/ 56 w 580722"/>
              <a:gd name="connsiteY0" fmla="*/ 127332 h 481272"/>
              <a:gd name="connsiteX1" fmla="*/ 11937 w 580722"/>
              <a:gd name="connsiteY1" fmla="*/ 76612 h 481272"/>
              <a:gd name="connsiteX2" fmla="*/ 185821 w 580722"/>
              <a:gd name="connsiteY2" fmla="*/ 11937 h 481272"/>
              <a:gd name="connsiteX3" fmla="*/ 580722 w 580722"/>
              <a:gd name="connsiteY3" fmla="*/ 192718 h 481272"/>
              <a:gd name="connsiteX4" fmla="*/ 580722 w 580722"/>
              <a:gd name="connsiteY4" fmla="*/ 481272 h 481272"/>
              <a:gd name="connsiteX5" fmla="*/ 76611 w 580722"/>
              <a:gd name="connsiteY5" fmla="*/ 250496 h 481272"/>
              <a:gd name="connsiteX6" fmla="*/ 56 w 580722"/>
              <a:gd name="connsiteY6" fmla="*/ 127332 h 48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722" h="481272">
                <a:moveTo>
                  <a:pt x="56" y="127332"/>
                </a:moveTo>
                <a:cubicBezTo>
                  <a:pt x="552" y="110298"/>
                  <a:pt x="4397" y="93081"/>
                  <a:pt x="11937" y="76612"/>
                </a:cubicBezTo>
                <a:cubicBezTo>
                  <a:pt x="42094" y="10735"/>
                  <a:pt x="119944" y="-18220"/>
                  <a:pt x="185821" y="11937"/>
                </a:cubicBezTo>
                <a:lnTo>
                  <a:pt x="580722" y="192718"/>
                </a:lnTo>
                <a:lnTo>
                  <a:pt x="580722" y="481272"/>
                </a:lnTo>
                <a:lnTo>
                  <a:pt x="76611" y="250496"/>
                </a:lnTo>
                <a:cubicBezTo>
                  <a:pt x="27204" y="227877"/>
                  <a:pt x="-1436" y="178432"/>
                  <a:pt x="56" y="12733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13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 - 1" preserve="1" userDrawn="1">
  <p:cSld name="1_Title and Image - 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 hasCustomPrompt="1"/>
          </p:nvPr>
        </p:nvSpPr>
        <p:spPr>
          <a:xfrm>
            <a:off x="2207638" y="222176"/>
            <a:ext cx="5553177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6400" cap="all" baseline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Contents </a:t>
            </a:r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sz="110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9210" y="6160473"/>
            <a:ext cx="1425919" cy="379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9"/>
          <p:cNvCxnSpPr>
            <a:cxnSpLocks/>
          </p:cNvCxnSpPr>
          <p:nvPr/>
        </p:nvCxnSpPr>
        <p:spPr>
          <a:xfrm>
            <a:off x="3810496" y="6374300"/>
            <a:ext cx="7714071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Google Shape;15;p2">
            <a:extLst>
              <a:ext uri="{FF2B5EF4-FFF2-40B4-BE49-F238E27FC236}">
                <a16:creationId xmlns:a16="http://schemas.microsoft.com/office/drawing/2014/main" id="{B8425F7F-8F74-4D01-85A5-D66552EEDD50}"/>
              </a:ext>
            </a:extLst>
          </p:cNvPr>
          <p:cNvPicPr preferRelativeResize="0"/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-3351139" y="3341971"/>
            <a:ext cx="6867169" cy="164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F0BDFD-578D-482E-A84C-5FAB24136A67}"/>
              </a:ext>
            </a:extLst>
          </p:cNvPr>
          <p:cNvSpPr txBox="1"/>
          <p:nvPr userDrawn="1"/>
        </p:nvSpPr>
        <p:spPr>
          <a:xfrm>
            <a:off x="5377047" y="6539706"/>
            <a:ext cx="143949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latin typeface="+mn-lt"/>
              </a:rPr>
              <a:t>Affine Confidential</a:t>
            </a:r>
          </a:p>
        </p:txBody>
      </p:sp>
      <p:pic>
        <p:nvPicPr>
          <p:cNvPr id="10" name="Google Shape;183;p30">
            <a:extLst>
              <a:ext uri="{FF2B5EF4-FFF2-40B4-BE49-F238E27FC236}">
                <a16:creationId xmlns:a16="http://schemas.microsoft.com/office/drawing/2014/main" id="{14329517-90B0-4931-976A-04A4EA831F2C}"/>
              </a:ext>
            </a:extLst>
          </p:cNvPr>
          <p:cNvPicPr preferRelativeResize="0"/>
          <p:nvPr userDrawn="1"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9290"/>
          <a:stretch/>
        </p:blipFill>
        <p:spPr>
          <a:xfrm>
            <a:off x="163811" y="2"/>
            <a:ext cx="1871588" cy="6858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904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9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 - 2" preserve="1" userDrawn="1">
  <p:cSld name="1_Title and Image -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4">
            <a:extLst>
              <a:ext uri="{FF2B5EF4-FFF2-40B4-BE49-F238E27FC236}">
                <a16:creationId xmlns:a16="http://schemas.microsoft.com/office/drawing/2014/main" id="{5902A2C5-4FEA-4A0D-B59B-8229447E0F98}"/>
              </a:ext>
            </a:extLst>
          </p:cNvPr>
          <p:cNvSpPr/>
          <p:nvPr userDrawn="1"/>
        </p:nvSpPr>
        <p:spPr>
          <a:xfrm>
            <a:off x="7921487" y="100"/>
            <a:ext cx="4272101" cy="6858000"/>
          </a:xfrm>
          <a:prstGeom prst="rect">
            <a:avLst/>
          </a:prstGeom>
          <a:solidFill>
            <a:srgbClr val="27203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>
              <a:latin typeface="Montserrat" panose="00000500000000000000" pitchFamily="2" charset="0"/>
            </a:endParaRPr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15654" y="3357356"/>
            <a:ext cx="5333895" cy="1602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oogle Shape;15;p2">
            <a:extLst>
              <a:ext uri="{FF2B5EF4-FFF2-40B4-BE49-F238E27FC236}">
                <a16:creationId xmlns:a16="http://schemas.microsoft.com/office/drawing/2014/main" id="{FC5A3FF5-453A-416A-926E-4B9763D7E884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-3351139" y="3341971"/>
            <a:ext cx="6867169" cy="164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60;p9">
            <a:extLst>
              <a:ext uri="{FF2B5EF4-FFF2-40B4-BE49-F238E27FC236}">
                <a16:creationId xmlns:a16="http://schemas.microsoft.com/office/drawing/2014/main" id="{EA6D1A88-87AC-48CC-9235-F9C428F9F609}"/>
              </a:ext>
            </a:extLst>
          </p:cNvPr>
          <p:cNvCxnSpPr>
            <a:cxnSpLocks/>
          </p:cNvCxnSpPr>
          <p:nvPr userDrawn="1"/>
        </p:nvCxnSpPr>
        <p:spPr>
          <a:xfrm>
            <a:off x="2311368" y="6374300"/>
            <a:ext cx="9213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29EE4-C071-460C-939F-F40E254F65DD}"/>
              </a:ext>
            </a:extLst>
          </p:cNvPr>
          <p:cNvSpPr txBox="1"/>
          <p:nvPr userDrawn="1"/>
        </p:nvSpPr>
        <p:spPr>
          <a:xfrm>
            <a:off x="4691786" y="6539706"/>
            <a:ext cx="1279196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067" dirty="0">
                <a:latin typeface="+mn-lt"/>
              </a:rPr>
              <a:t>Affine Confidential</a:t>
            </a:r>
          </a:p>
        </p:txBody>
      </p:sp>
      <p:pic>
        <p:nvPicPr>
          <p:cNvPr id="13" name="Google Shape;70;p11">
            <a:extLst>
              <a:ext uri="{FF2B5EF4-FFF2-40B4-BE49-F238E27FC236}">
                <a16:creationId xmlns:a16="http://schemas.microsoft.com/office/drawing/2014/main" id="{A7D9E582-9D3B-406B-82F0-D6057D2FD14B}"/>
              </a:ext>
            </a:extLst>
          </p:cNvPr>
          <p:cNvPicPr preferRelativeResize="0"/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79" y="6171073"/>
            <a:ext cx="1425919" cy="37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mesh net in pink and purple hue forming a 3D outline">
            <a:extLst>
              <a:ext uri="{FF2B5EF4-FFF2-40B4-BE49-F238E27FC236}">
                <a16:creationId xmlns:a16="http://schemas.microsoft.com/office/drawing/2014/main" id="{7D60838F-0BE4-42CE-9D15-E94CB2EAE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167041" y="2238712"/>
            <a:ext cx="7754446" cy="4619457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2FB74E16-1BAA-4C12-ABE2-8AB0114E61A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890" y="6863"/>
            <a:ext cx="4881314" cy="22158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733C83-85A8-451E-B1B6-5D1FDCC45769}"/>
              </a:ext>
            </a:extLst>
          </p:cNvPr>
          <p:cNvSpPr/>
          <p:nvPr userDrawn="1"/>
        </p:nvSpPr>
        <p:spPr>
          <a:xfrm>
            <a:off x="163811" y="2238711"/>
            <a:ext cx="7757676" cy="4617720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0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 - 2" preserve="1" userDrawn="1">
  <p:cSld name="1_Title and Image -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15654" y="3357356"/>
            <a:ext cx="5333895" cy="1602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Google Shape;15;p2">
            <a:extLst>
              <a:ext uri="{FF2B5EF4-FFF2-40B4-BE49-F238E27FC236}">
                <a16:creationId xmlns:a16="http://schemas.microsoft.com/office/drawing/2014/main" id="{FC5A3FF5-453A-416A-926E-4B9763D7E884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V="1">
            <a:off x="-3351139" y="3341971"/>
            <a:ext cx="6867169" cy="16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9;p9">
            <a:extLst>
              <a:ext uri="{FF2B5EF4-FFF2-40B4-BE49-F238E27FC236}">
                <a16:creationId xmlns:a16="http://schemas.microsoft.com/office/drawing/2014/main" id="{9F3A0879-58CD-4D54-9389-054F86493EBA}"/>
              </a:ext>
            </a:extLst>
          </p:cNvPr>
          <p:cNvPicPr preferRelativeResize="0"/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79" y="6171073"/>
            <a:ext cx="1425919" cy="379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60;p9">
            <a:extLst>
              <a:ext uri="{FF2B5EF4-FFF2-40B4-BE49-F238E27FC236}">
                <a16:creationId xmlns:a16="http://schemas.microsoft.com/office/drawing/2014/main" id="{EA6D1A88-87AC-48CC-9235-F9C428F9F609}"/>
              </a:ext>
            </a:extLst>
          </p:cNvPr>
          <p:cNvCxnSpPr/>
          <p:nvPr userDrawn="1"/>
        </p:nvCxnSpPr>
        <p:spPr>
          <a:xfrm>
            <a:off x="2311368" y="6374300"/>
            <a:ext cx="9213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F29EE4-C071-460C-939F-F40E254F65DD}"/>
              </a:ext>
            </a:extLst>
          </p:cNvPr>
          <p:cNvSpPr txBox="1"/>
          <p:nvPr userDrawn="1"/>
        </p:nvSpPr>
        <p:spPr>
          <a:xfrm>
            <a:off x="4691786" y="6539706"/>
            <a:ext cx="1279196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067" dirty="0">
                <a:latin typeface="+mn-lt"/>
              </a:rPr>
              <a:t>Affine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398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 chart" preserve="1">
  <p:cSld name="1_Title and Info char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79" y="6171073"/>
            <a:ext cx="1425919" cy="379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/>
          <p:cNvCxnSpPr/>
          <p:nvPr/>
        </p:nvCxnSpPr>
        <p:spPr>
          <a:xfrm>
            <a:off x="2311368" y="6374300"/>
            <a:ext cx="9213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2F00B8-4A74-42C6-8F4F-0B2BF5E00E03}"/>
              </a:ext>
            </a:extLst>
          </p:cNvPr>
          <p:cNvSpPr txBox="1"/>
          <p:nvPr userDrawn="1"/>
        </p:nvSpPr>
        <p:spPr>
          <a:xfrm>
            <a:off x="5377047" y="6539706"/>
            <a:ext cx="143949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sz="1200" dirty="0">
                <a:latin typeface="+mn-lt"/>
              </a:rPr>
              <a:t>Affine Confidential</a:t>
            </a:r>
          </a:p>
        </p:txBody>
      </p:sp>
      <p:pic>
        <p:nvPicPr>
          <p:cNvPr id="9" name="Google Shape;42;p7">
            <a:extLst>
              <a:ext uri="{FF2B5EF4-FFF2-40B4-BE49-F238E27FC236}">
                <a16:creationId xmlns:a16="http://schemas.microsoft.com/office/drawing/2014/main" id="{C7EACEC1-D81B-42F5-B088-B20F603C10B8}"/>
              </a:ext>
            </a:extLst>
          </p:cNvPr>
          <p:cNvPicPr preferRelativeResize="0"/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2"/>
            <a:ext cx="12193588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15654" y="170649"/>
            <a:ext cx="11348678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95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67">
                <a:solidFill>
                  <a:schemeClr val="dk1"/>
                </a:solidFill>
                <a:latin typeface="+mn-lt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059E-C8F6-49ED-8FDB-BC3FEFE1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9" y="366186"/>
            <a:ext cx="1051697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917F2-5D03-40AE-B3A4-320FF3311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309" y="1826684"/>
            <a:ext cx="1051697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2" r:id="rId2"/>
    <p:sldLayoutId id="2147483677" r:id="rId3"/>
    <p:sldLayoutId id="2147483679" r:id="rId4"/>
    <p:sldLayoutId id="2147483740" r:id="rId5"/>
    <p:sldLayoutId id="2147483670" r:id="rId6"/>
    <p:sldLayoutId id="2147483681" r:id="rId7"/>
    <p:sldLayoutId id="2147483671" r:id="rId8"/>
    <p:sldLayoutId id="2147483683" r:id="rId9"/>
    <p:sldLayoutId id="2147483709" r:id="rId10"/>
    <p:sldLayoutId id="2147483708" r:id="rId11"/>
    <p:sldLayoutId id="2147483706" r:id="rId12"/>
    <p:sldLayoutId id="2147483669" r:id="rId13"/>
    <p:sldLayoutId id="2147483707" r:id="rId14"/>
    <p:sldLayoutId id="2147483687" r:id="rId15"/>
    <p:sldLayoutId id="2147483664" r:id="rId16"/>
    <p:sldLayoutId id="2147483693" r:id="rId17"/>
    <p:sldLayoutId id="2147483694" r:id="rId18"/>
    <p:sldLayoutId id="2147483741" r:id="rId19"/>
    <p:sldLayoutId id="2147483742" r:id="rId20"/>
    <p:sldLayoutId id="2147483958" r:id="rId21"/>
    <p:sldLayoutId id="2147483959" r:id="rId22"/>
    <p:sldLayoutId id="214748396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67" b="0" i="0" u="none" strike="noStrike" cap="none">
          <a:solidFill>
            <a:srgbClr val="000000"/>
          </a:solidFill>
          <a:latin typeface="+mj-lt"/>
          <a:ea typeface="Montserrat" panose="00000500000000000000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7993" marR="0" lvl="0" indent="-287993" algn="l" rtl="0" eaLnBrk="1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SzPct val="130000"/>
        <a:buFont typeface="Arial" panose="020B0604020202020204" pitchFamily="34" charset="0"/>
        <a:buChar char="•"/>
        <a:defRPr lang="en-US" sz="1600" b="0" i="0" u="none" strike="noStrike" cap="none" dirty="0" smtClean="0">
          <a:solidFill>
            <a:schemeClr val="tx2"/>
          </a:solidFill>
          <a:latin typeface="Montserrat"/>
          <a:ea typeface="Montserrat"/>
          <a:cs typeface="Arial"/>
          <a:sym typeface="Montserrat"/>
        </a:defRPr>
      </a:lvl1pPr>
      <a:lvl2pPr marL="575986" marR="0" lvl="1" indent="-287993" algn="l" rtl="0" eaLnBrk="1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SzPct val="100000"/>
        <a:buFont typeface="Courier New" panose="02070309020205020404" pitchFamily="49" charset="0"/>
        <a:buChar char="o"/>
        <a:defRPr sz="1600" b="0" i="0" u="none" strike="noStrike" cap="none">
          <a:solidFill>
            <a:schemeClr val="tx2"/>
          </a:solidFill>
          <a:latin typeface="+mn-lt"/>
          <a:ea typeface="Montserrat" panose="00000500000000000000" pitchFamily="2" charset="0"/>
          <a:cs typeface="Arial"/>
          <a:sym typeface="Arial"/>
        </a:defRPr>
      </a:lvl2pPr>
      <a:lvl3pPr marL="863978" marR="0" lvl="2" indent="-287993" algn="l" rtl="0" eaLnBrk="1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600" b="0" i="0" u="none" strike="noStrike" cap="none">
          <a:solidFill>
            <a:schemeClr val="tx2"/>
          </a:solidFill>
          <a:latin typeface="+mn-lt"/>
          <a:ea typeface="Montserrat" panose="00000500000000000000" pitchFamily="2" charset="0"/>
          <a:cs typeface="Arial"/>
          <a:sym typeface="Arial"/>
        </a:defRPr>
      </a:lvl3pPr>
      <a:lvl4pPr marL="1151971" marR="0" lvl="3" indent="-287993" algn="l" rtl="0" eaLnBrk="1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600" b="0" i="0" u="none" strike="noStrike" cap="none">
          <a:solidFill>
            <a:schemeClr val="tx2"/>
          </a:solidFill>
          <a:latin typeface="+mn-lt"/>
          <a:ea typeface="Montserrat" panose="00000500000000000000" pitchFamily="2" charset="0"/>
          <a:cs typeface="Arial"/>
          <a:sym typeface="Arial"/>
        </a:defRPr>
      </a:lvl4pPr>
      <a:lvl5pPr marL="228594" marR="0" lvl="4" indent="-228594" algn="l" rtl="0" eaLnBrk="1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600" b="0" i="0" u="none" strike="noStrike" cap="none">
          <a:solidFill>
            <a:schemeClr val="tx2"/>
          </a:solidFill>
          <a:latin typeface="+mn-lt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18" Type="http://schemas.openxmlformats.org/officeDocument/2006/relationships/image" Target="../media/image37.svg"/><Relationship Id="rId3" Type="http://schemas.openxmlformats.org/officeDocument/2006/relationships/image" Target="../media/image22.sv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19" Type="http://schemas.openxmlformats.org/officeDocument/2006/relationships/image" Target="../media/image38.png"/><Relationship Id="rId4" Type="http://schemas.openxmlformats.org/officeDocument/2006/relationships/image" Target="../media/image23.jp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4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97FC-5F3E-4518-B219-1533A46AB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3" y="1970523"/>
            <a:ext cx="5978769" cy="2039815"/>
          </a:xfrm>
        </p:spPr>
        <p:txBody>
          <a:bodyPr>
            <a:noAutofit/>
          </a:bodyPr>
          <a:lstStyle/>
          <a:p>
            <a:r>
              <a:rPr lang="en-US" sz="4400" dirty="0"/>
              <a:t>Data Mesh</a:t>
            </a:r>
          </a:p>
        </p:txBody>
      </p:sp>
    </p:spTree>
    <p:extLst>
      <p:ext uri="{BB962C8B-B14F-4D97-AF65-F5344CB8AC3E}">
        <p14:creationId xmlns:p14="http://schemas.microsoft.com/office/powerpoint/2010/main" val="233518197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8165E-AD58-D68E-1C7A-084CD8420F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0514F-349A-D42E-1ED4-0A5EE437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3" y="170649"/>
            <a:ext cx="11346643" cy="763600"/>
          </a:xfrm>
        </p:spPr>
        <p:txBody>
          <a:bodyPr/>
          <a:lstStyle/>
          <a:p>
            <a:r>
              <a:rPr lang="en-US" dirty="0"/>
              <a:t>Data Mesh Components</a:t>
            </a:r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AAA6E7E-FCF3-67AF-A092-B12189520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787879"/>
              </p:ext>
            </p:extLst>
          </p:nvPr>
        </p:nvGraphicFramePr>
        <p:xfrm>
          <a:off x="2602110" y="1385474"/>
          <a:ext cx="7535805" cy="491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52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206E1A-E1DB-4DC9-A791-4999DCCADC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GB" sz="1100" smtClean="0"/>
              <a:pPr/>
              <a:t>11</a:t>
            </a:fld>
            <a:endParaRPr lang="en-GB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CF20BB-C653-4A48-A3B1-5852EED1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2" y="13642"/>
            <a:ext cx="12190545" cy="878309"/>
          </a:xfrm>
        </p:spPr>
        <p:txBody>
          <a:bodyPr>
            <a:normAutofit/>
          </a:bodyPr>
          <a:lstStyle/>
          <a:p>
            <a:r>
              <a:rPr lang="en-US" sz="2400" dirty="0"/>
              <a:t>Data Mesh Vs Data Fabric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FB15A-938A-4C63-8378-D88884761234}"/>
              </a:ext>
            </a:extLst>
          </p:cNvPr>
          <p:cNvSpPr/>
          <p:nvPr/>
        </p:nvSpPr>
        <p:spPr>
          <a:xfrm>
            <a:off x="0" y="1083336"/>
            <a:ext cx="12207567" cy="432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Comparisons of Data Mesh and data Fabric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11A8DA0-6B8A-4B50-B6A2-24A414A565B6}"/>
              </a:ext>
            </a:extLst>
          </p:cNvPr>
          <p:cNvSpPr/>
          <p:nvPr/>
        </p:nvSpPr>
        <p:spPr>
          <a:xfrm rot="16200000" flipH="1">
            <a:off x="826245" y="1594785"/>
            <a:ext cx="483460" cy="17783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endParaRPr lang="en-US" sz="12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54ED492-6E3D-43B2-9EDB-5EB367A7209C}"/>
              </a:ext>
            </a:extLst>
          </p:cNvPr>
          <p:cNvSpPr/>
          <p:nvPr/>
        </p:nvSpPr>
        <p:spPr>
          <a:xfrm rot="16200000" flipH="1">
            <a:off x="829657" y="2786469"/>
            <a:ext cx="504777" cy="17783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endParaRPr lang="en-US" sz="12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DE20D8-2A5F-4419-B782-F2F2443848AF}"/>
              </a:ext>
            </a:extLst>
          </p:cNvPr>
          <p:cNvSpPr/>
          <p:nvPr/>
        </p:nvSpPr>
        <p:spPr>
          <a:xfrm rot="16200000" flipH="1">
            <a:off x="826247" y="2193151"/>
            <a:ext cx="483460" cy="17783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endParaRPr lang="en-US" sz="12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C7B19D9-A567-483B-BD9B-1596E02836F9}"/>
              </a:ext>
            </a:extLst>
          </p:cNvPr>
          <p:cNvSpPr/>
          <p:nvPr/>
        </p:nvSpPr>
        <p:spPr>
          <a:xfrm rot="16200000" flipH="1">
            <a:off x="776015" y="3450497"/>
            <a:ext cx="583921" cy="17783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endParaRPr lang="en-US" sz="12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A21446-A88D-463E-A7F3-8788FD323430}"/>
              </a:ext>
            </a:extLst>
          </p:cNvPr>
          <p:cNvSpPr/>
          <p:nvPr/>
        </p:nvSpPr>
        <p:spPr>
          <a:xfrm rot="16200000" flipH="1">
            <a:off x="826246" y="4211354"/>
            <a:ext cx="483460" cy="17783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"/>
            <a:endParaRPr lang="en-US" sz="12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376C63-8F4F-4258-B593-EA3AE2C4291E}"/>
              </a:ext>
            </a:extLst>
          </p:cNvPr>
          <p:cNvSpPr/>
          <p:nvPr/>
        </p:nvSpPr>
        <p:spPr>
          <a:xfrm>
            <a:off x="549287" y="2359910"/>
            <a:ext cx="1407871" cy="300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US" sz="1200" b="1" i="0" dirty="0">
                <a:solidFill>
                  <a:schemeClr val="bg1"/>
                </a:solidFill>
                <a:latin typeface="Calibri" panose="020F0502020204030204" pitchFamily="34" charset="0"/>
              </a:rPr>
              <a:t>Framework</a:t>
            </a:r>
            <a:endParaRPr lang="en-US" sz="12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5" name="Rectangle 44" descr="Testing">
            <a:extLst>
              <a:ext uri="{FF2B5EF4-FFF2-40B4-BE49-F238E27FC236}">
                <a16:creationId xmlns:a16="http://schemas.microsoft.com/office/drawing/2014/main" id="{E389C210-19C5-42DE-9C5D-CC1AF4708E63}"/>
              </a:ext>
            </a:extLst>
          </p:cNvPr>
          <p:cNvSpPr/>
          <p:nvPr/>
        </p:nvSpPr>
        <p:spPr>
          <a:xfrm>
            <a:off x="549287" y="2892911"/>
            <a:ext cx="1407871" cy="300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US" sz="1200" b="1" i="0" dirty="0">
                <a:solidFill>
                  <a:schemeClr val="bg1"/>
                </a:solidFill>
                <a:latin typeface="Calibri" panose="020F0502020204030204" pitchFamily="34" charset="0"/>
              </a:rPr>
              <a:t>Governance</a:t>
            </a:r>
            <a:endParaRPr lang="en-US" sz="12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2B4864-1AD1-426E-A0F2-1604A16A5930}"/>
              </a:ext>
            </a:extLst>
          </p:cNvPr>
          <p:cNvSpPr/>
          <p:nvPr/>
        </p:nvSpPr>
        <p:spPr>
          <a:xfrm>
            <a:off x="549287" y="3472692"/>
            <a:ext cx="1407871" cy="300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US" sz="12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Security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1B023D-3003-4F37-B4A9-98244980EE52}"/>
              </a:ext>
            </a:extLst>
          </p:cNvPr>
          <p:cNvSpPr/>
          <p:nvPr/>
        </p:nvSpPr>
        <p:spPr>
          <a:xfrm>
            <a:off x="549287" y="4027216"/>
            <a:ext cx="1407871" cy="504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US" sz="1200" b="1" i="0" dirty="0">
                <a:solidFill>
                  <a:schemeClr val="bg1"/>
                </a:solidFill>
                <a:latin typeface="Calibri" panose="020F0502020204030204" pitchFamily="34" charset="0"/>
              </a:rPr>
              <a:t>Co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nsistency</a:t>
            </a:r>
            <a:endParaRPr lang="en-US" sz="12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755C50-5D73-404D-8297-CF530261D83F}"/>
              </a:ext>
            </a:extLst>
          </p:cNvPr>
          <p:cNvSpPr/>
          <p:nvPr/>
        </p:nvSpPr>
        <p:spPr>
          <a:xfrm>
            <a:off x="549289" y="4722417"/>
            <a:ext cx="1407866" cy="702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US" sz="1200" b="1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implemen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tation</a:t>
            </a:r>
            <a:endParaRPr lang="en-US" sz="12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7C2DE-3BFE-4172-963D-B4F12A7D1789}"/>
              </a:ext>
            </a:extLst>
          </p:cNvPr>
          <p:cNvSpPr/>
          <p:nvPr/>
        </p:nvSpPr>
        <p:spPr>
          <a:xfrm>
            <a:off x="2022399" y="1704884"/>
            <a:ext cx="4074395" cy="4834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tlCol="0" anchor="ctr"/>
          <a:lstStyle/>
          <a:p>
            <a:pPr algn="just" fontAlgn="b"/>
            <a:r>
              <a:rPr lang="en-US" sz="1400" b="1" i="0" dirty="0">
                <a:solidFill>
                  <a:schemeClr val="bg1"/>
                </a:solidFill>
                <a:latin typeface="Calibri" panose="020F0502020204030204" pitchFamily="34" charset="0"/>
              </a:rPr>
              <a:t>                     Data Mesh</a:t>
            </a:r>
            <a:endParaRPr lang="en-US" sz="14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79CBC-BCAF-493E-AE5D-612307D7DE31}"/>
              </a:ext>
            </a:extLst>
          </p:cNvPr>
          <p:cNvSpPr/>
          <p:nvPr/>
        </p:nvSpPr>
        <p:spPr>
          <a:xfrm>
            <a:off x="2532516" y="2229184"/>
            <a:ext cx="3287304" cy="483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fontAlgn="b">
              <a:buFontTx/>
              <a:buNone/>
            </a:pPr>
            <a:r>
              <a:rPr lang="en-US" sz="11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Focus on data architecture.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734C6B-9E86-4FE0-AF32-5A5DBD348488}"/>
              </a:ext>
            </a:extLst>
          </p:cNvPr>
          <p:cNvSpPr/>
          <p:nvPr/>
        </p:nvSpPr>
        <p:spPr>
          <a:xfrm>
            <a:off x="2532516" y="2781834"/>
            <a:ext cx="3287304" cy="511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Multiple governance layers.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C817A2-42F5-4986-8BB8-C936F8580839}"/>
              </a:ext>
            </a:extLst>
          </p:cNvPr>
          <p:cNvSpPr/>
          <p:nvPr/>
        </p:nvSpPr>
        <p:spPr>
          <a:xfrm>
            <a:off x="2532516" y="3354790"/>
            <a:ext cx="3287304" cy="655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Products owing the domain data and applying security and governance applicable to the domain.</a:t>
            </a:r>
          </a:p>
        </p:txBody>
      </p:sp>
      <p:sp>
        <p:nvSpPr>
          <p:cNvPr id="54" name="Rectangle 53" descr="Workflow">
            <a:extLst>
              <a:ext uri="{FF2B5EF4-FFF2-40B4-BE49-F238E27FC236}">
                <a16:creationId xmlns:a16="http://schemas.microsoft.com/office/drawing/2014/main" id="{3D7F164D-4A2D-4E10-B6A4-6F9DF1B80022}"/>
              </a:ext>
            </a:extLst>
          </p:cNvPr>
          <p:cNvSpPr/>
          <p:nvPr/>
        </p:nvSpPr>
        <p:spPr>
          <a:xfrm>
            <a:off x="2510745" y="4107279"/>
            <a:ext cx="3287304" cy="483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Complex mechanics to ensure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Consistency of data 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1DF0E5-068E-402E-9722-5A166C4B4D56}"/>
              </a:ext>
            </a:extLst>
          </p:cNvPr>
          <p:cNvSpPr/>
          <p:nvPr/>
        </p:nvSpPr>
        <p:spPr>
          <a:xfrm>
            <a:off x="2510745" y="4765236"/>
            <a:ext cx="3287304" cy="70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Mesh is complex.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109CBA-78D4-4839-A121-D85B733BCEDB}"/>
              </a:ext>
            </a:extLst>
          </p:cNvPr>
          <p:cNvSpPr/>
          <p:nvPr/>
        </p:nvSpPr>
        <p:spPr>
          <a:xfrm>
            <a:off x="6715255" y="1704884"/>
            <a:ext cx="4078545" cy="4834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0" rtlCol="0" anchor="ctr"/>
          <a:lstStyle/>
          <a:p>
            <a:pPr fontAlgn="b"/>
            <a:r>
              <a:rPr lang="en-US" sz="1400" b="1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                  Data Fabric</a:t>
            </a:r>
            <a:endParaRPr lang="en-US" sz="14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EC45B7-186B-4CE4-AFA0-F139098C68B2}"/>
              </a:ext>
            </a:extLst>
          </p:cNvPr>
          <p:cNvSpPr/>
          <p:nvPr/>
        </p:nvSpPr>
        <p:spPr>
          <a:xfrm>
            <a:off x="6883884" y="2217263"/>
            <a:ext cx="3811451" cy="483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fontAlgn="b">
              <a:buFontTx/>
              <a:buNone/>
            </a:pP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Focus on data architecture, semantic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 algn="ctr" fontAlgn="b">
              <a:buFontTx/>
              <a:buNone/>
            </a:pPr>
            <a:r>
              <a:rPr lang="en-US" sz="1100" b="0" i="0" u="none" strike="noStrike" dirty="0">
                <a:solidFill>
                  <a:schemeClr val="tx1"/>
                </a:solidFill>
                <a:effectLst/>
              </a:rPr>
              <a:t>Consumption, through the wide use of Ontologies.</a:t>
            </a:r>
          </a:p>
        </p:txBody>
      </p:sp>
      <p:sp>
        <p:nvSpPr>
          <p:cNvPr id="47" name="Rectangle 46" descr="Continuous monitoring of data pipelines is needed to ensure accuracy of data at any given time in addition to building new pipelines.">
            <a:extLst>
              <a:ext uri="{FF2B5EF4-FFF2-40B4-BE49-F238E27FC236}">
                <a16:creationId xmlns:a16="http://schemas.microsoft.com/office/drawing/2014/main" id="{0084BD44-F45E-4D95-A555-4025DFCDA7BE}"/>
              </a:ext>
            </a:extLst>
          </p:cNvPr>
          <p:cNvSpPr/>
          <p:nvPr/>
        </p:nvSpPr>
        <p:spPr>
          <a:xfrm>
            <a:off x="6883875" y="2727377"/>
            <a:ext cx="3811452" cy="566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Unified governance layers.</a:t>
            </a:r>
          </a:p>
        </p:txBody>
      </p:sp>
      <p:sp>
        <p:nvSpPr>
          <p:cNvPr id="51" name="Rectangle 50" descr="Defined development stages for application features with frequent releases and deployments.">
            <a:extLst>
              <a:ext uri="{FF2B5EF4-FFF2-40B4-BE49-F238E27FC236}">
                <a16:creationId xmlns:a16="http://schemas.microsoft.com/office/drawing/2014/main" id="{BCA9F0A2-DB12-4B01-A8CC-A21A64E1467B}"/>
              </a:ext>
            </a:extLst>
          </p:cNvPr>
          <p:cNvSpPr/>
          <p:nvPr/>
        </p:nvSpPr>
        <p:spPr>
          <a:xfrm>
            <a:off x="6883885" y="3349802"/>
            <a:ext cx="3811439" cy="633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Focuses on a comprehensive Unified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Security model across the entire data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Ecosystem.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06613E-9DE4-4A15-9023-53619FC66758}"/>
              </a:ext>
            </a:extLst>
          </p:cNvPr>
          <p:cNvSpPr/>
          <p:nvPr/>
        </p:nvSpPr>
        <p:spPr>
          <a:xfrm>
            <a:off x="6883875" y="4047317"/>
            <a:ext cx="3811449" cy="483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Focused on enabling and ensuring trust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By applying automatic consistency.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11E9E8-3A9E-4C2D-A66D-79BA8825518E}"/>
              </a:ext>
            </a:extLst>
          </p:cNvPr>
          <p:cNvSpPr/>
          <p:nvPr/>
        </p:nvSpPr>
        <p:spPr>
          <a:xfrm>
            <a:off x="6883875" y="4765236"/>
            <a:ext cx="3811452" cy="70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By far simpler.</a:t>
            </a:r>
          </a:p>
        </p:txBody>
      </p:sp>
      <p:pic>
        <p:nvPicPr>
          <p:cNvPr id="118" name="Graphic 119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3DC33D2E-0782-4532-B47A-BE3EAD6A95B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9033" y="6348848"/>
            <a:ext cx="371371" cy="3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172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885B83-302F-4574-A426-F063F6EBCB4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8082" y="6217623"/>
            <a:ext cx="731695" cy="524800"/>
          </a:xfrm>
        </p:spPr>
        <p:txBody>
          <a:bodyPr>
            <a:normAutofit/>
          </a:bodyPr>
          <a:lstStyle/>
          <a:p>
            <a:fld id="{00000000-1234-1234-1234-123412341234}" type="slidenum">
              <a:rPr lang="en-GB" sz="1100" smtClean="0"/>
              <a:pPr/>
              <a:t>12</a:t>
            </a:fld>
            <a:endParaRPr lang="en-GB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8D231-B144-4E22-8528-8976D155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6" y="141737"/>
            <a:ext cx="11348678" cy="763600"/>
          </a:xfrm>
        </p:spPr>
        <p:txBody>
          <a:bodyPr>
            <a:normAutofit/>
          </a:bodyPr>
          <a:lstStyle/>
          <a:p>
            <a:r>
              <a:rPr lang="en-US" sz="2400" dirty="0"/>
              <a:t>Data Mesh Use Cases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7A0A25-C146-4C49-B1CE-1565A06C1B3D}"/>
              </a:ext>
            </a:extLst>
          </p:cNvPr>
          <p:cNvGrpSpPr/>
          <p:nvPr/>
        </p:nvGrpSpPr>
        <p:grpSpPr>
          <a:xfrm>
            <a:off x="207022" y="1323504"/>
            <a:ext cx="11837656" cy="220255"/>
            <a:chOff x="207022" y="2397850"/>
            <a:chExt cx="11837656" cy="22025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0D8C2E-7E87-4C39-835A-6A4D82EB18D3}"/>
                </a:ext>
              </a:extLst>
            </p:cNvPr>
            <p:cNvCxnSpPr>
              <a:cxnSpLocks/>
            </p:cNvCxnSpPr>
            <p:nvPr/>
          </p:nvCxnSpPr>
          <p:spPr>
            <a:xfrm>
              <a:off x="279678" y="2507977"/>
              <a:ext cx="11687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A832120-2AC4-471A-996D-2B4137E52B5D}"/>
                </a:ext>
              </a:extLst>
            </p:cNvPr>
            <p:cNvGrpSpPr/>
            <p:nvPr/>
          </p:nvGrpSpPr>
          <p:grpSpPr>
            <a:xfrm>
              <a:off x="207022" y="2397850"/>
              <a:ext cx="72656" cy="220255"/>
              <a:chOff x="207022" y="1219326"/>
              <a:chExt cx="72656" cy="51935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85324CA-34AA-4842-B047-C6E31BA38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678" y="1219326"/>
                <a:ext cx="0" cy="51935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36A6908-95A0-489A-A31C-B508F6C3B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350" y="1242933"/>
                <a:ext cx="0" cy="47213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FE40EB2-F18F-4FEC-B4AE-3FFF00AD02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022" y="1317764"/>
                <a:ext cx="0" cy="32247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127C93-570F-494A-AD90-D876B8480C7F}"/>
                </a:ext>
              </a:extLst>
            </p:cNvPr>
            <p:cNvGrpSpPr/>
            <p:nvPr/>
          </p:nvGrpSpPr>
          <p:grpSpPr>
            <a:xfrm flipH="1">
              <a:off x="11972022" y="2397850"/>
              <a:ext cx="72656" cy="220255"/>
              <a:chOff x="207022" y="1219326"/>
              <a:chExt cx="72656" cy="519351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B6F73C0-AF12-4CE0-9C0B-96E3A7EF0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678" y="1219326"/>
                <a:ext cx="0" cy="51935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B6B2538-FFB9-43F4-BD1A-73D06E664B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350" y="1242933"/>
                <a:ext cx="0" cy="47213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A1437E1-8854-44EE-B0ED-F4F34A0C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022" y="1317764"/>
                <a:ext cx="0" cy="32247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22E6646-F208-4C1D-A50E-F6471979A27D}"/>
              </a:ext>
            </a:extLst>
          </p:cNvPr>
          <p:cNvSpPr txBox="1"/>
          <p:nvPr/>
        </p:nvSpPr>
        <p:spPr>
          <a:xfrm flipH="1">
            <a:off x="1419282" y="1079827"/>
            <a:ext cx="9408374" cy="735747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  <a:lumOff val="1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n-lt"/>
              </a:rPr>
              <a:t>Data Mesh supports many different operational and analytical use cases, across multiple domains. Here are few examples.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A174460-DB16-499C-8856-8627177BCDA9}"/>
              </a:ext>
            </a:extLst>
          </p:cNvPr>
          <p:cNvSpPr/>
          <p:nvPr/>
        </p:nvSpPr>
        <p:spPr>
          <a:xfrm>
            <a:off x="3391694" y="1727293"/>
            <a:ext cx="8340366" cy="711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algn="just">
              <a:spcBef>
                <a:spcPts val="300"/>
              </a:spcBef>
              <a:spcAft>
                <a:spcPts val="300"/>
              </a:spcAft>
              <a:buClrTx/>
            </a:pPr>
            <a:r>
              <a:rPr lang="en-US" sz="1100" kern="1200" dirty="0">
                <a:solidFill>
                  <a:srgbClr val="000000"/>
                </a:solidFill>
                <a:latin typeface="Montserrat"/>
              </a:rPr>
              <a:t>to support customer care in reducing average handle time, increase first contact resolution, and improve customer satisfaction. A single view of the customer may also be deployed by marketing to predictive churn modeling or next-best-offer decisioning.</a:t>
            </a:r>
          </a:p>
        </p:txBody>
      </p:sp>
      <p:sp>
        <p:nvSpPr>
          <p:cNvPr id="86" name="Arrow: Pentagon 85">
            <a:extLst>
              <a:ext uri="{FF2B5EF4-FFF2-40B4-BE49-F238E27FC236}">
                <a16:creationId xmlns:a16="http://schemas.microsoft.com/office/drawing/2014/main" id="{3921A451-F9D9-48F9-90C1-1C388D408C95}"/>
              </a:ext>
            </a:extLst>
          </p:cNvPr>
          <p:cNvSpPr/>
          <p:nvPr/>
        </p:nvSpPr>
        <p:spPr>
          <a:xfrm>
            <a:off x="2154387" y="1881518"/>
            <a:ext cx="1413149" cy="403329"/>
          </a:xfrm>
          <a:prstGeom prst="homePlate">
            <a:avLst>
              <a:gd name="adj" fmla="val 25839"/>
            </a:avLst>
          </a:prstGeom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sz="1800" kern="12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1832817-E88B-4A59-9569-ED4A1DF7EEE9}"/>
              </a:ext>
            </a:extLst>
          </p:cNvPr>
          <p:cNvSpPr/>
          <p:nvPr/>
        </p:nvSpPr>
        <p:spPr>
          <a:xfrm>
            <a:off x="2860962" y="1727293"/>
            <a:ext cx="497665" cy="711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600" b="1" kern="1200" dirty="0">
                <a:solidFill>
                  <a:schemeClr val="accent1"/>
                </a:solidFill>
                <a:latin typeface="Montserrat"/>
              </a:rPr>
              <a:t>01</a:t>
            </a:r>
          </a:p>
        </p:txBody>
      </p:sp>
      <p:sp>
        <p:nvSpPr>
          <p:cNvPr id="110" name="Arrow: Pentagon 109">
            <a:extLst>
              <a:ext uri="{FF2B5EF4-FFF2-40B4-BE49-F238E27FC236}">
                <a16:creationId xmlns:a16="http://schemas.microsoft.com/office/drawing/2014/main" id="{034440BB-501C-4A7F-9F4C-6692355BAEDF}"/>
              </a:ext>
            </a:extLst>
          </p:cNvPr>
          <p:cNvSpPr/>
          <p:nvPr/>
        </p:nvSpPr>
        <p:spPr>
          <a:xfrm>
            <a:off x="397450" y="1727293"/>
            <a:ext cx="2309018" cy="711778"/>
          </a:xfrm>
          <a:prstGeom prst="homePlate">
            <a:avLst>
              <a:gd name="adj" fmla="val 25839"/>
            </a:avLst>
          </a:prstGeom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just"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Montserrat"/>
              </a:rPr>
              <a:t>Customer 360 View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174BD15-84F0-4F20-BDB1-8C23B6E95179}"/>
              </a:ext>
            </a:extLst>
          </p:cNvPr>
          <p:cNvSpPr/>
          <p:nvPr/>
        </p:nvSpPr>
        <p:spPr>
          <a:xfrm>
            <a:off x="3391694" y="2605691"/>
            <a:ext cx="8340366" cy="711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algn="just">
              <a:spcBef>
                <a:spcPts val="300"/>
              </a:spcBef>
              <a:spcAft>
                <a:spcPts val="300"/>
              </a:spcAft>
              <a:buClrTx/>
            </a:pPr>
            <a:r>
              <a:rPr lang="en-US" sz="1100" kern="1200" dirty="0">
                <a:solidFill>
                  <a:srgbClr val="000000"/>
                </a:solidFill>
                <a:latin typeface="Montserrat"/>
              </a:rPr>
              <a:t>to enable marketing teams, deliver the right campaign to the right customer, at the right time, and via the right channel.</a:t>
            </a:r>
          </a:p>
        </p:txBody>
      </p:sp>
      <p:sp>
        <p:nvSpPr>
          <p:cNvPr id="91" name="Arrow: Pentagon 90">
            <a:extLst>
              <a:ext uri="{FF2B5EF4-FFF2-40B4-BE49-F238E27FC236}">
                <a16:creationId xmlns:a16="http://schemas.microsoft.com/office/drawing/2014/main" id="{552A99C5-C7D7-414C-9E51-5A1851F7E599}"/>
              </a:ext>
            </a:extLst>
          </p:cNvPr>
          <p:cNvSpPr/>
          <p:nvPr/>
        </p:nvSpPr>
        <p:spPr>
          <a:xfrm>
            <a:off x="2154387" y="2759916"/>
            <a:ext cx="1413149" cy="403329"/>
          </a:xfrm>
          <a:prstGeom prst="homePlate">
            <a:avLst>
              <a:gd name="adj" fmla="val 25839"/>
            </a:avLst>
          </a:prstGeom>
          <a:solidFill>
            <a:schemeClr val="accent2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sz="1800" kern="12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D4E1396-846A-4E9D-857C-0E0AC3C30E02}"/>
              </a:ext>
            </a:extLst>
          </p:cNvPr>
          <p:cNvSpPr/>
          <p:nvPr/>
        </p:nvSpPr>
        <p:spPr>
          <a:xfrm>
            <a:off x="2860962" y="2605691"/>
            <a:ext cx="497665" cy="711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600" b="1" kern="1200" dirty="0">
                <a:solidFill>
                  <a:schemeClr val="accent2"/>
                </a:solidFill>
                <a:latin typeface="Montserrat"/>
              </a:rPr>
              <a:t>02</a:t>
            </a:r>
          </a:p>
        </p:txBody>
      </p:sp>
      <p:sp>
        <p:nvSpPr>
          <p:cNvPr id="111" name="Arrow: Pentagon 110">
            <a:extLst>
              <a:ext uri="{FF2B5EF4-FFF2-40B4-BE49-F238E27FC236}">
                <a16:creationId xmlns:a16="http://schemas.microsoft.com/office/drawing/2014/main" id="{AE9316AD-51D6-42D8-855E-9BA34C318C30}"/>
              </a:ext>
            </a:extLst>
          </p:cNvPr>
          <p:cNvSpPr/>
          <p:nvPr/>
        </p:nvSpPr>
        <p:spPr>
          <a:xfrm>
            <a:off x="383382" y="2605691"/>
            <a:ext cx="2309018" cy="711778"/>
          </a:xfrm>
          <a:prstGeom prst="homePlate">
            <a:avLst>
              <a:gd name="adj" fmla="val 25839"/>
            </a:avLst>
          </a:prstGeom>
          <a:solidFill>
            <a:schemeClr val="accent2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just"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Montserrat"/>
              </a:rPr>
              <a:t>      Hyper Segmentation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45BE87-ED21-42B9-BD15-A3C225D5EEAF}"/>
              </a:ext>
            </a:extLst>
          </p:cNvPr>
          <p:cNvSpPr/>
          <p:nvPr/>
        </p:nvSpPr>
        <p:spPr>
          <a:xfrm>
            <a:off x="3391694" y="3428205"/>
            <a:ext cx="8340366" cy="69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algn="just">
              <a:spcBef>
                <a:spcPts val="300"/>
              </a:spcBef>
              <a:spcAft>
                <a:spcPts val="300"/>
              </a:spcAft>
              <a:buClrTx/>
            </a:pPr>
            <a:r>
              <a:rPr lang="en-US" sz="1100" kern="1200" dirty="0">
                <a:solidFill>
                  <a:srgbClr val="000000"/>
                </a:solidFill>
                <a:latin typeface="Montserrat"/>
              </a:rPr>
              <a:t>to protect customer data by complying with ever-emerging regional data privacy laws, like VCDPA, prior to making it available to data consumers in the business domains.</a:t>
            </a:r>
          </a:p>
        </p:txBody>
      </p:sp>
      <p:sp>
        <p:nvSpPr>
          <p:cNvPr id="96" name="Arrow: Pentagon 95">
            <a:extLst>
              <a:ext uri="{FF2B5EF4-FFF2-40B4-BE49-F238E27FC236}">
                <a16:creationId xmlns:a16="http://schemas.microsoft.com/office/drawing/2014/main" id="{2951A370-158A-4584-B5FB-07C6E506A77D}"/>
              </a:ext>
            </a:extLst>
          </p:cNvPr>
          <p:cNvSpPr/>
          <p:nvPr/>
        </p:nvSpPr>
        <p:spPr>
          <a:xfrm>
            <a:off x="2154387" y="3638315"/>
            <a:ext cx="1413149" cy="403329"/>
          </a:xfrm>
          <a:prstGeom prst="homePlate">
            <a:avLst>
              <a:gd name="adj" fmla="val 25839"/>
            </a:avLst>
          </a:prstGeom>
          <a:solidFill>
            <a:schemeClr val="accent3">
              <a:lumMod val="75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sz="1800" kern="12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83A9592-9CB1-4E22-99D2-066DF29732E0}"/>
              </a:ext>
            </a:extLst>
          </p:cNvPr>
          <p:cNvSpPr/>
          <p:nvPr/>
        </p:nvSpPr>
        <p:spPr>
          <a:xfrm>
            <a:off x="2860962" y="3484089"/>
            <a:ext cx="497665" cy="711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600" b="1" kern="1200" dirty="0">
                <a:solidFill>
                  <a:schemeClr val="accent3">
                    <a:lumMod val="75000"/>
                  </a:schemeClr>
                </a:solidFill>
                <a:latin typeface="Montserrat"/>
              </a:rPr>
              <a:t>03</a:t>
            </a:r>
          </a:p>
        </p:txBody>
      </p:sp>
      <p:sp>
        <p:nvSpPr>
          <p:cNvPr id="112" name="Arrow: Pentagon 111">
            <a:extLst>
              <a:ext uri="{FF2B5EF4-FFF2-40B4-BE49-F238E27FC236}">
                <a16:creationId xmlns:a16="http://schemas.microsoft.com/office/drawing/2014/main" id="{E858E8B5-9249-4DCC-AE38-FCCBBAC0464A}"/>
              </a:ext>
            </a:extLst>
          </p:cNvPr>
          <p:cNvSpPr/>
          <p:nvPr/>
        </p:nvSpPr>
        <p:spPr>
          <a:xfrm>
            <a:off x="383382" y="3484088"/>
            <a:ext cx="2309018" cy="711778"/>
          </a:xfrm>
          <a:prstGeom prst="homePlate">
            <a:avLst>
              <a:gd name="adj" fmla="val 25839"/>
            </a:avLst>
          </a:prstGeom>
          <a:solidFill>
            <a:schemeClr val="accent3">
              <a:lumMod val="75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just"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Montserrat"/>
              </a:rPr>
              <a:t>Data Privacy </a:t>
            </a:r>
          </a:p>
          <a:p>
            <a:pPr algn="just"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Montserrat"/>
              </a:rPr>
              <a:t>Management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E88FD5-78E3-45FA-AE6C-EEBE31C7447A}"/>
              </a:ext>
            </a:extLst>
          </p:cNvPr>
          <p:cNvSpPr/>
          <p:nvPr/>
        </p:nvSpPr>
        <p:spPr>
          <a:xfrm>
            <a:off x="3391694" y="4362487"/>
            <a:ext cx="8340366" cy="711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algn="just">
              <a:spcBef>
                <a:spcPts val="300"/>
              </a:spcBef>
              <a:spcAft>
                <a:spcPts val="300"/>
              </a:spcAft>
              <a:buClrTx/>
            </a:pPr>
            <a:r>
              <a:rPr lang="en-US" sz="1100" kern="1200" dirty="0">
                <a:solidFill>
                  <a:srgbClr val="000000"/>
                </a:solidFill>
                <a:latin typeface="Montserrat"/>
              </a:rPr>
              <a:t>providing product teams with insights into edge device usage patterns, to continually improve product adoption and profitability.</a:t>
            </a:r>
          </a:p>
        </p:txBody>
      </p:sp>
      <p:sp>
        <p:nvSpPr>
          <p:cNvPr id="101" name="Arrow: Pentagon 100">
            <a:extLst>
              <a:ext uri="{FF2B5EF4-FFF2-40B4-BE49-F238E27FC236}">
                <a16:creationId xmlns:a16="http://schemas.microsoft.com/office/drawing/2014/main" id="{E4BAF768-AC3F-4B1B-94F0-F240DA3B5EDB}"/>
              </a:ext>
            </a:extLst>
          </p:cNvPr>
          <p:cNvSpPr/>
          <p:nvPr/>
        </p:nvSpPr>
        <p:spPr>
          <a:xfrm>
            <a:off x="2154387" y="4516712"/>
            <a:ext cx="1413149" cy="403329"/>
          </a:xfrm>
          <a:prstGeom prst="homePlate">
            <a:avLst>
              <a:gd name="adj" fmla="val 25839"/>
            </a:avLst>
          </a:prstGeom>
          <a:solidFill>
            <a:schemeClr val="accent4">
              <a:lumMod val="75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sz="1800" kern="12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8671153-3BB4-4C84-A58E-58528F2F63C7}"/>
              </a:ext>
            </a:extLst>
          </p:cNvPr>
          <p:cNvSpPr/>
          <p:nvPr/>
        </p:nvSpPr>
        <p:spPr>
          <a:xfrm>
            <a:off x="2860962" y="4362487"/>
            <a:ext cx="497665" cy="711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600" b="1" kern="1200" dirty="0">
                <a:solidFill>
                  <a:schemeClr val="accent4">
                    <a:lumMod val="75000"/>
                  </a:schemeClr>
                </a:solidFill>
                <a:latin typeface="Montserrat"/>
              </a:rPr>
              <a:t>04</a:t>
            </a:r>
          </a:p>
        </p:txBody>
      </p:sp>
      <p:sp>
        <p:nvSpPr>
          <p:cNvPr id="113" name="Arrow: Pentagon 112">
            <a:extLst>
              <a:ext uri="{FF2B5EF4-FFF2-40B4-BE49-F238E27FC236}">
                <a16:creationId xmlns:a16="http://schemas.microsoft.com/office/drawing/2014/main" id="{D13A6523-8922-48B9-ADC9-7DA1611F96BB}"/>
              </a:ext>
            </a:extLst>
          </p:cNvPr>
          <p:cNvSpPr/>
          <p:nvPr/>
        </p:nvSpPr>
        <p:spPr>
          <a:xfrm>
            <a:off x="383382" y="4362487"/>
            <a:ext cx="2309018" cy="711778"/>
          </a:xfrm>
          <a:prstGeom prst="homePlate">
            <a:avLst>
              <a:gd name="adj" fmla="val 25839"/>
            </a:avLst>
          </a:prstGeom>
          <a:solidFill>
            <a:schemeClr val="accent4">
              <a:lumMod val="75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Montserrat"/>
              </a:rPr>
              <a:t>IoT device monitoring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B3CBED1-114B-4BDA-87A9-E2CEF9C53440}"/>
              </a:ext>
            </a:extLst>
          </p:cNvPr>
          <p:cNvSpPr/>
          <p:nvPr/>
        </p:nvSpPr>
        <p:spPr>
          <a:xfrm>
            <a:off x="3391694" y="5240885"/>
            <a:ext cx="8340366" cy="711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algn="just">
              <a:spcBef>
                <a:spcPts val="300"/>
              </a:spcBef>
              <a:spcAft>
                <a:spcPts val="300"/>
              </a:spcAft>
              <a:buClrTx/>
            </a:pPr>
            <a:r>
              <a:rPr lang="en-US" sz="1100" kern="1200" dirty="0">
                <a:solidFill>
                  <a:srgbClr val="000000"/>
                </a:solidFill>
                <a:latin typeface="Montserrat"/>
              </a:rPr>
              <a:t>enabling domains to quickly provision quality, trusted data for their data analytics workloads.</a:t>
            </a:r>
          </a:p>
        </p:txBody>
      </p:sp>
      <p:sp>
        <p:nvSpPr>
          <p:cNvPr id="149" name="Arrow: Pentagon 148">
            <a:extLst>
              <a:ext uri="{FF2B5EF4-FFF2-40B4-BE49-F238E27FC236}">
                <a16:creationId xmlns:a16="http://schemas.microsoft.com/office/drawing/2014/main" id="{9125ADF6-B84C-4C4E-B1B4-DF02F092C66F}"/>
              </a:ext>
            </a:extLst>
          </p:cNvPr>
          <p:cNvSpPr/>
          <p:nvPr/>
        </p:nvSpPr>
        <p:spPr>
          <a:xfrm>
            <a:off x="2154387" y="5395110"/>
            <a:ext cx="1413149" cy="403329"/>
          </a:xfrm>
          <a:prstGeom prst="homePlate">
            <a:avLst>
              <a:gd name="adj" fmla="val 25839"/>
            </a:avLst>
          </a:prstGeom>
          <a:solidFill>
            <a:schemeClr val="accent5">
              <a:lumMod val="75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sz="1800" kern="12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5B568D5-7B3C-487C-A031-B0BB822AD1D8}"/>
              </a:ext>
            </a:extLst>
          </p:cNvPr>
          <p:cNvSpPr/>
          <p:nvPr/>
        </p:nvSpPr>
        <p:spPr>
          <a:xfrm>
            <a:off x="2860962" y="5240885"/>
            <a:ext cx="497665" cy="711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n-US" sz="1600" b="1" kern="1200" dirty="0">
                <a:solidFill>
                  <a:schemeClr val="accent5">
                    <a:lumMod val="75000"/>
                  </a:schemeClr>
                </a:solidFill>
                <a:latin typeface="Montserrat"/>
              </a:rPr>
              <a:t>05</a:t>
            </a:r>
          </a:p>
        </p:txBody>
      </p:sp>
      <p:sp>
        <p:nvSpPr>
          <p:cNvPr id="151" name="Arrow: Pentagon 150">
            <a:extLst>
              <a:ext uri="{FF2B5EF4-FFF2-40B4-BE49-F238E27FC236}">
                <a16:creationId xmlns:a16="http://schemas.microsoft.com/office/drawing/2014/main" id="{443CE73C-2236-4D43-B1E9-B241B8266ED1}"/>
              </a:ext>
            </a:extLst>
          </p:cNvPr>
          <p:cNvSpPr/>
          <p:nvPr/>
        </p:nvSpPr>
        <p:spPr>
          <a:xfrm>
            <a:off x="383382" y="5240885"/>
            <a:ext cx="2309018" cy="711778"/>
          </a:xfrm>
          <a:prstGeom prst="homePlate">
            <a:avLst>
              <a:gd name="adj" fmla="val 25839"/>
            </a:avLst>
          </a:prstGeom>
          <a:solidFill>
            <a:schemeClr val="accent5">
              <a:lumMod val="75000"/>
            </a:schemeClr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>
              <a:buClrTx/>
            </a:pPr>
            <a:r>
              <a:rPr lang="en-US" sz="1200" b="1" kern="1200" dirty="0">
                <a:solidFill>
                  <a:srgbClr val="FFFFFF"/>
                </a:solidFill>
                <a:latin typeface="Montserrat"/>
              </a:rPr>
              <a:t>Federated data preparation</a:t>
            </a:r>
          </a:p>
        </p:txBody>
      </p:sp>
      <p:pic>
        <p:nvPicPr>
          <p:cNvPr id="65" name="Graphic 119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01424A7D-340A-4F38-AEA3-1378D7F4F8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9033" y="6348848"/>
            <a:ext cx="371371" cy="3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186340-3245-BF11-6FC7-AD2E8F8D7A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E54AD-78EC-1BCE-A2C6-5560AC0D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4" y="170649"/>
            <a:ext cx="11338561" cy="763600"/>
          </a:xfrm>
        </p:spPr>
        <p:txBody>
          <a:bodyPr>
            <a:normAutofit/>
          </a:bodyPr>
          <a:lstStyle/>
          <a:p>
            <a:r>
              <a:rPr lang="en-US" sz="2400" dirty="0"/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C2351-4450-18CA-0D23-8208C609029A}"/>
              </a:ext>
            </a:extLst>
          </p:cNvPr>
          <p:cNvSpPr txBox="1"/>
          <p:nvPr/>
        </p:nvSpPr>
        <p:spPr>
          <a:xfrm>
            <a:off x="2" y="2166421"/>
            <a:ext cx="1012536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11C24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C24"/>
                </a:solidFill>
                <a:latin typeface="+mn-lt"/>
              </a:rPr>
              <a:t>Favor decentralized technologies.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11C24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C24"/>
                </a:solidFill>
                <a:latin typeface="+mn-lt"/>
              </a:rPr>
              <a:t>Data Mesh is a new paradigm for storing data at the edge, managed by domain experts who craft and maintain the data products.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11C24"/>
              </a:solidFill>
              <a:latin typeface="+mn-lt"/>
            </a:endParaRPr>
          </a:p>
          <a:p>
            <a:pPr algn="just"/>
            <a:endParaRPr lang="en-US" sz="1600" dirty="0">
              <a:solidFill>
                <a:srgbClr val="111C24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C24"/>
                </a:solidFill>
                <a:latin typeface="+mn-lt"/>
              </a:rPr>
              <a:t>Data Mesh benefits and challenges for enterprise  data management.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11C24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C24"/>
                </a:solidFill>
                <a:latin typeface="+mn-lt"/>
              </a:rPr>
              <a:t>It  allows business users and data scientist alike to access, analyze and operationalize business insights from virtually and data source, if any location, without intervention from expert data teams  </a:t>
            </a:r>
          </a:p>
        </p:txBody>
      </p:sp>
    </p:spTree>
    <p:extLst>
      <p:ext uri="{BB962C8B-B14F-4D97-AF65-F5344CB8AC3E}">
        <p14:creationId xmlns:p14="http://schemas.microsoft.com/office/powerpoint/2010/main" val="6071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F1A0-012A-49BD-B7EA-BAC9778C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67" y="-77393"/>
            <a:ext cx="5553177" cy="763600"/>
          </a:xfrm>
        </p:spPr>
        <p:txBody>
          <a:bodyPr wrap="none"/>
          <a:lstStyle/>
          <a:p>
            <a:r>
              <a:rPr lang="en-US" sz="6399" dirty="0">
                <a:gradFill>
                  <a:gsLst>
                    <a:gs pos="0">
                      <a:schemeClr val="accent6"/>
                    </a:gs>
                    <a:gs pos="2000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</a:rPr>
              <a:t>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313A7-3263-4AA0-A764-782170F69F0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85674" y="6214777"/>
            <a:ext cx="731695" cy="524800"/>
          </a:xfrm>
        </p:spPr>
        <p:txBody>
          <a:bodyPr/>
          <a:lstStyle/>
          <a:p>
            <a:fld id="{00000000-1234-1234-1234-123412341234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3FF077-8513-4500-AA01-357F29AB3B32}"/>
              </a:ext>
            </a:extLst>
          </p:cNvPr>
          <p:cNvGrpSpPr/>
          <p:nvPr/>
        </p:nvGrpSpPr>
        <p:grpSpPr>
          <a:xfrm>
            <a:off x="2207634" y="934408"/>
            <a:ext cx="9553307" cy="306618"/>
            <a:chOff x="2208481" y="1105496"/>
            <a:chExt cx="9553307" cy="3066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115652-CC11-483C-AD0D-EE7F7985ED57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81" y="1412114"/>
              <a:ext cx="955330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83000">
                    <a:schemeClr val="accent2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0903D3-7ECD-4EF4-B569-3EB549FD1F0D}"/>
                </a:ext>
              </a:extLst>
            </p:cNvPr>
            <p:cNvSpPr txBox="1"/>
            <p:nvPr/>
          </p:nvSpPr>
          <p:spPr>
            <a:xfrm>
              <a:off x="2208481" y="1105496"/>
              <a:ext cx="2196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IN" sz="1600" b="1" dirty="0">
                  <a:solidFill>
                    <a:schemeClr val="accent1"/>
                  </a:solidFill>
                  <a:latin typeface="+mn-lt"/>
                </a:rPr>
                <a:t>01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A57DF9-AF7F-4E36-9018-CF63F4D06185}"/>
                </a:ext>
              </a:extLst>
            </p:cNvPr>
            <p:cNvSpPr txBox="1"/>
            <p:nvPr/>
          </p:nvSpPr>
          <p:spPr>
            <a:xfrm>
              <a:off x="11029555" y="1174239"/>
              <a:ext cx="61555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accent1"/>
                  </a:solidFill>
                  <a:latin typeface="+mn-lt"/>
                </a:rPr>
                <a:t>Pg. No 03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97F1E7-FB43-4A05-9422-AC82D3F57E08}"/>
                </a:ext>
              </a:extLst>
            </p:cNvPr>
            <p:cNvSpPr txBox="1"/>
            <p:nvPr/>
          </p:nvSpPr>
          <p:spPr>
            <a:xfrm>
              <a:off x="2746495" y="1132173"/>
              <a:ext cx="189635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u="sng" dirty="0">
                  <a:solidFill>
                    <a:schemeClr val="accent1"/>
                  </a:solidFill>
                  <a:latin typeface="+mn-lt"/>
                </a:rPr>
                <a:t>What is a Data Mesh </a:t>
              </a:r>
              <a:endParaRPr lang="en-IN" sz="1400" u="sng" dirty="0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B3F0A1-3FF7-4BAE-A2D6-1C520C87C284}"/>
              </a:ext>
            </a:extLst>
          </p:cNvPr>
          <p:cNvGrpSpPr/>
          <p:nvPr/>
        </p:nvGrpSpPr>
        <p:grpSpPr>
          <a:xfrm>
            <a:off x="2207634" y="1384651"/>
            <a:ext cx="9553307" cy="306618"/>
            <a:chOff x="2208481" y="1611669"/>
            <a:chExt cx="9553307" cy="30661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CF8232F-FA28-4FE8-B662-D93978E47BE9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81" y="1918287"/>
              <a:ext cx="955330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83000">
                    <a:schemeClr val="accent2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A97928-54A3-4567-B53B-DBEB6A8EBCF8}"/>
                </a:ext>
              </a:extLst>
            </p:cNvPr>
            <p:cNvSpPr txBox="1"/>
            <p:nvPr/>
          </p:nvSpPr>
          <p:spPr>
            <a:xfrm>
              <a:off x="2208481" y="1611669"/>
              <a:ext cx="26129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IN" sz="1600" b="1" dirty="0">
                  <a:solidFill>
                    <a:schemeClr val="accent1"/>
                  </a:solidFill>
                  <a:latin typeface="+mn-lt"/>
                </a:rPr>
                <a:t>02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5A388D-4408-45F6-8F44-02D8AB5E39D3}"/>
                </a:ext>
              </a:extLst>
            </p:cNvPr>
            <p:cNvSpPr txBox="1"/>
            <p:nvPr/>
          </p:nvSpPr>
          <p:spPr>
            <a:xfrm>
              <a:off x="11023144" y="1657835"/>
              <a:ext cx="62837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accent1"/>
                  </a:solidFill>
                  <a:latin typeface="+mn-lt"/>
                </a:rPr>
                <a:t>Pg. No 04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EE6B9-3E78-45E5-9FA7-F5464E0A4DEC}"/>
                </a:ext>
              </a:extLst>
            </p:cNvPr>
            <p:cNvSpPr txBox="1"/>
            <p:nvPr/>
          </p:nvSpPr>
          <p:spPr>
            <a:xfrm>
              <a:off x="2725887" y="1626952"/>
              <a:ext cx="177452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u="sng" dirty="0">
                  <a:solidFill>
                    <a:schemeClr val="accent1"/>
                  </a:solidFill>
                  <a:latin typeface="+mn-lt"/>
                </a:rPr>
                <a:t> what is Data Fabric</a:t>
              </a:r>
              <a:endParaRPr lang="en-IN" sz="1400" u="sng" dirty="0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083159B-17C8-4846-BF86-B5D4FB8E66B7}"/>
              </a:ext>
            </a:extLst>
          </p:cNvPr>
          <p:cNvGrpSpPr/>
          <p:nvPr/>
        </p:nvGrpSpPr>
        <p:grpSpPr>
          <a:xfrm>
            <a:off x="2207568" y="2339291"/>
            <a:ext cx="9473701" cy="313374"/>
            <a:chOff x="2253637" y="2113506"/>
            <a:chExt cx="9473701" cy="15591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620F5C-8C07-4C07-A84F-E6FCBC3EF491}"/>
                </a:ext>
              </a:extLst>
            </p:cNvPr>
            <p:cNvSpPr txBox="1"/>
            <p:nvPr/>
          </p:nvSpPr>
          <p:spPr>
            <a:xfrm>
              <a:off x="2253637" y="2113506"/>
              <a:ext cx="286364" cy="1225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600" b="1" dirty="0">
                  <a:solidFill>
                    <a:schemeClr val="accent1"/>
                  </a:solidFill>
                  <a:latin typeface="+mn-lt"/>
                </a:rPr>
                <a:t>04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A6FB57-4D2A-4D96-B7BD-3B11EC86AAFF}"/>
                </a:ext>
              </a:extLst>
            </p:cNvPr>
            <p:cNvSpPr txBox="1"/>
            <p:nvPr/>
          </p:nvSpPr>
          <p:spPr>
            <a:xfrm>
              <a:off x="11086602" y="2174048"/>
              <a:ext cx="640736" cy="765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accent1"/>
                  </a:solidFill>
                  <a:latin typeface="+mn-lt"/>
                </a:rPr>
                <a:t>Pg. No 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B93B4D-509C-4861-9106-8784B9176D74}"/>
                </a:ext>
              </a:extLst>
            </p:cNvPr>
            <p:cNvSpPr txBox="1"/>
            <p:nvPr/>
          </p:nvSpPr>
          <p:spPr>
            <a:xfrm>
              <a:off x="2727259" y="2139992"/>
              <a:ext cx="2096728" cy="129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u="sng" dirty="0">
                  <a:solidFill>
                    <a:schemeClr val="accent1"/>
                  </a:solidFill>
                  <a:latin typeface="+mn-lt"/>
                </a:rPr>
                <a:t> Working of Data Mesh</a:t>
              </a:r>
              <a:endParaRPr lang="en-IN" sz="1400" u="sng" dirty="0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C0BA36C-D54F-4A45-A1A1-75FE5C80953E}"/>
              </a:ext>
            </a:extLst>
          </p:cNvPr>
          <p:cNvGrpSpPr/>
          <p:nvPr/>
        </p:nvGrpSpPr>
        <p:grpSpPr>
          <a:xfrm>
            <a:off x="2207634" y="3918966"/>
            <a:ext cx="9553307" cy="455228"/>
            <a:chOff x="2208481" y="4121049"/>
            <a:chExt cx="9553307" cy="45522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78F335-B753-4DBB-90EE-E9002B75AE8A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81" y="4449152"/>
              <a:ext cx="955330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83000">
                    <a:schemeClr val="accent2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97BC150-BAAF-40BB-B470-75045C381B24}"/>
                </a:ext>
              </a:extLst>
            </p:cNvPr>
            <p:cNvSpPr txBox="1"/>
            <p:nvPr/>
          </p:nvSpPr>
          <p:spPr>
            <a:xfrm>
              <a:off x="2208481" y="4121049"/>
              <a:ext cx="2855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600" b="1" dirty="0">
                  <a:solidFill>
                    <a:schemeClr val="accent1"/>
                  </a:solidFill>
                  <a:latin typeface="+mn-lt"/>
                </a:rPr>
                <a:t>07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00EB48-99CE-42F5-A376-90F48A80F166}"/>
                </a:ext>
              </a:extLst>
            </p:cNvPr>
            <p:cNvSpPr txBox="1"/>
            <p:nvPr/>
          </p:nvSpPr>
          <p:spPr>
            <a:xfrm>
              <a:off x="11056446" y="4199989"/>
              <a:ext cx="58990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accent1"/>
                  </a:solidFill>
                  <a:latin typeface="+mn-lt"/>
                </a:rPr>
                <a:t>Pg. No 10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3E6203-E8B5-4A41-AEB5-268F4543C333}"/>
                </a:ext>
              </a:extLst>
            </p:cNvPr>
            <p:cNvSpPr txBox="1"/>
            <p:nvPr/>
          </p:nvSpPr>
          <p:spPr>
            <a:xfrm>
              <a:off x="2494023" y="4145390"/>
              <a:ext cx="260145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     Data Mesh Components</a:t>
              </a:r>
              <a:endParaRPr lang="en-IN" sz="1400" dirty="0">
                <a:solidFill>
                  <a:schemeClr val="accent1"/>
                </a:solidFill>
                <a:latin typeface="+mn-lt"/>
              </a:endParaRPr>
            </a:p>
            <a:p>
              <a:pPr algn="just"/>
              <a:endParaRPr lang="en-IN" sz="1400" dirty="0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7CF9810-5203-4567-B89A-49C78045A942}"/>
              </a:ext>
            </a:extLst>
          </p:cNvPr>
          <p:cNvGrpSpPr/>
          <p:nvPr/>
        </p:nvGrpSpPr>
        <p:grpSpPr>
          <a:xfrm>
            <a:off x="2195688" y="4300048"/>
            <a:ext cx="9564596" cy="807445"/>
            <a:chOff x="2197192" y="4664095"/>
            <a:chExt cx="9564596" cy="47836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002949-FB57-446D-8F00-0F74296B7D95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81" y="4955325"/>
              <a:ext cx="955330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83000">
                    <a:schemeClr val="accent2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297ACA-B264-447C-97FC-47469D031EFC}"/>
                </a:ext>
              </a:extLst>
            </p:cNvPr>
            <p:cNvSpPr txBox="1"/>
            <p:nvPr/>
          </p:nvSpPr>
          <p:spPr>
            <a:xfrm>
              <a:off x="2197192" y="4759545"/>
              <a:ext cx="3749602" cy="382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+mn-lt"/>
                </a:rPr>
                <a:t>08     </a:t>
              </a:r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 Data Mesh VS Data Fabric</a:t>
              </a:r>
              <a:endParaRPr lang="en-IN" sz="1400" dirty="0">
                <a:solidFill>
                  <a:schemeClr val="accent1"/>
                </a:solidFill>
                <a:latin typeface="+mn-lt"/>
              </a:endParaRPr>
            </a:p>
            <a:p>
              <a:endParaRPr lang="en-IN" sz="1400" dirty="0">
                <a:solidFill>
                  <a:schemeClr val="accent1"/>
                </a:solidFill>
                <a:latin typeface="+mn-lt"/>
              </a:endParaRPr>
            </a:p>
            <a:p>
              <a:endParaRPr lang="en-IN" sz="1400" b="1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5B2CE06-DF7B-4831-919F-1C84928E60B2}"/>
                </a:ext>
              </a:extLst>
            </p:cNvPr>
            <p:cNvSpPr txBox="1"/>
            <p:nvPr/>
          </p:nvSpPr>
          <p:spPr>
            <a:xfrm>
              <a:off x="11109114" y="4787132"/>
              <a:ext cx="587022" cy="911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accent1"/>
                  </a:solidFill>
                  <a:latin typeface="+mn-lt"/>
                </a:rPr>
                <a:t>Pg. No 11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4F3303-2248-4808-B7C1-A68506A3FE32}"/>
                </a:ext>
              </a:extLst>
            </p:cNvPr>
            <p:cNvSpPr txBox="1"/>
            <p:nvPr/>
          </p:nvSpPr>
          <p:spPr>
            <a:xfrm>
              <a:off x="2746495" y="4664095"/>
              <a:ext cx="6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IN" sz="1400" dirty="0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F802D67-3374-4B6F-8FCB-60611098A94E}"/>
              </a:ext>
            </a:extLst>
          </p:cNvPr>
          <p:cNvGrpSpPr/>
          <p:nvPr/>
        </p:nvGrpSpPr>
        <p:grpSpPr>
          <a:xfrm>
            <a:off x="2207634" y="3302218"/>
            <a:ext cx="9553307" cy="498777"/>
            <a:chOff x="2207635" y="3169284"/>
            <a:chExt cx="9553307" cy="445951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9513970-2453-4214-A01F-92F845FA7A37}"/>
                </a:ext>
              </a:extLst>
            </p:cNvPr>
            <p:cNvCxnSpPr>
              <a:cxnSpLocks/>
            </p:cNvCxnSpPr>
            <p:nvPr/>
          </p:nvCxnSpPr>
          <p:spPr>
            <a:xfrm>
              <a:off x="2207635" y="3531307"/>
              <a:ext cx="955330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83000">
                    <a:schemeClr val="accent2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9C80FA-8A50-4B06-9A25-897A33E64D3C}"/>
                </a:ext>
              </a:extLst>
            </p:cNvPr>
            <p:cNvSpPr txBox="1"/>
            <p:nvPr/>
          </p:nvSpPr>
          <p:spPr>
            <a:xfrm>
              <a:off x="2207635" y="3169284"/>
              <a:ext cx="309787" cy="2201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600" b="1" dirty="0">
                  <a:solidFill>
                    <a:schemeClr val="accent1"/>
                  </a:solidFill>
                  <a:latin typeface="+mn-lt"/>
                </a:rPr>
                <a:t>06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D529B27-7771-40CE-A449-861A9934A1F6}"/>
                </a:ext>
              </a:extLst>
            </p:cNvPr>
            <p:cNvSpPr txBox="1"/>
            <p:nvPr/>
          </p:nvSpPr>
          <p:spPr>
            <a:xfrm>
              <a:off x="11063114" y="3325525"/>
              <a:ext cx="641646" cy="2751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accent1"/>
                  </a:solidFill>
                  <a:latin typeface="+mn-lt"/>
                </a:rPr>
                <a:t>Pg. No 09</a:t>
              </a:r>
            </a:p>
            <a:p>
              <a:pPr algn="ctr"/>
              <a:endParaRPr lang="en-IN" sz="1000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F10467-4F9E-48AF-8CC6-4443F75F2E8B}"/>
                </a:ext>
              </a:extLst>
            </p:cNvPr>
            <p:cNvSpPr txBox="1"/>
            <p:nvPr/>
          </p:nvSpPr>
          <p:spPr>
            <a:xfrm>
              <a:off x="2731912" y="3229984"/>
              <a:ext cx="2135220" cy="3852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400" u="sng" dirty="0">
                  <a:solidFill>
                    <a:schemeClr val="accent1"/>
                  </a:solidFill>
                  <a:latin typeface="+mn-lt"/>
                </a:rPr>
                <a:t>Data Mesh Architecture</a:t>
              </a:r>
              <a:endParaRPr lang="en-IN" sz="1400" u="sng" dirty="0">
                <a:solidFill>
                  <a:schemeClr val="accent1"/>
                </a:solidFill>
                <a:latin typeface="+mn-lt"/>
              </a:endParaRPr>
            </a:p>
            <a:p>
              <a:pPr algn="just"/>
              <a:endParaRPr lang="en-IN" sz="1400" dirty="0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6C1133-0FE9-1262-EDCF-EEB2D33A0B64}"/>
              </a:ext>
            </a:extLst>
          </p:cNvPr>
          <p:cNvGrpSpPr/>
          <p:nvPr/>
        </p:nvGrpSpPr>
        <p:grpSpPr>
          <a:xfrm>
            <a:off x="2164315" y="4868994"/>
            <a:ext cx="9638630" cy="576863"/>
            <a:chOff x="2208480" y="4664095"/>
            <a:chExt cx="9553308" cy="39463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83DA6B7-4016-E6D6-6FD7-4B00837DA9B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81" y="4955325"/>
              <a:ext cx="955330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83000">
                    <a:schemeClr val="accent2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DF9D210-CB7A-6B49-267A-71E29B0DE853}"/>
                </a:ext>
              </a:extLst>
            </p:cNvPr>
            <p:cNvSpPr txBox="1"/>
            <p:nvPr/>
          </p:nvSpPr>
          <p:spPr>
            <a:xfrm>
              <a:off x="2208480" y="4763959"/>
              <a:ext cx="3756221" cy="2947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+mn-lt"/>
                </a:rPr>
                <a:t> 09      </a:t>
              </a:r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Data</a:t>
              </a:r>
              <a:r>
                <a:rPr lang="en-US" sz="1400" b="1" dirty="0">
                  <a:solidFill>
                    <a:schemeClr val="accent1"/>
                  </a:solidFill>
                  <a:latin typeface="+mn-lt"/>
                </a:rPr>
                <a:t> </a:t>
              </a:r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Mesh</a:t>
              </a:r>
              <a:r>
                <a:rPr lang="en-US" sz="1400" b="1" dirty="0">
                  <a:solidFill>
                    <a:schemeClr val="accent1"/>
                  </a:solidFill>
                  <a:latin typeface="+mn-lt"/>
                </a:rPr>
                <a:t> </a:t>
              </a:r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Use</a:t>
              </a:r>
              <a:r>
                <a:rPr lang="en-US" sz="1400" b="1" dirty="0">
                  <a:solidFill>
                    <a:schemeClr val="accent1"/>
                  </a:solidFill>
                  <a:latin typeface="+mn-lt"/>
                </a:rPr>
                <a:t> </a:t>
              </a:r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Cases</a:t>
              </a:r>
              <a:endParaRPr lang="en-IN" sz="1400" dirty="0">
                <a:solidFill>
                  <a:schemeClr val="accent1"/>
                </a:solidFill>
                <a:latin typeface="+mn-lt"/>
              </a:endParaRPr>
            </a:p>
            <a:p>
              <a:endParaRPr lang="en-IN" sz="1400" b="1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A036B2-3F42-653C-9B5F-90B99F1FAA4D}"/>
                </a:ext>
              </a:extLst>
            </p:cNvPr>
            <p:cNvSpPr txBox="1"/>
            <p:nvPr/>
          </p:nvSpPr>
          <p:spPr>
            <a:xfrm>
              <a:off x="11051345" y="4764376"/>
              <a:ext cx="571974" cy="1052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accent1"/>
                  </a:solidFill>
                  <a:latin typeface="+mn-lt"/>
                </a:rPr>
                <a:t>Pg. No 12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1553932-FE21-E5F8-8CDC-AE21E5847751}"/>
                </a:ext>
              </a:extLst>
            </p:cNvPr>
            <p:cNvSpPr txBox="1"/>
            <p:nvPr/>
          </p:nvSpPr>
          <p:spPr>
            <a:xfrm>
              <a:off x="2746495" y="4664095"/>
              <a:ext cx="6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IN" sz="1400" dirty="0">
                <a:solidFill>
                  <a:schemeClr val="accent1"/>
                </a:solidFill>
                <a:latin typeface="+mn-lt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B8F891-51A7-3BC3-AA88-A7CB0A14BE30}"/>
              </a:ext>
            </a:extLst>
          </p:cNvPr>
          <p:cNvCxnSpPr>
            <a:cxnSpLocks/>
          </p:cNvCxnSpPr>
          <p:nvPr/>
        </p:nvCxnSpPr>
        <p:spPr>
          <a:xfrm>
            <a:off x="2656108" y="4121070"/>
            <a:ext cx="2322018" cy="22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F13E65-DA75-8041-AC15-672F6B2B9FAC}"/>
              </a:ext>
            </a:extLst>
          </p:cNvPr>
          <p:cNvCxnSpPr>
            <a:cxnSpLocks/>
          </p:cNvCxnSpPr>
          <p:nvPr/>
        </p:nvCxnSpPr>
        <p:spPr>
          <a:xfrm>
            <a:off x="2681256" y="4661566"/>
            <a:ext cx="2413376" cy="11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7C9455-05E5-7A1E-5425-4EA1A0CB719F}"/>
              </a:ext>
            </a:extLst>
          </p:cNvPr>
          <p:cNvCxnSpPr/>
          <p:nvPr/>
        </p:nvCxnSpPr>
        <p:spPr>
          <a:xfrm>
            <a:off x="4318782" y="5329337"/>
            <a:ext cx="0" cy="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779DF24-E019-8BB8-D7E3-3FD262B8EF6A}"/>
              </a:ext>
            </a:extLst>
          </p:cNvPr>
          <p:cNvCxnSpPr>
            <a:cxnSpLocks/>
          </p:cNvCxnSpPr>
          <p:nvPr/>
        </p:nvCxnSpPr>
        <p:spPr>
          <a:xfrm>
            <a:off x="2697144" y="5174901"/>
            <a:ext cx="2044189" cy="40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1625BE8-EAAD-2AC1-BAE9-DD68621D1F0E}"/>
              </a:ext>
            </a:extLst>
          </p:cNvPr>
          <p:cNvGrpSpPr/>
          <p:nvPr/>
        </p:nvGrpSpPr>
        <p:grpSpPr>
          <a:xfrm>
            <a:off x="2240845" y="1734589"/>
            <a:ext cx="9638629" cy="545105"/>
            <a:chOff x="2208481" y="4664095"/>
            <a:chExt cx="9553307" cy="372904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84F32B4-E7A7-2DC4-5F22-86C080241A93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81" y="4955325"/>
              <a:ext cx="955330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83000">
                    <a:schemeClr val="accent2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3478584-4835-6E3B-D392-8F6960C9F397}"/>
                </a:ext>
              </a:extLst>
            </p:cNvPr>
            <p:cNvSpPr txBox="1"/>
            <p:nvPr/>
          </p:nvSpPr>
          <p:spPr>
            <a:xfrm>
              <a:off x="2208481" y="4742233"/>
              <a:ext cx="3756221" cy="2947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+mn-lt"/>
                </a:rPr>
                <a:t>03</a:t>
              </a:r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      Data</a:t>
              </a:r>
              <a:r>
                <a:rPr lang="en-US" sz="1400" b="1" dirty="0">
                  <a:solidFill>
                    <a:schemeClr val="accent1"/>
                  </a:solidFill>
                  <a:latin typeface="+mn-lt"/>
                </a:rPr>
                <a:t> </a:t>
              </a:r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Mesh</a:t>
              </a:r>
              <a:r>
                <a:rPr lang="en-US" sz="1400" b="1" dirty="0">
                  <a:solidFill>
                    <a:schemeClr val="accent1"/>
                  </a:solidFill>
                  <a:latin typeface="+mn-lt"/>
                </a:rPr>
                <a:t> </a:t>
              </a:r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Benefits</a:t>
              </a:r>
              <a:endParaRPr lang="en-IN" sz="1400" dirty="0">
                <a:solidFill>
                  <a:schemeClr val="accent1"/>
                </a:solidFill>
                <a:latin typeface="+mn-lt"/>
              </a:endParaRPr>
            </a:p>
            <a:p>
              <a:endParaRPr lang="en-IN" sz="1400" b="1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15B4675-B543-0BEC-862D-AB99654B47C8}"/>
                </a:ext>
              </a:extLst>
            </p:cNvPr>
            <p:cNvSpPr txBox="1"/>
            <p:nvPr/>
          </p:nvSpPr>
          <p:spPr>
            <a:xfrm>
              <a:off x="10941461" y="4764375"/>
              <a:ext cx="611410" cy="1052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accent1"/>
                  </a:solidFill>
                  <a:latin typeface="+mn-lt"/>
                </a:rPr>
                <a:t>Pg. No 05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C8FD8A4-2A5F-A6D9-E41F-DD83DBEE1B1E}"/>
                </a:ext>
              </a:extLst>
            </p:cNvPr>
            <p:cNvSpPr txBox="1"/>
            <p:nvPr/>
          </p:nvSpPr>
          <p:spPr>
            <a:xfrm>
              <a:off x="2746495" y="4664095"/>
              <a:ext cx="6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IN" sz="1400" dirty="0">
                <a:solidFill>
                  <a:schemeClr val="accent1"/>
                </a:solidFill>
                <a:latin typeface="+mn-lt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559B23-1319-472E-F33E-5D1A35D26925}"/>
              </a:ext>
            </a:extLst>
          </p:cNvPr>
          <p:cNvCxnSpPr/>
          <p:nvPr/>
        </p:nvCxnSpPr>
        <p:spPr>
          <a:xfrm>
            <a:off x="2252134" y="2647758"/>
            <a:ext cx="971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87870DE-5DDD-D806-FA9D-39F0A022A572}"/>
              </a:ext>
            </a:extLst>
          </p:cNvPr>
          <p:cNvGrpSpPr/>
          <p:nvPr/>
        </p:nvGrpSpPr>
        <p:grpSpPr>
          <a:xfrm>
            <a:off x="2135867" y="2609160"/>
            <a:ext cx="9638629" cy="642314"/>
            <a:chOff x="2208481" y="4664095"/>
            <a:chExt cx="9553307" cy="334814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219C3D5-42F1-7429-0EC0-C0512B645AFF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81" y="4955325"/>
              <a:ext cx="955330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83000">
                    <a:schemeClr val="accent2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EE5710F-4E5C-A79D-0D05-BB8B929CEFDB}"/>
                </a:ext>
              </a:extLst>
            </p:cNvPr>
            <p:cNvSpPr txBox="1"/>
            <p:nvPr/>
          </p:nvSpPr>
          <p:spPr>
            <a:xfrm>
              <a:off x="2217424" y="4774304"/>
              <a:ext cx="3767407" cy="2246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+mn-lt"/>
                </a:rPr>
                <a:t>  05</a:t>
              </a:r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      Principle of Data Mesh</a:t>
              </a:r>
              <a:endParaRPr lang="en-IN" sz="1400" dirty="0">
                <a:solidFill>
                  <a:schemeClr val="accent1"/>
                </a:solidFill>
                <a:latin typeface="+mn-lt"/>
              </a:endParaRPr>
            </a:p>
            <a:p>
              <a:endParaRPr lang="en-IN" sz="1400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CC8F4F8-A49E-F7A3-9360-C678EA29217D}"/>
                </a:ext>
              </a:extLst>
            </p:cNvPr>
            <p:cNvSpPr txBox="1"/>
            <p:nvPr/>
          </p:nvSpPr>
          <p:spPr>
            <a:xfrm>
              <a:off x="11045508" y="4818771"/>
              <a:ext cx="611410" cy="802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accent1"/>
                  </a:solidFill>
                  <a:latin typeface="+mn-lt"/>
                </a:rPr>
                <a:t>Pg. No 07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971371B-B936-EC58-11A1-5EFF52DF6638}"/>
                </a:ext>
              </a:extLst>
            </p:cNvPr>
            <p:cNvSpPr txBox="1"/>
            <p:nvPr/>
          </p:nvSpPr>
          <p:spPr>
            <a:xfrm>
              <a:off x="2746495" y="4664095"/>
              <a:ext cx="6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IN" sz="1400" dirty="0">
                <a:solidFill>
                  <a:schemeClr val="accent1"/>
                </a:solidFill>
                <a:latin typeface="+mn-lt"/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486533-637F-11B8-DEDF-CD97E92174A9}"/>
              </a:ext>
            </a:extLst>
          </p:cNvPr>
          <p:cNvCxnSpPr/>
          <p:nvPr/>
        </p:nvCxnSpPr>
        <p:spPr>
          <a:xfrm>
            <a:off x="2745647" y="2033381"/>
            <a:ext cx="1896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81632A-A5F7-03F4-AAB1-296D7C3048FC}"/>
              </a:ext>
            </a:extLst>
          </p:cNvPr>
          <p:cNvCxnSpPr/>
          <p:nvPr/>
        </p:nvCxnSpPr>
        <p:spPr>
          <a:xfrm>
            <a:off x="2693352" y="3094768"/>
            <a:ext cx="2094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4AD72D8-AC0A-972C-EB89-7DE048C5833D}"/>
              </a:ext>
            </a:extLst>
          </p:cNvPr>
          <p:cNvGrpSpPr/>
          <p:nvPr/>
        </p:nvGrpSpPr>
        <p:grpSpPr>
          <a:xfrm>
            <a:off x="2182191" y="5356889"/>
            <a:ext cx="9638630" cy="568361"/>
            <a:chOff x="2208480" y="4664095"/>
            <a:chExt cx="9553308" cy="31708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FAB93D9-D843-735D-9005-F278B8B07483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81" y="4955325"/>
              <a:ext cx="955330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/>
                  </a:gs>
                  <a:gs pos="83000">
                    <a:schemeClr val="accent2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C211CE4-E72B-26A5-A0B2-DE64CCC72065}"/>
                </a:ext>
              </a:extLst>
            </p:cNvPr>
            <p:cNvSpPr txBox="1"/>
            <p:nvPr/>
          </p:nvSpPr>
          <p:spPr>
            <a:xfrm>
              <a:off x="2208480" y="4740791"/>
              <a:ext cx="3756221" cy="2403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+mn-lt"/>
                </a:rPr>
                <a:t> 10      </a:t>
              </a:r>
              <a:r>
                <a:rPr lang="en-US" sz="1400" dirty="0">
                  <a:solidFill>
                    <a:schemeClr val="accent1"/>
                  </a:solidFill>
                  <a:latin typeface="+mn-lt"/>
                </a:rPr>
                <a:t>Summary</a:t>
              </a:r>
              <a:endParaRPr lang="en-IN" sz="1400" dirty="0">
                <a:solidFill>
                  <a:schemeClr val="accent1"/>
                </a:solidFill>
                <a:latin typeface="+mn-lt"/>
              </a:endParaRPr>
            </a:p>
            <a:p>
              <a:endParaRPr lang="en-IN" sz="1400" b="1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B6A451B-73F6-5D87-DD42-D931E81BF1CC}"/>
                </a:ext>
              </a:extLst>
            </p:cNvPr>
            <p:cNvSpPr txBox="1"/>
            <p:nvPr/>
          </p:nvSpPr>
          <p:spPr>
            <a:xfrm>
              <a:off x="11042164" y="4779821"/>
              <a:ext cx="581155" cy="858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accent1"/>
                  </a:solidFill>
                  <a:latin typeface="+mn-lt"/>
                </a:rPr>
                <a:t>Pg. No 13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C1E4744-D60E-066E-683A-B1F9E6EC3116}"/>
                </a:ext>
              </a:extLst>
            </p:cNvPr>
            <p:cNvSpPr txBox="1"/>
            <p:nvPr/>
          </p:nvSpPr>
          <p:spPr>
            <a:xfrm>
              <a:off x="2746495" y="4664095"/>
              <a:ext cx="6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IN" sz="1400" dirty="0">
                <a:solidFill>
                  <a:schemeClr val="accent1"/>
                </a:solidFill>
                <a:latin typeface="+mn-lt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BDB8AC-4BBC-CCCA-2E9C-632AC5FE3700}"/>
              </a:ext>
            </a:extLst>
          </p:cNvPr>
          <p:cNvCxnSpPr>
            <a:cxnSpLocks/>
          </p:cNvCxnSpPr>
          <p:nvPr/>
        </p:nvCxnSpPr>
        <p:spPr>
          <a:xfrm flipV="1">
            <a:off x="2704674" y="5673160"/>
            <a:ext cx="1002302" cy="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6731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4647B-E950-A179-7562-22D7B662B6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C0BDDF-85F4-D66E-3575-4A467185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4" y="156581"/>
            <a:ext cx="11348678" cy="763600"/>
          </a:xfrm>
        </p:spPr>
        <p:txBody>
          <a:bodyPr>
            <a:normAutofit/>
          </a:bodyPr>
          <a:lstStyle/>
          <a:p>
            <a:r>
              <a:rPr lang="en-US" sz="2400" dirty="0"/>
              <a:t>What is Data Mesh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1FB74-6AE1-7D7B-66CD-CC5B992F871D}"/>
              </a:ext>
            </a:extLst>
          </p:cNvPr>
          <p:cNvSpPr txBox="1"/>
          <p:nvPr/>
        </p:nvSpPr>
        <p:spPr>
          <a:xfrm>
            <a:off x="484653" y="665824"/>
            <a:ext cx="11179276" cy="5323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IN" sz="1600" dirty="0">
              <a:solidFill>
                <a:srgbClr val="3B3835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solidFill>
                  <a:srgbClr val="3B3835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1600" dirty="0">
                <a:solidFill>
                  <a:srgbClr val="3B3835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he Data Mesh is a new architectural paradigm for data management .</a:t>
            </a:r>
            <a:endParaRPr lang="en-IN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solidFill>
                  <a:srgbClr val="3B3835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Proposed by the consultant </a:t>
            </a:r>
            <a:r>
              <a:rPr lang="en-IN" sz="1600" dirty="0" err="1">
                <a:solidFill>
                  <a:srgbClr val="3B3835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Zhamak</a:t>
            </a:r>
            <a:r>
              <a:rPr lang="en-IN" sz="1600" dirty="0">
                <a:solidFill>
                  <a:srgbClr val="3B3835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 err="1">
                <a:solidFill>
                  <a:srgbClr val="3B3835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Dehghani</a:t>
            </a:r>
            <a:r>
              <a:rPr lang="en-IN" sz="1600" dirty="0">
                <a:solidFill>
                  <a:srgbClr val="3B3835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in 2019 .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Based on the concepts of distributed system </a:t>
            </a:r>
            <a:r>
              <a:rPr lang="en-IN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architectures.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Serve autonomous, domain-oriented teams.</a:t>
            </a:r>
            <a:endParaRPr lang="en-IN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Designed to address the historical failures of monolithic data architectures.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Manage autonomous interoperable data products(code, data, policy as one unit).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Data mesh is a new approach based on a modern, distributed architecture for analytical data management.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 main objective of data mesh is to eliminate the challenges of data availability at scale.</a:t>
            </a:r>
          </a:p>
          <a:p>
            <a:pPr algn="just">
              <a:lnSpc>
                <a:spcPct val="150000"/>
              </a:lnSpc>
            </a:pPr>
            <a:endParaRPr lang="en-IN" sz="16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6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IN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186340-3245-BF11-6FC7-AD2E8F8D7A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E54AD-78EC-1BCE-A2C6-5560AC0D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4" y="170649"/>
            <a:ext cx="11338561" cy="763600"/>
          </a:xfrm>
        </p:spPr>
        <p:txBody>
          <a:bodyPr>
            <a:normAutofit/>
          </a:bodyPr>
          <a:lstStyle/>
          <a:p>
            <a:r>
              <a:rPr lang="en-US" sz="2400" dirty="0"/>
              <a:t>Data Fabric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C2351-4450-18CA-0D23-8208C609029A}"/>
              </a:ext>
            </a:extLst>
          </p:cNvPr>
          <p:cNvSpPr txBox="1"/>
          <p:nvPr/>
        </p:nvSpPr>
        <p:spPr>
          <a:xfrm>
            <a:off x="33869" y="1771306"/>
            <a:ext cx="115033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11C24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C24"/>
                </a:solidFill>
                <a:latin typeface="+mn-lt"/>
              </a:rPr>
              <a:t>Data Fabric democratizes data access across the enterprise, at scale.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11C24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C24"/>
                </a:solidFill>
                <a:latin typeface="+mn-lt"/>
              </a:rPr>
              <a:t>It can be processed, managed and stored as it moves within the data fabric.</a:t>
            </a:r>
          </a:p>
          <a:p>
            <a:pPr algn="just"/>
            <a:endParaRPr lang="en-US" sz="1600" dirty="0">
              <a:solidFill>
                <a:srgbClr val="111C24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C24"/>
                </a:solidFill>
                <a:latin typeface="+mn-lt"/>
              </a:rPr>
              <a:t>It is designed to help organizations solve complex data problems and use cases by managing their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11C24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C24"/>
                </a:solidFill>
                <a:latin typeface="+mn-lt"/>
              </a:rPr>
              <a:t>Data Fabric combines key data management technologies.</a:t>
            </a:r>
          </a:p>
          <a:p>
            <a:pPr algn="just"/>
            <a:endParaRPr lang="en-US" sz="1600" dirty="0">
              <a:solidFill>
                <a:srgbClr val="111C24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C24"/>
                </a:solidFill>
                <a:latin typeface="+mn-lt"/>
              </a:rPr>
              <a:t>It delivers integrated data to all data consumers.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11C24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11C24"/>
                </a:solidFill>
                <a:latin typeface="+mn-lt"/>
              </a:rPr>
              <a:t>It can provide a catalog of consistent data services private and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28467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7D38BE-982E-19C9-22EF-70E4DC893C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GB" smtClean="0"/>
              <a:pPr algn="ctr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1638A-F46C-3E44-ADD6-A4D78013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900"/>
            <a:ext cx="11344135" cy="763600"/>
          </a:xfrm>
        </p:spPr>
        <p:txBody>
          <a:bodyPr>
            <a:normAutofit/>
          </a:bodyPr>
          <a:lstStyle/>
          <a:p>
            <a:r>
              <a:rPr lang="en-US" sz="2400" dirty="0"/>
              <a:t>Data Mesh Benefits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C62F9-F126-906B-09DB-0C6882F18AC3}"/>
              </a:ext>
            </a:extLst>
          </p:cNvPr>
          <p:cNvSpPr txBox="1"/>
          <p:nvPr/>
        </p:nvSpPr>
        <p:spPr>
          <a:xfrm>
            <a:off x="0" y="1726097"/>
            <a:ext cx="1082604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Business Agility and Scalability.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Platform Connectivity and Data Security.</a:t>
            </a:r>
          </a:p>
          <a:p>
            <a:pPr algn="just"/>
            <a:endParaRPr lang="en-US" sz="16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Faster Access and Accurate Data Delivery.</a:t>
            </a:r>
          </a:p>
          <a:p>
            <a:pPr algn="just"/>
            <a:endParaRPr lang="en-US" sz="16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Flexibility and Independence.</a:t>
            </a:r>
          </a:p>
          <a:p>
            <a:pPr algn="just"/>
            <a:endParaRPr lang="en-US" sz="16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Robust Data Governance for End-to-End Compliance.</a:t>
            </a:r>
          </a:p>
          <a:p>
            <a:pPr algn="just"/>
            <a:endParaRPr lang="en-US" sz="16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Cross-Functional Teams for improved Transparency.</a:t>
            </a:r>
            <a:endParaRPr lang="en-IN" sz="1600" dirty="0">
              <a:latin typeface="+mn-lt"/>
            </a:endParaRPr>
          </a:p>
          <a:p>
            <a:pPr algn="just"/>
            <a:endParaRPr lang="en-IN" sz="1600" dirty="0">
              <a:latin typeface="+mn-lt"/>
            </a:endParaRPr>
          </a:p>
          <a:p>
            <a:pPr algn="just"/>
            <a:endParaRPr lang="en-IN" sz="1600" dirty="0">
              <a:latin typeface="+mn-lt"/>
            </a:endParaRPr>
          </a:p>
          <a:p>
            <a:pPr algn="just"/>
            <a:endParaRPr lang="en-IN" sz="1600" dirty="0">
              <a:latin typeface="+mn-lt"/>
            </a:endParaRPr>
          </a:p>
          <a:p>
            <a:pPr algn="just"/>
            <a:endParaRPr lang="en-IN" sz="1600" dirty="0">
              <a:latin typeface="+mn-lt"/>
            </a:endParaRPr>
          </a:p>
          <a:p>
            <a:pPr algn="just"/>
            <a:endParaRPr lang="en-US" sz="1600" dirty="0">
              <a:latin typeface="+mn-lt"/>
            </a:endParaRPr>
          </a:p>
          <a:p>
            <a:pPr algn="just"/>
            <a:endParaRPr lang="en-I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496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B0485-5C06-A3A6-2FC3-5F7254049DC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26018" y="6169860"/>
            <a:ext cx="731695" cy="524800"/>
          </a:xfrm>
        </p:spPr>
        <p:txBody>
          <a:bodyPr/>
          <a:lstStyle/>
          <a:p>
            <a:fld id="{00000000-1234-1234-1234-12341234123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7E78F5-989E-9296-194B-E14EA911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91" y="181938"/>
            <a:ext cx="11335354" cy="763600"/>
          </a:xfrm>
        </p:spPr>
        <p:txBody>
          <a:bodyPr>
            <a:normAutofit/>
          </a:bodyPr>
          <a:lstStyle/>
          <a:p>
            <a:r>
              <a:rPr lang="en-US" sz="2400" dirty="0"/>
              <a:t>Working of Data Mesh</a:t>
            </a:r>
            <a:endParaRPr lang="en-IN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478E9E-AA2D-C4B8-46F2-789A44E1D74F}"/>
              </a:ext>
            </a:extLst>
          </p:cNvPr>
          <p:cNvSpPr/>
          <p:nvPr/>
        </p:nvSpPr>
        <p:spPr>
          <a:xfrm>
            <a:off x="1490872" y="1160171"/>
            <a:ext cx="675861" cy="6493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C45EAD-754C-D7B0-1C2C-F16E36C9CC0D}"/>
              </a:ext>
            </a:extLst>
          </p:cNvPr>
          <p:cNvSpPr/>
          <p:nvPr/>
        </p:nvSpPr>
        <p:spPr>
          <a:xfrm>
            <a:off x="1465950" y="2237362"/>
            <a:ext cx="675861" cy="6493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4FA920-75A6-3B58-88EF-A4851B37D0E2}"/>
              </a:ext>
            </a:extLst>
          </p:cNvPr>
          <p:cNvSpPr/>
          <p:nvPr/>
        </p:nvSpPr>
        <p:spPr>
          <a:xfrm>
            <a:off x="1490872" y="3356926"/>
            <a:ext cx="675861" cy="6493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117765-88CA-3D7E-7CB7-552F355AA59B}"/>
              </a:ext>
            </a:extLst>
          </p:cNvPr>
          <p:cNvSpPr/>
          <p:nvPr/>
        </p:nvSpPr>
        <p:spPr>
          <a:xfrm>
            <a:off x="1438034" y="4399725"/>
            <a:ext cx="731695" cy="7216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A8BD50-B489-D9EF-2A68-70D919CBE41F}"/>
              </a:ext>
            </a:extLst>
          </p:cNvPr>
          <p:cNvSpPr/>
          <p:nvPr/>
        </p:nvSpPr>
        <p:spPr>
          <a:xfrm>
            <a:off x="9570776" y="1147579"/>
            <a:ext cx="675861" cy="6493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65933B-5B71-ACDC-8CBE-29F965F1EF99}"/>
              </a:ext>
            </a:extLst>
          </p:cNvPr>
          <p:cNvSpPr/>
          <p:nvPr/>
        </p:nvSpPr>
        <p:spPr>
          <a:xfrm>
            <a:off x="9544266" y="2243182"/>
            <a:ext cx="675861" cy="6493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B36F1-DA2F-69EE-D29B-2E030D9C3E4C}"/>
              </a:ext>
            </a:extLst>
          </p:cNvPr>
          <p:cNvSpPr/>
          <p:nvPr/>
        </p:nvSpPr>
        <p:spPr>
          <a:xfrm>
            <a:off x="9544267" y="3313920"/>
            <a:ext cx="675861" cy="6493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94CDE3-EC2D-A84D-D504-33DBAADAD011}"/>
              </a:ext>
            </a:extLst>
          </p:cNvPr>
          <p:cNvSpPr/>
          <p:nvPr/>
        </p:nvSpPr>
        <p:spPr>
          <a:xfrm>
            <a:off x="9560548" y="4358438"/>
            <a:ext cx="731695" cy="6501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63845B-7170-BC22-76E3-FD597E72554B}"/>
              </a:ext>
            </a:extLst>
          </p:cNvPr>
          <p:cNvSpPr/>
          <p:nvPr/>
        </p:nvSpPr>
        <p:spPr>
          <a:xfrm>
            <a:off x="6016270" y="1612170"/>
            <a:ext cx="1357954" cy="256329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00904A-424E-55E6-3316-ACCB6BAAFB89}"/>
              </a:ext>
            </a:extLst>
          </p:cNvPr>
          <p:cNvSpPr/>
          <p:nvPr/>
        </p:nvSpPr>
        <p:spPr>
          <a:xfrm>
            <a:off x="6164528" y="1746452"/>
            <a:ext cx="940110" cy="1186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7BB6F-E54B-D549-528B-EF46824CA4CE}"/>
              </a:ext>
            </a:extLst>
          </p:cNvPr>
          <p:cNvSpPr/>
          <p:nvPr/>
        </p:nvSpPr>
        <p:spPr>
          <a:xfrm>
            <a:off x="6153239" y="3154017"/>
            <a:ext cx="940110" cy="47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Virtual Data Warehouse</a:t>
            </a:r>
            <a:endParaRPr lang="en-IN" sz="1000" dirty="0"/>
          </a:p>
        </p:txBody>
      </p:sp>
      <p:pic>
        <p:nvPicPr>
          <p:cNvPr id="18" name="Graphic 17" descr="Database outline">
            <a:extLst>
              <a:ext uri="{FF2B5EF4-FFF2-40B4-BE49-F238E27FC236}">
                <a16:creationId xmlns:a16="http://schemas.microsoft.com/office/drawing/2014/main" id="{C006C55B-9107-0894-3124-9700A423E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1873" y="1870600"/>
            <a:ext cx="763600" cy="7636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D5E838-08B0-90EC-7809-BC2CAF99FF62}"/>
              </a:ext>
            </a:extLst>
          </p:cNvPr>
          <p:cNvSpPr/>
          <p:nvPr/>
        </p:nvSpPr>
        <p:spPr>
          <a:xfrm>
            <a:off x="8844606" y="1843651"/>
            <a:ext cx="2372139" cy="28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Analytics Application</a:t>
            </a:r>
            <a:endParaRPr lang="en-IN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A929EB-0964-1D30-16FF-FFD54007D231}"/>
              </a:ext>
            </a:extLst>
          </p:cNvPr>
          <p:cNvSpPr/>
          <p:nvPr/>
        </p:nvSpPr>
        <p:spPr>
          <a:xfrm>
            <a:off x="8864482" y="2957513"/>
            <a:ext cx="2219742" cy="28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BI  Dashboards</a:t>
            </a:r>
            <a:endParaRPr lang="en-IN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1487A6-DC3B-5B79-26FE-122D322A4C93}"/>
              </a:ext>
            </a:extLst>
          </p:cNvPr>
          <p:cNvSpPr/>
          <p:nvPr/>
        </p:nvSpPr>
        <p:spPr>
          <a:xfrm>
            <a:off x="8921176" y="4001742"/>
            <a:ext cx="2300230" cy="27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Catalogs</a:t>
            </a:r>
            <a:endParaRPr lang="en-IN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882F7D-0A53-94DC-810D-3F48399FFA3B}"/>
              </a:ext>
            </a:extLst>
          </p:cNvPr>
          <p:cNvSpPr/>
          <p:nvPr/>
        </p:nvSpPr>
        <p:spPr>
          <a:xfrm>
            <a:off x="8925343" y="5103245"/>
            <a:ext cx="2239618" cy="28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SaaS Application</a:t>
            </a:r>
            <a:endParaRPr lang="en-IN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824A5B-5816-1243-65D4-DD96D34467A0}"/>
              </a:ext>
            </a:extLst>
          </p:cNvPr>
          <p:cNvSpPr/>
          <p:nvPr/>
        </p:nvSpPr>
        <p:spPr>
          <a:xfrm>
            <a:off x="780329" y="1910935"/>
            <a:ext cx="2280920" cy="24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Center Database</a:t>
            </a:r>
            <a:endParaRPr lang="en-IN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BB1219-B65E-C1B7-A15B-32BEAA97B386}"/>
              </a:ext>
            </a:extLst>
          </p:cNvPr>
          <p:cNvSpPr/>
          <p:nvPr/>
        </p:nvSpPr>
        <p:spPr>
          <a:xfrm>
            <a:off x="834885" y="2948610"/>
            <a:ext cx="2246234" cy="2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Application Database</a:t>
            </a:r>
            <a:endParaRPr lang="en-IN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1EED6B-055A-CBE0-0536-FC3929B75751}"/>
              </a:ext>
            </a:extLst>
          </p:cNvPr>
          <p:cNvSpPr/>
          <p:nvPr/>
        </p:nvSpPr>
        <p:spPr>
          <a:xfrm>
            <a:off x="804910" y="4065652"/>
            <a:ext cx="2259493" cy="22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Public Cloud Datastore</a:t>
            </a:r>
            <a:endParaRPr lang="en-IN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9938A3-DAC7-D31E-34FE-702C9700D7F4}"/>
              </a:ext>
            </a:extLst>
          </p:cNvPr>
          <p:cNvSpPr/>
          <p:nvPr/>
        </p:nvSpPr>
        <p:spPr>
          <a:xfrm>
            <a:off x="802155" y="5189381"/>
            <a:ext cx="2239618" cy="28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On-Premise Device</a:t>
            </a:r>
            <a:endParaRPr lang="en-IN" sz="11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436E84-693C-5D80-0425-D0072202A2C7}"/>
              </a:ext>
            </a:extLst>
          </p:cNvPr>
          <p:cNvCxnSpPr/>
          <p:nvPr/>
        </p:nvCxnSpPr>
        <p:spPr>
          <a:xfrm flipV="1">
            <a:off x="4188084" y="6848387"/>
            <a:ext cx="1727415" cy="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A458853-D560-690F-7181-026EF7D361BE}"/>
              </a:ext>
            </a:extLst>
          </p:cNvPr>
          <p:cNvSpPr/>
          <p:nvPr/>
        </p:nvSpPr>
        <p:spPr>
          <a:xfrm>
            <a:off x="4384789" y="2129371"/>
            <a:ext cx="1144898" cy="1815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9" name="Picture 48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90CD1315-58F7-71AA-5872-4BBB7B2B2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397" y="2212528"/>
            <a:ext cx="763600" cy="80468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EDC9D412-A0CB-D110-D502-53A35CB25593}"/>
              </a:ext>
            </a:extLst>
          </p:cNvPr>
          <p:cNvSpPr/>
          <p:nvPr/>
        </p:nvSpPr>
        <p:spPr>
          <a:xfrm>
            <a:off x="4479630" y="3081757"/>
            <a:ext cx="967013" cy="382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Internet</a:t>
            </a:r>
            <a:endParaRPr lang="en-IN" sz="11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FBE23D-03F6-182F-1B60-BF0B527ED2B6}"/>
              </a:ext>
            </a:extLst>
          </p:cNvPr>
          <p:cNvCxnSpPr>
            <a:cxnSpLocks/>
          </p:cNvCxnSpPr>
          <p:nvPr/>
        </p:nvCxnSpPr>
        <p:spPr>
          <a:xfrm>
            <a:off x="3534256" y="5148499"/>
            <a:ext cx="4757329" cy="16836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893F09-2BD4-4360-F0D5-173B81A02C7D}"/>
              </a:ext>
            </a:extLst>
          </p:cNvPr>
          <p:cNvCxnSpPr/>
          <p:nvPr/>
        </p:nvCxnSpPr>
        <p:spPr>
          <a:xfrm flipV="1">
            <a:off x="3545058" y="1444121"/>
            <a:ext cx="0" cy="3677244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EF68B5-EFDD-CE03-41D9-0F55EC8FA46F}"/>
              </a:ext>
            </a:extLst>
          </p:cNvPr>
          <p:cNvCxnSpPr>
            <a:cxnSpLocks/>
          </p:cNvCxnSpPr>
          <p:nvPr/>
        </p:nvCxnSpPr>
        <p:spPr>
          <a:xfrm flipV="1">
            <a:off x="8298212" y="1477108"/>
            <a:ext cx="17428" cy="3730706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1A0C1B-4725-C14D-4084-26B9D6B5D346}"/>
              </a:ext>
            </a:extLst>
          </p:cNvPr>
          <p:cNvCxnSpPr/>
          <p:nvPr/>
        </p:nvCxnSpPr>
        <p:spPr>
          <a:xfrm>
            <a:off x="3735913" y="5193746"/>
            <a:ext cx="0" cy="9602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3EF4498-3DB5-D939-32B4-FF7ECB1B4151}"/>
              </a:ext>
            </a:extLst>
          </p:cNvPr>
          <p:cNvCxnSpPr/>
          <p:nvPr/>
        </p:nvCxnSpPr>
        <p:spPr>
          <a:xfrm>
            <a:off x="2475914" y="1656528"/>
            <a:ext cx="0" cy="3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12BA65-4FD4-37C6-E192-9B0B46433FF7}"/>
              </a:ext>
            </a:extLst>
          </p:cNvPr>
          <p:cNvCxnSpPr/>
          <p:nvPr/>
        </p:nvCxnSpPr>
        <p:spPr>
          <a:xfrm>
            <a:off x="3735913" y="6189088"/>
            <a:ext cx="142693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7F60360-5E3C-9AAF-E8D9-0C202663EADF}"/>
              </a:ext>
            </a:extLst>
          </p:cNvPr>
          <p:cNvCxnSpPr/>
          <p:nvPr/>
        </p:nvCxnSpPr>
        <p:spPr>
          <a:xfrm>
            <a:off x="2475914" y="1656528"/>
            <a:ext cx="14068" cy="3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3185CE-D179-D1E0-572E-C7B4854B00A0}"/>
              </a:ext>
            </a:extLst>
          </p:cNvPr>
          <p:cNvCxnSpPr/>
          <p:nvPr/>
        </p:nvCxnSpPr>
        <p:spPr>
          <a:xfrm flipV="1">
            <a:off x="5162843" y="5148499"/>
            <a:ext cx="0" cy="101801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326AD88-4B1F-5CD1-F7D3-7F80B9886430}"/>
              </a:ext>
            </a:extLst>
          </p:cNvPr>
          <p:cNvCxnSpPr/>
          <p:nvPr/>
        </p:nvCxnSpPr>
        <p:spPr>
          <a:xfrm>
            <a:off x="5323997" y="5176635"/>
            <a:ext cx="0" cy="9602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7B8C6A-926B-F18C-10EF-7A14CE966440}"/>
              </a:ext>
            </a:extLst>
          </p:cNvPr>
          <p:cNvCxnSpPr/>
          <p:nvPr/>
        </p:nvCxnSpPr>
        <p:spPr>
          <a:xfrm>
            <a:off x="5337284" y="6173215"/>
            <a:ext cx="142693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B99456F-F4A3-A07D-923F-9CFF0A0DDDA3}"/>
              </a:ext>
            </a:extLst>
          </p:cNvPr>
          <p:cNvCxnSpPr/>
          <p:nvPr/>
        </p:nvCxnSpPr>
        <p:spPr>
          <a:xfrm flipV="1">
            <a:off x="6731390" y="5110048"/>
            <a:ext cx="0" cy="101801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20DF63-1D5D-85FA-929A-B99835A26CF6}"/>
              </a:ext>
            </a:extLst>
          </p:cNvPr>
          <p:cNvCxnSpPr/>
          <p:nvPr/>
        </p:nvCxnSpPr>
        <p:spPr>
          <a:xfrm>
            <a:off x="6904383" y="5138938"/>
            <a:ext cx="0" cy="9602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5B01AD3-5AF2-0565-BEC8-1D82862192DE}"/>
              </a:ext>
            </a:extLst>
          </p:cNvPr>
          <p:cNvCxnSpPr/>
          <p:nvPr/>
        </p:nvCxnSpPr>
        <p:spPr>
          <a:xfrm>
            <a:off x="6913534" y="6155612"/>
            <a:ext cx="142693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7D5F188-8B82-FA8F-43F5-770B119BBE7B}"/>
              </a:ext>
            </a:extLst>
          </p:cNvPr>
          <p:cNvCxnSpPr/>
          <p:nvPr/>
        </p:nvCxnSpPr>
        <p:spPr>
          <a:xfrm flipV="1">
            <a:off x="8304075" y="5120363"/>
            <a:ext cx="0" cy="101801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0490B71-0B4F-EA33-453E-4699EB818152}"/>
              </a:ext>
            </a:extLst>
          </p:cNvPr>
          <p:cNvSpPr/>
          <p:nvPr/>
        </p:nvSpPr>
        <p:spPr>
          <a:xfrm>
            <a:off x="3800316" y="5292229"/>
            <a:ext cx="1312743" cy="44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Software –defined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Networking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81CD59-8424-BCB5-3A08-1C19957064DF}"/>
              </a:ext>
            </a:extLst>
          </p:cNvPr>
          <p:cNvSpPr/>
          <p:nvPr/>
        </p:nvSpPr>
        <p:spPr>
          <a:xfrm>
            <a:off x="5446643" y="5298380"/>
            <a:ext cx="1206277" cy="41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Application Deployment</a:t>
            </a:r>
            <a:endParaRPr lang="en-IN" sz="1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97A6A37-C46F-05C6-41BD-402A6D4D9FEB}"/>
              </a:ext>
            </a:extLst>
          </p:cNvPr>
          <p:cNvSpPr/>
          <p:nvPr/>
        </p:nvSpPr>
        <p:spPr>
          <a:xfrm>
            <a:off x="7015473" y="5309669"/>
            <a:ext cx="1202768" cy="36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APIs</a:t>
            </a:r>
            <a:endParaRPr lang="en-IN" sz="1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B3F316-2FE4-E757-42CF-8BAFC71DE6EC}"/>
              </a:ext>
            </a:extLst>
          </p:cNvPr>
          <p:cNvSpPr/>
          <p:nvPr/>
        </p:nvSpPr>
        <p:spPr>
          <a:xfrm>
            <a:off x="4446596" y="1316705"/>
            <a:ext cx="3367806" cy="24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Trustgrid</a:t>
            </a:r>
            <a:r>
              <a:rPr lang="en-US" sz="1000" dirty="0"/>
              <a:t> Data Mesh Platform</a:t>
            </a:r>
            <a:endParaRPr lang="en-IN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515D548-C842-346E-ABF0-056BA04DA256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3545058" y="1438077"/>
            <a:ext cx="901538" cy="18585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C194B09-A5FE-A992-9AF2-FB73B034A0D8}"/>
              </a:ext>
            </a:extLst>
          </p:cNvPr>
          <p:cNvCxnSpPr/>
          <p:nvPr/>
        </p:nvCxnSpPr>
        <p:spPr>
          <a:xfrm flipH="1">
            <a:off x="7638288" y="1484849"/>
            <a:ext cx="653297" cy="0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Statistics outline">
            <a:extLst>
              <a:ext uri="{FF2B5EF4-FFF2-40B4-BE49-F238E27FC236}">
                <a16:creationId xmlns:a16="http://schemas.microsoft.com/office/drawing/2014/main" id="{FF0D8932-B136-A0FF-B333-7BDD13CED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9853" y="1241775"/>
            <a:ext cx="482724" cy="508000"/>
          </a:xfrm>
          <a:prstGeom prst="rect">
            <a:avLst/>
          </a:prstGeom>
        </p:spPr>
      </p:pic>
      <p:pic>
        <p:nvPicPr>
          <p:cNvPr id="14" name="Graphic 13" descr="Bar graph with downward trend with solid fill">
            <a:extLst>
              <a:ext uri="{FF2B5EF4-FFF2-40B4-BE49-F238E27FC236}">
                <a16:creationId xmlns:a16="http://schemas.microsoft.com/office/drawing/2014/main" id="{999F53FF-33C1-AB20-DC87-50FBF56D55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37712" y="2232493"/>
            <a:ext cx="530334" cy="635691"/>
          </a:xfrm>
          <a:prstGeom prst="rect">
            <a:avLst/>
          </a:prstGeom>
        </p:spPr>
      </p:pic>
      <p:pic>
        <p:nvPicPr>
          <p:cNvPr id="19" name="Graphic 18" descr="Research with solid fill">
            <a:extLst>
              <a:ext uri="{FF2B5EF4-FFF2-40B4-BE49-F238E27FC236}">
                <a16:creationId xmlns:a16="http://schemas.microsoft.com/office/drawing/2014/main" id="{402E20F5-C88F-58C6-B3E1-30ECFB2405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27823" y="3378203"/>
            <a:ext cx="672482" cy="574384"/>
          </a:xfrm>
          <a:prstGeom prst="rect">
            <a:avLst/>
          </a:prstGeom>
        </p:spPr>
      </p:pic>
      <p:pic>
        <p:nvPicPr>
          <p:cNvPr id="31" name="Graphic 30" descr="Cloud Computing with solid fill">
            <a:extLst>
              <a:ext uri="{FF2B5EF4-FFF2-40B4-BE49-F238E27FC236}">
                <a16:creationId xmlns:a16="http://schemas.microsoft.com/office/drawing/2014/main" id="{BA9814B1-C723-1E2A-7587-9F5AFBE9D7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29423" y="4388630"/>
            <a:ext cx="567056" cy="520292"/>
          </a:xfrm>
          <a:prstGeom prst="rect">
            <a:avLst/>
          </a:prstGeom>
        </p:spPr>
      </p:pic>
      <p:pic>
        <p:nvPicPr>
          <p:cNvPr id="36" name="Graphic 35" descr="Venn diagram outline">
            <a:extLst>
              <a:ext uri="{FF2B5EF4-FFF2-40B4-BE49-F238E27FC236}">
                <a16:creationId xmlns:a16="http://schemas.microsoft.com/office/drawing/2014/main" id="{F3EA0408-A850-E193-34AE-A658349C8B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49070" y="1176805"/>
            <a:ext cx="552012" cy="535290"/>
          </a:xfrm>
          <a:prstGeom prst="rect">
            <a:avLst/>
          </a:prstGeom>
        </p:spPr>
      </p:pic>
      <p:pic>
        <p:nvPicPr>
          <p:cNvPr id="38" name="Graphic 37" descr="Business Growth with solid fill">
            <a:extLst>
              <a:ext uri="{FF2B5EF4-FFF2-40B4-BE49-F238E27FC236}">
                <a16:creationId xmlns:a16="http://schemas.microsoft.com/office/drawing/2014/main" id="{6F5691A5-0802-484E-4C15-1F66424A6F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08250" y="2281591"/>
            <a:ext cx="548303" cy="533821"/>
          </a:xfrm>
          <a:prstGeom prst="rect">
            <a:avLst/>
          </a:prstGeom>
        </p:spPr>
      </p:pic>
      <p:pic>
        <p:nvPicPr>
          <p:cNvPr id="42" name="Graphic 41" descr="Cloud with solid fill">
            <a:extLst>
              <a:ext uri="{FF2B5EF4-FFF2-40B4-BE49-F238E27FC236}">
                <a16:creationId xmlns:a16="http://schemas.microsoft.com/office/drawing/2014/main" id="{9E36CD46-CD74-B593-8C11-E1C8E6B8432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05512" y="3408123"/>
            <a:ext cx="446968" cy="448667"/>
          </a:xfrm>
          <a:prstGeom prst="rect">
            <a:avLst/>
          </a:prstGeom>
        </p:spPr>
      </p:pic>
      <p:pic>
        <p:nvPicPr>
          <p:cNvPr id="45" name="Graphic 44" descr="Stream with solid fill">
            <a:extLst>
              <a:ext uri="{FF2B5EF4-FFF2-40B4-BE49-F238E27FC236}">
                <a16:creationId xmlns:a16="http://schemas.microsoft.com/office/drawing/2014/main" id="{EA0DA76A-8338-B9F3-AE0E-19A94D26F93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91211" y="4450646"/>
            <a:ext cx="603665" cy="492416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983734-46D2-8F51-8811-1930A0653FC1}"/>
              </a:ext>
            </a:extLst>
          </p:cNvPr>
          <p:cNvCxnSpPr>
            <a:cxnSpLocks/>
          </p:cNvCxnSpPr>
          <p:nvPr/>
        </p:nvCxnSpPr>
        <p:spPr>
          <a:xfrm flipV="1">
            <a:off x="7374224" y="1986511"/>
            <a:ext cx="1368781" cy="77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618B25-B1B3-B8FF-DE64-8712E33C1989}"/>
              </a:ext>
            </a:extLst>
          </p:cNvPr>
          <p:cNvCxnSpPr>
            <a:cxnSpLocks/>
          </p:cNvCxnSpPr>
          <p:nvPr/>
        </p:nvCxnSpPr>
        <p:spPr>
          <a:xfrm flipV="1">
            <a:off x="7408091" y="3066506"/>
            <a:ext cx="1456391" cy="3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3C1CDF-BB02-8458-34A5-57E20E6A607E}"/>
              </a:ext>
            </a:extLst>
          </p:cNvPr>
          <p:cNvCxnSpPr>
            <a:cxnSpLocks/>
          </p:cNvCxnSpPr>
          <p:nvPr/>
        </p:nvCxnSpPr>
        <p:spPr>
          <a:xfrm>
            <a:off x="7408091" y="3452926"/>
            <a:ext cx="1467929" cy="67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A775C7-F683-212B-97FE-F3F4B0EAF231}"/>
              </a:ext>
            </a:extLst>
          </p:cNvPr>
          <p:cNvCxnSpPr>
            <a:cxnSpLocks/>
          </p:cNvCxnSpPr>
          <p:nvPr/>
        </p:nvCxnSpPr>
        <p:spPr>
          <a:xfrm>
            <a:off x="7385513" y="3845501"/>
            <a:ext cx="1479218" cy="133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4B7273-5E48-8F88-2CB5-729C37A9EF98}"/>
              </a:ext>
            </a:extLst>
          </p:cNvPr>
          <p:cNvCxnSpPr>
            <a:cxnSpLocks/>
          </p:cNvCxnSpPr>
          <p:nvPr/>
        </p:nvCxnSpPr>
        <p:spPr>
          <a:xfrm flipH="1" flipV="1">
            <a:off x="3069830" y="2030972"/>
            <a:ext cx="1303670" cy="30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90EDBAB-2119-592F-60DA-6AB42EBAB6B2}"/>
              </a:ext>
            </a:extLst>
          </p:cNvPr>
          <p:cNvCxnSpPr>
            <a:cxnSpLocks/>
          </p:cNvCxnSpPr>
          <p:nvPr/>
        </p:nvCxnSpPr>
        <p:spPr>
          <a:xfrm flipH="1" flipV="1">
            <a:off x="3075603" y="3140364"/>
            <a:ext cx="1276669" cy="1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03888C8-649E-1078-ADD4-02AB06B6CDCE}"/>
              </a:ext>
            </a:extLst>
          </p:cNvPr>
          <p:cNvCxnSpPr>
            <a:cxnSpLocks/>
          </p:cNvCxnSpPr>
          <p:nvPr/>
        </p:nvCxnSpPr>
        <p:spPr>
          <a:xfrm flipH="1">
            <a:off x="3075603" y="3464215"/>
            <a:ext cx="1309186" cy="67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5FFDE93-69B9-C5DF-4C1A-77CB6575FDC5}"/>
              </a:ext>
            </a:extLst>
          </p:cNvPr>
          <p:cNvCxnSpPr>
            <a:cxnSpLocks/>
          </p:cNvCxnSpPr>
          <p:nvPr/>
        </p:nvCxnSpPr>
        <p:spPr>
          <a:xfrm flipH="1">
            <a:off x="3025422" y="3895449"/>
            <a:ext cx="1326850" cy="124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EF7F213-6EBB-494D-01F3-F84F3ECF3814}"/>
              </a:ext>
            </a:extLst>
          </p:cNvPr>
          <p:cNvSpPr/>
          <p:nvPr/>
        </p:nvSpPr>
        <p:spPr>
          <a:xfrm>
            <a:off x="801371" y="5723467"/>
            <a:ext cx="2224051" cy="393303"/>
          </a:xfrm>
          <a:prstGeom prst="rect">
            <a:avLst/>
          </a:prstGeom>
          <a:solidFill>
            <a:srgbClr val="66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Distributed</a:t>
            </a:r>
            <a:r>
              <a:rPr lang="en-US" dirty="0"/>
              <a:t> </a:t>
            </a:r>
            <a:r>
              <a:rPr lang="en-US" sz="1400" dirty="0"/>
              <a:t>Data</a:t>
            </a:r>
            <a:r>
              <a:rPr lang="en-US" dirty="0"/>
              <a:t> </a:t>
            </a:r>
            <a:r>
              <a:rPr lang="en-US" sz="1400" dirty="0"/>
              <a:t>Sources</a:t>
            </a:r>
            <a:endParaRPr lang="en-IN" sz="14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DA0AF9-ECB5-85AA-9769-E88B1FAB4E14}"/>
              </a:ext>
            </a:extLst>
          </p:cNvPr>
          <p:cNvSpPr/>
          <p:nvPr/>
        </p:nvSpPr>
        <p:spPr>
          <a:xfrm>
            <a:off x="8953361" y="5629058"/>
            <a:ext cx="2206160" cy="434663"/>
          </a:xfrm>
          <a:prstGeom prst="rect">
            <a:avLst/>
          </a:prstGeom>
          <a:solidFill>
            <a:srgbClr val="61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186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DB5E34-164B-4212-B865-851464E17D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/>
          </a:bodyPr>
          <a:lstStyle/>
          <a:p>
            <a:fld id="{00000000-1234-1234-1234-123412341234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5B439C-018B-405E-9CA9-A359AA66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" y="17641"/>
            <a:ext cx="11380428" cy="757818"/>
          </a:xfrm>
        </p:spPr>
        <p:txBody>
          <a:bodyPr>
            <a:normAutofit/>
          </a:bodyPr>
          <a:lstStyle/>
          <a:p>
            <a:r>
              <a:rPr lang="en-US" sz="2400" dirty="0"/>
              <a:t>Principle of Data Mesh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851C585-780F-4A08-8496-B352290273CE}"/>
              </a:ext>
            </a:extLst>
          </p:cNvPr>
          <p:cNvSpPr/>
          <p:nvPr/>
        </p:nvSpPr>
        <p:spPr>
          <a:xfrm>
            <a:off x="-12347" y="772927"/>
            <a:ext cx="12207567" cy="432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four principles of distributed  architecture</a:t>
            </a:r>
          </a:p>
        </p:txBody>
      </p:sp>
      <p:pic>
        <p:nvPicPr>
          <p:cNvPr id="72" name="Graphic 119" descr="Home">
            <a:hlinkClick r:id="rId2" action="ppaction://hlinksldjump"/>
            <a:extLst>
              <a:ext uri="{FF2B5EF4-FFF2-40B4-BE49-F238E27FC236}">
                <a16:creationId xmlns:a16="http://schemas.microsoft.com/office/drawing/2014/main" id="{2DDC8E22-B647-49D6-A2AE-4117A594DC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9033" y="6348848"/>
            <a:ext cx="371371" cy="3713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A42E2D-962B-C5D7-C3E8-8C4EAC2FAFF6}"/>
              </a:ext>
            </a:extLst>
          </p:cNvPr>
          <p:cNvCxnSpPr/>
          <p:nvPr/>
        </p:nvCxnSpPr>
        <p:spPr>
          <a:xfrm flipH="1">
            <a:off x="4134678" y="1590261"/>
            <a:ext cx="26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rrow: Pentagon 87">
            <a:extLst>
              <a:ext uri="{FF2B5EF4-FFF2-40B4-BE49-F238E27FC236}">
                <a16:creationId xmlns:a16="http://schemas.microsoft.com/office/drawing/2014/main" id="{508634FC-7ED0-6B1B-8934-3FBDE2040916}"/>
              </a:ext>
            </a:extLst>
          </p:cNvPr>
          <p:cNvSpPr/>
          <p:nvPr/>
        </p:nvSpPr>
        <p:spPr>
          <a:xfrm>
            <a:off x="4227444" y="1712967"/>
            <a:ext cx="1563756" cy="432003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Arrow: Pentagon 88">
            <a:extLst>
              <a:ext uri="{FF2B5EF4-FFF2-40B4-BE49-F238E27FC236}">
                <a16:creationId xmlns:a16="http://schemas.microsoft.com/office/drawing/2014/main" id="{9BDBA8F4-1F9C-5412-3E37-F113E42D3459}"/>
              </a:ext>
            </a:extLst>
          </p:cNvPr>
          <p:cNvSpPr/>
          <p:nvPr/>
        </p:nvSpPr>
        <p:spPr>
          <a:xfrm>
            <a:off x="4253947" y="2902226"/>
            <a:ext cx="1537253" cy="4320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Arrow: Pentagon 89">
            <a:extLst>
              <a:ext uri="{FF2B5EF4-FFF2-40B4-BE49-F238E27FC236}">
                <a16:creationId xmlns:a16="http://schemas.microsoft.com/office/drawing/2014/main" id="{09E98D87-7A88-C905-F9F7-56B3BCB1693D}"/>
              </a:ext>
            </a:extLst>
          </p:cNvPr>
          <p:cNvSpPr/>
          <p:nvPr/>
        </p:nvSpPr>
        <p:spPr>
          <a:xfrm>
            <a:off x="4253946" y="4214191"/>
            <a:ext cx="1537253" cy="432003"/>
          </a:xfrm>
          <a:prstGeom prst="homePlate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Arrow: Pentagon 90">
            <a:extLst>
              <a:ext uri="{FF2B5EF4-FFF2-40B4-BE49-F238E27FC236}">
                <a16:creationId xmlns:a16="http://schemas.microsoft.com/office/drawing/2014/main" id="{652F90F3-D681-4884-2162-85B8AD3254ED}"/>
              </a:ext>
            </a:extLst>
          </p:cNvPr>
          <p:cNvSpPr/>
          <p:nvPr/>
        </p:nvSpPr>
        <p:spPr>
          <a:xfrm>
            <a:off x="4227444" y="5474782"/>
            <a:ext cx="1537253" cy="432003"/>
          </a:xfrm>
          <a:prstGeom prst="homePlate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Arrow: Pentagon 93">
            <a:extLst>
              <a:ext uri="{FF2B5EF4-FFF2-40B4-BE49-F238E27FC236}">
                <a16:creationId xmlns:a16="http://schemas.microsoft.com/office/drawing/2014/main" id="{169FD73F-117E-A2E2-5057-C1D7F8D751E8}"/>
              </a:ext>
            </a:extLst>
          </p:cNvPr>
          <p:cNvSpPr/>
          <p:nvPr/>
        </p:nvSpPr>
        <p:spPr>
          <a:xfrm>
            <a:off x="1272209" y="1457739"/>
            <a:ext cx="3445565" cy="940904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Domain Ownership</a:t>
            </a:r>
            <a:endParaRPr lang="en-IN" sz="1800" dirty="0"/>
          </a:p>
        </p:txBody>
      </p:sp>
      <p:sp>
        <p:nvSpPr>
          <p:cNvPr id="95" name="Arrow: Pentagon 94">
            <a:extLst>
              <a:ext uri="{FF2B5EF4-FFF2-40B4-BE49-F238E27FC236}">
                <a16:creationId xmlns:a16="http://schemas.microsoft.com/office/drawing/2014/main" id="{3125B51C-30CE-D9A3-A962-BEAFCC465E40}"/>
              </a:ext>
            </a:extLst>
          </p:cNvPr>
          <p:cNvSpPr/>
          <p:nvPr/>
        </p:nvSpPr>
        <p:spPr>
          <a:xfrm>
            <a:off x="1272209" y="2690191"/>
            <a:ext cx="3445565" cy="8335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Data as a product </a:t>
            </a:r>
            <a:endParaRPr lang="en-IN" sz="1800" dirty="0"/>
          </a:p>
        </p:txBody>
      </p:sp>
      <p:sp>
        <p:nvSpPr>
          <p:cNvPr id="96" name="Arrow: Pentagon 95">
            <a:extLst>
              <a:ext uri="{FF2B5EF4-FFF2-40B4-BE49-F238E27FC236}">
                <a16:creationId xmlns:a16="http://schemas.microsoft.com/office/drawing/2014/main" id="{B67CD560-58DC-AABE-DDC3-CECB49A17F50}"/>
              </a:ext>
            </a:extLst>
          </p:cNvPr>
          <p:cNvSpPr/>
          <p:nvPr/>
        </p:nvSpPr>
        <p:spPr>
          <a:xfrm>
            <a:off x="1245707" y="4028661"/>
            <a:ext cx="3458817" cy="833581"/>
          </a:xfrm>
          <a:prstGeom prst="homePlate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Self-serv data platform</a:t>
            </a:r>
            <a:endParaRPr lang="en-IN" sz="1800" dirty="0"/>
          </a:p>
        </p:txBody>
      </p:sp>
      <p:sp>
        <p:nvSpPr>
          <p:cNvPr id="97" name="Arrow: Pentagon 96">
            <a:extLst>
              <a:ext uri="{FF2B5EF4-FFF2-40B4-BE49-F238E27FC236}">
                <a16:creationId xmlns:a16="http://schemas.microsoft.com/office/drawing/2014/main" id="{15E164AD-4AA6-C167-355B-D44E3ABB8A02}"/>
              </a:ext>
            </a:extLst>
          </p:cNvPr>
          <p:cNvSpPr/>
          <p:nvPr/>
        </p:nvSpPr>
        <p:spPr>
          <a:xfrm>
            <a:off x="1272209" y="5234609"/>
            <a:ext cx="3458817" cy="833581"/>
          </a:xfrm>
          <a:prstGeom prst="homePlate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Federated</a:t>
            </a:r>
          </a:p>
          <a:p>
            <a:pPr algn="ctr"/>
            <a:r>
              <a:rPr lang="en-US" sz="1800" dirty="0"/>
              <a:t>Computational</a:t>
            </a:r>
          </a:p>
          <a:p>
            <a:pPr algn="ctr"/>
            <a:r>
              <a:rPr lang="en-US" sz="1800" dirty="0"/>
              <a:t>governance</a:t>
            </a:r>
            <a:endParaRPr lang="en-IN" sz="18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FA5D8C2-5A74-6EF8-90F5-0702A4DE1ACD}"/>
              </a:ext>
            </a:extLst>
          </p:cNvPr>
          <p:cNvSpPr/>
          <p:nvPr/>
        </p:nvSpPr>
        <p:spPr>
          <a:xfrm>
            <a:off x="5075585" y="1590261"/>
            <a:ext cx="424069" cy="736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808C72-4EF1-0B76-11E5-10446AC85187}"/>
              </a:ext>
            </a:extLst>
          </p:cNvPr>
          <p:cNvSpPr/>
          <p:nvPr/>
        </p:nvSpPr>
        <p:spPr>
          <a:xfrm>
            <a:off x="5062332" y="2716695"/>
            <a:ext cx="437320" cy="798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06FFE3-0F89-4A46-7FDD-527C9D354623}"/>
              </a:ext>
            </a:extLst>
          </p:cNvPr>
          <p:cNvSpPr/>
          <p:nvPr/>
        </p:nvSpPr>
        <p:spPr>
          <a:xfrm>
            <a:off x="5075586" y="4028661"/>
            <a:ext cx="410817" cy="736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6D883A8-06E6-A663-A311-A9B6A5C4E676}"/>
              </a:ext>
            </a:extLst>
          </p:cNvPr>
          <p:cNvSpPr/>
          <p:nvPr/>
        </p:nvSpPr>
        <p:spPr>
          <a:xfrm>
            <a:off x="5062332" y="5332399"/>
            <a:ext cx="424070" cy="795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9D36015-1832-29B8-696C-39707082FFB8}"/>
              </a:ext>
            </a:extLst>
          </p:cNvPr>
          <p:cNvSpPr/>
          <p:nvPr/>
        </p:nvSpPr>
        <p:spPr>
          <a:xfrm>
            <a:off x="5580720" y="1590261"/>
            <a:ext cx="6237029" cy="7348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platform that enables autonomous domain teams to manage data end to end.</a:t>
            </a:r>
            <a:endParaRPr lang="en-IN" sz="14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983F286-2529-1531-CB3A-16A3513A8C9D}"/>
              </a:ext>
            </a:extLst>
          </p:cNvPr>
          <p:cNvSpPr/>
          <p:nvPr/>
        </p:nvSpPr>
        <p:spPr>
          <a:xfrm>
            <a:off x="5580720" y="2698471"/>
            <a:ext cx="6237029" cy="798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It is the concept of applying key product development principles to data projects.</a:t>
            </a:r>
            <a:endParaRPr lang="en-IN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04FAEB-D7B6-B203-BECF-D92C06EB53C6}"/>
              </a:ext>
            </a:extLst>
          </p:cNvPr>
          <p:cNvSpPr/>
          <p:nvPr/>
        </p:nvSpPr>
        <p:spPr>
          <a:xfrm>
            <a:off x="5572413" y="4002608"/>
            <a:ext cx="6237029" cy="7727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aim is to empower business users and decision makers at all levels to use available data to their job effectively.</a:t>
            </a:r>
            <a:endParaRPr lang="en-IN" sz="1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26EC6B5-8494-240C-6DB1-340D33D63AD6}"/>
              </a:ext>
            </a:extLst>
          </p:cNvPr>
          <p:cNvSpPr/>
          <p:nvPr/>
        </p:nvSpPr>
        <p:spPr>
          <a:xfrm>
            <a:off x="5580719" y="5308719"/>
            <a:ext cx="6237029" cy="8335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governance ensures data is secure, accurate and not misused.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731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680690" y="1879600"/>
            <a:ext cx="11178375" cy="2692400"/>
          </a:xfr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algn="ctr"/>
            <a:r>
              <a:rPr lang="en-GB" dirty="0"/>
              <a:t>Data mesh architecture</a:t>
            </a:r>
          </a:p>
        </p:txBody>
      </p:sp>
      <p:pic>
        <p:nvPicPr>
          <p:cNvPr id="4" name="Graphic 119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E3B636F3-3104-4870-983B-66B72470DA2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3082" y="2470203"/>
            <a:ext cx="371371" cy="3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885B83-302F-4574-A426-F063F6EBCB4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8083" y="6217623"/>
            <a:ext cx="706464" cy="524800"/>
          </a:xfrm>
        </p:spPr>
        <p:txBody>
          <a:bodyPr>
            <a:normAutofit/>
          </a:bodyPr>
          <a:lstStyle/>
          <a:p>
            <a:fld id="{00000000-1234-1234-1234-123412341234}" type="slidenum">
              <a:rPr lang="en-GB" sz="1100" smtClean="0"/>
              <a:pPr/>
              <a:t>9</a:t>
            </a:fld>
            <a:endParaRPr lang="en-GB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8D231-B144-4E22-8528-8976D155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6345"/>
            <a:ext cx="11222280" cy="763600"/>
          </a:xfrm>
        </p:spPr>
        <p:txBody>
          <a:bodyPr>
            <a:normAutofit/>
          </a:bodyPr>
          <a:lstStyle/>
          <a:p>
            <a:r>
              <a:rPr lang="en-US" sz="2400" dirty="0"/>
              <a:t>Data Mesh Architecture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B97A1-FCC8-411F-986C-19384373C87E}"/>
              </a:ext>
            </a:extLst>
          </p:cNvPr>
          <p:cNvSpPr txBox="1"/>
          <p:nvPr/>
        </p:nvSpPr>
        <p:spPr>
          <a:xfrm>
            <a:off x="3859821" y="5582923"/>
            <a:ext cx="7785273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1D18A-87B8-4ED5-969F-47143AB25566}"/>
              </a:ext>
            </a:extLst>
          </p:cNvPr>
          <p:cNvSpPr txBox="1"/>
          <p:nvPr/>
        </p:nvSpPr>
        <p:spPr>
          <a:xfrm>
            <a:off x="2400055" y="2589918"/>
            <a:ext cx="1276805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+mn-lt"/>
              </a:rPr>
              <a:t>Google Cloud</a:t>
            </a:r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C494CC-AB27-4D98-A5BD-1A38F76D8936}"/>
              </a:ext>
            </a:extLst>
          </p:cNvPr>
          <p:cNvSpPr txBox="1"/>
          <p:nvPr/>
        </p:nvSpPr>
        <p:spPr>
          <a:xfrm>
            <a:off x="2400055" y="5582921"/>
            <a:ext cx="1276805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+mn-lt"/>
              </a:rPr>
              <a:t>Snowflake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2C614B-E6E1-4233-BD0E-91454ED24E02}"/>
              </a:ext>
            </a:extLst>
          </p:cNvPr>
          <p:cNvSpPr txBox="1"/>
          <p:nvPr/>
        </p:nvSpPr>
        <p:spPr>
          <a:xfrm>
            <a:off x="2400055" y="1507613"/>
            <a:ext cx="1123975" cy="33855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+mn-lt"/>
              </a:rPr>
              <a:t>Amazon Web Services</a:t>
            </a:r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2B6CC5-65DE-4EA1-91FB-84D3A2C040A6}"/>
              </a:ext>
            </a:extLst>
          </p:cNvPr>
          <p:cNvSpPr/>
          <p:nvPr/>
        </p:nvSpPr>
        <p:spPr>
          <a:xfrm>
            <a:off x="1540024" y="1315555"/>
            <a:ext cx="697752" cy="722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7E2FE2-89A2-49D5-A756-A0B8D4F35CDC}"/>
              </a:ext>
            </a:extLst>
          </p:cNvPr>
          <p:cNvSpPr txBox="1"/>
          <p:nvPr/>
        </p:nvSpPr>
        <p:spPr>
          <a:xfrm>
            <a:off x="2400056" y="3502948"/>
            <a:ext cx="1001891" cy="33855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+mn-lt"/>
              </a:rPr>
              <a:t>Microsoft Azure</a:t>
            </a:r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CE9F6E-85E5-4845-BBEA-BAE0985BBB37}"/>
              </a:ext>
            </a:extLst>
          </p:cNvPr>
          <p:cNvSpPr/>
          <p:nvPr/>
        </p:nvSpPr>
        <p:spPr>
          <a:xfrm>
            <a:off x="1540024" y="3310890"/>
            <a:ext cx="697752" cy="722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54348F-D1F5-49AA-BC0C-6778DB133DBD}"/>
              </a:ext>
            </a:extLst>
          </p:cNvPr>
          <p:cNvSpPr/>
          <p:nvPr/>
        </p:nvSpPr>
        <p:spPr>
          <a:xfrm>
            <a:off x="1540024" y="4308558"/>
            <a:ext cx="697752" cy="722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C0A0AB7-B0B2-4096-BFBF-DD98C32C327C}"/>
              </a:ext>
            </a:extLst>
          </p:cNvPr>
          <p:cNvSpPr/>
          <p:nvPr/>
        </p:nvSpPr>
        <p:spPr>
          <a:xfrm>
            <a:off x="462567" y="3193366"/>
            <a:ext cx="697752" cy="8393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5E2E74A-8719-4E32-9507-6D8B443E5F28}"/>
              </a:ext>
            </a:extLst>
          </p:cNvPr>
          <p:cNvSpPr/>
          <p:nvPr/>
        </p:nvSpPr>
        <p:spPr>
          <a:xfrm>
            <a:off x="1540024" y="5306225"/>
            <a:ext cx="697752" cy="722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56" name="Graphic 119" descr="Home">
            <a:hlinkClick r:id="rId3" action="ppaction://hlinksldjump"/>
            <a:extLst>
              <a:ext uri="{FF2B5EF4-FFF2-40B4-BE49-F238E27FC236}">
                <a16:creationId xmlns:a16="http://schemas.microsoft.com/office/drawing/2014/main" id="{211EC264-29C8-4E35-B8DC-210E626C416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9033" y="6348848"/>
            <a:ext cx="358565" cy="3713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34C02B-E6FF-2891-D2C9-83F3861CD264}"/>
              </a:ext>
            </a:extLst>
          </p:cNvPr>
          <p:cNvSpPr/>
          <p:nvPr/>
        </p:nvSpPr>
        <p:spPr>
          <a:xfrm>
            <a:off x="418286" y="1237288"/>
            <a:ext cx="11459821" cy="1266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1C5C8-1DC6-8F46-D8E6-46641A9DB42A}"/>
              </a:ext>
            </a:extLst>
          </p:cNvPr>
          <p:cNvSpPr/>
          <p:nvPr/>
        </p:nvSpPr>
        <p:spPr>
          <a:xfrm>
            <a:off x="598133" y="1859984"/>
            <a:ext cx="1318874" cy="47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Interoperability</a:t>
            </a:r>
          </a:p>
          <a:p>
            <a:pPr algn="ctr"/>
            <a:r>
              <a:rPr lang="en-US" sz="1100" dirty="0"/>
              <a:t>Policy</a:t>
            </a:r>
            <a:endParaRPr lang="en-IN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5FF7B2-70EF-3CA4-8B9F-E3047456EE81}"/>
              </a:ext>
            </a:extLst>
          </p:cNvPr>
          <p:cNvSpPr/>
          <p:nvPr/>
        </p:nvSpPr>
        <p:spPr>
          <a:xfrm>
            <a:off x="2357268" y="1882094"/>
            <a:ext cx="1318874" cy="40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Documentation policy</a:t>
            </a:r>
            <a:endParaRPr lang="en-IN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D76CA-BB06-E8E0-3F91-0F4D081499EE}"/>
              </a:ext>
            </a:extLst>
          </p:cNvPr>
          <p:cNvSpPr/>
          <p:nvPr/>
        </p:nvSpPr>
        <p:spPr>
          <a:xfrm>
            <a:off x="3976926" y="1899740"/>
            <a:ext cx="1469717" cy="39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Security policy</a:t>
            </a:r>
            <a:endParaRPr lang="en-IN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F7BD9-BDC2-6AEA-92EB-19524BEF707A}"/>
              </a:ext>
            </a:extLst>
          </p:cNvPr>
          <p:cNvSpPr/>
          <p:nvPr/>
        </p:nvSpPr>
        <p:spPr>
          <a:xfrm>
            <a:off x="5843676" y="1893195"/>
            <a:ext cx="1408378" cy="40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Privacy policy</a:t>
            </a:r>
            <a:endParaRPr lang="en-IN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E84FD-A15D-1866-BDAB-1E7C9EB8432B}"/>
              </a:ext>
            </a:extLst>
          </p:cNvPr>
          <p:cNvSpPr/>
          <p:nvPr/>
        </p:nvSpPr>
        <p:spPr>
          <a:xfrm>
            <a:off x="10609652" y="2584882"/>
            <a:ext cx="1387482" cy="260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BDA875-766B-D599-7AAA-4B22C49742BC}"/>
              </a:ext>
            </a:extLst>
          </p:cNvPr>
          <p:cNvSpPr/>
          <p:nvPr/>
        </p:nvSpPr>
        <p:spPr>
          <a:xfrm>
            <a:off x="218532" y="5273939"/>
            <a:ext cx="11703854" cy="891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2716D1-711A-69DE-4E56-06CE825A62DF}"/>
              </a:ext>
            </a:extLst>
          </p:cNvPr>
          <p:cNvSpPr/>
          <p:nvPr/>
        </p:nvSpPr>
        <p:spPr>
          <a:xfrm>
            <a:off x="598133" y="5451083"/>
            <a:ext cx="1611967" cy="301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Storage and query engine</a:t>
            </a:r>
            <a:endParaRPr lang="en-IN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92C47E-B7C6-09F2-7728-731ED5174579}"/>
              </a:ext>
            </a:extLst>
          </p:cNvPr>
          <p:cNvSpPr/>
          <p:nvPr/>
        </p:nvSpPr>
        <p:spPr>
          <a:xfrm>
            <a:off x="2589701" y="5444682"/>
            <a:ext cx="1018268" cy="293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Catalog</a:t>
            </a:r>
            <a:endParaRPr lang="en-IN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C24C64-E765-9967-F8F8-11F4374B5594}"/>
              </a:ext>
            </a:extLst>
          </p:cNvPr>
          <p:cNvSpPr/>
          <p:nvPr/>
        </p:nvSpPr>
        <p:spPr>
          <a:xfrm>
            <a:off x="6202016" y="5435004"/>
            <a:ext cx="1527957" cy="30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Monitoring</a:t>
            </a:r>
            <a:endParaRPr lang="en-IN" sz="11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B7B96-36D8-3410-8F99-537ED5F6FE1D}"/>
              </a:ext>
            </a:extLst>
          </p:cNvPr>
          <p:cNvSpPr/>
          <p:nvPr/>
        </p:nvSpPr>
        <p:spPr>
          <a:xfrm>
            <a:off x="2102258" y="2675974"/>
            <a:ext cx="5024791" cy="22416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B60EF4-8D8D-25F7-E3C9-901AEB704A88}"/>
              </a:ext>
            </a:extLst>
          </p:cNvPr>
          <p:cNvSpPr/>
          <p:nvPr/>
        </p:nvSpPr>
        <p:spPr>
          <a:xfrm>
            <a:off x="3758964" y="3062644"/>
            <a:ext cx="1462593" cy="19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Analytics</a:t>
            </a:r>
            <a:endParaRPr lang="en-IN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52DF91-83A6-B6AD-AC33-FD05A104AB3A}"/>
              </a:ext>
            </a:extLst>
          </p:cNvPr>
          <p:cNvSpPr/>
          <p:nvPr/>
        </p:nvSpPr>
        <p:spPr>
          <a:xfrm>
            <a:off x="2447914" y="3587357"/>
            <a:ext cx="1160054" cy="29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Operational Data</a:t>
            </a:r>
            <a:endParaRPr lang="en-IN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8458EA-1C16-A932-0A4B-DCDFAC171547}"/>
              </a:ext>
            </a:extLst>
          </p:cNvPr>
          <p:cNvSpPr/>
          <p:nvPr/>
        </p:nvSpPr>
        <p:spPr>
          <a:xfrm>
            <a:off x="3982065" y="3564818"/>
            <a:ext cx="1160054" cy="39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Analytical data </a:t>
            </a:r>
            <a:endParaRPr lang="en-IN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6E48FD-87E6-8158-1133-6A6973BAD699}"/>
              </a:ext>
            </a:extLst>
          </p:cNvPr>
          <p:cNvSpPr/>
          <p:nvPr/>
        </p:nvSpPr>
        <p:spPr>
          <a:xfrm>
            <a:off x="5623732" y="3541951"/>
            <a:ext cx="1175050" cy="3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product</a:t>
            </a:r>
            <a:endParaRPr lang="en-IN" sz="11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13B911-CAA3-7D9B-7FD3-75C02C2BFAD4}"/>
              </a:ext>
            </a:extLst>
          </p:cNvPr>
          <p:cNvSpPr/>
          <p:nvPr/>
        </p:nvSpPr>
        <p:spPr>
          <a:xfrm>
            <a:off x="7715804" y="3484597"/>
            <a:ext cx="2382683" cy="442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Domain</a:t>
            </a:r>
            <a:endParaRPr lang="en-IN" sz="11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05A162-740D-F656-FD87-F0139116553F}"/>
              </a:ext>
            </a:extLst>
          </p:cNvPr>
          <p:cNvSpPr/>
          <p:nvPr/>
        </p:nvSpPr>
        <p:spPr>
          <a:xfrm>
            <a:off x="276592" y="3613049"/>
            <a:ext cx="1746318" cy="1045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product</a:t>
            </a:r>
            <a:endParaRPr lang="en-IN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D8CD1E-E625-92A6-BE0C-81F8A5BCE843}"/>
              </a:ext>
            </a:extLst>
          </p:cNvPr>
          <p:cNvSpPr/>
          <p:nvPr/>
        </p:nvSpPr>
        <p:spPr>
          <a:xfrm>
            <a:off x="10774751" y="2686178"/>
            <a:ext cx="1132718" cy="489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Consulting</a:t>
            </a:r>
            <a:endParaRPr lang="en-IN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655A7E-1A53-9943-5A80-9A3EC2D57ED4}"/>
              </a:ext>
            </a:extLst>
          </p:cNvPr>
          <p:cNvSpPr/>
          <p:nvPr/>
        </p:nvSpPr>
        <p:spPr>
          <a:xfrm>
            <a:off x="10814177" y="3333024"/>
            <a:ext cx="1037426" cy="42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Example</a:t>
            </a:r>
            <a:endParaRPr lang="en-IN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64DCF3-AD88-86A1-BBDD-82ABACC8E93A}"/>
              </a:ext>
            </a:extLst>
          </p:cNvPr>
          <p:cNvSpPr/>
          <p:nvPr/>
        </p:nvSpPr>
        <p:spPr>
          <a:xfrm>
            <a:off x="10814376" y="3927236"/>
            <a:ext cx="1055002" cy="33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Best practices</a:t>
            </a:r>
            <a:endParaRPr lang="en-IN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E77D3-9C84-EEE3-F0E3-076EA83FB8F4}"/>
              </a:ext>
            </a:extLst>
          </p:cNvPr>
          <p:cNvSpPr/>
          <p:nvPr/>
        </p:nvSpPr>
        <p:spPr>
          <a:xfrm>
            <a:off x="7965076" y="1902699"/>
            <a:ext cx="1631666" cy="41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Compliance policy</a:t>
            </a:r>
            <a:endParaRPr lang="en-IN" sz="11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901CF8-9D12-67E8-858F-F0228ECA25D3}"/>
              </a:ext>
            </a:extLst>
          </p:cNvPr>
          <p:cNvSpPr/>
          <p:nvPr/>
        </p:nvSpPr>
        <p:spPr>
          <a:xfrm>
            <a:off x="8375894" y="5434066"/>
            <a:ext cx="1631666" cy="316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Policy automation</a:t>
            </a:r>
            <a:endParaRPr lang="en-IN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DB0B77-0917-3121-C85F-07E666B94624}"/>
              </a:ext>
            </a:extLst>
          </p:cNvPr>
          <p:cNvSpPr/>
          <p:nvPr/>
        </p:nvSpPr>
        <p:spPr>
          <a:xfrm>
            <a:off x="3922642" y="5433393"/>
            <a:ext cx="1784983" cy="292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Access Management</a:t>
            </a:r>
            <a:endParaRPr lang="en-IN" sz="11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28EF53-54AB-BD78-1538-9820EBD2B227}"/>
              </a:ext>
            </a:extLst>
          </p:cNvPr>
          <p:cNvCxnSpPr>
            <a:cxnSpLocks/>
            <a:stCxn id="25" idx="1"/>
            <a:endCxn id="25" idx="1"/>
          </p:cNvCxnSpPr>
          <p:nvPr/>
        </p:nvCxnSpPr>
        <p:spPr>
          <a:xfrm>
            <a:off x="3982065" y="3761595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255C9C-A2C5-1620-12E1-B32B928D075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183100" y="3705917"/>
            <a:ext cx="440632" cy="1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AFD77D-7255-1A33-BA40-4D21AC2D8F86}"/>
              </a:ext>
            </a:extLst>
          </p:cNvPr>
          <p:cNvCxnSpPr>
            <a:cxnSpLocks/>
          </p:cNvCxnSpPr>
          <p:nvPr/>
        </p:nvCxnSpPr>
        <p:spPr>
          <a:xfrm flipH="1" flipV="1">
            <a:off x="3539613" y="3598606"/>
            <a:ext cx="14748" cy="1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8B2FA9-9459-1012-6CE2-3CCFC06A502D}"/>
              </a:ext>
            </a:extLst>
          </p:cNvPr>
          <p:cNvCxnSpPr>
            <a:cxnSpLocks/>
          </p:cNvCxnSpPr>
          <p:nvPr/>
        </p:nvCxnSpPr>
        <p:spPr>
          <a:xfrm flipV="1">
            <a:off x="3571319" y="3731122"/>
            <a:ext cx="410072" cy="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34525DF-1CD3-1711-E1F2-FD5DE85AE825}"/>
              </a:ext>
            </a:extLst>
          </p:cNvPr>
          <p:cNvCxnSpPr>
            <a:cxnSpLocks/>
            <a:endCxn id="27" idx="2"/>
          </p:cNvCxnSpPr>
          <p:nvPr/>
        </p:nvCxnSpPr>
        <p:spPr>
          <a:xfrm flipH="1">
            <a:off x="7715804" y="3617517"/>
            <a:ext cx="204080" cy="8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F47B6C6-B0DF-021F-2E73-8B6B2CEAAB89}"/>
              </a:ext>
            </a:extLst>
          </p:cNvPr>
          <p:cNvCxnSpPr>
            <a:cxnSpLocks/>
            <a:stCxn id="27" idx="2"/>
            <a:endCxn id="26" idx="3"/>
          </p:cNvCxnSpPr>
          <p:nvPr/>
        </p:nvCxnSpPr>
        <p:spPr>
          <a:xfrm flipH="1">
            <a:off x="6798782" y="3705917"/>
            <a:ext cx="917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B05FD9A-695F-4816-F349-74BF512A284C}"/>
              </a:ext>
            </a:extLst>
          </p:cNvPr>
          <p:cNvCxnSpPr>
            <a:cxnSpLocks/>
            <a:stCxn id="21" idx="4"/>
          </p:cNvCxnSpPr>
          <p:nvPr/>
        </p:nvCxnSpPr>
        <p:spPr>
          <a:xfrm flipH="1" flipV="1">
            <a:off x="1284317" y="4868410"/>
            <a:ext cx="3330337" cy="49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EE5121A-BE40-7C9F-8631-9B0316A0431D}"/>
              </a:ext>
            </a:extLst>
          </p:cNvPr>
          <p:cNvSpPr/>
          <p:nvPr/>
        </p:nvSpPr>
        <p:spPr>
          <a:xfrm>
            <a:off x="2357268" y="1360261"/>
            <a:ext cx="5461015" cy="37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Federated  governance</a:t>
            </a:r>
            <a:endParaRPr lang="en-IN" sz="12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CCD6C5-B2C8-72DE-96A7-D8F613DA3C8F}"/>
              </a:ext>
            </a:extLst>
          </p:cNvPr>
          <p:cNvSpPr/>
          <p:nvPr/>
        </p:nvSpPr>
        <p:spPr>
          <a:xfrm>
            <a:off x="2458803" y="5846919"/>
            <a:ext cx="5271170" cy="26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Self-serve data platform</a:t>
            </a:r>
            <a:endParaRPr lang="en-IN" sz="1200" dirty="0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21DB72D-5B4E-88E6-668D-06B80D9AD6D6}"/>
              </a:ext>
            </a:extLst>
          </p:cNvPr>
          <p:cNvCxnSpPr/>
          <p:nvPr/>
        </p:nvCxnSpPr>
        <p:spPr>
          <a:xfrm flipV="1">
            <a:off x="1282216" y="4658898"/>
            <a:ext cx="0" cy="218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84DDA0-3641-4A17-DE56-8A18CB85F65B}"/>
              </a:ext>
            </a:extLst>
          </p:cNvPr>
          <p:cNvCxnSpPr>
            <a:cxnSpLocks/>
          </p:cNvCxnSpPr>
          <p:nvPr/>
        </p:nvCxnSpPr>
        <p:spPr>
          <a:xfrm>
            <a:off x="4600130" y="4016383"/>
            <a:ext cx="0" cy="912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DB0ED95-0F06-3F5D-BE7D-15744B116150}"/>
              </a:ext>
            </a:extLst>
          </p:cNvPr>
          <p:cNvCxnSpPr>
            <a:cxnSpLocks/>
          </p:cNvCxnSpPr>
          <p:nvPr/>
        </p:nvCxnSpPr>
        <p:spPr>
          <a:xfrm>
            <a:off x="11288645" y="1860417"/>
            <a:ext cx="0" cy="12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617966B-99B2-6A4A-4795-D1062C7CF430}"/>
              </a:ext>
            </a:extLst>
          </p:cNvPr>
          <p:cNvSpPr/>
          <p:nvPr/>
        </p:nvSpPr>
        <p:spPr>
          <a:xfrm>
            <a:off x="10455965" y="1946203"/>
            <a:ext cx="1276109" cy="34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Guide</a:t>
            </a:r>
            <a:endParaRPr lang="en-IN" sz="11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169D22-29A1-E176-5E74-F86EDBC15F93}"/>
              </a:ext>
            </a:extLst>
          </p:cNvPr>
          <p:cNvCxnSpPr/>
          <p:nvPr/>
        </p:nvCxnSpPr>
        <p:spPr>
          <a:xfrm>
            <a:off x="7462687" y="27591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C5AC5A-8E9D-CC5A-ED10-4866ADE06CCF}"/>
              </a:ext>
            </a:extLst>
          </p:cNvPr>
          <p:cNvCxnSpPr/>
          <p:nvPr/>
        </p:nvCxnSpPr>
        <p:spPr>
          <a:xfrm flipH="1">
            <a:off x="6798782" y="3705917"/>
            <a:ext cx="386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Man with solid fill">
            <a:extLst>
              <a:ext uri="{FF2B5EF4-FFF2-40B4-BE49-F238E27FC236}">
                <a16:creationId xmlns:a16="http://schemas.microsoft.com/office/drawing/2014/main" id="{FE6226D9-1180-7245-264D-97DA840F2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90953" y="4341996"/>
            <a:ext cx="697752" cy="697752"/>
          </a:xfrm>
          <a:prstGeom prst="rect">
            <a:avLst/>
          </a:prstGeom>
        </p:spPr>
      </p:pic>
      <p:pic>
        <p:nvPicPr>
          <p:cNvPr id="39" name="Graphic 38" descr="Man with solid fill">
            <a:extLst>
              <a:ext uri="{FF2B5EF4-FFF2-40B4-BE49-F238E27FC236}">
                <a16:creationId xmlns:a16="http://schemas.microsoft.com/office/drawing/2014/main" id="{5E0617F7-1890-2C1E-6F6A-75433099C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67384" y="1287499"/>
            <a:ext cx="673417" cy="622492"/>
          </a:xfrm>
          <a:prstGeom prst="rect">
            <a:avLst/>
          </a:prstGeom>
        </p:spPr>
      </p:pic>
      <p:pic>
        <p:nvPicPr>
          <p:cNvPr id="11" name="Graphic 10" descr="Man with solid fill">
            <a:extLst>
              <a:ext uri="{FF2B5EF4-FFF2-40B4-BE49-F238E27FC236}">
                <a16:creationId xmlns:a16="http://schemas.microsoft.com/office/drawing/2014/main" id="{B749FD41-6CC8-B59F-553B-C238CE480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86742" y="5368942"/>
            <a:ext cx="731645" cy="680166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1C4D1586-9FED-02F7-3E26-2296C1EF5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9842" y="2856992"/>
            <a:ext cx="470567" cy="53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6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Spearmint">
  <a:themeElements>
    <a:clrScheme name="Custom 76">
      <a:dk1>
        <a:srgbClr val="000000"/>
      </a:dk1>
      <a:lt1>
        <a:srgbClr val="FFFFFF"/>
      </a:lt1>
      <a:dk2>
        <a:srgbClr val="202729"/>
      </a:dk2>
      <a:lt2>
        <a:srgbClr val="919296"/>
      </a:lt2>
      <a:accent1>
        <a:srgbClr val="5D3379"/>
      </a:accent1>
      <a:accent2>
        <a:srgbClr val="7C51A1"/>
      </a:accent2>
      <a:accent3>
        <a:srgbClr val="74CEE2"/>
      </a:accent3>
      <a:accent4>
        <a:srgbClr val="2DB5D3"/>
      </a:accent4>
      <a:accent5>
        <a:srgbClr val="1E798D"/>
      </a:accent5>
      <a:accent6>
        <a:srgbClr val="F15B5B"/>
      </a:accent6>
      <a:hlink>
        <a:srgbClr val="5D3379"/>
      </a:hlink>
      <a:folHlink>
        <a:srgbClr val="5D3379"/>
      </a:folHlink>
    </a:clrScheme>
    <a:fontScheme name="AFFINE FONT">
      <a:majorFont>
        <a:latin typeface="Montserrat Medium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 Affine Presentation Template - Option 1 (1) -  File Size  -  Read-Only" id="{69A3DC05-DE78-4568-965C-4F3806EAC0BE}" vid="{FE5F7EE8-77EE-47A2-A91D-0276E241DDB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Affine Presentation Template - Option 1 - Final</Template>
  <TotalTime>16840</TotalTime>
  <Words>872</Words>
  <Application>Microsoft Office PowerPoint</Application>
  <PresentationFormat>Custom</PresentationFormat>
  <Paragraphs>200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Montserrat</vt:lpstr>
      <vt:lpstr>Montserrat Medium</vt:lpstr>
      <vt:lpstr>Proxima Nova</vt:lpstr>
      <vt:lpstr>Symbol</vt:lpstr>
      <vt:lpstr>Wingdings</vt:lpstr>
      <vt:lpstr>Spearmint</vt:lpstr>
      <vt:lpstr>Data Mesh</vt:lpstr>
      <vt:lpstr>CONTENTS</vt:lpstr>
      <vt:lpstr>What is Data Mesh</vt:lpstr>
      <vt:lpstr>Data Fabric</vt:lpstr>
      <vt:lpstr>Data Mesh Benefits</vt:lpstr>
      <vt:lpstr>Working of Data Mesh</vt:lpstr>
      <vt:lpstr>Principle of Data Mesh</vt:lpstr>
      <vt:lpstr>Data mesh architecture</vt:lpstr>
      <vt:lpstr>Data Mesh Architecture</vt:lpstr>
      <vt:lpstr>Data Mesh Components</vt:lpstr>
      <vt:lpstr>Data Mesh Vs Data Fabric</vt:lpstr>
      <vt:lpstr>Data Mesh Use Cases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Palate</dc:title>
  <dc:creator>Thiruppathi R</dc:creator>
  <cp:lastModifiedBy>Sagar P Lamani</cp:lastModifiedBy>
  <cp:revision>557</cp:revision>
  <dcterms:created xsi:type="dcterms:W3CDTF">2021-03-31T06:48:39Z</dcterms:created>
  <dcterms:modified xsi:type="dcterms:W3CDTF">2022-07-04T07:17:32Z</dcterms:modified>
</cp:coreProperties>
</file>