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269" r:id="rId2"/>
    <p:sldId id="272" r:id="rId3"/>
    <p:sldId id="256" r:id="rId4"/>
    <p:sldId id="258" r:id="rId5"/>
    <p:sldId id="273" r:id="rId6"/>
    <p:sldId id="265" r:id="rId7"/>
    <p:sldId id="263" r:id="rId8"/>
    <p:sldId id="257" r:id="rId9"/>
    <p:sldId id="270" r:id="rId10"/>
    <p:sldId id="264" r:id="rId11"/>
    <p:sldId id="261" r:id="rId12"/>
    <p:sldId id="266" r:id="rId13"/>
    <p:sldId id="274" r:id="rId14"/>
    <p:sldId id="275" r:id="rId15"/>
    <p:sldId id="276" r:id="rId16"/>
    <p:sldId id="277" r:id="rId17"/>
    <p:sldId id="279" r:id="rId18"/>
    <p:sldId id="278" r:id="rId19"/>
    <p:sldId id="280" r:id="rId20"/>
    <p:sldId id="281" r:id="rId21"/>
    <p:sldId id="268" r:id="rId22"/>
    <p:sldId id="262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96" autoAdjust="0"/>
  </p:normalViewPr>
  <p:slideViewPr>
    <p:cSldViewPr snapToGrid="0">
      <p:cViewPr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09169-5A89-44DE-8926-B18DEBD932C5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3715D-BE27-40EA-828F-9643589A3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38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3715D-BE27-40EA-828F-9643589A3D9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56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3715D-BE27-40EA-828F-9643589A3D9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89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62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6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659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361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9633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122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768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16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4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26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1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96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82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9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66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5D23-89CE-47B1-89A7-1372B6103C8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1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B74B2-FE90-1D7B-C9EF-2EAEF7A05D64}"/>
              </a:ext>
            </a:extLst>
          </p:cNvPr>
          <p:cNvSpPr txBox="1"/>
          <p:nvPr/>
        </p:nvSpPr>
        <p:spPr>
          <a:xfrm>
            <a:off x="2672242" y="1997839"/>
            <a:ext cx="68475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i="1" u="sng" dirty="0">
                <a:solidFill>
                  <a:schemeClr val="tx1">
                    <a:lumMod val="9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CAPSTONE PROJECT</a:t>
            </a:r>
          </a:p>
          <a:p>
            <a:pPr algn="ctr"/>
            <a:r>
              <a:rPr lang="en-IN" sz="3600" dirty="0">
                <a:solidFill>
                  <a:schemeClr val="tx1">
                    <a:lumMod val="9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ON</a:t>
            </a:r>
          </a:p>
          <a:p>
            <a:pPr algn="ctr"/>
            <a:endParaRPr lang="en-IN" sz="3600" dirty="0">
              <a:solidFill>
                <a:schemeClr val="tx1">
                  <a:lumMod val="9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IN" sz="36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EMPLOYEE MANAGEMENT SYSTEM</a:t>
            </a:r>
          </a:p>
          <a:p>
            <a:endParaRPr lang="en-IN" sz="3600" dirty="0">
              <a:solidFill>
                <a:schemeClr val="tx1">
                  <a:lumMod val="9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0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E3D27B-DC8F-EA5B-38F9-FFCFC44AF8A2}"/>
              </a:ext>
            </a:extLst>
          </p:cNvPr>
          <p:cNvSpPr txBox="1"/>
          <p:nvPr/>
        </p:nvSpPr>
        <p:spPr>
          <a:xfrm>
            <a:off x="2234725" y="1198441"/>
            <a:ext cx="965304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Module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Dashboard: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dashboard acts as a centralized interface for Admins to manage various aspects  of the organization.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Features: Admins can view analytics and reports on employee performance,  departmental efficiency, and other key metrics.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perform CRUD operations on employees, which include adding new  employees, updating existing employee details, and deleting employees when  necessary.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and Department Assignment: Admins can assign roles to employees and  organize them into relevant departments.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manage departments by creating, viewing, editing, or deleting  department records.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Assignment: Manage which employees belong to which departments</a:t>
            </a: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</a:p>
          <a:p>
            <a:endParaRPr lang="en-US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3386C-03D5-4E2B-215E-0E68727E105D}"/>
              </a:ext>
            </a:extLst>
          </p:cNvPr>
          <p:cNvSpPr txBox="1"/>
          <p:nvPr/>
        </p:nvSpPr>
        <p:spPr>
          <a:xfrm>
            <a:off x="4950631" y="242691"/>
            <a:ext cx="2290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Project Flow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4221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0A6204-04C8-ECF8-82AF-E03CB2454A7E}"/>
              </a:ext>
            </a:extLst>
          </p:cNvPr>
          <p:cNvSpPr txBox="1"/>
          <p:nvPr/>
        </p:nvSpPr>
        <p:spPr>
          <a:xfrm>
            <a:off x="2773899" y="710171"/>
            <a:ext cx="889648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create and assign tasks to employees, monitor their progress, and  update the status of tasks.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Monitoring: Helps track the completion rate and deadlines of tasks assigned to  employees.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track employee performance through various metrics, conduct  performance reviews, and provide feedback.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Reports: Generate reports based on the collected performance data,  which can be used for employee development.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Module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Registration &amp; Authentication: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register and log in using their credentials. The authentication service  secures API access using JWT tokens.</a:t>
            </a: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that only authenticated users can access specific parts of the  system.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7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5EC082-DC07-581C-9E05-D219DD64B89C}"/>
              </a:ext>
            </a:extLst>
          </p:cNvPr>
          <p:cNvSpPr txBox="1"/>
          <p:nvPr/>
        </p:nvSpPr>
        <p:spPr>
          <a:xfrm>
            <a:off x="2922310" y="942681"/>
            <a:ext cx="79090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Profile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view and update their personal profiles, which include contact  information, roles, and department details.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to Information: View their assigned roles and departments.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view tasks assigned to them and update the status of these tasks as  they progress.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Tracking: Employees can track their progress and manage their workload  effectively.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Tracking: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view metrics related to their performance and receive feedback.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Reviews: Participate in performance reviews and track their career  development and goals.</a:t>
            </a:r>
          </a:p>
        </p:txBody>
      </p:sp>
    </p:spTree>
    <p:extLst>
      <p:ext uri="{BB962C8B-B14F-4D97-AF65-F5344CB8AC3E}">
        <p14:creationId xmlns:p14="http://schemas.microsoft.com/office/powerpoint/2010/main" val="134774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261655-B581-EF36-15B4-D8A6CA21E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8" t="12353" r="29716" b="17250"/>
          <a:stretch/>
        </p:blipFill>
        <p:spPr>
          <a:xfrm>
            <a:off x="942680" y="1"/>
            <a:ext cx="11249319" cy="5937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F33C9B-4DD7-0248-47A5-1EF8C0E80E64}"/>
              </a:ext>
            </a:extLst>
          </p:cNvPr>
          <p:cNvSpPr txBox="1"/>
          <p:nvPr/>
        </p:nvSpPr>
        <p:spPr>
          <a:xfrm>
            <a:off x="5766062" y="6014301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Client-Sever Connection</a:t>
            </a:r>
          </a:p>
        </p:txBody>
      </p:sp>
    </p:spTree>
    <p:extLst>
      <p:ext uri="{BB962C8B-B14F-4D97-AF65-F5344CB8AC3E}">
        <p14:creationId xmlns:p14="http://schemas.microsoft.com/office/powerpoint/2010/main" val="153769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12DBE-8384-BB8A-3CA9-7A812C017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5" y="0"/>
            <a:ext cx="11409575" cy="6268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66ADB4-63B3-A445-9C15-3DCDDC43ACAB}"/>
              </a:ext>
            </a:extLst>
          </p:cNvPr>
          <p:cNvSpPr txBox="1"/>
          <p:nvPr/>
        </p:nvSpPr>
        <p:spPr>
          <a:xfrm>
            <a:off x="5683947" y="6268825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Spring Eureka</a:t>
            </a:r>
          </a:p>
        </p:txBody>
      </p:sp>
    </p:spTree>
    <p:extLst>
      <p:ext uri="{BB962C8B-B14F-4D97-AF65-F5344CB8AC3E}">
        <p14:creationId xmlns:p14="http://schemas.microsoft.com/office/powerpoint/2010/main" val="290967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DC0F1-DCAF-EB60-0E5A-8F8464E59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2" y="0"/>
            <a:ext cx="11067068" cy="6136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67ACB2-A40D-413E-45C9-B85DF2CD84EE}"/>
              </a:ext>
            </a:extLst>
          </p:cNvPr>
          <p:cNvSpPr txBox="1"/>
          <p:nvPr/>
        </p:nvSpPr>
        <p:spPr>
          <a:xfrm>
            <a:off x="5733373" y="6136849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Eclipse IDE</a:t>
            </a:r>
          </a:p>
        </p:txBody>
      </p:sp>
    </p:spTree>
    <p:extLst>
      <p:ext uri="{BB962C8B-B14F-4D97-AF65-F5344CB8AC3E}">
        <p14:creationId xmlns:p14="http://schemas.microsoft.com/office/powerpoint/2010/main" val="358027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B5B1FE-0D34-DBA0-B701-B465041DF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" y="0"/>
            <a:ext cx="11334160" cy="6052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A30BB-25CC-0A4B-7DD7-3F753B0C9A9D}"/>
              </a:ext>
            </a:extLst>
          </p:cNvPr>
          <p:cNvSpPr txBox="1"/>
          <p:nvPr/>
        </p:nvSpPr>
        <p:spPr>
          <a:xfrm>
            <a:off x="5223806" y="6052008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Springboot</a:t>
            </a:r>
          </a:p>
        </p:txBody>
      </p:sp>
    </p:spTree>
    <p:extLst>
      <p:ext uri="{BB962C8B-B14F-4D97-AF65-F5344CB8AC3E}">
        <p14:creationId xmlns:p14="http://schemas.microsoft.com/office/powerpoint/2010/main" val="3567971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79D8F3-5B59-74C9-C177-4DCE3BDB4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1" cy="308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40B7BD-4E25-0022-B2B1-F92D1DD2A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"/>
            <a:ext cx="6096001" cy="3086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F27ACA-A7F8-CEC4-0899-E3772F023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6298"/>
            <a:ext cx="6121479" cy="3086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6AC600-DC38-E404-08B5-6D8DFB1E99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86297"/>
            <a:ext cx="6143784" cy="3086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B2A600-7718-35B5-EF89-A330406625C7}"/>
              </a:ext>
            </a:extLst>
          </p:cNvPr>
          <p:cNvSpPr txBox="1"/>
          <p:nvPr/>
        </p:nvSpPr>
        <p:spPr>
          <a:xfrm>
            <a:off x="5364701" y="6172596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Swagger</a:t>
            </a:r>
          </a:p>
        </p:txBody>
      </p:sp>
    </p:spTree>
    <p:extLst>
      <p:ext uri="{BB962C8B-B14F-4D97-AF65-F5344CB8AC3E}">
        <p14:creationId xmlns:p14="http://schemas.microsoft.com/office/powerpoint/2010/main" val="228631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A2FAF-3662-BEF2-D21E-7E47365A6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11" y="0"/>
            <a:ext cx="11249320" cy="5816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467CB8-53CF-A4B9-9063-95148836335F}"/>
              </a:ext>
            </a:extLst>
          </p:cNvPr>
          <p:cNvSpPr txBox="1"/>
          <p:nvPr/>
        </p:nvSpPr>
        <p:spPr>
          <a:xfrm>
            <a:off x="5797993" y="5816338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Swagger</a:t>
            </a:r>
          </a:p>
        </p:txBody>
      </p:sp>
    </p:spTree>
    <p:extLst>
      <p:ext uri="{BB962C8B-B14F-4D97-AF65-F5344CB8AC3E}">
        <p14:creationId xmlns:p14="http://schemas.microsoft.com/office/powerpoint/2010/main" val="1333315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F05CC-9DA6-770B-412B-56178087F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2" y="1"/>
            <a:ext cx="11400148" cy="60614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23D95-3636-FE04-20C8-099229239F4C}"/>
              </a:ext>
            </a:extLst>
          </p:cNvPr>
          <p:cNvSpPr txBox="1"/>
          <p:nvPr/>
        </p:nvSpPr>
        <p:spPr>
          <a:xfrm>
            <a:off x="5154861" y="6061435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13663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85C75C-99FE-7DED-B5DC-7A4911777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0" t="9420" r="9203" b="24007"/>
          <a:stretch/>
        </p:blipFill>
        <p:spPr>
          <a:xfrm>
            <a:off x="2705493" y="0"/>
            <a:ext cx="94686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55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064E0-82FE-61DE-696E-2C1EA0579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2" y="0"/>
            <a:ext cx="11343588" cy="6072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70AA9-6E30-BBE6-148A-97CC2AF2ABF7}"/>
              </a:ext>
            </a:extLst>
          </p:cNvPr>
          <p:cNvSpPr txBox="1"/>
          <p:nvPr/>
        </p:nvSpPr>
        <p:spPr>
          <a:xfrm>
            <a:off x="6096000" y="6072671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Postman</a:t>
            </a:r>
          </a:p>
        </p:txBody>
      </p:sp>
    </p:spTree>
    <p:extLst>
      <p:ext uri="{BB962C8B-B14F-4D97-AF65-F5344CB8AC3E}">
        <p14:creationId xmlns:p14="http://schemas.microsoft.com/office/powerpoint/2010/main" val="68697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D0B02-5D3F-94B4-FC87-909A001F7BAE}"/>
              </a:ext>
            </a:extLst>
          </p:cNvPr>
          <p:cNvSpPr txBox="1"/>
          <p:nvPr/>
        </p:nvSpPr>
        <p:spPr>
          <a:xfrm>
            <a:off x="2774117" y="1395131"/>
            <a:ext cx="118670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Approaches:</a:t>
            </a:r>
          </a:p>
          <a:p>
            <a:endParaRPr lang="en-IN" sz="2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Unit Testing: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microservice tested independently using JUnit and Mockito.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Integration Testing: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End-to-end testing to ensure seamless communication between microservices.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 Validation &amp; Bug Fixing: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input validation on both client and server sides.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monitoring and bug fixing during testing.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 UI/UX Refinement: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 updates based on user feedback and testing results.</a:t>
            </a:r>
          </a:p>
          <a:p>
            <a:endParaRPr lang="en-IN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8D45F-81FA-31D4-537D-67C5CDCD31A7}"/>
              </a:ext>
            </a:extLst>
          </p:cNvPr>
          <p:cNvSpPr txBox="1"/>
          <p:nvPr/>
        </p:nvSpPr>
        <p:spPr>
          <a:xfrm>
            <a:off x="4568352" y="456136"/>
            <a:ext cx="3698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Testing and Refinement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2395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476571-569F-50AD-35A5-F6D2F9B10323}"/>
              </a:ext>
            </a:extLst>
          </p:cNvPr>
          <p:cNvSpPr txBox="1"/>
          <p:nvPr/>
        </p:nvSpPr>
        <p:spPr>
          <a:xfrm>
            <a:off x="2940222" y="1178351"/>
            <a:ext cx="83967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Conclusion</a:t>
            </a:r>
          </a:p>
          <a:p>
            <a:endParaRPr lang="en-US" sz="2800" b="1" u="sng" dirty="0">
              <a:solidFill>
                <a:srgbClr val="FFFF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Summary:</a:t>
            </a:r>
            <a:endParaRPr lang="en-US" sz="20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Recap of project goals, technologies used, and key functionalities implemented.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Enhancements:</a:t>
            </a:r>
            <a:endParaRPr lang="en-US" sz="20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features and improvements for further development.</a:t>
            </a:r>
          </a:p>
          <a:p>
            <a:endParaRPr lang="en-IN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188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65F4DD-F9B5-92F5-51FF-BCBC18348253}"/>
              </a:ext>
            </a:extLst>
          </p:cNvPr>
          <p:cNvSpPr txBox="1"/>
          <p:nvPr/>
        </p:nvSpPr>
        <p:spPr>
          <a:xfrm>
            <a:off x="4507263" y="2659559"/>
            <a:ext cx="2908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u="sng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70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1AEEBA-5743-1254-ED7A-3706BE039E92}"/>
              </a:ext>
            </a:extLst>
          </p:cNvPr>
          <p:cNvSpPr txBox="1"/>
          <p:nvPr/>
        </p:nvSpPr>
        <p:spPr>
          <a:xfrm>
            <a:off x="1935637" y="928208"/>
            <a:ext cx="10256363" cy="5532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2000" b="1" u="sng" spc="-1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Overview:</a:t>
            </a:r>
            <a:endParaRPr lang="en-US" sz="2000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14604" lvl="1" indent="-228600">
              <a:lnSpc>
                <a:spcPct val="101699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Management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designed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employee-related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organization.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en-US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functionalities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evaluations.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using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architecture,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flexibility.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Symbol"/>
              <a:buChar char=""/>
            </a:pPr>
            <a:endParaRPr lang="en-US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</a:t>
            </a:r>
            <a:r>
              <a:rPr lang="en-US" sz="2000" b="1" u="sng" spc="-3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Used:</a:t>
            </a:r>
            <a:endParaRPr lang="en-US" sz="2000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1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Java: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 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100965" lvl="1" indent="-228600">
              <a:lnSpc>
                <a:spcPct val="102000"/>
              </a:lnSpc>
              <a:spcBef>
                <a:spcPts val="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Boot: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simplifies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standalone,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production-ready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Spring-based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applications.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way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run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348615" lvl="1" indent="-228600">
              <a:lnSpc>
                <a:spcPct val="102000"/>
              </a:lnSpc>
              <a:spcBef>
                <a:spcPts val="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Cloud: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handle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cross-cutting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concerns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discovery,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breakers,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tracing.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166370" lvl="1" indent="-228600">
              <a:lnSpc>
                <a:spcPct val="101000"/>
              </a:lnSpc>
              <a:spcBef>
                <a:spcPts val="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Data</a:t>
            </a:r>
            <a:r>
              <a:rPr lang="en-US" b="1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JPA:</a:t>
            </a:r>
            <a:r>
              <a:rPr lang="en-US"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of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project,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simplifies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access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pc="-2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database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502284" lvl="1" indent="-228600">
              <a:lnSpc>
                <a:spcPct val="1010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MySQL/MariaDB: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relational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application's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516255" lvl="1" indent="-228600">
              <a:lnSpc>
                <a:spcPct val="101000"/>
              </a:lnSpc>
              <a:spcBef>
                <a:spcPts val="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</a:t>
            </a:r>
            <a:r>
              <a:rPr lang="en-US"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architectural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networked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7DF63-3B61-BB94-C208-F58E27AB1DBE}"/>
              </a:ext>
            </a:extLst>
          </p:cNvPr>
          <p:cNvSpPr txBox="1"/>
          <p:nvPr/>
        </p:nvSpPr>
        <p:spPr>
          <a:xfrm>
            <a:off x="5101977" y="397124"/>
            <a:ext cx="19880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Introduction</a:t>
            </a:r>
            <a:endParaRPr lang="en-US" sz="3200" dirty="0">
              <a:solidFill>
                <a:srgbClr val="FF00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2267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2D374-70D3-EB47-6C0A-5FB87916561B}"/>
              </a:ext>
            </a:extLst>
          </p:cNvPr>
          <p:cNvSpPr txBox="1"/>
          <p:nvPr/>
        </p:nvSpPr>
        <p:spPr>
          <a:xfrm>
            <a:off x="2347655" y="1472790"/>
            <a:ext cx="9464309" cy="4367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  <a:buFont typeface="SimSun"/>
              <a:buAutoNum type="arabicPeriod" startAt="2"/>
            </a:pPr>
            <a:endParaRPr lang="en-US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12700" marR="241935">
              <a:lnSpc>
                <a:spcPts val="1380"/>
              </a:lnSpc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this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US" spc="-28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meets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following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700" marR="241935">
              <a:lnSpc>
                <a:spcPts val="1380"/>
              </a:lnSpc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1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b="1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27100" marR="94615" lvl="2" indent="-228600">
              <a:lnSpc>
                <a:spcPct val="101699"/>
              </a:lnSpc>
              <a:spcBef>
                <a:spcPts val="5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need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employees,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departments,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effectively.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able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add,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update, delete,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details,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organize employees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departments,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 roles,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tasks,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evaluate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1" indent="-22860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b="1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27100" marR="5080" lvl="2" indent="-228600" algn="just">
              <a:lnSpc>
                <a:spcPct val="101499"/>
              </a:lnSpc>
              <a:buFont typeface="Courier New"/>
              <a:buChar char="o"/>
              <a:tabLst>
                <a:tab pos="927100" algn="l"/>
              </a:tabLst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should be able to manage their profiles,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statuses, and track their performance. They should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access to feedback and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evaluations from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managers</a:t>
            </a:r>
            <a:r>
              <a:rPr lang="en-US" sz="2000" spc="-5" dirty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  <a:endParaRPr lang="en-US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EAFE7-3936-9736-CD4C-19DE4B883913}"/>
              </a:ext>
            </a:extLst>
          </p:cNvPr>
          <p:cNvSpPr txBox="1"/>
          <p:nvPr/>
        </p:nvSpPr>
        <p:spPr>
          <a:xfrm>
            <a:off x="4621965" y="395572"/>
            <a:ext cx="2948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Problem</a:t>
            </a:r>
            <a:r>
              <a:rPr lang="en-US" sz="3200" b="1" u="sng" spc="-55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Statement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9982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29D204-604E-1EC2-899E-3F2AB7902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66"/>
          <a:stretch/>
        </p:blipFill>
        <p:spPr>
          <a:xfrm>
            <a:off x="1597891" y="-3906"/>
            <a:ext cx="10594109" cy="6861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7BF67F-231F-433D-DCB8-A6EDC757E87E}"/>
              </a:ext>
            </a:extLst>
          </p:cNvPr>
          <p:cNvSpPr txBox="1"/>
          <p:nvPr/>
        </p:nvSpPr>
        <p:spPr>
          <a:xfrm>
            <a:off x="4818501" y="332509"/>
            <a:ext cx="415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Microservices</a:t>
            </a:r>
            <a:r>
              <a:rPr lang="en-US" sz="3200" b="1" u="sng" spc="-35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Architecture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1181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7F07D-3315-F2C1-C6B2-ABE45FFEC5F8}"/>
              </a:ext>
            </a:extLst>
          </p:cNvPr>
          <p:cNvSpPr txBox="1"/>
          <p:nvPr/>
        </p:nvSpPr>
        <p:spPr>
          <a:xfrm>
            <a:off x="1989055" y="284792"/>
            <a:ext cx="10067827" cy="60016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12701" algn="ctr">
              <a:lnSpc>
                <a:spcPct val="100000"/>
              </a:lnSpc>
              <a:tabLst>
                <a:tab pos="271780" algn="l"/>
              </a:tabLst>
            </a:pPr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Microservices</a:t>
            </a:r>
            <a:r>
              <a:rPr lang="en-US" sz="3200" b="1" u="sng" spc="-35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Architecture</a:t>
            </a:r>
          </a:p>
          <a:p>
            <a:pPr marL="12701" algn="ctr">
              <a:lnSpc>
                <a:spcPct val="100000"/>
              </a:lnSpc>
              <a:tabLst>
                <a:tab pos="271780" algn="l"/>
              </a:tabLst>
            </a:pPr>
            <a:endParaRPr lang="en-US" sz="2800" b="1" u="sng" dirty="0">
              <a:solidFill>
                <a:srgbClr val="FFFF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 are an architectural style that structures an application as a collection  of small, autonomous services modeled around a business domain. This approach  helps in building scalable and flexible applications. Each microservice is responsible  for a specific piece of functionality and communicates with other services via APIs.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Service Registry &amp; Discovery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Eureka Server: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Eureka is a service registry that allows microservices to register themselves at  runtime. This enables each service to discover the location of other services, making  the communication dynamic and scalable.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Role: Eureka acts as a lookup service where each microservice registers, and other  services can discover and communicate with them using the information provided  by Eureka.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API Gateway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Cloud Gateway: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API Gateway serves as a single entry point for all client requests. It routes  requests to the appropriate backend services based on the routing configuration.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Functions: Apart from routing, the gateway can handle cross-cutting concerns such  as authentication, logging, rate limiting, and request validation.</a:t>
            </a:r>
          </a:p>
        </p:txBody>
      </p:sp>
    </p:spTree>
    <p:extLst>
      <p:ext uri="{BB962C8B-B14F-4D97-AF65-F5344CB8AC3E}">
        <p14:creationId xmlns:p14="http://schemas.microsoft.com/office/powerpoint/2010/main" val="253602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B2AD6-6AF9-0EB1-BEB3-BD85CAC336D2}"/>
              </a:ext>
            </a:extLst>
          </p:cNvPr>
          <p:cNvSpPr txBox="1"/>
          <p:nvPr/>
        </p:nvSpPr>
        <p:spPr>
          <a:xfrm>
            <a:off x="2253006" y="647493"/>
            <a:ext cx="98133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 Authentication 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Authentication &amp; Authorization: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service handles the authentication and authorization processes. It manages  user registration and login and generates JWT (JSON Web Token) for secure  communication.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Management: It distinguishes between different types of users (Admin and  Employee) and restricts access to specific functionalities based on their roles.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 Employee Management Microservice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Directory: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microservice is responsible for managing employee-related data. It provides  APIs to create, read, update, and delete (CRUD) employee records.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Functionality: It handles storing personal information, job roles, and department  assignments. It also allows for the management of employee roles within the  organization.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 Department Management Microservice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Catalog: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service manages department-related information within the organization.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 It provides endpoints for creating, updating, deleting, and retrieving  departments. It also organizes employees within specific departments and manages  department-specific data.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7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0C49A6-7CC3-8444-59AD-AB977D955F13}"/>
              </a:ext>
            </a:extLst>
          </p:cNvPr>
          <p:cNvSpPr txBox="1"/>
          <p:nvPr/>
        </p:nvSpPr>
        <p:spPr>
          <a:xfrm>
            <a:off x="2828041" y="1036949"/>
            <a:ext cx="8710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F. Task Management Microservice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Assignment: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microservice handles the creation and assignment of tasks to employees.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 It provides functionalities to create tasks, update task details, track progress,  and mark tasks as complete. It is crucial for managing work distribution and tracking  employee workload.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 Performance</a:t>
            </a:r>
            <a:r>
              <a:rPr lang="en-IN" u="sng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en-IN" u="sng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Performance Tracking: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service is designed to track and evaluate the performance of employees based  on their task completion and other metrics.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 It offers features for performance reviews, providing feedback, and generating  evaluation reports. These reports can be used by Admins to make informed  decisions about promotions, training, or other HR-related activities.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BDE654-A361-2EF3-3873-76662A07D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" t="963" b="32507"/>
          <a:stretch/>
        </p:blipFill>
        <p:spPr>
          <a:xfrm>
            <a:off x="1560945" y="0"/>
            <a:ext cx="1063105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47BA5C-0874-46AA-1F27-0139DF2DC1D5}"/>
              </a:ext>
            </a:extLst>
          </p:cNvPr>
          <p:cNvSpPr txBox="1"/>
          <p:nvPr/>
        </p:nvSpPr>
        <p:spPr>
          <a:xfrm>
            <a:off x="5552231" y="233767"/>
            <a:ext cx="2648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Flowchart of EMS</a:t>
            </a:r>
          </a:p>
        </p:txBody>
      </p:sp>
    </p:spTree>
    <p:extLst>
      <p:ext uri="{BB962C8B-B14F-4D97-AF65-F5344CB8AC3E}">
        <p14:creationId xmlns:p14="http://schemas.microsoft.com/office/powerpoint/2010/main" val="22040511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511</TotalTime>
  <Words>1251</Words>
  <Application>Microsoft Office PowerPoint</Application>
  <PresentationFormat>Widescreen</PresentationFormat>
  <Paragraphs>137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SimSun</vt:lpstr>
      <vt:lpstr>Andalus</vt:lpstr>
      <vt:lpstr>Aparajita</vt:lpstr>
      <vt:lpstr>Arial</vt:lpstr>
      <vt:lpstr>Calibri</vt:lpstr>
      <vt:lpstr>Century Gothic</vt:lpstr>
      <vt:lpstr>Courier New</vt:lpstr>
      <vt:lpstr>Symbol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ALOK</dc:creator>
  <cp:lastModifiedBy>AMAN ALOK</cp:lastModifiedBy>
  <cp:revision>4</cp:revision>
  <dcterms:created xsi:type="dcterms:W3CDTF">2024-08-29T15:49:06Z</dcterms:created>
  <dcterms:modified xsi:type="dcterms:W3CDTF">2024-09-01T03:15:34Z</dcterms:modified>
</cp:coreProperties>
</file>