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Source Code Pr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aa7e906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a7e906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aa7e9067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aa7e9067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aa7e90672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a7e90672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aa7e9067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aa7e9067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aa7e906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a7e906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aa7e9067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a7e9067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aa7e9067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a7e9067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aa7e906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a7e906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a7e906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a7e906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aa7e9067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a7e9067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aa7e9067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a7e9067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b76c6b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b76c6b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 name="Shape 10"/>
        <p:cNvGrpSpPr/>
        <p:nvPr/>
      </p:nvGrpSpPr>
      <p:grpSpPr>
        <a:xfrm>
          <a:off x="0" y="0"/>
          <a:ext cx="0" cy="0"/>
          <a:chOff x="0" y="0"/>
          <a:chExt cx="0" cy="0"/>
        </a:xfrm>
      </p:grpSpPr>
      <p:sp>
        <p:nvSpPr>
          <p:cNvPr id="11" name="Google Shape;11;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 name="Google Shape;12;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3" name="Google Shape;13;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7" name="Google Shape;57;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0" y="0"/>
            <a:ext cx="9144000" cy="21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317700" y="369325"/>
            <a:ext cx="6934800" cy="15792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b="1" sz="3600">
                <a:solidFill>
                  <a:schemeClr val="lt1"/>
                </a:solidFill>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
        <p:nvSpPr>
          <p:cNvPr id="65" name="Google Shape;65;p13"/>
          <p:cNvSpPr txBox="1"/>
          <p:nvPr>
            <p:ph idx="1" type="body"/>
          </p:nvPr>
        </p:nvSpPr>
        <p:spPr>
          <a:xfrm>
            <a:off x="317700" y="2432075"/>
            <a:ext cx="6397800" cy="23298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66" name="Google Shape;6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67" name="Shape 67"/>
        <p:cNvGrpSpPr/>
        <p:nvPr/>
      </p:nvGrpSpPr>
      <p:grpSpPr>
        <a:xfrm>
          <a:off x="0" y="0"/>
          <a:ext cx="0" cy="0"/>
          <a:chOff x="0" y="0"/>
          <a:chExt cx="0" cy="0"/>
        </a:xfrm>
      </p:grpSpPr>
      <p:sp>
        <p:nvSpPr>
          <p:cNvPr id="68" name="Google Shape;68;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73" name="Google Shape;73;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74" name="Google Shape;7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sp>
        <p:nvSpPr>
          <p:cNvPr id="16" name="Google Shape;16;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7" name="Google Shape;17;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8" name="Google Shape;18;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3" name="Google Shape;23;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4" name="Google Shape;24;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5" name="Google Shape;25;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0" name="Google Shape;40;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8" name="Google Shape;48;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9" name="Google Shape;49;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752872" y="4595209"/>
            <a:ext cx="1391125" cy="529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GridFS</a:t>
            </a:r>
            <a:endParaRPr/>
          </a:p>
        </p:txBody>
      </p:sp>
      <p:sp>
        <p:nvSpPr>
          <p:cNvPr id="80" name="Google Shape;80;p1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Ramesh 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to Use GridFS</a:t>
            </a:r>
            <a:endParaRPr/>
          </a:p>
        </p:txBody>
      </p:sp>
      <p:sp>
        <p:nvSpPr>
          <p:cNvPr id="136" name="Google Shape;136;p24"/>
          <p:cNvSpPr txBox="1"/>
          <p:nvPr>
            <p:ph idx="1" type="body"/>
          </p:nvPr>
        </p:nvSpPr>
        <p:spPr>
          <a:xfrm>
            <a:off x="317700" y="2432075"/>
            <a:ext cx="8508900" cy="232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a:t>
            </a:r>
            <a:r>
              <a:rPr lang="en"/>
              <a:t>se GridFS for storing files larger than 16 MB.</a:t>
            </a:r>
            <a:endParaRPr/>
          </a:p>
          <a:p>
            <a:pPr indent="-330200" lvl="0" marL="457200" rtl="0" algn="l">
              <a:spcBef>
                <a:spcPts val="1600"/>
              </a:spcBef>
              <a:spcAft>
                <a:spcPts val="1600"/>
              </a:spcAft>
              <a:buSzPts val="1600"/>
              <a:buChar char="●"/>
            </a:pPr>
            <a:r>
              <a:rPr lang="en"/>
              <a:t>In some situations, storing large files may be more efficient in a MongoDB database than on a system-level filesystem.</a:t>
            </a:r>
            <a:endParaRPr/>
          </a:p>
        </p:txBody>
      </p:sp>
      <p:pic>
        <p:nvPicPr>
          <p:cNvPr id="137" name="Google Shape;137;p24"/>
          <p:cNvPicPr preferRelativeResize="0"/>
          <p:nvPr/>
        </p:nvPicPr>
        <p:blipFill>
          <a:blip r:embed="rId3">
            <a:alphaModFix/>
          </a:blip>
          <a:stretch>
            <a:fillRect/>
          </a:stretch>
        </p:blipFill>
        <p:spPr>
          <a:xfrm>
            <a:off x="7752872" y="4613872"/>
            <a:ext cx="1391125" cy="52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GridFS</a:t>
            </a:r>
            <a:endParaRPr/>
          </a:p>
        </p:txBody>
      </p:sp>
      <p:sp>
        <p:nvSpPr>
          <p:cNvPr id="143" name="Google Shape;143;p25"/>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If your filesystem limits the number of files in a directory, you can use GridFS to store as many files as needed.</a:t>
            </a:r>
            <a:endParaRPr/>
          </a:p>
          <a:p>
            <a:pPr indent="-317500" lvl="0" marL="457200" rtl="0" algn="l">
              <a:spcBef>
                <a:spcPts val="1000"/>
              </a:spcBef>
              <a:spcAft>
                <a:spcPts val="0"/>
              </a:spcAft>
              <a:buSzPts val="1400"/>
              <a:buChar char="●"/>
            </a:pPr>
            <a:r>
              <a:rPr lang="en"/>
              <a:t>When you want to access information from portions of large files without having to load whole files into memory, you can use GridFS to recall sections of files without reading the entire file into memory.</a:t>
            </a:r>
            <a:endParaRPr/>
          </a:p>
          <a:p>
            <a:pPr indent="-317500" lvl="0" marL="457200" rtl="0" algn="l">
              <a:spcBef>
                <a:spcPts val="1000"/>
              </a:spcBef>
              <a:spcAft>
                <a:spcPts val="0"/>
              </a:spcAft>
              <a:buSzPts val="1400"/>
              <a:buChar char="●"/>
            </a:pPr>
            <a:r>
              <a:rPr lang="en"/>
              <a:t>When you want to keep your files and metadata automatically synced and deployed across a number of systems and facilities, you can use GridFS.</a:t>
            </a:r>
            <a:endParaRPr/>
          </a:p>
          <a:p>
            <a:pPr indent="-317500" lvl="0" marL="457200" rtl="0" algn="l">
              <a:spcBef>
                <a:spcPts val="1000"/>
              </a:spcBef>
              <a:spcAft>
                <a:spcPts val="1000"/>
              </a:spcAft>
              <a:buSzPts val="1400"/>
              <a:buChar char="●"/>
            </a:pPr>
            <a:r>
              <a:rPr lang="en"/>
              <a:t>When using geographically distributed replica sets, MongoDB can distribute files and their metadata automatically to a number of mongod instances and facilities.</a:t>
            </a:r>
            <a:endParaRPr/>
          </a:p>
        </p:txBody>
      </p:sp>
      <p:pic>
        <p:nvPicPr>
          <p:cNvPr id="144" name="Google Shape;144;p25"/>
          <p:cNvPicPr preferRelativeResize="0"/>
          <p:nvPr/>
        </p:nvPicPr>
        <p:blipFill>
          <a:blip r:embed="rId3">
            <a:alphaModFix/>
          </a:blip>
          <a:stretch>
            <a:fillRect/>
          </a:stretch>
        </p:blipFill>
        <p:spPr>
          <a:xfrm>
            <a:off x="7752872" y="4605497"/>
            <a:ext cx="1391125" cy="52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Not To Use GridFS</a:t>
            </a:r>
            <a:endParaRPr/>
          </a:p>
        </p:txBody>
      </p:sp>
      <p:sp>
        <p:nvSpPr>
          <p:cNvPr id="150" name="Google Shape;150;p26"/>
          <p:cNvSpPr txBox="1"/>
          <p:nvPr>
            <p:ph idx="4294967295" type="body"/>
          </p:nvPr>
        </p:nvSpPr>
        <p:spPr>
          <a:xfrm>
            <a:off x="324475" y="1920450"/>
            <a:ext cx="7386900" cy="270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 not use GridFS if you need to update the content of the entire file atomically.</a:t>
            </a:r>
            <a:endParaRPr/>
          </a:p>
          <a:p>
            <a:pPr indent="-311150" lvl="0" marL="457200" rtl="0" algn="l">
              <a:spcBef>
                <a:spcPts val="1600"/>
              </a:spcBef>
              <a:spcAft>
                <a:spcPts val="0"/>
              </a:spcAft>
              <a:buSzPts val="1300"/>
              <a:buChar char="●"/>
            </a:pPr>
            <a:r>
              <a:rPr lang="en"/>
              <a:t>As an alternative you can store multiple versions of each file and specify the current version of the file in the metadata.</a:t>
            </a:r>
            <a:endParaRPr/>
          </a:p>
          <a:p>
            <a:pPr indent="-311150" lvl="0" marL="457200" rtl="0" algn="l">
              <a:spcBef>
                <a:spcPts val="1600"/>
              </a:spcBef>
              <a:spcAft>
                <a:spcPts val="1600"/>
              </a:spcAft>
              <a:buSzPts val="1300"/>
              <a:buChar char="●"/>
            </a:pPr>
            <a:r>
              <a:rPr lang="en"/>
              <a:t>You can update the metadata field that indicates “latest” status in an atomic update after uploading the new version of the file, and later remove previous versions if needed.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Not To Use GridFS</a:t>
            </a:r>
            <a:endParaRPr/>
          </a:p>
        </p:txBody>
      </p:sp>
      <p:sp>
        <p:nvSpPr>
          <p:cNvPr id="156" name="Google Shape;156;p27"/>
          <p:cNvSpPr txBox="1"/>
          <p:nvPr>
            <p:ph idx="4294967295" type="body"/>
          </p:nvPr>
        </p:nvSpPr>
        <p:spPr>
          <a:xfrm>
            <a:off x="324475" y="1920450"/>
            <a:ext cx="7619400" cy="270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Furthermore, if your files are all smaller than the 16 MB BSON Document Size limit, consider storing each file in a single document instead of using GridFS.</a:t>
            </a:r>
            <a:endParaRPr/>
          </a:p>
          <a:p>
            <a:pPr indent="-311150" lvl="0" marL="457200" rtl="0" algn="l">
              <a:spcBef>
                <a:spcPts val="1600"/>
              </a:spcBef>
              <a:spcAft>
                <a:spcPts val="1600"/>
              </a:spcAft>
              <a:buSzPts val="1300"/>
              <a:buChar char="●"/>
            </a:pPr>
            <a:r>
              <a:rPr lang="en"/>
              <a:t>You may use the BinData data type to store the binary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GridFS</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GridFS is a specification for storing and retrieving files that exceed the BSON-document size limit of 16 MB.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GridFS</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Instead of storing a file in a single document, GridFS divides the file into parts, or chunks, and stores each chunk as a separate document.</a:t>
            </a:r>
            <a:endParaRPr/>
          </a:p>
          <a:p>
            <a:pPr indent="-311150" lvl="0" marL="457200" rtl="0" algn="l">
              <a:spcBef>
                <a:spcPts val="1000"/>
              </a:spcBef>
              <a:spcAft>
                <a:spcPts val="0"/>
              </a:spcAft>
              <a:buSzPts val="1300"/>
              <a:buChar char="●"/>
            </a:pPr>
            <a:r>
              <a:rPr lang="en"/>
              <a:t>By default, GridFS uses a default chunk size of 255 kB</a:t>
            </a:r>
            <a:endParaRPr/>
          </a:p>
          <a:p>
            <a:pPr indent="-311150" lvl="0" marL="457200" rtl="0" algn="l">
              <a:spcBef>
                <a:spcPts val="1000"/>
              </a:spcBef>
              <a:spcAft>
                <a:spcPts val="0"/>
              </a:spcAft>
              <a:buSzPts val="1300"/>
              <a:buChar char="●"/>
            </a:pPr>
            <a:r>
              <a:rPr lang="en"/>
              <a:t>The last chunk is only as large as necessary.</a:t>
            </a:r>
            <a:endParaRPr/>
          </a:p>
          <a:p>
            <a:pPr indent="-311150" lvl="0" marL="457200" rtl="0" algn="l">
              <a:spcBef>
                <a:spcPts val="1000"/>
              </a:spcBef>
              <a:spcAft>
                <a:spcPts val="1000"/>
              </a:spcAft>
              <a:buSzPts val="1300"/>
              <a:buChar char="●"/>
            </a:pPr>
            <a:r>
              <a:rPr lang="en"/>
              <a:t>Files that are no larger than the chunk size only have a final chunk, using only as much space as needed plus some additional metadata.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GridFS</a:t>
            </a:r>
            <a:endParaRPr/>
          </a:p>
        </p:txBody>
      </p:sp>
      <p:sp>
        <p:nvSpPr>
          <p:cNvPr id="98" name="Google Shape;98;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GridFS stores files in two collections:</a:t>
            </a:r>
            <a:endParaRPr/>
          </a:p>
          <a:p>
            <a:pPr indent="-311150" lvl="0" marL="457200" rtl="0" algn="l">
              <a:spcBef>
                <a:spcPts val="1600"/>
              </a:spcBef>
              <a:spcAft>
                <a:spcPts val="0"/>
              </a:spcAft>
              <a:buSzPts val="1300"/>
              <a:buChar char="●"/>
            </a:pPr>
            <a:r>
              <a:rPr b="1" lang="en">
                <a:latin typeface="Source Code Pro"/>
                <a:ea typeface="Source Code Pro"/>
                <a:cs typeface="Source Code Pro"/>
                <a:sym typeface="Source Code Pro"/>
              </a:rPr>
              <a:t>chunks</a:t>
            </a:r>
            <a:r>
              <a:rPr lang="en"/>
              <a:t> stores the binary chunks.</a:t>
            </a:r>
            <a:endParaRPr/>
          </a:p>
          <a:p>
            <a:pPr indent="-311150" lvl="0" marL="457200" rtl="0" algn="l">
              <a:spcBef>
                <a:spcPts val="1000"/>
              </a:spcBef>
              <a:spcAft>
                <a:spcPts val="0"/>
              </a:spcAft>
              <a:buSzPts val="1300"/>
              <a:buChar char="●"/>
            </a:pPr>
            <a:r>
              <a:rPr b="1" lang="en">
                <a:latin typeface="Source Code Pro"/>
                <a:ea typeface="Source Code Pro"/>
                <a:cs typeface="Source Code Pro"/>
                <a:sym typeface="Source Code Pro"/>
              </a:rPr>
              <a:t>files</a:t>
            </a:r>
            <a:r>
              <a:rPr lang="en"/>
              <a:t> stores the file’s metadata.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Store a File</a:t>
            </a:r>
            <a:endParaRPr/>
          </a:p>
        </p:txBody>
      </p:sp>
      <p:sp>
        <p:nvSpPr>
          <p:cNvPr id="104" name="Google Shape;104;p19"/>
          <p:cNvSpPr txBox="1"/>
          <p:nvPr>
            <p:ph idx="1" type="body"/>
          </p:nvPr>
        </p:nvSpPr>
        <p:spPr>
          <a:xfrm>
            <a:off x="4355875" y="1949325"/>
            <a:ext cx="46233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Source Code Pro"/>
                <a:ea typeface="Source Code Pro"/>
                <a:cs typeface="Source Code Pro"/>
                <a:sym typeface="Source Code Pro"/>
              </a:rPr>
              <a:t>mongofiles -d database1 put abc.mpg</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all files in a db using list</a:t>
            </a:r>
            <a:endParaRPr/>
          </a:p>
        </p:txBody>
      </p:sp>
      <p:sp>
        <p:nvSpPr>
          <p:cNvPr id="110" name="Google Shape;110;p20"/>
          <p:cNvSpPr txBox="1"/>
          <p:nvPr>
            <p:ph idx="1" type="body"/>
          </p:nvPr>
        </p:nvSpPr>
        <p:spPr>
          <a:xfrm>
            <a:off x="4468225" y="178080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Source Code Pro"/>
                <a:ea typeface="Source Code Pro"/>
                <a:cs typeface="Source Code Pro"/>
                <a:sym typeface="Source Code Pro"/>
              </a:rPr>
              <a:t>mongofiles -d database1 list</a:t>
            </a:r>
            <a:endParaRPr>
              <a:solidFill>
                <a:schemeClr val="dk1"/>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 a file using get</a:t>
            </a:r>
            <a:endParaRPr/>
          </a:p>
        </p:txBody>
      </p:sp>
      <p:sp>
        <p:nvSpPr>
          <p:cNvPr id="116" name="Google Shape;116;p21"/>
          <p:cNvSpPr txBox="1"/>
          <p:nvPr>
            <p:ph idx="1" type="body"/>
          </p:nvPr>
        </p:nvSpPr>
        <p:spPr>
          <a:xfrm>
            <a:off x="317700" y="2432075"/>
            <a:ext cx="6397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Source Code Pro"/>
                <a:ea typeface="Source Code Pro"/>
                <a:cs typeface="Source Code Pro"/>
                <a:sym typeface="Source Code Pro"/>
              </a:rPr>
              <a:t>mongofiles -d database1 get abc.mpg</a:t>
            </a:r>
            <a:endParaRPr>
              <a:latin typeface="Source Code Pro"/>
              <a:ea typeface="Source Code Pro"/>
              <a:cs typeface="Source Code Pro"/>
              <a:sym typeface="Source Code Pro"/>
            </a:endParaRPr>
          </a:p>
        </p:txBody>
      </p:sp>
      <p:pic>
        <p:nvPicPr>
          <p:cNvPr id="117" name="Google Shape;117;p21"/>
          <p:cNvPicPr preferRelativeResize="0"/>
          <p:nvPr/>
        </p:nvPicPr>
        <p:blipFill>
          <a:blip r:embed="rId3">
            <a:alphaModFix/>
          </a:blip>
          <a:stretch>
            <a:fillRect/>
          </a:stretch>
        </p:blipFill>
        <p:spPr>
          <a:xfrm>
            <a:off x="7752872" y="4613872"/>
            <a:ext cx="1391125" cy="52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7700" y="369325"/>
            <a:ext cx="6934800" cy="157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Delete a file using delete</a:t>
            </a:r>
            <a:endParaRPr/>
          </a:p>
        </p:txBody>
      </p:sp>
      <p:sp>
        <p:nvSpPr>
          <p:cNvPr id="123" name="Google Shape;123;p22"/>
          <p:cNvSpPr txBox="1"/>
          <p:nvPr>
            <p:ph idx="1" type="body"/>
          </p:nvPr>
        </p:nvSpPr>
        <p:spPr>
          <a:xfrm>
            <a:off x="317700" y="2432075"/>
            <a:ext cx="6397800" cy="23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Source Code Pro"/>
                <a:ea typeface="Source Code Pro"/>
                <a:cs typeface="Source Code Pro"/>
                <a:sym typeface="Source Code Pro"/>
              </a:rPr>
              <a:t>mongofiles -d database1 delete abc.mpg</a:t>
            </a:r>
            <a:endParaRPr>
              <a:latin typeface="Source Code Pro"/>
              <a:ea typeface="Source Code Pro"/>
              <a:cs typeface="Source Code Pro"/>
              <a:sym typeface="Source Code Pro"/>
            </a:endParaRPr>
          </a:p>
        </p:txBody>
      </p:sp>
      <p:pic>
        <p:nvPicPr>
          <p:cNvPr id="124" name="Google Shape;124;p22"/>
          <p:cNvPicPr preferRelativeResize="0"/>
          <p:nvPr/>
        </p:nvPicPr>
        <p:blipFill>
          <a:blip r:embed="rId3">
            <a:alphaModFix/>
          </a:blip>
          <a:stretch>
            <a:fillRect/>
          </a:stretch>
        </p:blipFill>
        <p:spPr>
          <a:xfrm>
            <a:off x="7752872" y="4613872"/>
            <a:ext cx="1391125" cy="52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list</a:t>
            </a:r>
            <a:endParaRPr/>
          </a:p>
        </p:txBody>
      </p:sp>
      <p:sp>
        <p:nvSpPr>
          <p:cNvPr id="130" name="Google Shape;130;p23"/>
          <p:cNvSpPr txBox="1"/>
          <p:nvPr>
            <p:ph idx="1" type="body"/>
          </p:nvPr>
        </p:nvSpPr>
        <p:spPr>
          <a:xfrm>
            <a:off x="4468225" y="1780800"/>
            <a:ext cx="44976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mongofiles -d database1 put abc.mpg</a:t>
            </a:r>
            <a:endParaRPr>
              <a:solidFill>
                <a:schemeClr val="dk1"/>
              </a:solidFill>
            </a:endParaRPr>
          </a:p>
          <a:p>
            <a:pPr indent="0" lvl="0" marL="0" rtl="0" algn="l">
              <a:spcBef>
                <a:spcPts val="1600"/>
              </a:spcBef>
              <a:spcAft>
                <a:spcPts val="0"/>
              </a:spcAft>
              <a:buNone/>
            </a:pPr>
            <a:r>
              <a:rPr lang="en">
                <a:solidFill>
                  <a:schemeClr val="dk1"/>
                </a:solidFill>
                <a:latin typeface="Source Code Pro"/>
                <a:ea typeface="Source Code Pro"/>
                <a:cs typeface="Source Code Pro"/>
                <a:sym typeface="Source Code Pro"/>
              </a:rPr>
              <a:t>mongofiles -d database1 list</a:t>
            </a:r>
            <a:endParaRPr>
              <a:solidFill>
                <a:schemeClr val="dk1"/>
              </a:solidFill>
              <a:latin typeface="Source Code Pro"/>
              <a:ea typeface="Source Code Pro"/>
              <a:cs typeface="Source Code Pro"/>
              <a:sym typeface="Source Code Pro"/>
            </a:endParaRPr>
          </a:p>
          <a:p>
            <a:pPr indent="0" lvl="0" marL="0" rtl="0" algn="l">
              <a:spcBef>
                <a:spcPts val="1600"/>
              </a:spcBef>
              <a:spcAft>
                <a:spcPts val="0"/>
              </a:spcAft>
              <a:buNone/>
            </a:pPr>
            <a:r>
              <a:rPr lang="en">
                <a:solidFill>
                  <a:schemeClr val="dk1"/>
                </a:solidFill>
                <a:latin typeface="Source Code Pro"/>
                <a:ea typeface="Source Code Pro"/>
                <a:cs typeface="Source Code Pro"/>
                <a:sym typeface="Source Code Pro"/>
              </a:rPr>
              <a:t>mongofiles -d database1 get abc.mpg</a:t>
            </a:r>
            <a:endParaRPr>
              <a:solidFill>
                <a:schemeClr val="dk1"/>
              </a:solidFill>
              <a:latin typeface="Source Code Pro"/>
              <a:ea typeface="Source Code Pro"/>
              <a:cs typeface="Source Code Pro"/>
              <a:sym typeface="Source Code Pro"/>
            </a:endParaRPr>
          </a:p>
          <a:p>
            <a:pPr indent="0" lvl="0" marL="0" rtl="0" algn="l">
              <a:spcBef>
                <a:spcPts val="1600"/>
              </a:spcBef>
              <a:spcAft>
                <a:spcPts val="1600"/>
              </a:spcAft>
              <a:buNone/>
            </a:pPr>
            <a:r>
              <a:rPr lang="en">
                <a:solidFill>
                  <a:schemeClr val="dk1"/>
                </a:solidFill>
                <a:latin typeface="Source Code Pro"/>
                <a:ea typeface="Source Code Pro"/>
                <a:cs typeface="Source Code Pro"/>
                <a:sym typeface="Source Code Pro"/>
              </a:rPr>
              <a:t>mongofiles -d database1 delete abc.mpg</a:t>
            </a:r>
            <a:endParaRPr>
              <a:solidFill>
                <a:schemeClr val="dk1"/>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