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64" r:id="rId5"/>
    <p:sldId id="258" r:id="rId6"/>
    <p:sldId id="259" r:id="rId7"/>
    <p:sldId id="261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4BEFB-4A92-47D1-8E54-1A6DB8C512FE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ED266-4465-4221-81A5-6A02A471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80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ED266-4465-4221-81A5-6A02A47133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ED266-4465-4221-81A5-6A02A47133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2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ED266-4465-4221-81A5-6A02A47133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06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ED266-4465-4221-81A5-6A02A47133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5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71D2-FA63-4192-BABB-C82903D50115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2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092E-F116-44E6-AA03-EECA34F9745B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4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B99D-9145-459A-910F-E5D6BFFF8772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9514-5ED6-42AA-897A-24E909764141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5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D8FC-9C2D-4C62-9231-93C33CCCFD02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2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3C3D-6CE4-41E7-88EA-2AE8E7A3C2F8}" type="datetime1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6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E7A7-2B48-41BA-9470-41F4E38D71EB}" type="datetime1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3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A8DF-A179-4BA8-9F4B-FE8B33063FC8}" type="datetime1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8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6F0C-56E9-42E0-89C5-50475F1AC702}" type="datetime1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3514-7A40-4CDE-B806-150F979C66C8}" type="datetime1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3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B64A-AC32-4B8F-8EE5-EDC9B315D480}" type="datetime1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7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9848E-AE40-483B-B0E2-60D570B2C63C}" type="datetime1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455FA-7755-47C8-9170-9508327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9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Statistical%20Programming%20in%20R_Course%20Outline_JGBS_Sarveshwar_MBA-II.doc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4555" y="1928669"/>
            <a:ext cx="7287905" cy="14286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Session 1: Introduction to R and R-Studio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6507" y="5790347"/>
            <a:ext cx="9144000" cy="477671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Sarveshwar Kumar Inani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37730" y="534537"/>
            <a:ext cx="8805079" cy="1062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1"/>
                </a:solidFill>
              </a:rPr>
              <a:t>Statistical Programming in R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Image result for Jindal global business schoo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481" y="3893237"/>
            <a:ext cx="49815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4854-67B4-4C60-91FE-FAFA3073D99E}" type="datetime1">
              <a:rPr lang="en-US" smtClean="0"/>
              <a:t>2/1/2019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5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time users of R Studio who has </a:t>
            </a:r>
            <a:r>
              <a:rPr lang="en-US" b="1" dirty="0"/>
              <a:t>no prior knowledge of R/</a:t>
            </a:r>
            <a:r>
              <a:rPr lang="en-US" b="1" dirty="0" err="1"/>
              <a:t>RStudio</a:t>
            </a:r>
            <a:r>
              <a:rPr lang="en-US" b="1" dirty="0"/>
              <a:t>/Programming</a:t>
            </a:r>
            <a:r>
              <a:rPr lang="en-US" dirty="0"/>
              <a:t>.</a:t>
            </a:r>
          </a:p>
          <a:p>
            <a:r>
              <a:rPr lang="en-US" dirty="0"/>
              <a:t>They could be from </a:t>
            </a:r>
            <a:r>
              <a:rPr lang="en-US" b="1" dirty="0" smtClean="0"/>
              <a:t>any </a:t>
            </a:r>
            <a:r>
              <a:rPr lang="en-US" b="1" dirty="0"/>
              <a:t>discipline </a:t>
            </a:r>
            <a:r>
              <a:rPr lang="en-US" dirty="0"/>
              <a:t>(management, engineering, humanities, etc.).</a:t>
            </a:r>
          </a:p>
          <a:p>
            <a:r>
              <a:rPr lang="en-US" dirty="0"/>
              <a:t>There is </a:t>
            </a:r>
            <a:r>
              <a:rPr lang="en-US" b="1" dirty="0"/>
              <a:t>no prerequisite </a:t>
            </a:r>
            <a:r>
              <a:rPr lang="en-US" dirty="0"/>
              <a:t>for this course.</a:t>
            </a:r>
          </a:p>
          <a:p>
            <a:r>
              <a:rPr lang="en-US" dirty="0"/>
              <a:t>It is </a:t>
            </a:r>
            <a:r>
              <a:rPr lang="en-US" b="1" dirty="0"/>
              <a:t>very simple and easy to use </a:t>
            </a:r>
            <a:r>
              <a:rPr lang="en-US" dirty="0"/>
              <a:t>tool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First, we will learn working in R. Then, we would use R for statistical programming.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3A37-4182-47F8-819B-4DFA980FC4E1}" type="datetime1">
              <a:rPr lang="en-US" smtClean="0"/>
              <a:t>2/1/2019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6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Course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R:</a:t>
            </a:r>
          </a:p>
          <a:p>
            <a:pPr lvl="1"/>
            <a:r>
              <a:rPr lang="en-US" dirty="0" smtClean="0"/>
              <a:t>Leading language in data analytics and statistics</a:t>
            </a:r>
          </a:p>
          <a:p>
            <a:pPr lvl="1"/>
            <a:r>
              <a:rPr lang="en-US" dirty="0" smtClean="0"/>
              <a:t>Free and open-source</a:t>
            </a:r>
          </a:p>
          <a:p>
            <a:pPr lvl="1"/>
            <a:r>
              <a:rPr lang="en-US" dirty="0" smtClean="0"/>
              <a:t>Easy to use tool</a:t>
            </a:r>
          </a:p>
          <a:p>
            <a:pPr lvl="1"/>
            <a:r>
              <a:rPr lang="en-US" dirty="0" smtClean="0"/>
              <a:t>MOOCs are available massively (All packages and commands)</a:t>
            </a:r>
          </a:p>
          <a:p>
            <a:r>
              <a:rPr lang="en-US" dirty="0" smtClean="0">
                <a:hlinkClick r:id="rId3" action="ppaction://hlinkfile"/>
              </a:rPr>
              <a:t>Course Outline</a:t>
            </a:r>
            <a:r>
              <a:rPr lang="en-US" dirty="0" smtClean="0"/>
              <a:t>  (10 Min)</a:t>
            </a:r>
          </a:p>
          <a:p>
            <a:r>
              <a:rPr lang="en-US" dirty="0" smtClean="0"/>
              <a:t>Background Information (Questionnaire)</a:t>
            </a:r>
          </a:p>
          <a:p>
            <a:r>
              <a:rPr lang="en-US" dirty="0" smtClean="0"/>
              <a:t>Install R and R-Studio on your laptop (Must)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7A2E-BAC4-4434-A2A7-71F10400EA9E}" type="datetime1">
              <a:rPr lang="en-US" smtClean="0"/>
              <a:t>2/1/2019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9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Grading/Marks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383097"/>
              </p:ext>
            </p:extLst>
          </p:nvPr>
        </p:nvGraphicFramePr>
        <p:xfrm>
          <a:off x="838200" y="1690689"/>
          <a:ext cx="9575999" cy="3275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33109">
                  <a:extLst>
                    <a:ext uri="{9D8B030D-6E8A-4147-A177-3AD203B41FA5}">
                      <a16:colId xmlns:a16="http://schemas.microsoft.com/office/drawing/2014/main" val="3153209291"/>
                    </a:ext>
                  </a:extLst>
                </a:gridCol>
                <a:gridCol w="1704109">
                  <a:extLst>
                    <a:ext uri="{9D8B030D-6E8A-4147-A177-3AD203B41FA5}">
                      <a16:colId xmlns:a16="http://schemas.microsoft.com/office/drawing/2014/main" val="184480284"/>
                    </a:ext>
                  </a:extLst>
                </a:gridCol>
                <a:gridCol w="2738781">
                  <a:extLst>
                    <a:ext uri="{9D8B030D-6E8A-4147-A177-3AD203B41FA5}">
                      <a16:colId xmlns:a16="http://schemas.microsoft.com/office/drawing/2014/main" val="2569738621"/>
                    </a:ext>
                  </a:extLst>
                </a:gridCol>
              </a:tblGrid>
              <a:tr h="4344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Evaluation Item</a:t>
                      </a:r>
                      <a:endParaRPr lang="en-IN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Weightage</a:t>
                      </a:r>
                      <a:endParaRPr lang="en-IN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Nature </a:t>
                      </a:r>
                      <a:endParaRPr lang="en-IN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28558"/>
                  </a:ext>
                </a:extLst>
              </a:tr>
              <a:tr h="4344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Quiz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20%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Individual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501513"/>
                  </a:ext>
                </a:extLst>
              </a:tr>
              <a:tr h="4344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Class Participation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10%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Individual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30279"/>
                  </a:ext>
                </a:extLst>
              </a:tr>
              <a:tr h="4344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Midterm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20%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Individual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602553"/>
                  </a:ext>
                </a:extLst>
              </a:tr>
              <a:tr h="6423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Project Work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20%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Group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531238"/>
                  </a:ext>
                </a:extLst>
              </a:tr>
              <a:tr h="8959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End Term (Take-home Exam)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30%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Individual 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65647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9514-5ED6-42AA-897A-24E909764141}" type="datetime1">
              <a:rPr lang="en-US" smtClean="0"/>
              <a:t>2/1/2019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6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course begins here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layout and the interface of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dirty="0" smtClean="0"/>
              <a:t>Environment and History (All variables you can see here)</a:t>
            </a:r>
          </a:p>
          <a:p>
            <a:pPr lvl="1"/>
            <a:r>
              <a:rPr lang="en-US" dirty="0" smtClean="0"/>
              <a:t>Files and Folder window</a:t>
            </a:r>
          </a:p>
          <a:p>
            <a:pPr lvl="1"/>
            <a:r>
              <a:rPr lang="en-US" dirty="0" smtClean="0"/>
              <a:t>Command line or execution window (Console where output is shown)</a:t>
            </a:r>
          </a:p>
          <a:p>
            <a:pPr lvl="1"/>
            <a:r>
              <a:rPr lang="en-US" dirty="0" smtClean="0"/>
              <a:t>R Script window (To store R scripts/commands)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Different types of objects: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Data frame</a:t>
            </a:r>
          </a:p>
          <a:p>
            <a:pPr lvl="1"/>
            <a:r>
              <a:rPr lang="en-US" dirty="0" smtClean="0"/>
              <a:t>List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BF7C-A13D-4AE9-AE69-A898511F5549}" type="datetime1">
              <a:rPr lang="en-US" smtClean="0"/>
              <a:t>2/1/2019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9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Generate variables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assignment operator (&lt;- or =)</a:t>
            </a:r>
          </a:p>
          <a:p>
            <a:r>
              <a:rPr lang="en-US" dirty="0" smtClean="0"/>
              <a:t>X=10 </a:t>
            </a:r>
            <a:r>
              <a:rPr lang="en-US" dirty="0" smtClean="0">
                <a:solidFill>
                  <a:schemeClr val="accent1"/>
                </a:solidFill>
              </a:rPr>
              <a:t>(Scalar)</a:t>
            </a:r>
          </a:p>
          <a:p>
            <a:r>
              <a:rPr lang="en-US" dirty="0" smtClean="0"/>
              <a:t>X=c(1,2,3,4,5) </a:t>
            </a:r>
            <a:r>
              <a:rPr lang="en-US" dirty="0" smtClean="0">
                <a:solidFill>
                  <a:schemeClr val="accent1"/>
                </a:solidFill>
              </a:rPr>
              <a:t>(Vector)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R is a dynamic </a:t>
            </a:r>
            <a:r>
              <a:rPr lang="en-US" dirty="0" smtClean="0"/>
              <a:t>language (Replaces old objects with new one having identical name)</a:t>
            </a:r>
          </a:p>
          <a:p>
            <a:r>
              <a:rPr lang="en-US" dirty="0" smtClean="0"/>
              <a:t># is used to comment in your </a:t>
            </a:r>
            <a:r>
              <a:rPr lang="en-US" dirty="0" err="1" smtClean="0"/>
              <a:t>Rscripts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274F-D906-4475-8DBB-71059B8E397D}" type="datetime1">
              <a:rPr lang="en-US" smtClean="0"/>
              <a:t>2/1/2019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0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Working with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of data</a:t>
            </a:r>
          </a:p>
          <a:p>
            <a:pPr lvl="1"/>
            <a:r>
              <a:rPr lang="en-US" dirty="0" smtClean="0"/>
              <a:t>Numeric vector  (1,5,12,6)</a:t>
            </a:r>
          </a:p>
          <a:p>
            <a:pPr lvl="1"/>
            <a:r>
              <a:rPr lang="en-US" dirty="0" smtClean="0"/>
              <a:t>Character vector (“Ram”, “Sam”, “George”)</a:t>
            </a:r>
          </a:p>
          <a:p>
            <a:pPr lvl="1"/>
            <a:r>
              <a:rPr lang="en-US" dirty="0" smtClean="0"/>
              <a:t>Logical </a:t>
            </a:r>
            <a:r>
              <a:rPr lang="en-US" smtClean="0"/>
              <a:t>vector </a:t>
            </a:r>
            <a:r>
              <a:rPr lang="en-US" smtClean="0"/>
              <a:t>(True, False)</a:t>
            </a:r>
            <a:endParaRPr lang="en-US" dirty="0" smtClean="0"/>
          </a:p>
          <a:p>
            <a:r>
              <a:rPr lang="en-US" dirty="0" smtClean="0"/>
              <a:t>Use class command to know the type</a:t>
            </a:r>
            <a:endParaRPr lang="en-US" dirty="0"/>
          </a:p>
          <a:p>
            <a:r>
              <a:rPr lang="en-US" dirty="0" smtClean="0"/>
              <a:t>Combine Vectors (</a:t>
            </a:r>
            <a:r>
              <a:rPr lang="en-US" dirty="0" err="1" smtClean="0"/>
              <a:t>cbind</a:t>
            </a:r>
            <a:r>
              <a:rPr lang="en-US" dirty="0" smtClean="0"/>
              <a:t> command)</a:t>
            </a:r>
          </a:p>
          <a:p>
            <a:pPr lvl="1"/>
            <a:r>
              <a:rPr lang="en-US" dirty="0" smtClean="0"/>
              <a:t>Number of elements should be same in vectors</a:t>
            </a:r>
          </a:p>
          <a:p>
            <a:pPr lvl="1"/>
            <a:r>
              <a:rPr lang="en-US" dirty="0" smtClean="0"/>
              <a:t>It will make a matrix or </a:t>
            </a:r>
            <a:r>
              <a:rPr lang="en-US" dirty="0" err="1" smtClean="0"/>
              <a:t>dataframe</a:t>
            </a:r>
            <a:endParaRPr lang="en-US" dirty="0"/>
          </a:p>
          <a:p>
            <a:r>
              <a:rPr lang="en-US" dirty="0" smtClean="0"/>
              <a:t>Do vector operations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70E9-7D17-486B-9E13-CD7C4F203F2B}" type="datetime1">
              <a:rPr lang="en-US" smtClean="0"/>
              <a:t>2/1/2019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and matrix operations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operations:</a:t>
            </a:r>
          </a:p>
          <a:p>
            <a:pPr lvl="1"/>
            <a:r>
              <a:rPr lang="en-US" dirty="0" smtClean="0"/>
              <a:t>Addition, Subtraction, Multiplication</a:t>
            </a:r>
          </a:p>
          <a:p>
            <a:pPr lvl="1"/>
            <a:r>
              <a:rPr lang="en-US" dirty="0" smtClean="0"/>
              <a:t>Division, Power, and Logarithm</a:t>
            </a:r>
          </a:p>
          <a:p>
            <a:pPr lvl="1"/>
            <a:endParaRPr lang="en-US" dirty="0"/>
          </a:p>
          <a:p>
            <a:r>
              <a:rPr lang="en-US" dirty="0" smtClean="0"/>
              <a:t>Matrix operations (Linear Algebra):</a:t>
            </a:r>
          </a:p>
          <a:p>
            <a:pPr lvl="1"/>
            <a:r>
              <a:rPr lang="en-US" dirty="0" smtClean="0"/>
              <a:t>Addition, Subtraction, and Multiplication</a:t>
            </a:r>
          </a:p>
          <a:p>
            <a:pPr lvl="1"/>
            <a:r>
              <a:rPr lang="en-US" dirty="0" smtClean="0"/>
              <a:t>Transpose</a:t>
            </a:r>
          </a:p>
          <a:p>
            <a:pPr lvl="1"/>
            <a:r>
              <a:rPr lang="en-US" dirty="0" smtClean="0"/>
              <a:t>Inverse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1866-DB43-49E3-9E19-AB1A48020F7C}" type="datetime1">
              <a:rPr lang="en-US" smtClean="0"/>
              <a:t>2/1/2019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Next Session…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/>
              <a:t>and export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Merging </a:t>
            </a:r>
            <a:r>
              <a:rPr lang="en-US" dirty="0"/>
              <a:t>data across data </a:t>
            </a:r>
            <a:r>
              <a:rPr lang="en-US" dirty="0" smtClean="0"/>
              <a:t>sources</a:t>
            </a:r>
          </a:p>
          <a:p>
            <a:endParaRPr lang="en-US" dirty="0"/>
          </a:p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basic functions</a:t>
            </a:r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the help facility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D543-A743-4219-8132-19523EA379B8}" type="datetime1">
              <a:rPr lang="en-US" smtClean="0"/>
              <a:t>2/1/2019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391</Words>
  <Application>Microsoft Office PowerPoint</Application>
  <PresentationFormat>Widescreen</PresentationFormat>
  <Paragraphs>100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Mangal</vt:lpstr>
      <vt:lpstr>Office Theme</vt:lpstr>
      <vt:lpstr>Session 1: Introduction to R and R-Studio</vt:lpstr>
      <vt:lpstr>Target Audience</vt:lpstr>
      <vt:lpstr>The Course</vt:lpstr>
      <vt:lpstr>Grading/Marks</vt:lpstr>
      <vt:lpstr>The course begins here</vt:lpstr>
      <vt:lpstr>Generate variables in R</vt:lpstr>
      <vt:lpstr>Working with vectors</vt:lpstr>
      <vt:lpstr>Arithmetic and matrix operations </vt:lpstr>
      <vt:lpstr>Next Session…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and R-Studio</dc:title>
  <dc:creator>xyz</dc:creator>
  <cp:lastModifiedBy>Windows User</cp:lastModifiedBy>
  <cp:revision>56</cp:revision>
  <dcterms:created xsi:type="dcterms:W3CDTF">2017-08-01T06:46:19Z</dcterms:created>
  <dcterms:modified xsi:type="dcterms:W3CDTF">2019-02-01T14:13:38Z</dcterms:modified>
</cp:coreProperties>
</file>