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6" r:id="rId3"/>
    <p:sldId id="296" r:id="rId4"/>
    <p:sldId id="257" r:id="rId5"/>
    <p:sldId id="319" r:id="rId6"/>
    <p:sldId id="259" r:id="rId7"/>
    <p:sldId id="260" r:id="rId8"/>
    <p:sldId id="294" r:id="rId9"/>
    <p:sldId id="315" r:id="rId10"/>
    <p:sldId id="316" r:id="rId11"/>
    <p:sldId id="317" r:id="rId12"/>
    <p:sldId id="261" r:id="rId13"/>
    <p:sldId id="262" r:id="rId14"/>
    <p:sldId id="263" r:id="rId15"/>
    <p:sldId id="264" r:id="rId16"/>
    <p:sldId id="265" r:id="rId17"/>
    <p:sldId id="268" r:id="rId18"/>
    <p:sldId id="269" r:id="rId19"/>
    <p:sldId id="301" r:id="rId20"/>
    <p:sldId id="271" r:id="rId21"/>
    <p:sldId id="300" r:id="rId22"/>
    <p:sldId id="291" r:id="rId23"/>
    <p:sldId id="297" r:id="rId24"/>
    <p:sldId id="29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62223DB-BC03-4568-BF27-359036A55CC1}" type="datetimeFigureOut">
              <a:rPr lang="en-US" smtClean="0"/>
              <a:t>6/7/2021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F3ADE09-AECF-44FC-8AE4-8F96C883C7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2223DB-BC03-4568-BF27-359036A55CC1}"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2223DB-BC03-4568-BF27-359036A55CC1}"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2223DB-BC03-4568-BF27-359036A55CC1}"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62223DB-BC03-4568-BF27-359036A55CC1}"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2223DB-BC03-4568-BF27-359036A55CC1}"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62223DB-BC03-4568-BF27-359036A55CC1}" type="datetimeFigureOut">
              <a:rPr lang="en-US" smtClean="0"/>
              <a:t>6/7/2021</a:t>
            </a:fld>
            <a:endParaRPr lang="en-US"/>
          </a:p>
        </p:txBody>
      </p:sp>
      <p:sp>
        <p:nvSpPr>
          <p:cNvPr id="27" name="Slide Number Placeholder 26"/>
          <p:cNvSpPr>
            <a:spLocks noGrp="1"/>
          </p:cNvSpPr>
          <p:nvPr>
            <p:ph type="sldNum" sz="quarter" idx="11"/>
          </p:nvPr>
        </p:nvSpPr>
        <p:spPr/>
        <p:txBody>
          <a:bodyPr rtlCol="0"/>
          <a:lstStyle/>
          <a:p>
            <a:fld id="{8F3ADE09-AECF-44FC-8AE4-8F96C883C767}"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62223DB-BC03-4568-BF27-359036A55CC1}" type="datetimeFigureOut">
              <a:rPr lang="en-US" smtClean="0"/>
              <a:t>6/7/2021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F3ADE09-AECF-44FC-8AE4-8F96C883C7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223DB-BC03-4568-BF27-359036A55CC1}" type="datetimeFigureOut">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2223DB-BC03-4568-BF27-359036A55CC1}"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2223DB-BC03-4568-BF27-359036A55CC1}"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ADE09-AECF-44FC-8AE4-8F96C883C7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62223DB-BC03-4568-BF27-359036A55CC1}" type="datetimeFigureOut">
              <a:rPr lang="en-US" smtClean="0"/>
              <a:t>6/7/2021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F3ADE09-AECF-44FC-8AE4-8F96C883C7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hackster.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Smart Automatic emergency battery operated LED Street lights</a:t>
            </a:r>
            <a:endParaRPr lang="en-US" dirty="0"/>
          </a:p>
        </p:txBody>
      </p:sp>
      <p:sp>
        <p:nvSpPr>
          <p:cNvPr id="3" name="Content Placeholder 2"/>
          <p:cNvSpPr>
            <a:spLocks noGrp="1"/>
          </p:cNvSpPr>
          <p:nvPr>
            <p:ph sz="half" idx="1"/>
          </p:nvPr>
        </p:nvSpPr>
        <p:spPr>
          <a:xfrm>
            <a:off x="457200" y="1143000"/>
            <a:ext cx="4038600" cy="5632387"/>
          </a:xfrm>
        </p:spPr>
        <p:txBody>
          <a:bodyPr>
            <a:normAutofit fontScale="70000" lnSpcReduction="20000"/>
          </a:bodyPr>
          <a:lstStyle/>
          <a:p>
            <a:endParaRPr lang="en-IN" dirty="0"/>
          </a:p>
          <a:p>
            <a:endParaRPr lang="en-IN" dirty="0"/>
          </a:p>
          <a:p>
            <a:pPr>
              <a:buNone/>
            </a:pPr>
            <a:r>
              <a:rPr lang="en-IN" dirty="0"/>
              <a:t>   </a:t>
            </a:r>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r>
              <a:rPr lang="en-US" dirty="0"/>
              <a:t>                                                                       </a:t>
            </a:r>
          </a:p>
          <a:p>
            <a:pPr>
              <a:buNone/>
            </a:pPr>
            <a:r>
              <a:rPr lang="en-IN" dirty="0"/>
              <a:t>                                                                                                                            </a:t>
            </a:r>
          </a:p>
          <a:p>
            <a:pPr>
              <a:buNone/>
            </a:pPr>
            <a:r>
              <a:rPr lang="en-IN" dirty="0"/>
              <a:t>Presented by-</a:t>
            </a:r>
          </a:p>
          <a:p>
            <a:pPr>
              <a:lnSpc>
                <a:spcPct val="170000"/>
              </a:lnSpc>
              <a:buNone/>
            </a:pPr>
            <a:r>
              <a:rPr lang="en-IN" sz="5400" dirty="0">
                <a:solidFill>
                  <a:srgbClr val="7030A0"/>
                </a:solidFill>
              </a:rPr>
              <a:t>.</a:t>
            </a:r>
            <a:r>
              <a:rPr lang="en-IN" sz="2800" dirty="0"/>
              <a:t> </a:t>
            </a:r>
            <a:r>
              <a:rPr lang="en-IN" sz="2600" u="sng" dirty="0">
                <a:latin typeface="Georgia" panose="02040502050405020303" pitchFamily="18" charset="0"/>
              </a:rPr>
              <a:t>DEVESH SINGH NEGI </a:t>
            </a:r>
            <a:r>
              <a:rPr lang="en-IN" sz="2600" u="sng" dirty="0">
                <a:latin typeface="Bahnschrift Light SemiCondensed" panose="020B0502040204020203" pitchFamily="34" charset="0"/>
              </a:rPr>
              <a:t>,</a:t>
            </a:r>
            <a:r>
              <a:rPr lang="en-IN" sz="2600" u="sng" dirty="0"/>
              <a:t>2012975 .                                                                                                                    SARTHAK DEB ,</a:t>
            </a:r>
            <a:r>
              <a:rPr lang="en-US" sz="2600" u="sng" dirty="0"/>
              <a:t>2012980.                                                                   </a:t>
            </a:r>
            <a:r>
              <a:rPr lang="en-IN" sz="2600" u="sng" dirty="0"/>
              <a:t>SAGAR RATURI , 2012945.</a:t>
            </a:r>
          </a:p>
          <a:p>
            <a:pPr marL="109855" indent="0">
              <a:lnSpc>
                <a:spcPct val="170000"/>
              </a:lnSpc>
              <a:buNone/>
            </a:pPr>
            <a:r>
              <a:rPr lang="en-IN" sz="2600" u="sng" dirty="0"/>
              <a:t>    SAUMAY RANJAN , 2012946.</a:t>
            </a:r>
          </a:p>
          <a:p>
            <a:pPr marL="109855" indent="0">
              <a:lnSpc>
                <a:spcPct val="170000"/>
              </a:lnSpc>
              <a:buNone/>
            </a:pPr>
            <a:r>
              <a:rPr lang="en-IN" sz="2600" u="sng" dirty="0"/>
              <a:t>    SEC-A  ,8</a:t>
            </a:r>
            <a:r>
              <a:rPr lang="en-IN" sz="2600" u="sng" baseline="30000" dirty="0"/>
              <a:t>TH</a:t>
            </a:r>
            <a:r>
              <a:rPr lang="en-IN" sz="2600" u="sng" dirty="0"/>
              <a:t> SEM ,2021.</a:t>
            </a:r>
          </a:p>
          <a:p>
            <a:pPr>
              <a:buNone/>
            </a:pPr>
            <a:endParaRPr lang="en-US" dirty="0"/>
          </a:p>
        </p:txBody>
      </p:sp>
      <p:sp>
        <p:nvSpPr>
          <p:cNvPr id="4" name="Content Placeholder 3"/>
          <p:cNvSpPr>
            <a:spLocks noGrp="1"/>
          </p:cNvSpPr>
          <p:nvPr>
            <p:ph sz="half" idx="2"/>
          </p:nvPr>
        </p:nvSpPr>
        <p:spPr/>
        <p:txBody>
          <a:bodyPr>
            <a:normAutofit fontScale="70000" lnSpcReduction="20000"/>
          </a:bodyPr>
          <a:lstStyle/>
          <a:p>
            <a:pPr marL="109855" indent="0">
              <a:buNone/>
            </a:pPr>
            <a:r>
              <a:rPr lang="en-IN" dirty="0"/>
              <a:t> </a:t>
            </a:r>
          </a:p>
          <a:p>
            <a:endParaRPr lang="en-IN" dirty="0"/>
          </a:p>
          <a:p>
            <a:endParaRPr lang="en-IN" dirty="0"/>
          </a:p>
          <a:p>
            <a:endParaRPr lang="en-IN" dirty="0"/>
          </a:p>
          <a:p>
            <a:endParaRPr lang="en-IN" dirty="0"/>
          </a:p>
          <a:p>
            <a:endParaRPr lang="en-IN" dirty="0"/>
          </a:p>
          <a:p>
            <a:endParaRPr lang="en-IN" dirty="0"/>
          </a:p>
          <a:p>
            <a:endParaRPr lang="en-IN" dirty="0"/>
          </a:p>
          <a:p>
            <a:r>
              <a:rPr lang="en-IN" dirty="0"/>
              <a:t>Presented to-</a:t>
            </a:r>
          </a:p>
          <a:p>
            <a:endParaRPr lang="en-US" dirty="0"/>
          </a:p>
          <a:p>
            <a:r>
              <a:rPr lang="en-IN" dirty="0"/>
              <a:t>Dr.GAURAV MITTAL</a:t>
            </a:r>
          </a:p>
          <a:p>
            <a:r>
              <a:rPr lang="en-IN" dirty="0"/>
              <a:t>Mr.PARITOSH MISHRA</a:t>
            </a:r>
          </a:p>
          <a:p>
            <a:endParaRPr lang="en-IN" dirty="0"/>
          </a:p>
          <a:p>
            <a:endParaRPr lang="en-IN" dirty="0"/>
          </a:p>
          <a:p>
            <a:r>
              <a:rPr lang="en-IN" dirty="0"/>
              <a:t>ADVISOR- DR.D.B.SINGH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0-12-15 at 11.58.29 AM"/>
          <p:cNvPicPr>
            <a:picLocks noGrp="1" noChangeAspect="1"/>
          </p:cNvPicPr>
          <p:nvPr>
            <p:ph sz="half" idx="1"/>
          </p:nvPr>
        </p:nvPicPr>
        <p:blipFill>
          <a:blip r:embed="rId2"/>
          <a:stretch>
            <a:fillRect/>
          </a:stretch>
        </p:blipFill>
        <p:spPr>
          <a:xfrm>
            <a:off x="457200" y="2292350"/>
            <a:ext cx="4038600" cy="2273300"/>
          </a:xfrm>
          <a:prstGeom prst="rect">
            <a:avLst/>
          </a:prstGeom>
        </p:spPr>
      </p:pic>
      <p:pic>
        <p:nvPicPr>
          <p:cNvPr id="6" name="Content Placeholder 5" descr="WhatsApp Image 2020-12-15 at 11.58.47 AM"/>
          <p:cNvPicPr>
            <a:picLocks noGrp="1" noChangeAspect="1"/>
          </p:cNvPicPr>
          <p:nvPr>
            <p:ph sz="half" idx="2"/>
          </p:nvPr>
        </p:nvPicPr>
        <p:blipFill>
          <a:blip r:embed="rId3"/>
          <a:stretch>
            <a:fillRect/>
          </a:stretch>
        </p:blipFill>
        <p:spPr>
          <a:xfrm>
            <a:off x="4648200" y="2292350"/>
            <a:ext cx="4038600" cy="2273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0-12-15 at 11.59.15 AM"/>
          <p:cNvPicPr>
            <a:picLocks noGrp="1" noChangeAspect="1"/>
          </p:cNvPicPr>
          <p:nvPr>
            <p:ph sz="half" idx="1"/>
          </p:nvPr>
        </p:nvPicPr>
        <p:blipFill>
          <a:blip r:embed="rId2"/>
          <a:stretch>
            <a:fillRect/>
          </a:stretch>
        </p:blipFill>
        <p:spPr>
          <a:xfrm>
            <a:off x="457200" y="2106930"/>
            <a:ext cx="4038600" cy="2421255"/>
          </a:xfrm>
          <a:prstGeom prst="rect">
            <a:avLst/>
          </a:prstGeom>
        </p:spPr>
      </p:pic>
      <p:pic>
        <p:nvPicPr>
          <p:cNvPr id="6" name="Content Placeholder 5" descr="WhatsApp Image 2020-12-15 at 11.59.29 AM"/>
          <p:cNvPicPr>
            <a:picLocks noGrp="1" noChangeAspect="1"/>
          </p:cNvPicPr>
          <p:nvPr>
            <p:ph sz="half" idx="2"/>
          </p:nvPr>
        </p:nvPicPr>
        <p:blipFill>
          <a:blip r:embed="rId3"/>
          <a:stretch>
            <a:fillRect/>
          </a:stretch>
        </p:blipFill>
        <p:spPr>
          <a:xfrm>
            <a:off x="4795520" y="2254885"/>
            <a:ext cx="4038600" cy="2273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COMPONENTS</a:t>
            </a:r>
            <a:endParaRPr lang="en-US" dirty="0"/>
          </a:p>
        </p:txBody>
      </p:sp>
      <p:sp>
        <p:nvSpPr>
          <p:cNvPr id="3" name="Content Placeholder 2"/>
          <p:cNvSpPr>
            <a:spLocks noGrp="1"/>
          </p:cNvSpPr>
          <p:nvPr>
            <p:ph idx="1"/>
          </p:nvPr>
        </p:nvSpPr>
        <p:spPr/>
        <p:txBody>
          <a:bodyPr/>
          <a:lstStyle/>
          <a:p>
            <a:pPr marL="355600" marR="5080" indent="-342900">
              <a:spcBef>
                <a:spcPts val="105"/>
              </a:spcBef>
              <a:buFont typeface="Arial" panose="020B0604020202020204"/>
              <a:buChar char="•"/>
              <a:tabLst>
                <a:tab pos="354965" algn="l"/>
                <a:tab pos="355600" algn="l"/>
                <a:tab pos="3251200" algn="l"/>
                <a:tab pos="3716020" algn="l"/>
                <a:tab pos="4645660" algn="l"/>
                <a:tab pos="5962650" algn="l"/>
                <a:tab pos="6743065" algn="l"/>
                <a:tab pos="8175625" algn="l"/>
              </a:tabLst>
            </a:pPr>
            <a:r>
              <a:rPr lang="en-US" spc="-5" dirty="0">
                <a:solidFill>
                  <a:srgbClr val="FF0000"/>
                </a:solidFill>
                <a:latin typeface="Calibri" panose="020F0502020204030204"/>
                <a:cs typeface="Calibri" panose="020F0502020204030204"/>
              </a:rPr>
              <a:t>TR</a:t>
            </a:r>
            <a:r>
              <a:rPr lang="en-US" spc="-15" dirty="0">
                <a:solidFill>
                  <a:srgbClr val="FF0000"/>
                </a:solidFill>
                <a:latin typeface="Calibri" panose="020F0502020204030204"/>
                <a:cs typeface="Calibri" panose="020F0502020204030204"/>
              </a:rPr>
              <a:t>A</a:t>
            </a:r>
            <a:r>
              <a:rPr lang="en-US" dirty="0">
                <a:solidFill>
                  <a:srgbClr val="FF0000"/>
                </a:solidFill>
                <a:latin typeface="Calibri" panose="020F0502020204030204"/>
                <a:cs typeface="Calibri" panose="020F0502020204030204"/>
              </a:rPr>
              <a:t>NS</a:t>
            </a:r>
            <a:r>
              <a:rPr lang="en-US" spc="-25" dirty="0">
                <a:solidFill>
                  <a:srgbClr val="FF0000"/>
                </a:solidFill>
                <a:latin typeface="Calibri" panose="020F0502020204030204"/>
                <a:cs typeface="Calibri" panose="020F0502020204030204"/>
              </a:rPr>
              <a:t>F</a:t>
            </a:r>
            <a:r>
              <a:rPr lang="en-US" spc="-5" dirty="0">
                <a:solidFill>
                  <a:srgbClr val="FF0000"/>
                </a:solidFill>
                <a:latin typeface="Calibri" panose="020F0502020204030204"/>
                <a:cs typeface="Calibri" panose="020F0502020204030204"/>
              </a:rPr>
              <a:t>ORM</a:t>
            </a:r>
            <a:r>
              <a:rPr lang="en-US" spc="-10" dirty="0">
                <a:solidFill>
                  <a:srgbClr val="FF0000"/>
                </a:solidFill>
                <a:latin typeface="Calibri" panose="020F0502020204030204"/>
                <a:cs typeface="Calibri" panose="020F0502020204030204"/>
              </a:rPr>
              <a:t>E</a:t>
            </a:r>
            <a:r>
              <a:rPr lang="en-US" spc="-5" dirty="0">
                <a:solidFill>
                  <a:srgbClr val="FF0000"/>
                </a:solidFill>
                <a:latin typeface="Calibri" panose="020F0502020204030204"/>
                <a:cs typeface="Calibri" panose="020F0502020204030204"/>
              </a:rPr>
              <a:t>R</a:t>
            </a:r>
            <a:r>
              <a:rPr lang="en-US" dirty="0">
                <a:latin typeface="Calibri" panose="020F0502020204030204"/>
                <a:cs typeface="Calibri" panose="020F0502020204030204"/>
              </a:rPr>
              <a:t>-</a:t>
            </a:r>
            <a:r>
              <a:rPr lang="en-US" spc="5" dirty="0">
                <a:latin typeface="Calibri" panose="020F0502020204030204"/>
                <a:cs typeface="Calibri" panose="020F0502020204030204"/>
              </a:rPr>
              <a:t>I</a:t>
            </a:r>
            <a:r>
              <a:rPr lang="en-US" dirty="0">
                <a:latin typeface="Calibri" panose="020F0502020204030204"/>
                <a:cs typeface="Calibri" panose="020F0502020204030204"/>
              </a:rPr>
              <a:t>t </a:t>
            </a:r>
            <a:r>
              <a:rPr lang="en-US" spc="-30" dirty="0">
                <a:latin typeface="Calibri" panose="020F0502020204030204"/>
                <a:cs typeface="Calibri" panose="020F0502020204030204"/>
              </a:rPr>
              <a:t>s</a:t>
            </a:r>
            <a:r>
              <a:rPr lang="en-US" spc="-45" dirty="0">
                <a:latin typeface="Calibri" panose="020F0502020204030204"/>
                <a:cs typeface="Calibri" panose="020F0502020204030204"/>
              </a:rPr>
              <a:t>t</a:t>
            </a:r>
            <a:r>
              <a:rPr lang="en-US" dirty="0">
                <a:latin typeface="Calibri" panose="020F0502020204030204"/>
                <a:cs typeface="Calibri" panose="020F0502020204030204"/>
              </a:rPr>
              <a:t>ep </a:t>
            </a:r>
            <a:r>
              <a:rPr lang="en-US" spc="-5" dirty="0">
                <a:latin typeface="Calibri" panose="020F0502020204030204"/>
                <a:cs typeface="Calibri" panose="020F0502020204030204"/>
              </a:rPr>
              <a:t>down</a:t>
            </a:r>
            <a:r>
              <a:rPr lang="en-US" dirty="0">
                <a:latin typeface="Calibri" panose="020F0502020204030204"/>
                <a:cs typeface="Calibri" panose="020F0502020204030204"/>
              </a:rPr>
              <a:t>s t</a:t>
            </a:r>
            <a:r>
              <a:rPr lang="en-US" spc="10" dirty="0">
                <a:latin typeface="Calibri" panose="020F0502020204030204"/>
                <a:cs typeface="Calibri" panose="020F0502020204030204"/>
              </a:rPr>
              <a:t>h</a:t>
            </a:r>
            <a:r>
              <a:rPr lang="en-US" dirty="0">
                <a:latin typeface="Calibri" panose="020F0502020204030204"/>
                <a:cs typeface="Calibri" panose="020F0502020204030204"/>
              </a:rPr>
              <a:t>e </a:t>
            </a:r>
            <a:r>
              <a:rPr lang="en-US" spc="-25" dirty="0">
                <a:latin typeface="Calibri" panose="020F0502020204030204"/>
                <a:cs typeface="Calibri" panose="020F0502020204030204"/>
              </a:rPr>
              <a:t>v</a:t>
            </a:r>
            <a:r>
              <a:rPr lang="en-US" spc="-5" dirty="0">
                <a:latin typeface="Calibri" panose="020F0502020204030204"/>
                <a:cs typeface="Calibri" panose="020F0502020204030204"/>
              </a:rPr>
              <a:t>ol</a:t>
            </a:r>
            <a:r>
              <a:rPr lang="en-US" spc="-50" dirty="0">
                <a:latin typeface="Calibri" panose="020F0502020204030204"/>
                <a:cs typeface="Calibri" panose="020F0502020204030204"/>
              </a:rPr>
              <a:t>t</a:t>
            </a:r>
            <a:r>
              <a:rPr lang="en-US" dirty="0">
                <a:latin typeface="Calibri" panose="020F0502020204030204"/>
                <a:cs typeface="Calibri" panose="020F0502020204030204"/>
              </a:rPr>
              <a:t>a</a:t>
            </a:r>
            <a:r>
              <a:rPr lang="en-US" spc="-25" dirty="0">
                <a:latin typeface="Calibri" panose="020F0502020204030204"/>
                <a:cs typeface="Calibri" panose="020F0502020204030204"/>
              </a:rPr>
              <a:t>g</a:t>
            </a:r>
            <a:r>
              <a:rPr lang="en-US" dirty="0">
                <a:latin typeface="Calibri" panose="020F0502020204030204"/>
                <a:cs typeface="Calibri" panose="020F0502020204030204"/>
              </a:rPr>
              <a:t>e </a:t>
            </a:r>
            <a:r>
              <a:rPr lang="en-US" spc="-5" dirty="0">
                <a:latin typeface="Calibri" panose="020F0502020204030204"/>
                <a:cs typeface="Calibri" panose="020F0502020204030204"/>
              </a:rPr>
              <a:t>f</a:t>
            </a:r>
            <a:r>
              <a:rPr lang="en-US" spc="-60" dirty="0">
                <a:latin typeface="Calibri" panose="020F0502020204030204"/>
                <a:cs typeface="Calibri" panose="020F0502020204030204"/>
              </a:rPr>
              <a:t>r</a:t>
            </a:r>
            <a:r>
              <a:rPr lang="en-US" spc="-5" dirty="0">
                <a:latin typeface="Calibri" panose="020F0502020204030204"/>
                <a:cs typeface="Calibri" panose="020F0502020204030204"/>
              </a:rPr>
              <a:t>om  230v-9v </a:t>
            </a:r>
            <a:r>
              <a:rPr lang="en-US" spc="-15" dirty="0">
                <a:latin typeface="Calibri" panose="020F0502020204030204"/>
                <a:cs typeface="Calibri" panose="020F0502020204030204"/>
              </a:rPr>
              <a:t>AC</a:t>
            </a:r>
            <a:r>
              <a:rPr lang="en-US" spc="10" dirty="0">
                <a:latin typeface="Calibri" panose="020F0502020204030204"/>
                <a:cs typeface="Calibri" panose="020F0502020204030204"/>
              </a:rPr>
              <a:t> </a:t>
            </a:r>
            <a:r>
              <a:rPr lang="en-US" dirty="0">
                <a:latin typeface="Calibri" panose="020F0502020204030204"/>
                <a:cs typeface="Calibri" panose="020F0502020204030204"/>
              </a:rPr>
              <a:t>.</a:t>
            </a:r>
          </a:p>
          <a:p>
            <a:pPr marL="355600" marR="5715" indent="-342900">
              <a:spcBef>
                <a:spcPts val="770"/>
              </a:spcBef>
              <a:buFont typeface="Arial" panose="020B0604020202020204"/>
              <a:buChar char="•"/>
              <a:tabLst>
                <a:tab pos="354965" algn="l"/>
                <a:tab pos="355600" algn="l"/>
              </a:tabLst>
            </a:pPr>
            <a:r>
              <a:rPr lang="en-US" dirty="0">
                <a:solidFill>
                  <a:srgbClr val="FF0000"/>
                </a:solidFill>
                <a:latin typeface="Calibri" panose="020F0502020204030204"/>
                <a:cs typeface="Calibri" panose="020F0502020204030204"/>
              </a:rPr>
              <a:t>BRIDGE RECTIFIER- </a:t>
            </a:r>
            <a:r>
              <a:rPr lang="en-US" spc="-5" dirty="0">
                <a:latin typeface="Calibri" panose="020F0502020204030204"/>
                <a:cs typeface="Calibri" panose="020F0502020204030204"/>
              </a:rPr>
              <a:t>It </a:t>
            </a:r>
            <a:r>
              <a:rPr lang="en-US" spc="-15" dirty="0">
                <a:latin typeface="Calibri" panose="020F0502020204030204"/>
                <a:cs typeface="Calibri" panose="020F0502020204030204"/>
              </a:rPr>
              <a:t>converts </a:t>
            </a:r>
            <a:r>
              <a:rPr lang="en-US" spc="-5" dirty="0">
                <a:latin typeface="Calibri" panose="020F0502020204030204"/>
                <a:cs typeface="Calibri" panose="020F0502020204030204"/>
              </a:rPr>
              <a:t>9v </a:t>
            </a:r>
            <a:r>
              <a:rPr lang="en-US" spc="-10" dirty="0">
                <a:latin typeface="Calibri" panose="020F0502020204030204"/>
                <a:cs typeface="Calibri" panose="020F0502020204030204"/>
              </a:rPr>
              <a:t>AC </a:t>
            </a:r>
            <a:r>
              <a:rPr lang="en-US" spc="-25" dirty="0">
                <a:latin typeface="Calibri" panose="020F0502020204030204"/>
                <a:cs typeface="Calibri" panose="020F0502020204030204"/>
              </a:rPr>
              <a:t>to </a:t>
            </a:r>
            <a:r>
              <a:rPr lang="en-US" spc="-5" dirty="0">
                <a:latin typeface="Calibri" panose="020F0502020204030204"/>
                <a:cs typeface="Calibri" panose="020F0502020204030204"/>
              </a:rPr>
              <a:t>9v </a:t>
            </a:r>
            <a:r>
              <a:rPr lang="en-US" dirty="0">
                <a:latin typeface="Calibri" panose="020F0502020204030204"/>
                <a:cs typeface="Calibri" panose="020F0502020204030204"/>
              </a:rPr>
              <a:t>DC. </a:t>
            </a:r>
            <a:r>
              <a:rPr lang="en-US" spc="-15" dirty="0">
                <a:latin typeface="Calibri" panose="020F0502020204030204"/>
                <a:cs typeface="Calibri" panose="020F0502020204030204"/>
              </a:rPr>
              <a:t>There  are </a:t>
            </a:r>
            <a:r>
              <a:rPr lang="en-US" spc="-20" dirty="0">
                <a:latin typeface="Calibri" panose="020F0502020204030204"/>
                <a:cs typeface="Calibri" panose="020F0502020204030204"/>
              </a:rPr>
              <a:t>four </a:t>
            </a:r>
            <a:r>
              <a:rPr lang="en-US" spc="-5" dirty="0">
                <a:latin typeface="Calibri" panose="020F0502020204030204"/>
                <a:cs typeface="Calibri" panose="020F0502020204030204"/>
              </a:rPr>
              <a:t>1N4007 diodes used </a:t>
            </a:r>
            <a:r>
              <a:rPr lang="en-US" spc="-20" dirty="0">
                <a:latin typeface="Calibri" panose="020F0502020204030204"/>
                <a:cs typeface="Calibri" panose="020F0502020204030204"/>
              </a:rPr>
              <a:t>to form </a:t>
            </a:r>
            <a:r>
              <a:rPr lang="en-US" dirty="0">
                <a:latin typeface="Calibri" panose="020F0502020204030204"/>
                <a:cs typeface="Calibri" panose="020F0502020204030204"/>
              </a:rPr>
              <a:t>a</a:t>
            </a:r>
            <a:r>
              <a:rPr lang="en-US" spc="100" dirty="0">
                <a:latin typeface="Calibri" panose="020F0502020204030204"/>
                <a:cs typeface="Calibri" panose="020F0502020204030204"/>
              </a:rPr>
              <a:t> </a:t>
            </a:r>
            <a:r>
              <a:rPr lang="en-US" spc="-10" dirty="0">
                <a:latin typeface="Calibri" panose="020F0502020204030204"/>
                <a:cs typeface="Calibri" panose="020F0502020204030204"/>
              </a:rPr>
              <a:t>bridge.</a:t>
            </a:r>
            <a:endParaRPr lang="en-US" dirty="0">
              <a:latin typeface="Calibri" panose="020F0502020204030204"/>
              <a:cs typeface="Calibri" panose="020F0502020204030204"/>
            </a:endParaRPr>
          </a:p>
          <a:p>
            <a:pPr marL="355600" marR="6985" indent="-342900">
              <a:spcBef>
                <a:spcPts val="770"/>
              </a:spcBef>
              <a:buFont typeface="Arial" panose="020B0604020202020204"/>
              <a:buChar char="•"/>
              <a:tabLst>
                <a:tab pos="354965" algn="l"/>
                <a:tab pos="355600" algn="l"/>
                <a:tab pos="3181350" algn="l"/>
                <a:tab pos="4949190" algn="l"/>
                <a:tab pos="5394325" algn="l"/>
                <a:tab pos="5996305" algn="l"/>
                <a:tab pos="7383780" algn="l"/>
                <a:tab pos="8298180" algn="l"/>
              </a:tabLst>
            </a:pPr>
            <a:r>
              <a:rPr lang="en-US" dirty="0">
                <a:solidFill>
                  <a:srgbClr val="FF0000"/>
                </a:solidFill>
                <a:latin typeface="Calibri" panose="020F0502020204030204"/>
                <a:cs typeface="Calibri" panose="020F0502020204030204"/>
              </a:rPr>
              <a:t>R</a:t>
            </a:r>
            <a:r>
              <a:rPr lang="en-US" spc="-40" dirty="0">
                <a:solidFill>
                  <a:srgbClr val="FF0000"/>
                </a:solidFill>
                <a:latin typeface="Calibri" panose="020F0502020204030204"/>
                <a:cs typeface="Calibri" panose="020F0502020204030204"/>
              </a:rPr>
              <a:t>E</a:t>
            </a:r>
            <a:r>
              <a:rPr lang="en-US" spc="-5" dirty="0">
                <a:solidFill>
                  <a:srgbClr val="FF0000"/>
                </a:solidFill>
                <a:latin typeface="Calibri" panose="020F0502020204030204"/>
                <a:cs typeface="Calibri" panose="020F0502020204030204"/>
              </a:rPr>
              <a:t>CH</a:t>
            </a:r>
            <a:r>
              <a:rPr lang="en-US" spc="-20" dirty="0">
                <a:solidFill>
                  <a:srgbClr val="FF0000"/>
                </a:solidFill>
                <a:latin typeface="Calibri" panose="020F0502020204030204"/>
                <a:cs typeface="Calibri" panose="020F0502020204030204"/>
              </a:rPr>
              <a:t>A</a:t>
            </a:r>
            <a:r>
              <a:rPr lang="en-US" spc="-15" dirty="0">
                <a:solidFill>
                  <a:srgbClr val="FF0000"/>
                </a:solidFill>
                <a:latin typeface="Calibri" panose="020F0502020204030204"/>
                <a:cs typeface="Calibri" panose="020F0502020204030204"/>
              </a:rPr>
              <a:t>R</a:t>
            </a:r>
            <a:r>
              <a:rPr lang="en-US" dirty="0">
                <a:solidFill>
                  <a:srgbClr val="FF0000"/>
                </a:solidFill>
                <a:latin typeface="Calibri" panose="020F0502020204030204"/>
                <a:cs typeface="Calibri" panose="020F0502020204030204"/>
              </a:rPr>
              <a:t>G</a:t>
            </a:r>
            <a:r>
              <a:rPr lang="en-US" spc="-45" dirty="0">
                <a:solidFill>
                  <a:srgbClr val="FF0000"/>
                </a:solidFill>
                <a:latin typeface="Calibri" panose="020F0502020204030204"/>
                <a:cs typeface="Calibri" panose="020F0502020204030204"/>
              </a:rPr>
              <a:t>E</a:t>
            </a:r>
            <a:r>
              <a:rPr lang="en-US" dirty="0">
                <a:solidFill>
                  <a:srgbClr val="FF0000"/>
                </a:solidFill>
                <a:latin typeface="Calibri" panose="020F0502020204030204"/>
                <a:cs typeface="Calibri" panose="020F0502020204030204"/>
              </a:rPr>
              <a:t>ABLE </a:t>
            </a:r>
            <a:r>
              <a:rPr lang="en-US" spc="-40" dirty="0">
                <a:solidFill>
                  <a:srgbClr val="FF0000"/>
                </a:solidFill>
                <a:latin typeface="Calibri" panose="020F0502020204030204"/>
                <a:cs typeface="Calibri" panose="020F0502020204030204"/>
              </a:rPr>
              <a:t>B</a:t>
            </a:r>
            <a:r>
              <a:rPr lang="en-US" spc="-260" dirty="0">
                <a:solidFill>
                  <a:srgbClr val="FF0000"/>
                </a:solidFill>
                <a:latin typeface="Calibri" panose="020F0502020204030204"/>
                <a:cs typeface="Calibri" panose="020F0502020204030204"/>
              </a:rPr>
              <a:t>A</a:t>
            </a:r>
            <a:r>
              <a:rPr lang="en-US" spc="40" dirty="0">
                <a:solidFill>
                  <a:srgbClr val="FF0000"/>
                </a:solidFill>
                <a:latin typeface="Calibri" panose="020F0502020204030204"/>
                <a:cs typeface="Calibri" panose="020F0502020204030204"/>
              </a:rPr>
              <a:t>T</a:t>
            </a:r>
            <a:r>
              <a:rPr lang="en-US" spc="-5" dirty="0">
                <a:solidFill>
                  <a:srgbClr val="FF0000"/>
                </a:solidFill>
                <a:latin typeface="Calibri" panose="020F0502020204030204"/>
                <a:cs typeface="Calibri" panose="020F0502020204030204"/>
              </a:rPr>
              <a:t>TE</a:t>
            </a:r>
            <a:r>
              <a:rPr lang="en-US" spc="-55" dirty="0">
                <a:solidFill>
                  <a:srgbClr val="FF0000"/>
                </a:solidFill>
                <a:latin typeface="Calibri" panose="020F0502020204030204"/>
                <a:cs typeface="Calibri" panose="020F0502020204030204"/>
              </a:rPr>
              <a:t>R</a:t>
            </a:r>
            <a:r>
              <a:rPr lang="en-US" dirty="0">
                <a:solidFill>
                  <a:srgbClr val="FF0000"/>
                </a:solidFill>
                <a:latin typeface="Calibri" panose="020F0502020204030204"/>
                <a:cs typeface="Calibri" panose="020F0502020204030204"/>
              </a:rPr>
              <a:t>Y-</a:t>
            </a:r>
            <a:r>
              <a:rPr lang="en-US" dirty="0">
                <a:latin typeface="Calibri" panose="020F0502020204030204"/>
                <a:cs typeface="Calibri" panose="020F0502020204030204"/>
              </a:rPr>
              <a:t>A </a:t>
            </a:r>
            <a:r>
              <a:rPr lang="en-US" spc="-5" dirty="0">
                <a:latin typeface="Calibri" panose="020F0502020204030204"/>
                <a:cs typeface="Calibri" panose="020F0502020204030204"/>
              </a:rPr>
              <a:t>6</a:t>
            </a:r>
            <a:r>
              <a:rPr lang="en-US" dirty="0">
                <a:latin typeface="Calibri" panose="020F0502020204030204"/>
                <a:cs typeface="Calibri" panose="020F0502020204030204"/>
              </a:rPr>
              <a:t>v </a:t>
            </a:r>
            <a:r>
              <a:rPr lang="en-US" spc="5" dirty="0">
                <a:latin typeface="Calibri" panose="020F0502020204030204"/>
                <a:cs typeface="Calibri" panose="020F0502020204030204"/>
              </a:rPr>
              <a:t>4</a:t>
            </a:r>
            <a:r>
              <a:rPr lang="en-US" spc="-5" dirty="0">
                <a:latin typeface="Calibri" panose="020F0502020204030204"/>
                <a:cs typeface="Calibri" panose="020F0502020204030204"/>
              </a:rPr>
              <a:t>.5</a:t>
            </a:r>
            <a:r>
              <a:rPr lang="en-US" spc="5" dirty="0">
                <a:latin typeface="Calibri" panose="020F0502020204030204"/>
                <a:cs typeface="Calibri" panose="020F0502020204030204"/>
              </a:rPr>
              <a:t>A</a:t>
            </a:r>
            <a:r>
              <a:rPr lang="en-US" dirty="0">
                <a:latin typeface="Calibri" panose="020F0502020204030204"/>
                <a:cs typeface="Calibri" panose="020F0502020204030204"/>
              </a:rPr>
              <a:t>h lead acid  </a:t>
            </a:r>
            <a:r>
              <a:rPr lang="en-US" spc="-20" dirty="0">
                <a:latin typeface="Calibri" panose="020F0502020204030204"/>
                <a:cs typeface="Calibri" panose="020F0502020204030204"/>
              </a:rPr>
              <a:t>battery </a:t>
            </a:r>
            <a:r>
              <a:rPr lang="en-US" spc="-5" dirty="0">
                <a:latin typeface="Calibri" panose="020F0502020204030204"/>
                <a:cs typeface="Calibri" panose="020F0502020204030204"/>
              </a:rPr>
              <a:t>is used </a:t>
            </a:r>
            <a:r>
              <a:rPr lang="en-US" spc="-20" dirty="0">
                <a:latin typeface="Calibri" panose="020F0502020204030204"/>
                <a:cs typeface="Calibri" panose="020F0502020204030204"/>
              </a:rPr>
              <a:t>to </a:t>
            </a:r>
            <a:r>
              <a:rPr lang="en-US" spc="-10" dirty="0">
                <a:latin typeface="Calibri" panose="020F0502020204030204"/>
                <a:cs typeface="Calibri" panose="020F0502020204030204"/>
              </a:rPr>
              <a:t>give </a:t>
            </a:r>
            <a:r>
              <a:rPr lang="en-US" dirty="0">
                <a:latin typeface="Calibri" panose="020F0502020204030204"/>
                <a:cs typeface="Calibri" panose="020F0502020204030204"/>
              </a:rPr>
              <a:t>as</a:t>
            </a:r>
            <a:r>
              <a:rPr lang="en-US" spc="90" dirty="0">
                <a:latin typeface="Calibri" panose="020F0502020204030204"/>
                <a:cs typeface="Calibri" panose="020F0502020204030204"/>
              </a:rPr>
              <a:t> </a:t>
            </a:r>
            <a:r>
              <a:rPr lang="en-US" spc="-5" dirty="0">
                <a:latin typeface="Calibri" panose="020F0502020204030204"/>
                <a:cs typeface="Calibri" panose="020F0502020204030204"/>
              </a:rPr>
              <a:t>o/p.</a:t>
            </a:r>
          </a:p>
          <a:p>
            <a:pPr marL="355600" marR="6985" indent="-342900">
              <a:spcBef>
                <a:spcPts val="770"/>
              </a:spcBef>
              <a:buFont typeface="Arial" panose="020B0604020202020204"/>
              <a:buChar char="•"/>
              <a:tabLst>
                <a:tab pos="354965" algn="l"/>
                <a:tab pos="355600" algn="l"/>
                <a:tab pos="3181350" algn="l"/>
                <a:tab pos="4949190" algn="l"/>
                <a:tab pos="5394325" algn="l"/>
                <a:tab pos="5996305" algn="l"/>
                <a:tab pos="7383780" algn="l"/>
                <a:tab pos="8298180" algn="l"/>
              </a:tabLst>
            </a:pPr>
            <a:endParaRPr lang="en-US" dirty="0">
              <a:latin typeface="Calibri" panose="020F0502020204030204"/>
              <a:cs typeface="Calibri" panose="020F0502020204030204"/>
            </a:endParaRPr>
          </a:p>
          <a:p>
            <a:endParaRPr lang="en-US" dirty="0"/>
          </a:p>
        </p:txBody>
      </p:sp>
      <p:pic>
        <p:nvPicPr>
          <p:cNvPr id="4" name="object 4"/>
          <p:cNvPicPr/>
          <p:nvPr/>
        </p:nvPicPr>
        <p:blipFill>
          <a:blip r:embed="rId2" cstate="print"/>
          <a:stretch>
            <a:fillRect/>
          </a:stretch>
        </p:blipFill>
        <p:spPr>
          <a:xfrm>
            <a:off x="857223" y="5143511"/>
            <a:ext cx="1533931" cy="1469123"/>
          </a:xfrm>
          <a:prstGeom prst="rect">
            <a:avLst/>
          </a:prstGeom>
        </p:spPr>
      </p:pic>
      <p:pic>
        <p:nvPicPr>
          <p:cNvPr id="5" name="object 5"/>
          <p:cNvPicPr/>
          <p:nvPr/>
        </p:nvPicPr>
        <p:blipFill>
          <a:blip r:embed="rId3" cstate="print"/>
          <a:stretch>
            <a:fillRect/>
          </a:stretch>
        </p:blipFill>
        <p:spPr>
          <a:xfrm>
            <a:off x="3643307" y="5072074"/>
            <a:ext cx="1013052" cy="1564110"/>
          </a:xfrm>
          <a:prstGeom prst="rect">
            <a:avLst/>
          </a:prstGeom>
        </p:spPr>
      </p:pic>
      <p:pic>
        <p:nvPicPr>
          <p:cNvPr id="6" name="object 6"/>
          <p:cNvPicPr/>
          <p:nvPr/>
        </p:nvPicPr>
        <p:blipFill>
          <a:blip r:embed="rId4" cstate="print"/>
          <a:stretch>
            <a:fillRect/>
          </a:stretch>
        </p:blipFill>
        <p:spPr>
          <a:xfrm>
            <a:off x="6322077" y="4929198"/>
            <a:ext cx="1983932" cy="17261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pc="-15" dirty="0">
                <a:solidFill>
                  <a:srgbClr val="FF0000"/>
                </a:solidFill>
                <a:latin typeface="Calibri" panose="020F0502020204030204"/>
                <a:cs typeface="Calibri" panose="020F0502020204030204"/>
              </a:rPr>
              <a:t>TRANSISTOR</a:t>
            </a:r>
            <a:r>
              <a:rPr lang="en-US" spc="-15" dirty="0">
                <a:latin typeface="Calibri" panose="020F0502020204030204"/>
                <a:cs typeface="Calibri" panose="020F0502020204030204"/>
              </a:rPr>
              <a:t>- </a:t>
            </a:r>
            <a:r>
              <a:rPr lang="en-US" spc="-5" dirty="0">
                <a:latin typeface="Calibri" panose="020F0502020204030204"/>
                <a:cs typeface="Calibri" panose="020F0502020204030204"/>
              </a:rPr>
              <a:t>1) </a:t>
            </a:r>
            <a:r>
              <a:rPr lang="en-US" b="1" dirty="0">
                <a:latin typeface="Calibri" panose="020F0502020204030204"/>
                <a:cs typeface="Calibri" panose="020F0502020204030204"/>
              </a:rPr>
              <a:t>BC547 </a:t>
            </a:r>
            <a:r>
              <a:rPr lang="en-US" spc="-5" dirty="0">
                <a:latin typeface="Calibri" panose="020F0502020204030204"/>
                <a:cs typeface="Calibri" panose="020F0502020204030204"/>
              </a:rPr>
              <a:t>is </a:t>
            </a:r>
            <a:r>
              <a:rPr lang="en-US" dirty="0">
                <a:latin typeface="Calibri" panose="020F0502020204030204"/>
                <a:cs typeface="Calibri" panose="020F0502020204030204"/>
              </a:rPr>
              <a:t>an NPN bi-polar </a:t>
            </a:r>
            <a:r>
              <a:rPr lang="en-US" spc="-5" dirty="0">
                <a:latin typeface="Calibri" panose="020F0502020204030204"/>
                <a:cs typeface="Calibri" panose="020F0502020204030204"/>
              </a:rPr>
              <a:t>junction  </a:t>
            </a:r>
            <a:r>
              <a:rPr lang="en-US" spc="-45" dirty="0">
                <a:latin typeface="Calibri" panose="020F0502020204030204"/>
                <a:cs typeface="Calibri" panose="020F0502020204030204"/>
              </a:rPr>
              <a:t>transistor. </a:t>
            </a:r>
            <a:r>
              <a:rPr lang="en-US" dirty="0">
                <a:latin typeface="Calibri" panose="020F0502020204030204"/>
                <a:cs typeface="Calibri" panose="020F0502020204030204"/>
              </a:rPr>
              <a:t>Its mainly </a:t>
            </a:r>
            <a:r>
              <a:rPr lang="en-US" spc="-5" dirty="0">
                <a:latin typeface="Calibri" panose="020F0502020204030204"/>
                <a:cs typeface="Calibri" panose="020F0502020204030204"/>
              </a:rPr>
              <a:t>used </a:t>
            </a:r>
            <a:r>
              <a:rPr lang="en-US" spc="-30" dirty="0">
                <a:latin typeface="Calibri" panose="020F0502020204030204"/>
                <a:cs typeface="Calibri" panose="020F0502020204030204"/>
              </a:rPr>
              <a:t>for </a:t>
            </a:r>
            <a:r>
              <a:rPr lang="en-US" spc="-5" dirty="0">
                <a:latin typeface="Calibri" panose="020F0502020204030204"/>
                <a:cs typeface="Calibri" panose="020F0502020204030204"/>
              </a:rPr>
              <a:t>amplification </a:t>
            </a:r>
            <a:r>
              <a:rPr lang="en-US" dirty="0">
                <a:latin typeface="Calibri" panose="020F0502020204030204"/>
                <a:cs typeface="Calibri" panose="020F0502020204030204"/>
              </a:rPr>
              <a:t>and  </a:t>
            </a:r>
            <a:r>
              <a:rPr lang="en-US" spc="-10" dirty="0">
                <a:latin typeface="Calibri" panose="020F0502020204030204"/>
                <a:cs typeface="Calibri" panose="020F0502020204030204"/>
              </a:rPr>
              <a:t>switching </a:t>
            </a:r>
            <a:r>
              <a:rPr lang="en-US" spc="-5" dirty="0">
                <a:latin typeface="Calibri" panose="020F0502020204030204"/>
                <a:cs typeface="Calibri" panose="020F0502020204030204"/>
              </a:rPr>
              <a:t>purposes. </a:t>
            </a:r>
            <a:r>
              <a:rPr lang="en-US" dirty="0">
                <a:latin typeface="Calibri" panose="020F0502020204030204"/>
                <a:cs typeface="Calibri" panose="020F0502020204030204"/>
              </a:rPr>
              <a:t>It has a </a:t>
            </a:r>
            <a:r>
              <a:rPr lang="en-US" spc="-5" dirty="0">
                <a:latin typeface="Calibri" panose="020F0502020204030204"/>
                <a:cs typeface="Calibri" panose="020F0502020204030204"/>
              </a:rPr>
              <a:t>maximum </a:t>
            </a:r>
            <a:r>
              <a:rPr lang="en-US" spc="-10" dirty="0">
                <a:latin typeface="Calibri" panose="020F0502020204030204"/>
                <a:cs typeface="Calibri" panose="020F0502020204030204"/>
              </a:rPr>
              <a:t>current </a:t>
            </a:r>
            <a:r>
              <a:rPr lang="en-US" spc="-15" dirty="0">
                <a:latin typeface="Calibri" panose="020F0502020204030204"/>
                <a:cs typeface="Calibri" panose="020F0502020204030204"/>
              </a:rPr>
              <a:t>gain </a:t>
            </a:r>
            <a:r>
              <a:rPr lang="en-US" spc="690" dirty="0">
                <a:latin typeface="Calibri" panose="020F0502020204030204"/>
                <a:cs typeface="Calibri" panose="020F0502020204030204"/>
              </a:rPr>
              <a:t> </a:t>
            </a:r>
            <a:r>
              <a:rPr lang="en-US" dirty="0">
                <a:latin typeface="Calibri" panose="020F0502020204030204"/>
                <a:cs typeface="Calibri" panose="020F0502020204030204"/>
              </a:rPr>
              <a:t>of 800. </a:t>
            </a:r>
          </a:p>
          <a:p>
            <a:r>
              <a:rPr lang="en-US" spc="-5" dirty="0">
                <a:latin typeface="Calibri" panose="020F0502020204030204"/>
                <a:cs typeface="Calibri" panose="020F0502020204030204"/>
              </a:rPr>
              <a:t>2) </a:t>
            </a:r>
            <a:r>
              <a:rPr lang="en-US" b="1" spc="5" dirty="0">
                <a:latin typeface="Calibri" panose="020F0502020204030204"/>
                <a:cs typeface="Calibri" panose="020F0502020204030204"/>
              </a:rPr>
              <a:t>BD140 </a:t>
            </a:r>
            <a:r>
              <a:rPr lang="en-US" spc="-5" dirty="0">
                <a:latin typeface="Calibri" panose="020F0502020204030204"/>
                <a:cs typeface="Calibri" panose="020F0502020204030204"/>
              </a:rPr>
              <a:t>is </a:t>
            </a:r>
            <a:r>
              <a:rPr lang="en-US" dirty="0">
                <a:latin typeface="Calibri" panose="020F0502020204030204"/>
                <a:cs typeface="Calibri" panose="020F0502020204030204"/>
              </a:rPr>
              <a:t>a </a:t>
            </a:r>
            <a:r>
              <a:rPr lang="en-US" spc="5" dirty="0">
                <a:latin typeface="Calibri" panose="020F0502020204030204"/>
                <a:cs typeface="Calibri" panose="020F0502020204030204"/>
              </a:rPr>
              <a:t>PNP </a:t>
            </a:r>
            <a:r>
              <a:rPr lang="en-US" dirty="0">
                <a:latin typeface="Calibri" panose="020F0502020204030204"/>
                <a:cs typeface="Calibri" panose="020F0502020204030204"/>
              </a:rPr>
              <a:t>bi-polar </a:t>
            </a:r>
            <a:r>
              <a:rPr lang="en-US" spc="-45" dirty="0">
                <a:latin typeface="Calibri" panose="020F0502020204030204"/>
                <a:cs typeface="Calibri" panose="020F0502020204030204"/>
              </a:rPr>
              <a:t>transistor. </a:t>
            </a:r>
            <a:r>
              <a:rPr lang="en-US" dirty="0">
                <a:latin typeface="Calibri" panose="020F0502020204030204"/>
                <a:cs typeface="Calibri" panose="020F0502020204030204"/>
              </a:rPr>
              <a:t>Its  mainly </a:t>
            </a:r>
            <a:r>
              <a:rPr lang="en-US" spc="-5" dirty="0">
                <a:latin typeface="Calibri" panose="020F0502020204030204"/>
                <a:cs typeface="Calibri" panose="020F0502020204030204"/>
              </a:rPr>
              <a:t>used </a:t>
            </a:r>
            <a:r>
              <a:rPr lang="en-US" spc="-30" dirty="0">
                <a:latin typeface="Calibri" panose="020F0502020204030204"/>
                <a:cs typeface="Calibri" panose="020F0502020204030204"/>
              </a:rPr>
              <a:t>for </a:t>
            </a:r>
            <a:r>
              <a:rPr lang="en-US" spc="-5" dirty="0">
                <a:latin typeface="Calibri" panose="020F0502020204030204"/>
                <a:cs typeface="Calibri" panose="020F0502020204030204"/>
              </a:rPr>
              <a:t>medium </a:t>
            </a:r>
            <a:r>
              <a:rPr lang="en-US" spc="-10" dirty="0">
                <a:latin typeface="Calibri" panose="020F0502020204030204"/>
                <a:cs typeface="Calibri" panose="020F0502020204030204"/>
              </a:rPr>
              <a:t>power </a:t>
            </a:r>
            <a:r>
              <a:rPr lang="en-US" spc="-5" dirty="0">
                <a:latin typeface="Calibri" panose="020F0502020204030204"/>
                <a:cs typeface="Calibri" panose="020F0502020204030204"/>
              </a:rPr>
              <a:t>linear</a:t>
            </a:r>
            <a:r>
              <a:rPr lang="en-US" spc="100" dirty="0">
                <a:latin typeface="Calibri" panose="020F0502020204030204"/>
                <a:cs typeface="Calibri" panose="020F0502020204030204"/>
              </a:rPr>
              <a:t> </a:t>
            </a:r>
            <a:r>
              <a:rPr lang="en-US" spc="-10" dirty="0">
                <a:latin typeface="Calibri" panose="020F0502020204030204"/>
                <a:cs typeface="Calibri" panose="020F0502020204030204"/>
              </a:rPr>
              <a:t>switching.</a:t>
            </a:r>
          </a:p>
          <a:p>
            <a:pPr>
              <a:buNone/>
            </a:pPr>
            <a:endParaRPr lang="en-US" dirty="0">
              <a:latin typeface="Calibri" panose="020F0502020204030204"/>
              <a:cs typeface="Calibri" panose="020F0502020204030204"/>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pc="-80" dirty="0">
                <a:solidFill>
                  <a:srgbClr val="FF0000"/>
                </a:solidFill>
                <a:latin typeface="Calibri" panose="020F0502020204030204"/>
                <a:cs typeface="Calibri" panose="020F0502020204030204"/>
              </a:rPr>
              <a:t>VOLTAGE </a:t>
            </a:r>
            <a:r>
              <a:rPr lang="en-US" spc="-40" dirty="0">
                <a:solidFill>
                  <a:srgbClr val="FF0000"/>
                </a:solidFill>
                <a:latin typeface="Calibri" panose="020F0502020204030204"/>
                <a:cs typeface="Calibri" panose="020F0502020204030204"/>
              </a:rPr>
              <a:t>REGULATOR</a:t>
            </a:r>
            <a:r>
              <a:rPr lang="en-US" spc="-40" dirty="0">
                <a:latin typeface="Calibri" panose="020F0502020204030204"/>
                <a:cs typeface="Calibri" panose="020F0502020204030204"/>
              </a:rPr>
              <a:t>- </a:t>
            </a:r>
            <a:r>
              <a:rPr lang="en-US" dirty="0">
                <a:latin typeface="Calibri" panose="020F0502020204030204"/>
                <a:cs typeface="Calibri" panose="020F0502020204030204"/>
              </a:rPr>
              <a:t>LM317 </a:t>
            </a:r>
            <a:r>
              <a:rPr lang="en-US" spc="-5" dirty="0">
                <a:latin typeface="Calibri" panose="020F0502020204030204"/>
                <a:cs typeface="Calibri" panose="020F0502020204030204"/>
              </a:rPr>
              <a:t>device is </a:t>
            </a:r>
            <a:r>
              <a:rPr lang="en-US" spc="10" dirty="0">
                <a:latin typeface="Calibri" panose="020F0502020204030204"/>
                <a:cs typeface="Calibri" panose="020F0502020204030204"/>
              </a:rPr>
              <a:t>an  </a:t>
            </a:r>
            <a:r>
              <a:rPr lang="en-US" spc="-10" dirty="0">
                <a:latin typeface="Calibri" panose="020F0502020204030204"/>
                <a:cs typeface="Calibri" panose="020F0502020204030204"/>
              </a:rPr>
              <a:t>adjustable three-terminal positive-voltage </a:t>
            </a:r>
            <a:r>
              <a:rPr lang="en-US" spc="-15" dirty="0">
                <a:latin typeface="Calibri" panose="020F0502020204030204"/>
                <a:cs typeface="Calibri" panose="020F0502020204030204"/>
              </a:rPr>
              <a:t>regulator  </a:t>
            </a:r>
            <a:r>
              <a:rPr lang="en-US" spc="-5" dirty="0">
                <a:latin typeface="Calibri" panose="020F0502020204030204"/>
                <a:cs typeface="Calibri" panose="020F0502020204030204"/>
              </a:rPr>
              <a:t>capable </a:t>
            </a:r>
            <a:r>
              <a:rPr lang="en-US" dirty="0">
                <a:latin typeface="Calibri" panose="020F0502020204030204"/>
                <a:cs typeface="Calibri" panose="020F0502020204030204"/>
              </a:rPr>
              <a:t>of supplying </a:t>
            </a:r>
            <a:r>
              <a:rPr lang="en-US" spc="-10" dirty="0">
                <a:latin typeface="Calibri" panose="020F0502020204030204"/>
                <a:cs typeface="Calibri" panose="020F0502020204030204"/>
              </a:rPr>
              <a:t>more </a:t>
            </a:r>
            <a:r>
              <a:rPr lang="en-US" dirty="0">
                <a:latin typeface="Calibri" panose="020F0502020204030204"/>
                <a:cs typeface="Calibri" panose="020F0502020204030204"/>
              </a:rPr>
              <a:t>than 1.5 A </a:t>
            </a:r>
            <a:r>
              <a:rPr lang="en-US" spc="-15" dirty="0">
                <a:latin typeface="Calibri" panose="020F0502020204030204"/>
                <a:cs typeface="Calibri" panose="020F0502020204030204"/>
              </a:rPr>
              <a:t>over </a:t>
            </a:r>
            <a:r>
              <a:rPr lang="en-US" dirty="0">
                <a:latin typeface="Calibri" panose="020F0502020204030204"/>
                <a:cs typeface="Calibri" panose="020F0502020204030204"/>
              </a:rPr>
              <a:t>an  </a:t>
            </a:r>
            <a:r>
              <a:rPr lang="en-US" spc="-10" dirty="0">
                <a:latin typeface="Calibri" panose="020F0502020204030204"/>
                <a:cs typeface="Calibri" panose="020F0502020204030204"/>
              </a:rPr>
              <a:t>output-voltage </a:t>
            </a:r>
            <a:r>
              <a:rPr lang="en-US" spc="-15" dirty="0">
                <a:latin typeface="Calibri" panose="020F0502020204030204"/>
                <a:cs typeface="Calibri" panose="020F0502020204030204"/>
              </a:rPr>
              <a:t>range </a:t>
            </a:r>
            <a:r>
              <a:rPr lang="en-US" dirty="0">
                <a:latin typeface="Calibri" panose="020F0502020204030204"/>
                <a:cs typeface="Calibri" panose="020F0502020204030204"/>
              </a:rPr>
              <a:t>of </a:t>
            </a:r>
            <a:r>
              <a:rPr lang="en-US" spc="-5" dirty="0">
                <a:latin typeface="Calibri" panose="020F0502020204030204"/>
                <a:cs typeface="Calibri" panose="020F0502020204030204"/>
              </a:rPr>
              <a:t>1.25 </a:t>
            </a:r>
            <a:r>
              <a:rPr lang="en-US" dirty="0">
                <a:latin typeface="Calibri" panose="020F0502020204030204"/>
                <a:cs typeface="Calibri" panose="020F0502020204030204"/>
              </a:rPr>
              <a:t>V </a:t>
            </a:r>
            <a:r>
              <a:rPr lang="en-US" spc="-25" dirty="0">
                <a:latin typeface="Calibri" panose="020F0502020204030204"/>
                <a:cs typeface="Calibri" panose="020F0502020204030204"/>
              </a:rPr>
              <a:t>to </a:t>
            </a:r>
            <a:r>
              <a:rPr lang="en-US" spc="-5" dirty="0">
                <a:latin typeface="Calibri" panose="020F0502020204030204"/>
                <a:cs typeface="Calibri" panose="020F0502020204030204"/>
              </a:rPr>
              <a:t>37</a:t>
            </a:r>
            <a:r>
              <a:rPr lang="en-US" spc="65" dirty="0">
                <a:latin typeface="Calibri" panose="020F0502020204030204"/>
                <a:cs typeface="Calibri" panose="020F0502020204030204"/>
              </a:rPr>
              <a:t> </a:t>
            </a:r>
            <a:r>
              <a:rPr lang="en-US" spc="-165" dirty="0">
                <a:latin typeface="Calibri" panose="020F0502020204030204"/>
                <a:cs typeface="Calibri" panose="020F0502020204030204"/>
              </a:rPr>
              <a:t>V.</a:t>
            </a:r>
          </a:p>
          <a:p>
            <a:endParaRPr lang="en-US" dirty="0">
              <a:latin typeface="Calibri" panose="020F0502020204030204"/>
              <a:cs typeface="Calibri" panose="020F0502020204030204"/>
            </a:endParaRPr>
          </a:p>
          <a:p>
            <a:endParaRPr lang="en-US" dirty="0"/>
          </a:p>
        </p:txBody>
      </p:sp>
      <p:grpSp>
        <p:nvGrpSpPr>
          <p:cNvPr id="4" name="object 4"/>
          <p:cNvGrpSpPr/>
          <p:nvPr/>
        </p:nvGrpSpPr>
        <p:grpSpPr>
          <a:xfrm>
            <a:off x="323088" y="4517135"/>
            <a:ext cx="3677408" cy="2209800"/>
            <a:chOff x="323088" y="4517135"/>
            <a:chExt cx="5415280" cy="2209800"/>
          </a:xfrm>
        </p:grpSpPr>
        <p:pic>
          <p:nvPicPr>
            <p:cNvPr id="5" name="object 5"/>
            <p:cNvPicPr/>
            <p:nvPr/>
          </p:nvPicPr>
          <p:blipFill>
            <a:blip r:embed="rId2" cstate="print"/>
            <a:stretch>
              <a:fillRect/>
            </a:stretch>
          </p:blipFill>
          <p:spPr>
            <a:xfrm>
              <a:off x="3108960" y="4517135"/>
              <a:ext cx="2628900" cy="2209800"/>
            </a:xfrm>
            <a:prstGeom prst="rect">
              <a:avLst/>
            </a:prstGeom>
          </p:spPr>
        </p:pic>
        <p:pic>
          <p:nvPicPr>
            <p:cNvPr id="6" name="object 6"/>
            <p:cNvPicPr/>
            <p:nvPr/>
          </p:nvPicPr>
          <p:blipFill>
            <a:blip r:embed="rId3" cstate="print"/>
            <a:stretch>
              <a:fillRect/>
            </a:stretch>
          </p:blipFill>
          <p:spPr>
            <a:xfrm>
              <a:off x="323088" y="4517135"/>
              <a:ext cx="2813304" cy="2107691"/>
            </a:xfrm>
            <a:prstGeom prst="rect">
              <a:avLst/>
            </a:prstGeom>
          </p:spPr>
        </p:pic>
      </p:grpSp>
      <p:pic>
        <p:nvPicPr>
          <p:cNvPr id="7" name="object 3"/>
          <p:cNvPicPr/>
          <p:nvPr/>
        </p:nvPicPr>
        <p:blipFill>
          <a:blip r:embed="rId4" cstate="print"/>
          <a:stretch>
            <a:fillRect/>
          </a:stretch>
        </p:blipFill>
        <p:spPr>
          <a:xfrm>
            <a:off x="6357950" y="4071942"/>
            <a:ext cx="1943100" cy="25344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5600" marR="5080" indent="-342900" algn="just">
              <a:spcBef>
                <a:spcPts val="105"/>
              </a:spcBef>
              <a:buFont typeface="Arial" panose="020B0604020202020204"/>
              <a:buChar char="•"/>
              <a:tabLst>
                <a:tab pos="355600" algn="l"/>
              </a:tabLst>
            </a:pPr>
            <a:r>
              <a:rPr lang="en-US" sz="2000" spc="-5" dirty="0">
                <a:solidFill>
                  <a:srgbClr val="FF0000"/>
                </a:solidFill>
                <a:latin typeface="Calibri" panose="020F0502020204030204"/>
                <a:cs typeface="Calibri" panose="020F0502020204030204"/>
              </a:rPr>
              <a:t>ZENER </a:t>
            </a:r>
            <a:r>
              <a:rPr lang="en-US" sz="2000" dirty="0">
                <a:solidFill>
                  <a:srgbClr val="FF0000"/>
                </a:solidFill>
                <a:latin typeface="Calibri" panose="020F0502020204030204"/>
                <a:cs typeface="Calibri" panose="020F0502020204030204"/>
              </a:rPr>
              <a:t>DIODE</a:t>
            </a:r>
            <a:r>
              <a:rPr lang="en-US" sz="2000" dirty="0">
                <a:latin typeface="Calibri" panose="020F0502020204030204"/>
                <a:cs typeface="Calibri" panose="020F0502020204030204"/>
              </a:rPr>
              <a:t>- </a:t>
            </a:r>
            <a:r>
              <a:rPr lang="en-US" sz="2000" spc="-10" dirty="0">
                <a:latin typeface="Calibri" panose="020F0502020204030204"/>
                <a:cs typeface="Calibri" panose="020F0502020204030204"/>
              </a:rPr>
              <a:t>Zener </a:t>
            </a:r>
            <a:r>
              <a:rPr lang="en-US" sz="2000" spc="-5" dirty="0">
                <a:latin typeface="Calibri" panose="020F0502020204030204"/>
                <a:cs typeface="Calibri" panose="020F0502020204030204"/>
              </a:rPr>
              <a:t>diodes </a:t>
            </a:r>
            <a:r>
              <a:rPr lang="en-US" sz="2000" spc="-15" dirty="0">
                <a:latin typeface="Calibri" panose="020F0502020204030204"/>
                <a:cs typeface="Calibri" panose="020F0502020204030204"/>
              </a:rPr>
              <a:t>are </a:t>
            </a:r>
            <a:r>
              <a:rPr lang="en-US" sz="2000" dirty="0">
                <a:latin typeface="Calibri" panose="020F0502020204030204"/>
                <a:cs typeface="Calibri" panose="020F0502020204030204"/>
              </a:rPr>
              <a:t>widely </a:t>
            </a:r>
            <a:r>
              <a:rPr lang="en-US" sz="2000" spc="-5" dirty="0">
                <a:latin typeface="Calibri" panose="020F0502020204030204"/>
                <a:cs typeface="Calibri" panose="020F0502020204030204"/>
              </a:rPr>
              <a:t>used </a:t>
            </a:r>
            <a:r>
              <a:rPr lang="en-US" sz="2000" spc="5" dirty="0">
                <a:latin typeface="Calibri" panose="020F0502020204030204"/>
                <a:cs typeface="Calibri" panose="020F0502020204030204"/>
              </a:rPr>
              <a:t>in  </a:t>
            </a:r>
            <a:r>
              <a:rPr lang="en-US" sz="2000" spc="-10" dirty="0">
                <a:latin typeface="Calibri" panose="020F0502020204030204"/>
                <a:cs typeface="Calibri" panose="020F0502020204030204"/>
              </a:rPr>
              <a:t>electronic </a:t>
            </a:r>
            <a:r>
              <a:rPr lang="en-US" sz="2000" spc="-5" dirty="0">
                <a:latin typeface="Calibri" panose="020F0502020204030204"/>
                <a:cs typeface="Calibri" panose="020F0502020204030204"/>
              </a:rPr>
              <a:t>equipment </a:t>
            </a:r>
            <a:r>
              <a:rPr lang="en-US" sz="2000" dirty="0">
                <a:latin typeface="Calibri" panose="020F0502020204030204"/>
                <a:cs typeface="Calibri" panose="020F0502020204030204"/>
              </a:rPr>
              <a:t>of all kinds. </a:t>
            </a:r>
            <a:r>
              <a:rPr lang="en-US" sz="2000" spc="-10" dirty="0">
                <a:latin typeface="Calibri" panose="020F0502020204030204"/>
                <a:cs typeface="Calibri" panose="020F0502020204030204"/>
              </a:rPr>
              <a:t>They are </a:t>
            </a:r>
            <a:r>
              <a:rPr lang="en-US" sz="2000" spc="-5" dirty="0">
                <a:latin typeface="Calibri" panose="020F0502020204030204"/>
                <a:cs typeface="Calibri" panose="020F0502020204030204"/>
              </a:rPr>
              <a:t>used </a:t>
            </a:r>
            <a:r>
              <a:rPr lang="en-US" sz="2000" spc="-30" dirty="0">
                <a:latin typeface="Calibri" panose="020F0502020204030204"/>
                <a:cs typeface="Calibri" panose="020F0502020204030204"/>
              </a:rPr>
              <a:t>to  </a:t>
            </a:r>
            <a:r>
              <a:rPr lang="en-US" sz="2000" spc="-20" dirty="0">
                <a:latin typeface="Calibri" panose="020F0502020204030204"/>
                <a:cs typeface="Calibri" panose="020F0502020204030204"/>
              </a:rPr>
              <a:t>generate </a:t>
            </a:r>
            <a:r>
              <a:rPr lang="en-US" sz="2000" spc="-5" dirty="0">
                <a:latin typeface="Calibri" panose="020F0502020204030204"/>
                <a:cs typeface="Calibri" panose="020F0502020204030204"/>
              </a:rPr>
              <a:t>low </a:t>
            </a:r>
            <a:r>
              <a:rPr lang="en-US" sz="2000" spc="-10" dirty="0">
                <a:latin typeface="Calibri" panose="020F0502020204030204"/>
                <a:cs typeface="Calibri" panose="020F0502020204030204"/>
              </a:rPr>
              <a:t>power </a:t>
            </a:r>
            <a:r>
              <a:rPr lang="en-US" sz="2000" spc="-15" dirty="0">
                <a:latin typeface="Calibri" panose="020F0502020204030204"/>
                <a:cs typeface="Calibri" panose="020F0502020204030204"/>
              </a:rPr>
              <a:t>stabilized </a:t>
            </a:r>
            <a:r>
              <a:rPr lang="en-US" sz="2000" dirty="0">
                <a:latin typeface="Calibri" panose="020F0502020204030204"/>
                <a:cs typeface="Calibri" panose="020F0502020204030204"/>
              </a:rPr>
              <a:t>supply </a:t>
            </a:r>
            <a:r>
              <a:rPr lang="en-US" sz="2000" spc="-15" dirty="0">
                <a:latin typeface="Calibri" panose="020F0502020204030204"/>
                <a:cs typeface="Calibri" panose="020F0502020204030204"/>
              </a:rPr>
              <a:t>rails from </a:t>
            </a:r>
            <a:r>
              <a:rPr lang="en-US" sz="2000" dirty="0">
                <a:latin typeface="Calibri" panose="020F0502020204030204"/>
                <a:cs typeface="Calibri" panose="020F0502020204030204"/>
              </a:rPr>
              <a:t>a  </a:t>
            </a:r>
            <a:r>
              <a:rPr lang="en-US" sz="2000" spc="-5" dirty="0">
                <a:latin typeface="Calibri" panose="020F0502020204030204"/>
                <a:cs typeface="Calibri" panose="020F0502020204030204"/>
              </a:rPr>
              <a:t>higher </a:t>
            </a:r>
            <a:r>
              <a:rPr lang="en-US" sz="2000" spc="-15" dirty="0">
                <a:latin typeface="Calibri" panose="020F0502020204030204"/>
                <a:cs typeface="Calibri" panose="020F0502020204030204"/>
              </a:rPr>
              <a:t>voltage </a:t>
            </a:r>
            <a:r>
              <a:rPr lang="en-US" sz="2000" spc="5" dirty="0">
                <a:latin typeface="Calibri" panose="020F0502020204030204"/>
                <a:cs typeface="Calibri" panose="020F0502020204030204"/>
              </a:rPr>
              <a:t>and </a:t>
            </a:r>
            <a:r>
              <a:rPr lang="en-US" sz="2000" spc="-25" dirty="0">
                <a:latin typeface="Calibri" panose="020F0502020204030204"/>
                <a:cs typeface="Calibri" panose="020F0502020204030204"/>
              </a:rPr>
              <a:t>to </a:t>
            </a:r>
            <a:r>
              <a:rPr lang="en-US" sz="2000" spc="-15" dirty="0">
                <a:latin typeface="Calibri" panose="020F0502020204030204"/>
                <a:cs typeface="Calibri" panose="020F0502020204030204"/>
              </a:rPr>
              <a:t>provide </a:t>
            </a:r>
            <a:r>
              <a:rPr lang="en-US" sz="2000" spc="-30" dirty="0">
                <a:latin typeface="Calibri" panose="020F0502020204030204"/>
                <a:cs typeface="Calibri" panose="020F0502020204030204"/>
              </a:rPr>
              <a:t>reference </a:t>
            </a:r>
            <a:r>
              <a:rPr lang="en-US" sz="2000" spc="-10" dirty="0">
                <a:latin typeface="Calibri" panose="020F0502020204030204"/>
                <a:cs typeface="Calibri" panose="020F0502020204030204"/>
              </a:rPr>
              <a:t>voltages </a:t>
            </a:r>
            <a:r>
              <a:rPr lang="en-US" sz="2000" spc="-30" dirty="0">
                <a:latin typeface="Calibri" panose="020F0502020204030204"/>
                <a:cs typeface="Calibri" panose="020F0502020204030204"/>
              </a:rPr>
              <a:t>for  </a:t>
            </a:r>
            <a:r>
              <a:rPr lang="en-US" sz="2000" spc="-10" dirty="0">
                <a:latin typeface="Calibri" panose="020F0502020204030204"/>
                <a:cs typeface="Calibri" panose="020F0502020204030204"/>
              </a:rPr>
              <a:t>circuits, </a:t>
            </a:r>
            <a:r>
              <a:rPr lang="en-US" sz="2000" dirty="0">
                <a:latin typeface="Calibri" panose="020F0502020204030204"/>
                <a:cs typeface="Calibri" panose="020F0502020204030204"/>
              </a:rPr>
              <a:t>especially </a:t>
            </a:r>
            <a:r>
              <a:rPr lang="en-US" sz="2000" spc="-20" dirty="0">
                <a:latin typeface="Calibri" panose="020F0502020204030204"/>
                <a:cs typeface="Calibri" panose="020F0502020204030204"/>
              </a:rPr>
              <a:t>stabilized </a:t>
            </a:r>
            <a:r>
              <a:rPr lang="en-US" sz="2000" spc="-10" dirty="0">
                <a:latin typeface="Calibri" panose="020F0502020204030204"/>
                <a:cs typeface="Calibri" panose="020F0502020204030204"/>
              </a:rPr>
              <a:t>power</a:t>
            </a:r>
            <a:r>
              <a:rPr lang="en-US" sz="2000" spc="45" dirty="0">
                <a:latin typeface="Calibri" panose="020F0502020204030204"/>
                <a:cs typeface="Calibri" panose="020F0502020204030204"/>
              </a:rPr>
              <a:t> </a:t>
            </a:r>
            <a:r>
              <a:rPr lang="en-US" sz="2000" spc="-5" dirty="0">
                <a:latin typeface="Calibri" panose="020F0502020204030204"/>
                <a:cs typeface="Calibri" panose="020F0502020204030204"/>
              </a:rPr>
              <a:t>supplies.</a:t>
            </a:r>
            <a:endParaRPr lang="en-US" sz="2000" dirty="0">
              <a:latin typeface="Calibri" panose="020F0502020204030204"/>
              <a:cs typeface="Calibri" panose="020F0502020204030204"/>
            </a:endParaRPr>
          </a:p>
          <a:p>
            <a:pPr marL="355600" marR="62230" indent="-342900">
              <a:spcBef>
                <a:spcPts val="775"/>
              </a:spcBef>
              <a:buFont typeface="Arial" panose="020B0604020202020204"/>
              <a:buChar char="•"/>
              <a:tabLst>
                <a:tab pos="354965" algn="l"/>
                <a:tab pos="355600" algn="l"/>
              </a:tabLst>
            </a:pPr>
            <a:r>
              <a:rPr lang="en-US" sz="2000" spc="-40" dirty="0">
                <a:solidFill>
                  <a:srgbClr val="FF0000"/>
                </a:solidFill>
                <a:latin typeface="Calibri" panose="020F0502020204030204"/>
                <a:cs typeface="Calibri" panose="020F0502020204030204"/>
              </a:rPr>
              <a:t>FILTER</a:t>
            </a:r>
            <a:r>
              <a:rPr lang="en-US" sz="2000" spc="-40" dirty="0">
                <a:latin typeface="Calibri" panose="020F0502020204030204"/>
                <a:cs typeface="Calibri" panose="020F0502020204030204"/>
              </a:rPr>
              <a:t>- </a:t>
            </a:r>
            <a:r>
              <a:rPr lang="en-US" sz="2000" spc="-10" dirty="0">
                <a:latin typeface="Calibri" panose="020F0502020204030204"/>
                <a:cs typeface="Calibri" panose="020F0502020204030204"/>
              </a:rPr>
              <a:t>Capacitor </a:t>
            </a:r>
            <a:r>
              <a:rPr lang="en-US" sz="2000" dirty="0">
                <a:latin typeface="Calibri" panose="020F0502020204030204"/>
                <a:cs typeface="Calibri" panose="020F0502020204030204"/>
              </a:rPr>
              <a:t>c1 </a:t>
            </a:r>
            <a:r>
              <a:rPr lang="en-US" sz="2000" spc="-10" dirty="0">
                <a:latin typeface="Calibri" panose="020F0502020204030204"/>
                <a:cs typeface="Calibri" panose="020F0502020204030204"/>
              </a:rPr>
              <a:t>is </a:t>
            </a:r>
            <a:r>
              <a:rPr lang="en-US" sz="2000" spc="-5" dirty="0">
                <a:latin typeface="Calibri" panose="020F0502020204030204"/>
                <a:cs typeface="Calibri" panose="020F0502020204030204"/>
              </a:rPr>
              <a:t>used </a:t>
            </a:r>
            <a:r>
              <a:rPr lang="en-US" sz="2000" dirty="0">
                <a:latin typeface="Calibri" panose="020F0502020204030204"/>
                <a:cs typeface="Calibri" panose="020F0502020204030204"/>
              </a:rPr>
              <a:t>as a </a:t>
            </a:r>
            <a:r>
              <a:rPr lang="en-US" sz="2000" spc="-15" dirty="0">
                <a:latin typeface="Calibri" panose="020F0502020204030204"/>
                <a:cs typeface="Calibri" panose="020F0502020204030204"/>
              </a:rPr>
              <a:t>filter </a:t>
            </a:r>
            <a:r>
              <a:rPr lang="en-US" sz="2000" spc="-5" dirty="0">
                <a:latin typeface="Calibri" panose="020F0502020204030204"/>
                <a:cs typeface="Calibri" panose="020F0502020204030204"/>
              </a:rPr>
              <a:t>because  </a:t>
            </a:r>
            <a:r>
              <a:rPr lang="en-US" sz="2000" spc="-15" dirty="0">
                <a:latin typeface="Calibri" panose="020F0502020204030204"/>
                <a:cs typeface="Calibri" panose="020F0502020204030204"/>
              </a:rPr>
              <a:t>capacitors </a:t>
            </a:r>
            <a:r>
              <a:rPr lang="en-US" sz="2000" spc="-5" dirty="0">
                <a:latin typeface="Calibri" panose="020F0502020204030204"/>
                <a:cs typeface="Calibri" panose="020F0502020204030204"/>
              </a:rPr>
              <a:t>easily pass </a:t>
            </a:r>
            <a:r>
              <a:rPr lang="en-US" sz="2000" spc="-20" dirty="0">
                <a:latin typeface="Calibri" panose="020F0502020204030204"/>
                <a:cs typeface="Calibri" panose="020F0502020204030204"/>
              </a:rPr>
              <a:t>AC </a:t>
            </a:r>
            <a:r>
              <a:rPr lang="en-US" sz="2000" spc="-5" dirty="0">
                <a:latin typeface="Calibri" panose="020F0502020204030204"/>
                <a:cs typeface="Calibri" panose="020F0502020204030204"/>
              </a:rPr>
              <a:t>(changing) signals but </a:t>
            </a:r>
            <a:r>
              <a:rPr lang="en-US" sz="2000" spc="-10" dirty="0">
                <a:latin typeface="Calibri" panose="020F0502020204030204"/>
                <a:cs typeface="Calibri" panose="020F0502020204030204"/>
              </a:rPr>
              <a:t>they  </a:t>
            </a:r>
            <a:r>
              <a:rPr lang="en-US" sz="2000" spc="-5" dirty="0">
                <a:latin typeface="Calibri" panose="020F0502020204030204"/>
                <a:cs typeface="Calibri" panose="020F0502020204030204"/>
              </a:rPr>
              <a:t>block DC </a:t>
            </a:r>
            <a:r>
              <a:rPr lang="en-US" sz="2000" spc="-15" dirty="0">
                <a:latin typeface="Calibri" panose="020F0502020204030204"/>
                <a:cs typeface="Calibri" panose="020F0502020204030204"/>
              </a:rPr>
              <a:t>(constant) </a:t>
            </a:r>
            <a:r>
              <a:rPr lang="en-US" sz="2000" spc="-5" dirty="0">
                <a:latin typeface="Calibri" panose="020F0502020204030204"/>
                <a:cs typeface="Calibri" panose="020F0502020204030204"/>
              </a:rPr>
              <a:t>signals. </a:t>
            </a:r>
            <a:r>
              <a:rPr lang="en-US" sz="2000" spc="-15" dirty="0">
                <a:latin typeface="Calibri" panose="020F0502020204030204"/>
                <a:cs typeface="Calibri" panose="020F0502020204030204"/>
              </a:rPr>
              <a:t>Here </a:t>
            </a:r>
            <a:r>
              <a:rPr lang="en-US" sz="2000" dirty="0">
                <a:latin typeface="Calibri" panose="020F0502020204030204"/>
                <a:cs typeface="Calibri" panose="020F0502020204030204"/>
              </a:rPr>
              <a:t>it is </a:t>
            </a:r>
            <a:r>
              <a:rPr lang="en-US" sz="2000" spc="-5" dirty="0">
                <a:latin typeface="Calibri" panose="020F0502020204030204"/>
                <a:cs typeface="Calibri" panose="020F0502020204030204"/>
              </a:rPr>
              <a:t>used </a:t>
            </a:r>
            <a:r>
              <a:rPr lang="en-US" sz="2000" spc="-20" dirty="0">
                <a:latin typeface="Calibri" panose="020F0502020204030204"/>
                <a:cs typeface="Calibri" panose="020F0502020204030204"/>
              </a:rPr>
              <a:t>to  </a:t>
            </a:r>
            <a:r>
              <a:rPr lang="en-US" sz="2000" spc="-10" dirty="0">
                <a:latin typeface="Calibri" panose="020F0502020204030204"/>
                <a:cs typeface="Calibri" panose="020F0502020204030204"/>
              </a:rPr>
              <a:t>eliminate</a:t>
            </a:r>
            <a:r>
              <a:rPr lang="en-US" sz="2000" dirty="0">
                <a:latin typeface="Calibri" panose="020F0502020204030204"/>
                <a:cs typeface="Calibri" panose="020F0502020204030204"/>
              </a:rPr>
              <a:t> </a:t>
            </a:r>
            <a:r>
              <a:rPr lang="en-US" sz="2000" spc="-5" dirty="0">
                <a:latin typeface="Calibri" panose="020F0502020204030204"/>
                <a:cs typeface="Calibri" panose="020F0502020204030204"/>
              </a:rPr>
              <a:t>ripples.</a:t>
            </a:r>
          </a:p>
          <a:p>
            <a:pPr marL="355600" marR="62230" indent="-342900">
              <a:spcBef>
                <a:spcPts val="775"/>
              </a:spcBef>
              <a:buFont typeface="Arial" panose="020B0604020202020204"/>
              <a:buChar char="•"/>
              <a:tabLst>
                <a:tab pos="354965" algn="l"/>
                <a:tab pos="355600" algn="l"/>
              </a:tabLst>
            </a:pPr>
            <a:endParaRPr lang="en-US" dirty="0">
              <a:latin typeface="Calibri" panose="020F0502020204030204"/>
              <a:cs typeface="Calibri" panose="020F0502020204030204"/>
            </a:endParaRPr>
          </a:p>
          <a:p>
            <a:endParaRPr lang="en-US" dirty="0"/>
          </a:p>
        </p:txBody>
      </p:sp>
      <p:pic>
        <p:nvPicPr>
          <p:cNvPr id="4" name="object 4"/>
          <p:cNvPicPr/>
          <p:nvPr/>
        </p:nvPicPr>
        <p:blipFill>
          <a:blip r:embed="rId2" cstate="print"/>
          <a:stretch>
            <a:fillRect/>
          </a:stretch>
        </p:blipFill>
        <p:spPr>
          <a:xfrm>
            <a:off x="857224" y="4714884"/>
            <a:ext cx="2705314" cy="1358252"/>
          </a:xfrm>
          <a:prstGeom prst="rect">
            <a:avLst/>
          </a:prstGeom>
        </p:spPr>
      </p:pic>
      <p:pic>
        <p:nvPicPr>
          <p:cNvPr id="5" name="object 3"/>
          <p:cNvPicPr/>
          <p:nvPr/>
        </p:nvPicPr>
        <p:blipFill>
          <a:blip r:embed="rId3" cstate="print"/>
          <a:stretch>
            <a:fillRect/>
          </a:stretch>
        </p:blipFill>
        <p:spPr>
          <a:xfrm>
            <a:off x="5500694" y="4500570"/>
            <a:ext cx="2941921" cy="19602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55600" marR="303530" indent="-342900">
              <a:spcBef>
                <a:spcPts val="105"/>
              </a:spcBef>
              <a:buFont typeface="Arial" panose="020B0604020202020204"/>
              <a:buChar char="•"/>
              <a:tabLst>
                <a:tab pos="354965" algn="l"/>
                <a:tab pos="355600" algn="l"/>
              </a:tabLst>
            </a:pPr>
            <a:r>
              <a:rPr lang="en-US" sz="1400" spc="-5" dirty="0">
                <a:solidFill>
                  <a:srgbClr val="FF0000"/>
                </a:solidFill>
                <a:latin typeface="Calibri" panose="020F0502020204030204"/>
                <a:cs typeface="Calibri" panose="020F0502020204030204"/>
              </a:rPr>
              <a:t>DIODE</a:t>
            </a:r>
            <a:r>
              <a:rPr lang="en-US" sz="1400" spc="-5" dirty="0">
                <a:latin typeface="Calibri" panose="020F0502020204030204"/>
                <a:cs typeface="Calibri" panose="020F0502020204030204"/>
              </a:rPr>
              <a:t>- </a:t>
            </a:r>
            <a:r>
              <a:rPr lang="en-US" sz="1400" dirty="0">
                <a:latin typeface="Calibri" panose="020F0502020204030204"/>
                <a:cs typeface="Calibri" panose="020F0502020204030204"/>
              </a:rPr>
              <a:t>a </a:t>
            </a:r>
            <a:r>
              <a:rPr lang="en-US" sz="1400" b="1" dirty="0">
                <a:latin typeface="Calibri" panose="020F0502020204030204"/>
                <a:cs typeface="Calibri" panose="020F0502020204030204"/>
              </a:rPr>
              <a:t>diode </a:t>
            </a:r>
            <a:r>
              <a:rPr lang="en-US" sz="1400" dirty="0">
                <a:latin typeface="Calibri" panose="020F0502020204030204"/>
                <a:cs typeface="Calibri" panose="020F0502020204030204"/>
              </a:rPr>
              <a:t>is a </a:t>
            </a:r>
            <a:r>
              <a:rPr lang="en-US" sz="1400" spc="-5" dirty="0">
                <a:latin typeface="Calibri" panose="020F0502020204030204"/>
                <a:cs typeface="Calibri" panose="020F0502020204030204"/>
              </a:rPr>
              <a:t>two-terminal device </a:t>
            </a:r>
            <a:r>
              <a:rPr lang="en-US" sz="1400" spc="-10" dirty="0">
                <a:latin typeface="Calibri" panose="020F0502020204030204"/>
                <a:cs typeface="Calibri" panose="020F0502020204030204"/>
              </a:rPr>
              <a:t>that  </a:t>
            </a:r>
            <a:r>
              <a:rPr lang="en-US" sz="1400" spc="-5" dirty="0">
                <a:latin typeface="Calibri" panose="020F0502020204030204"/>
                <a:cs typeface="Calibri" panose="020F0502020204030204"/>
              </a:rPr>
              <a:t>conducts primarily </a:t>
            </a:r>
            <a:r>
              <a:rPr lang="en-US" sz="1400" dirty="0">
                <a:latin typeface="Calibri" panose="020F0502020204030204"/>
                <a:cs typeface="Calibri" panose="020F0502020204030204"/>
              </a:rPr>
              <a:t>in </a:t>
            </a:r>
            <a:r>
              <a:rPr lang="en-US" sz="1400" spc="-5" dirty="0">
                <a:latin typeface="Calibri" panose="020F0502020204030204"/>
                <a:cs typeface="Calibri" panose="020F0502020204030204"/>
              </a:rPr>
              <a:t>one direction. Diode 1N4007  has </a:t>
            </a:r>
            <a:r>
              <a:rPr lang="en-US" sz="1400" spc="-10" dirty="0">
                <a:latin typeface="Calibri" panose="020F0502020204030204"/>
                <a:cs typeface="Calibri" panose="020F0502020204030204"/>
              </a:rPr>
              <a:t>lower </a:t>
            </a:r>
            <a:r>
              <a:rPr lang="en-US" sz="1400" spc="-15" dirty="0">
                <a:latin typeface="Calibri" panose="020F0502020204030204"/>
                <a:cs typeface="Calibri" panose="020F0502020204030204"/>
              </a:rPr>
              <a:t>voltage </a:t>
            </a:r>
            <a:r>
              <a:rPr lang="en-US" sz="1400" spc="-20" dirty="0">
                <a:latin typeface="Calibri" panose="020F0502020204030204"/>
                <a:cs typeface="Calibri" panose="020F0502020204030204"/>
              </a:rPr>
              <a:t>drop </a:t>
            </a:r>
            <a:r>
              <a:rPr lang="en-US" sz="1400" dirty="0">
                <a:latin typeface="Calibri" panose="020F0502020204030204"/>
                <a:cs typeface="Calibri" panose="020F0502020204030204"/>
              </a:rPr>
              <a:t>&amp; </a:t>
            </a:r>
            <a:r>
              <a:rPr lang="en-US" sz="1400" spc="-5" dirty="0">
                <a:latin typeface="Calibri" panose="020F0502020204030204"/>
                <a:cs typeface="Calibri" panose="020F0502020204030204"/>
              </a:rPr>
              <a:t>high </a:t>
            </a:r>
            <a:r>
              <a:rPr lang="en-US" sz="1400" spc="-20" dirty="0">
                <a:latin typeface="Calibri" panose="020F0502020204030204"/>
                <a:cs typeface="Calibri" panose="020F0502020204030204"/>
              </a:rPr>
              <a:t>surge </a:t>
            </a:r>
            <a:r>
              <a:rPr lang="en-US" sz="1400" spc="-10" dirty="0">
                <a:latin typeface="Calibri" panose="020F0502020204030204"/>
                <a:cs typeface="Calibri" panose="020F0502020204030204"/>
              </a:rPr>
              <a:t>current  </a:t>
            </a:r>
            <a:r>
              <a:rPr lang="en-US" sz="1400" spc="-25" dirty="0">
                <a:latin typeface="Calibri" panose="020F0502020204030204"/>
                <a:cs typeface="Calibri" panose="020F0502020204030204"/>
              </a:rPr>
              <a:t>capability.</a:t>
            </a:r>
            <a:endParaRPr lang="en-US" sz="1400" dirty="0">
              <a:latin typeface="Calibri" panose="020F0502020204030204"/>
              <a:cs typeface="Calibri" panose="020F0502020204030204"/>
            </a:endParaRPr>
          </a:p>
          <a:p>
            <a:pPr marL="355600" marR="5080" indent="-342900">
              <a:spcBef>
                <a:spcPts val="775"/>
              </a:spcBef>
              <a:buFont typeface="Arial" panose="020B0604020202020204"/>
              <a:buChar char="•"/>
              <a:tabLst>
                <a:tab pos="354965" algn="l"/>
                <a:tab pos="355600" algn="l"/>
              </a:tabLst>
            </a:pPr>
            <a:r>
              <a:rPr lang="en-US" sz="1400" spc="-5" dirty="0">
                <a:solidFill>
                  <a:srgbClr val="FF0000"/>
                </a:solidFill>
                <a:latin typeface="Calibri" panose="020F0502020204030204"/>
                <a:cs typeface="Calibri" panose="020F0502020204030204"/>
              </a:rPr>
              <a:t>LED</a:t>
            </a:r>
            <a:r>
              <a:rPr lang="en-US" sz="1400" spc="-5" dirty="0">
                <a:latin typeface="Calibri" panose="020F0502020204030204"/>
                <a:cs typeface="Calibri" panose="020F0502020204030204"/>
              </a:rPr>
              <a:t>- </a:t>
            </a:r>
            <a:r>
              <a:rPr lang="en-US" sz="1400" spc="-35" dirty="0">
                <a:latin typeface="Calibri" panose="020F0502020204030204"/>
                <a:cs typeface="Calibri" panose="020F0502020204030204"/>
              </a:rPr>
              <a:t>Twelve </a:t>
            </a:r>
            <a:r>
              <a:rPr lang="en-US" sz="1400" dirty="0">
                <a:latin typeface="Calibri" panose="020F0502020204030204"/>
                <a:cs typeface="Calibri" panose="020F0502020204030204"/>
              </a:rPr>
              <a:t>5mm </a:t>
            </a:r>
            <a:r>
              <a:rPr lang="en-US" sz="1400" spc="-5" dirty="0">
                <a:latin typeface="Calibri" panose="020F0502020204030204"/>
                <a:cs typeface="Calibri" panose="020F0502020204030204"/>
              </a:rPr>
              <a:t>high </a:t>
            </a:r>
            <a:r>
              <a:rPr lang="en-US" sz="1400" dirty="0">
                <a:latin typeface="Calibri" panose="020F0502020204030204"/>
                <a:cs typeface="Calibri" panose="020F0502020204030204"/>
              </a:rPr>
              <a:t>luminous </a:t>
            </a:r>
            <a:r>
              <a:rPr lang="en-US" sz="1400" spc="-10" dirty="0">
                <a:latin typeface="Calibri" panose="020F0502020204030204"/>
                <a:cs typeface="Calibri" panose="020F0502020204030204"/>
              </a:rPr>
              <a:t>intensity white </a:t>
            </a:r>
            <a:r>
              <a:rPr lang="en-US" sz="1400" spc="-5" dirty="0">
                <a:latin typeface="Calibri" panose="020F0502020204030204"/>
                <a:cs typeface="Calibri" panose="020F0502020204030204"/>
              </a:rPr>
              <a:t>LED  lights </a:t>
            </a:r>
            <a:r>
              <a:rPr lang="en-US" sz="1400" spc="-15" dirty="0">
                <a:latin typeface="Calibri" panose="020F0502020204030204"/>
                <a:cs typeface="Calibri" panose="020F0502020204030204"/>
              </a:rPr>
              <a:t>are </a:t>
            </a:r>
            <a:r>
              <a:rPr lang="en-US" sz="1400" spc="-5" dirty="0">
                <a:latin typeface="Calibri" panose="020F0502020204030204"/>
                <a:cs typeface="Calibri" panose="020F0502020204030204"/>
              </a:rPr>
              <a:t>used </a:t>
            </a:r>
            <a:r>
              <a:rPr lang="en-US" sz="1400" spc="-10" dirty="0">
                <a:latin typeface="Calibri" panose="020F0502020204030204"/>
                <a:cs typeface="Calibri" panose="020F0502020204030204"/>
              </a:rPr>
              <a:t>having </a:t>
            </a:r>
            <a:r>
              <a:rPr lang="en-US" sz="1400" spc="-25" dirty="0">
                <a:latin typeface="Calibri" panose="020F0502020204030204"/>
                <a:cs typeface="Calibri" panose="020F0502020204030204"/>
              </a:rPr>
              <a:t>forward </a:t>
            </a:r>
            <a:r>
              <a:rPr lang="en-US" sz="1400" spc="-5" dirty="0">
                <a:latin typeface="Calibri" panose="020F0502020204030204"/>
                <a:cs typeface="Calibri" panose="020F0502020204030204"/>
              </a:rPr>
              <a:t>voltage(</a:t>
            </a:r>
            <a:r>
              <a:rPr lang="en-US" sz="1400" spc="-5" dirty="0" err="1">
                <a:latin typeface="Calibri" panose="020F0502020204030204"/>
                <a:cs typeface="Calibri" panose="020F0502020204030204"/>
              </a:rPr>
              <a:t>Vf</a:t>
            </a:r>
            <a:r>
              <a:rPr lang="en-US" sz="1400" spc="-5" dirty="0">
                <a:latin typeface="Calibri" panose="020F0502020204030204"/>
                <a:cs typeface="Calibri" panose="020F0502020204030204"/>
              </a:rPr>
              <a:t>)=3-3.6v </a:t>
            </a:r>
            <a:r>
              <a:rPr lang="en-US" sz="1400" dirty="0">
                <a:latin typeface="Calibri" panose="020F0502020204030204"/>
                <a:cs typeface="Calibri" panose="020F0502020204030204"/>
              </a:rPr>
              <a:t>&amp;  </a:t>
            </a:r>
            <a:r>
              <a:rPr lang="en-US" sz="1400" spc="-25" dirty="0">
                <a:latin typeface="Calibri" panose="020F0502020204030204"/>
                <a:cs typeface="Calibri" panose="020F0502020204030204"/>
              </a:rPr>
              <a:t>forward </a:t>
            </a:r>
            <a:r>
              <a:rPr lang="en-US" sz="1400" spc="-10" dirty="0">
                <a:latin typeface="Calibri" panose="020F0502020204030204"/>
                <a:cs typeface="Calibri" panose="020F0502020204030204"/>
              </a:rPr>
              <a:t>current </a:t>
            </a:r>
            <a:r>
              <a:rPr lang="en-US" sz="1400" spc="-5" dirty="0">
                <a:latin typeface="Calibri" panose="020F0502020204030204"/>
                <a:cs typeface="Calibri" panose="020F0502020204030204"/>
              </a:rPr>
              <a:t>of</a:t>
            </a:r>
            <a:r>
              <a:rPr lang="en-US" sz="1400" spc="15" dirty="0">
                <a:latin typeface="Calibri" panose="020F0502020204030204"/>
                <a:cs typeface="Calibri" panose="020F0502020204030204"/>
              </a:rPr>
              <a:t> </a:t>
            </a:r>
            <a:r>
              <a:rPr lang="en-US" sz="1400" dirty="0">
                <a:latin typeface="Calibri" panose="020F0502020204030204"/>
                <a:cs typeface="Calibri" panose="020F0502020204030204"/>
              </a:rPr>
              <a:t>30mA.</a:t>
            </a:r>
          </a:p>
          <a:p>
            <a:pPr marL="355600" marR="81915" indent="-342900">
              <a:spcBef>
                <a:spcPts val="770"/>
              </a:spcBef>
              <a:buFont typeface="Arial" panose="020B0604020202020204"/>
              <a:buChar char="•"/>
              <a:tabLst>
                <a:tab pos="354965" algn="l"/>
                <a:tab pos="355600" algn="l"/>
                <a:tab pos="2413000" algn="l"/>
                <a:tab pos="3554095" algn="l"/>
                <a:tab pos="4311650" algn="l"/>
              </a:tabLst>
            </a:pPr>
            <a:r>
              <a:rPr lang="en-US" sz="1400" spc="-20" dirty="0">
                <a:solidFill>
                  <a:srgbClr val="FF0000"/>
                </a:solidFill>
                <a:latin typeface="Calibri" panose="020F0502020204030204"/>
                <a:cs typeface="Calibri" panose="020F0502020204030204"/>
              </a:rPr>
              <a:t>RESISTORS</a:t>
            </a:r>
            <a:r>
              <a:rPr lang="en-US" sz="1400" spc="-20" dirty="0">
                <a:latin typeface="Calibri" panose="020F0502020204030204"/>
                <a:cs typeface="Calibri" panose="020F0502020204030204"/>
              </a:rPr>
              <a:t>- </a:t>
            </a:r>
            <a:r>
              <a:rPr lang="en-US" sz="1400" spc="-30" dirty="0">
                <a:latin typeface="Calibri" panose="020F0502020204030204"/>
                <a:cs typeface="Calibri" panose="020F0502020204030204"/>
              </a:rPr>
              <a:t>Various </a:t>
            </a:r>
            <a:r>
              <a:rPr lang="en-US" sz="1400" spc="-25" dirty="0">
                <a:latin typeface="Calibri" panose="020F0502020204030204"/>
                <a:cs typeface="Calibri" panose="020F0502020204030204"/>
              </a:rPr>
              <a:t>resistors </a:t>
            </a:r>
            <a:r>
              <a:rPr lang="en-US" sz="1400" spc="-5" dirty="0">
                <a:latin typeface="Calibri" panose="020F0502020204030204"/>
                <a:cs typeface="Calibri" panose="020F0502020204030204"/>
              </a:rPr>
              <a:t>of </a:t>
            </a:r>
            <a:r>
              <a:rPr lang="en-US" sz="1400" spc="-10" dirty="0">
                <a:latin typeface="Calibri" panose="020F0502020204030204"/>
                <a:cs typeface="Calibri" panose="020F0502020204030204"/>
              </a:rPr>
              <a:t>value  </a:t>
            </a:r>
            <a:r>
              <a:rPr lang="en-US" sz="1400" spc="-5" dirty="0">
                <a:latin typeface="Calibri" panose="020F0502020204030204"/>
                <a:cs typeface="Calibri" panose="020F0502020204030204"/>
              </a:rPr>
              <a:t>16,180,100,1k,2.2k</a:t>
            </a:r>
            <a:r>
              <a:rPr lang="en-US" sz="1400" spc="85" dirty="0">
                <a:latin typeface="Calibri" panose="020F0502020204030204"/>
                <a:cs typeface="Calibri" panose="020F0502020204030204"/>
              </a:rPr>
              <a:t> </a:t>
            </a:r>
            <a:r>
              <a:rPr lang="en-US" sz="1400" spc="-15" dirty="0">
                <a:latin typeface="Calibri" panose="020F0502020204030204"/>
                <a:cs typeface="Calibri" panose="020F0502020204030204"/>
              </a:rPr>
              <a:t>are </a:t>
            </a:r>
            <a:r>
              <a:rPr lang="en-US" sz="1400" spc="-5" dirty="0">
                <a:latin typeface="Calibri" panose="020F0502020204030204"/>
                <a:cs typeface="Calibri" panose="020F0502020204030204"/>
              </a:rPr>
              <a:t>used </a:t>
            </a:r>
            <a:r>
              <a:rPr lang="en-US" sz="1400" spc="-20" dirty="0">
                <a:latin typeface="Calibri" panose="020F0502020204030204"/>
                <a:cs typeface="Calibri" panose="020F0502020204030204"/>
              </a:rPr>
              <a:t>to </a:t>
            </a:r>
            <a:r>
              <a:rPr lang="en-US" sz="1400" spc="-5" dirty="0">
                <a:latin typeface="Calibri" panose="020F0502020204030204"/>
                <a:cs typeface="Calibri" panose="020F0502020204030204"/>
              </a:rPr>
              <a:t>reduce </a:t>
            </a:r>
            <a:r>
              <a:rPr lang="en-US" sz="1400" spc="-10" dirty="0">
                <a:latin typeface="Calibri" panose="020F0502020204030204"/>
                <a:cs typeface="Calibri" panose="020F0502020204030204"/>
              </a:rPr>
              <a:t>current flow  </a:t>
            </a:r>
            <a:r>
              <a:rPr lang="en-US" sz="1400" dirty="0">
                <a:latin typeface="Calibri" panose="020F0502020204030204"/>
                <a:cs typeface="Calibri" panose="020F0502020204030204"/>
              </a:rPr>
              <a:t>&amp; </a:t>
            </a:r>
            <a:r>
              <a:rPr lang="en-US" sz="1400" spc="-15" dirty="0">
                <a:latin typeface="Calibri" panose="020F0502020204030204"/>
                <a:cs typeface="Calibri" panose="020F0502020204030204"/>
              </a:rPr>
              <a:t>voltage</a:t>
            </a:r>
            <a:r>
              <a:rPr lang="en-US" sz="1400" spc="15" dirty="0">
                <a:latin typeface="Calibri" panose="020F0502020204030204"/>
                <a:cs typeface="Calibri" panose="020F0502020204030204"/>
              </a:rPr>
              <a:t> </a:t>
            </a:r>
            <a:r>
              <a:rPr lang="en-US" sz="1400" spc="-10" dirty="0">
                <a:latin typeface="Calibri" panose="020F0502020204030204"/>
                <a:cs typeface="Calibri" panose="020F0502020204030204"/>
              </a:rPr>
              <a:t>levels</a:t>
            </a:r>
            <a:r>
              <a:rPr lang="en-US" sz="1400" dirty="0">
                <a:latin typeface="Calibri" panose="020F0502020204030204"/>
                <a:cs typeface="Calibri" panose="020F0502020204030204"/>
              </a:rPr>
              <a:t> </a:t>
            </a:r>
            <a:r>
              <a:rPr lang="en-US" sz="1400" spc="-15" dirty="0">
                <a:latin typeface="Calibri" panose="020F0502020204030204"/>
                <a:cs typeface="Calibri" panose="020F0502020204030204"/>
              </a:rPr>
              <a:t>at </a:t>
            </a:r>
            <a:r>
              <a:rPr lang="en-US" sz="1400" spc="-5" dirty="0">
                <a:latin typeface="Calibri" panose="020F0502020204030204"/>
                <a:cs typeface="Calibri" panose="020F0502020204030204"/>
              </a:rPr>
              <a:t>various points </a:t>
            </a:r>
            <a:r>
              <a:rPr lang="en-US" sz="1400" dirty="0">
                <a:latin typeface="Calibri" panose="020F0502020204030204"/>
                <a:cs typeface="Calibri" panose="020F0502020204030204"/>
              </a:rPr>
              <a:t>in the</a:t>
            </a:r>
            <a:r>
              <a:rPr lang="en-US" sz="1400" spc="-20" dirty="0">
                <a:latin typeface="Calibri" panose="020F0502020204030204"/>
                <a:cs typeface="Calibri" panose="020F0502020204030204"/>
              </a:rPr>
              <a:t> </a:t>
            </a:r>
            <a:r>
              <a:rPr lang="en-US" sz="1400" spc="-10" dirty="0">
                <a:latin typeface="Calibri" panose="020F0502020204030204"/>
                <a:cs typeface="Calibri" panose="020F0502020204030204"/>
              </a:rPr>
              <a:t>circuit.</a:t>
            </a:r>
          </a:p>
          <a:p>
            <a:pPr marL="355600" marR="81915" indent="-342900">
              <a:spcBef>
                <a:spcPts val="770"/>
              </a:spcBef>
              <a:buFont typeface="Arial" panose="020B0604020202020204"/>
              <a:buChar char="•"/>
              <a:tabLst>
                <a:tab pos="354965" algn="l"/>
                <a:tab pos="355600" algn="l"/>
                <a:tab pos="2413000" algn="l"/>
                <a:tab pos="3554095" algn="l"/>
                <a:tab pos="4311650" algn="l"/>
              </a:tabLst>
            </a:pPr>
            <a:endParaRPr lang="en-US" sz="1200" spc="-10" dirty="0">
              <a:latin typeface="Calibri" panose="020F0502020204030204"/>
              <a:cs typeface="Calibri" panose="020F0502020204030204"/>
            </a:endParaRPr>
          </a:p>
          <a:p>
            <a:pPr marL="355600" marR="81915" indent="-342900">
              <a:spcBef>
                <a:spcPts val="770"/>
              </a:spcBef>
              <a:buNone/>
              <a:tabLst>
                <a:tab pos="354965" algn="l"/>
                <a:tab pos="355600" algn="l"/>
                <a:tab pos="2413000" algn="l"/>
                <a:tab pos="3554095" algn="l"/>
                <a:tab pos="4311650" algn="l"/>
              </a:tabLst>
            </a:pPr>
            <a:endParaRPr lang="en-US" dirty="0">
              <a:latin typeface="Calibri" panose="020F0502020204030204"/>
              <a:cs typeface="Calibri" panose="020F0502020204030204"/>
            </a:endParaRPr>
          </a:p>
          <a:p>
            <a:endParaRPr lang="en-US" dirty="0"/>
          </a:p>
        </p:txBody>
      </p:sp>
      <p:pic>
        <p:nvPicPr>
          <p:cNvPr id="6" name="object 4"/>
          <p:cNvPicPr/>
          <p:nvPr/>
        </p:nvPicPr>
        <p:blipFill>
          <a:blip r:embed="rId2" cstate="print"/>
          <a:stretch>
            <a:fillRect/>
          </a:stretch>
        </p:blipFill>
        <p:spPr>
          <a:xfrm>
            <a:off x="642910" y="4000504"/>
            <a:ext cx="2375916" cy="1772412"/>
          </a:xfrm>
          <a:prstGeom prst="rect">
            <a:avLst/>
          </a:prstGeom>
        </p:spPr>
      </p:pic>
      <p:pic>
        <p:nvPicPr>
          <p:cNvPr id="7" name="object 3"/>
          <p:cNvPicPr/>
          <p:nvPr/>
        </p:nvPicPr>
        <p:blipFill>
          <a:blip r:embed="rId3" cstate="print"/>
          <a:stretch>
            <a:fillRect/>
          </a:stretch>
        </p:blipFill>
        <p:spPr>
          <a:xfrm>
            <a:off x="3571868" y="4071942"/>
            <a:ext cx="2607564" cy="1584960"/>
          </a:xfrm>
          <a:prstGeom prst="rect">
            <a:avLst/>
          </a:prstGeom>
        </p:spPr>
      </p:pic>
      <p:pic>
        <p:nvPicPr>
          <p:cNvPr id="8" name="object 5"/>
          <p:cNvPicPr/>
          <p:nvPr/>
        </p:nvPicPr>
        <p:blipFill>
          <a:blip r:embed="rId4" cstate="print"/>
          <a:stretch>
            <a:fillRect/>
          </a:stretch>
        </p:blipFill>
        <p:spPr>
          <a:xfrm>
            <a:off x="6643702" y="4286256"/>
            <a:ext cx="2232659" cy="18013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spc="-50" dirty="0"/>
              <a:t>D</a:t>
            </a:r>
            <a:r>
              <a:rPr lang="en-US" spc="-210" dirty="0"/>
              <a:t>V</a:t>
            </a:r>
            <a:r>
              <a:rPr lang="en-US" dirty="0"/>
              <a:t>AN</a:t>
            </a:r>
            <a:r>
              <a:rPr lang="en-US" spc="-355" dirty="0"/>
              <a:t>T</a:t>
            </a:r>
            <a:r>
              <a:rPr lang="en-US" spc="-45" dirty="0"/>
              <a:t>A</a:t>
            </a:r>
            <a:r>
              <a:rPr lang="en-US" dirty="0"/>
              <a:t>G</a:t>
            </a:r>
            <a:r>
              <a:rPr lang="en-US" spc="-45" dirty="0"/>
              <a:t>E</a:t>
            </a:r>
            <a:r>
              <a:rPr lang="en-US" dirty="0"/>
              <a:t>S</a:t>
            </a:r>
          </a:p>
        </p:txBody>
      </p:sp>
      <p:sp>
        <p:nvSpPr>
          <p:cNvPr id="3" name="Content Placeholder 2"/>
          <p:cNvSpPr>
            <a:spLocks noGrp="1"/>
          </p:cNvSpPr>
          <p:nvPr>
            <p:ph idx="1"/>
          </p:nvPr>
        </p:nvSpPr>
        <p:spPr/>
        <p:txBody>
          <a:bodyPr/>
          <a:lstStyle/>
          <a:p>
            <a:pPr marL="12700">
              <a:lnSpc>
                <a:spcPct val="100000"/>
              </a:lnSpc>
              <a:spcBef>
                <a:spcPts val="870"/>
              </a:spcBef>
            </a:pPr>
            <a:r>
              <a:rPr lang="en-US" dirty="0">
                <a:latin typeface="Times New Roman" panose="02020603050405020304"/>
                <a:cs typeface="Times New Roman" panose="02020603050405020304"/>
              </a:rPr>
              <a:t> </a:t>
            </a:r>
            <a:r>
              <a:rPr lang="en-US" spc="-15" dirty="0">
                <a:latin typeface="Calibri" panose="020F0502020204030204"/>
                <a:cs typeface="Calibri" panose="020F0502020204030204"/>
              </a:rPr>
              <a:t>Saves</a:t>
            </a:r>
            <a:r>
              <a:rPr lang="en-US" spc="-395" dirty="0">
                <a:latin typeface="Calibri" panose="020F0502020204030204"/>
                <a:cs typeface="Calibri" panose="020F0502020204030204"/>
              </a:rPr>
              <a:t>  </a:t>
            </a:r>
            <a:r>
              <a:rPr lang="en-US" spc="-5" dirty="0">
                <a:latin typeface="Calibri" panose="020F0502020204030204"/>
                <a:cs typeface="Calibri" panose="020F0502020204030204"/>
              </a:rPr>
              <a:t>fuel.</a:t>
            </a:r>
            <a:endParaRPr lang="en-US" dirty="0">
              <a:latin typeface="Calibri" panose="020F0502020204030204"/>
              <a:cs typeface="Calibri" panose="020F0502020204030204"/>
            </a:endParaRPr>
          </a:p>
          <a:p>
            <a:pPr marL="12700">
              <a:lnSpc>
                <a:spcPct val="100000"/>
              </a:lnSpc>
              <a:spcBef>
                <a:spcPts val="770"/>
              </a:spcBef>
            </a:pPr>
            <a:r>
              <a:rPr lang="en-US" dirty="0">
                <a:latin typeface="Times New Roman" panose="02020603050405020304"/>
                <a:cs typeface="Times New Roman" panose="02020603050405020304"/>
              </a:rPr>
              <a:t> </a:t>
            </a:r>
            <a:r>
              <a:rPr lang="en-US" spc="-10" dirty="0">
                <a:latin typeface="Calibri" panose="020F0502020204030204"/>
                <a:cs typeface="Calibri" panose="020F0502020204030204"/>
              </a:rPr>
              <a:t>Measurable environmental impact due to reduced      energy consumption.</a:t>
            </a:r>
            <a:endParaRPr lang="en-US" dirty="0">
              <a:latin typeface="Calibri" panose="020F0502020204030204"/>
              <a:cs typeface="Calibri" panose="020F0502020204030204"/>
            </a:endParaRPr>
          </a:p>
          <a:p>
            <a:pPr marL="12700">
              <a:lnSpc>
                <a:spcPct val="100000"/>
              </a:lnSpc>
              <a:spcBef>
                <a:spcPts val="770"/>
              </a:spcBef>
            </a:pPr>
            <a:r>
              <a:rPr lang="en-US" dirty="0">
                <a:latin typeface="Times New Roman" panose="02020603050405020304"/>
                <a:cs typeface="Times New Roman" panose="02020603050405020304"/>
              </a:rPr>
              <a:t> </a:t>
            </a:r>
            <a:r>
              <a:rPr lang="en-US" spc="-30" dirty="0">
                <a:latin typeface="Calibri" panose="020F0502020204030204"/>
                <a:cs typeface="Calibri" panose="020F0502020204030204"/>
              </a:rPr>
              <a:t>Easy </a:t>
            </a:r>
            <a:r>
              <a:rPr lang="en-US" spc="-20" dirty="0">
                <a:latin typeface="Calibri" panose="020F0502020204030204"/>
                <a:cs typeface="Calibri" panose="020F0502020204030204"/>
              </a:rPr>
              <a:t>to</a:t>
            </a:r>
            <a:r>
              <a:rPr lang="en-US" spc="-355" dirty="0">
                <a:latin typeface="Calibri" panose="020F0502020204030204"/>
                <a:cs typeface="Calibri" panose="020F0502020204030204"/>
              </a:rPr>
              <a:t> </a:t>
            </a:r>
            <a:r>
              <a:rPr lang="en-US" spc="-5" dirty="0">
                <a:latin typeface="Calibri" panose="020F0502020204030204"/>
                <a:cs typeface="Calibri" panose="020F0502020204030204"/>
              </a:rPr>
              <a:t>use.</a:t>
            </a:r>
            <a:endParaRPr lang="en-US" dirty="0">
              <a:latin typeface="Calibri" panose="020F0502020204030204"/>
              <a:cs typeface="Calibri" panose="020F0502020204030204"/>
            </a:endParaRPr>
          </a:p>
          <a:p>
            <a:pPr marL="12700">
              <a:lnSpc>
                <a:spcPct val="100000"/>
              </a:lnSpc>
              <a:spcBef>
                <a:spcPts val="770"/>
              </a:spcBef>
            </a:pPr>
            <a:r>
              <a:rPr lang="en-US" dirty="0">
                <a:latin typeface="Times New Roman" panose="02020603050405020304"/>
                <a:cs typeface="Times New Roman" panose="02020603050405020304"/>
              </a:rPr>
              <a:t> </a:t>
            </a:r>
            <a:r>
              <a:rPr lang="en-US" spc="-40" dirty="0">
                <a:latin typeface="Calibri" panose="020F0502020204030204"/>
                <a:cs typeface="Calibri" panose="020F0502020204030204"/>
              </a:rPr>
              <a:t>Huge reduction of energy and maintenance cost.</a:t>
            </a:r>
            <a:endParaRPr lang="en-US" dirty="0">
              <a:latin typeface="Calibri" panose="020F0502020204030204"/>
              <a:cs typeface="Calibri" panose="020F0502020204030204"/>
            </a:endParaRPr>
          </a:p>
          <a:p>
            <a:pPr marL="12700">
              <a:lnSpc>
                <a:spcPct val="100000"/>
              </a:lnSpc>
              <a:spcBef>
                <a:spcPts val="770"/>
              </a:spcBef>
            </a:pPr>
            <a:r>
              <a:rPr lang="en-US" dirty="0">
                <a:latin typeface="Times New Roman" panose="02020603050405020304"/>
                <a:cs typeface="Times New Roman" panose="02020603050405020304"/>
              </a:rPr>
              <a:t> </a:t>
            </a:r>
            <a:r>
              <a:rPr lang="en-US" spc="-30" dirty="0">
                <a:latin typeface="Calibri" panose="020F0502020204030204"/>
                <a:cs typeface="Calibri" panose="020F0502020204030204"/>
              </a:rPr>
              <a:t>Easy </a:t>
            </a:r>
            <a:r>
              <a:rPr lang="en-US" spc="-20" dirty="0">
                <a:latin typeface="Calibri" panose="020F0502020204030204"/>
                <a:cs typeface="Calibri" panose="020F0502020204030204"/>
              </a:rPr>
              <a:t>to </a:t>
            </a:r>
            <a:r>
              <a:rPr lang="en-US" spc="-15" dirty="0">
                <a:latin typeface="Calibri" panose="020F0502020204030204"/>
                <a:cs typeface="Calibri" panose="020F0502020204030204"/>
              </a:rPr>
              <a:t>install</a:t>
            </a:r>
            <a:r>
              <a:rPr lang="en-US" spc="-360" dirty="0">
                <a:latin typeface="Calibri" panose="020F0502020204030204"/>
                <a:cs typeface="Calibri" panose="020F0502020204030204"/>
              </a:rPr>
              <a:t>  </a:t>
            </a:r>
            <a:r>
              <a:rPr lang="en-US" spc="-10" dirty="0">
                <a:latin typeface="Calibri" panose="020F0502020204030204"/>
                <a:cs typeface="Calibri" panose="020F0502020204030204"/>
              </a:rPr>
              <a:t>anywhere</a:t>
            </a:r>
            <a:endParaRPr lang="en-US" dirty="0">
              <a:latin typeface="Calibri" panose="020F0502020204030204"/>
              <a:cs typeface="Calibri" panose="020F0502020204030204"/>
            </a:endParaRPr>
          </a:p>
          <a:p>
            <a:pPr marL="12700">
              <a:lnSpc>
                <a:spcPct val="100000"/>
              </a:lnSpc>
              <a:spcBef>
                <a:spcPts val="765"/>
              </a:spcBef>
            </a:pPr>
            <a:r>
              <a:rPr lang="en-US" dirty="0">
                <a:latin typeface="Times New Roman" panose="02020603050405020304"/>
                <a:cs typeface="Times New Roman" panose="02020603050405020304"/>
              </a:rPr>
              <a:t> </a:t>
            </a:r>
            <a:r>
              <a:rPr lang="en-US" dirty="0">
                <a:latin typeface="Calibri" panose="020F0502020204030204"/>
                <a:cs typeface="Calibri" panose="020F0502020204030204"/>
              </a:rPr>
              <a:t>ON/OFF time is</a:t>
            </a:r>
            <a:r>
              <a:rPr lang="en-US" spc="-405" dirty="0">
                <a:latin typeface="Calibri" panose="020F0502020204030204"/>
                <a:cs typeface="Calibri" panose="020F0502020204030204"/>
              </a:rPr>
              <a:t> </a:t>
            </a:r>
            <a:r>
              <a:rPr lang="en-US" spc="-5" dirty="0">
                <a:latin typeface="Calibri" panose="020F0502020204030204"/>
                <a:cs typeface="Calibri" panose="020F0502020204030204"/>
              </a:rPr>
              <a:t>quick.</a:t>
            </a:r>
          </a:p>
          <a:p>
            <a:pPr marL="12700">
              <a:lnSpc>
                <a:spcPct val="100000"/>
              </a:lnSpc>
              <a:spcBef>
                <a:spcPts val="765"/>
              </a:spcBef>
            </a:pPr>
            <a:r>
              <a:rPr lang="en-US" spc="-5" dirty="0">
                <a:latin typeface="Calibri" panose="020F0502020204030204"/>
                <a:cs typeface="Calibri" panose="020F0502020204030204"/>
              </a:rPr>
              <a:t>Safer traffic due to increased visibility of hazards.</a:t>
            </a:r>
          </a:p>
          <a:p>
            <a:pPr marL="12700">
              <a:lnSpc>
                <a:spcPct val="100000"/>
              </a:lnSpc>
              <a:spcBef>
                <a:spcPts val="765"/>
              </a:spcBef>
            </a:pPr>
            <a:endParaRPr lang="en-US" dirty="0">
              <a:latin typeface="Calibri" panose="020F0502020204030204"/>
              <a:cs typeface="Calibri" panose="020F0502020204030204"/>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5" dirty="0"/>
              <a:t>DISADVANTAGES</a:t>
            </a:r>
            <a:endParaRPr lang="en-US" dirty="0"/>
          </a:p>
        </p:txBody>
      </p:sp>
      <p:sp>
        <p:nvSpPr>
          <p:cNvPr id="3" name="Content Placeholder 2"/>
          <p:cNvSpPr>
            <a:spLocks noGrp="1"/>
          </p:cNvSpPr>
          <p:nvPr>
            <p:ph idx="1"/>
          </p:nvPr>
        </p:nvSpPr>
        <p:spPr/>
        <p:txBody>
          <a:bodyPr/>
          <a:lstStyle/>
          <a:p>
            <a:pPr marL="355600" indent="-342900">
              <a:spcBef>
                <a:spcPts val="865"/>
              </a:spcBef>
              <a:buFont typeface="Arial" panose="020B0604020202020204"/>
              <a:buChar char="•"/>
              <a:tabLst>
                <a:tab pos="354965" algn="l"/>
                <a:tab pos="355600" algn="l"/>
              </a:tabLst>
            </a:pPr>
            <a:r>
              <a:rPr lang="en-US" dirty="0">
                <a:latin typeface="Calibri" panose="020F0502020204030204"/>
                <a:cs typeface="Calibri" panose="020F0502020204030204"/>
              </a:rPr>
              <a:t>It </a:t>
            </a:r>
            <a:r>
              <a:rPr lang="en-US" spc="-10" dirty="0">
                <a:latin typeface="Calibri" panose="020F0502020204030204"/>
                <a:cs typeface="Calibri" panose="020F0502020204030204"/>
              </a:rPr>
              <a:t>can </a:t>
            </a:r>
            <a:r>
              <a:rPr lang="en-US" spc="-5" dirty="0">
                <a:latin typeface="Calibri" panose="020F0502020204030204"/>
                <a:cs typeface="Calibri" panose="020F0502020204030204"/>
              </a:rPr>
              <a:t>be used only </a:t>
            </a:r>
            <a:r>
              <a:rPr lang="en-US" spc="-30" dirty="0">
                <a:latin typeface="Calibri" panose="020F0502020204030204"/>
                <a:cs typeface="Calibri" panose="020F0502020204030204"/>
              </a:rPr>
              <a:t>for </a:t>
            </a:r>
            <a:r>
              <a:rPr lang="en-US" spc="-5" dirty="0">
                <a:latin typeface="Calibri" panose="020F0502020204030204"/>
                <a:cs typeface="Calibri" panose="020F0502020204030204"/>
              </a:rPr>
              <a:t>short</a:t>
            </a:r>
            <a:r>
              <a:rPr lang="en-US" spc="95" dirty="0">
                <a:latin typeface="Calibri" panose="020F0502020204030204"/>
                <a:cs typeface="Calibri" panose="020F0502020204030204"/>
              </a:rPr>
              <a:t> </a:t>
            </a:r>
            <a:r>
              <a:rPr lang="en-US" spc="-5">
                <a:latin typeface="Calibri" panose="020F0502020204030204"/>
                <a:cs typeface="Calibri" panose="020F0502020204030204"/>
              </a:rPr>
              <a:t>period.</a:t>
            </a:r>
            <a:endParaRPr lang="en-US" dirty="0">
              <a:latin typeface="Calibri" panose="020F0502020204030204"/>
              <a:cs typeface="Calibri" panose="020F0502020204030204"/>
            </a:endParaRPr>
          </a:p>
          <a:p>
            <a:pPr marL="355600" indent="-342900">
              <a:spcBef>
                <a:spcPts val="770"/>
              </a:spcBef>
              <a:buFont typeface="Arial" panose="020B0604020202020204"/>
              <a:buChar char="•"/>
              <a:tabLst>
                <a:tab pos="354965" algn="l"/>
                <a:tab pos="355600" algn="l"/>
              </a:tabLst>
            </a:pPr>
            <a:r>
              <a:rPr lang="en-US" dirty="0">
                <a:latin typeface="Calibri" panose="020F0502020204030204"/>
                <a:cs typeface="Calibri" panose="020F0502020204030204"/>
              </a:rPr>
              <a:t>Cool </a:t>
            </a:r>
            <a:r>
              <a:rPr lang="en-US" spc="-10" dirty="0">
                <a:latin typeface="Calibri" panose="020F0502020204030204"/>
                <a:cs typeface="Calibri" panose="020F0502020204030204"/>
              </a:rPr>
              <a:t>white </a:t>
            </a:r>
            <a:r>
              <a:rPr lang="en-US" spc="-5" dirty="0">
                <a:latin typeface="Calibri" panose="020F0502020204030204"/>
                <a:cs typeface="Calibri" panose="020F0502020204030204"/>
              </a:rPr>
              <a:t>LEDs </a:t>
            </a:r>
            <a:r>
              <a:rPr lang="en-US" spc="-10" dirty="0">
                <a:latin typeface="Calibri" panose="020F0502020204030204"/>
                <a:cs typeface="Calibri" panose="020F0502020204030204"/>
              </a:rPr>
              <a:t>can </a:t>
            </a:r>
            <a:r>
              <a:rPr lang="en-US" spc="-5" dirty="0">
                <a:latin typeface="Calibri" panose="020F0502020204030204"/>
                <a:cs typeface="Calibri" panose="020F0502020204030204"/>
              </a:rPr>
              <a:t>cause </a:t>
            </a:r>
            <a:r>
              <a:rPr lang="en-US" spc="-10" dirty="0">
                <a:latin typeface="Calibri" panose="020F0502020204030204"/>
                <a:cs typeface="Calibri" panose="020F0502020204030204"/>
              </a:rPr>
              <a:t>problems </a:t>
            </a:r>
            <a:r>
              <a:rPr lang="en-US" spc="-20" dirty="0">
                <a:latin typeface="Calibri" panose="020F0502020204030204"/>
                <a:cs typeface="Calibri" panose="020F0502020204030204"/>
              </a:rPr>
              <a:t>to</a:t>
            </a:r>
            <a:r>
              <a:rPr lang="en-US" spc="70" dirty="0">
                <a:latin typeface="Calibri" panose="020F0502020204030204"/>
                <a:cs typeface="Calibri" panose="020F0502020204030204"/>
              </a:rPr>
              <a:t> </a:t>
            </a:r>
            <a:r>
              <a:rPr lang="en-US" spc="-15" dirty="0">
                <a:latin typeface="Calibri" panose="020F0502020204030204"/>
                <a:cs typeface="Calibri" panose="020F0502020204030204"/>
              </a:rPr>
              <a:t>eyes.</a:t>
            </a:r>
          </a:p>
          <a:p>
            <a:pPr marL="355600" indent="-342900">
              <a:spcBef>
                <a:spcPts val="770"/>
              </a:spcBef>
              <a:buFont typeface="Arial" panose="020B0604020202020204"/>
              <a:buChar char="•"/>
              <a:tabLst>
                <a:tab pos="354965" algn="l"/>
                <a:tab pos="355600" algn="l"/>
              </a:tabLst>
            </a:pPr>
            <a:r>
              <a:rPr lang="en-US" spc="-15" dirty="0">
                <a:latin typeface="Calibri" panose="020F0502020204030204"/>
                <a:cs typeface="Calibri" panose="020F0502020204030204"/>
              </a:rPr>
              <a:t>In case of defect or repair, troubleshooting of the system is complex.</a:t>
            </a:r>
          </a:p>
          <a:p>
            <a:pPr marL="355600" indent="-342900">
              <a:spcBef>
                <a:spcPts val="770"/>
              </a:spcBef>
              <a:buFont typeface="Arial" panose="020B0604020202020204"/>
              <a:buChar char="•"/>
              <a:tabLst>
                <a:tab pos="354965" algn="l"/>
                <a:tab pos="355600" algn="l"/>
              </a:tabLst>
            </a:pPr>
            <a:r>
              <a:rPr lang="en-US" spc="-15" dirty="0">
                <a:latin typeface="Calibri" panose="020F0502020204030204"/>
                <a:cs typeface="Calibri" panose="020F0502020204030204"/>
              </a:rPr>
              <a:t>Implementation cost is high.</a:t>
            </a:r>
            <a:endParaRPr lang="en-US" dirty="0">
              <a:latin typeface="Calibri" panose="020F0502020204030204"/>
              <a:cs typeface="Calibri" panose="020F0502020204030204"/>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US" dirty="0"/>
          </a:p>
        </p:txBody>
      </p:sp>
      <p:sp>
        <p:nvSpPr>
          <p:cNvPr id="3" name="Content Placeholder 2"/>
          <p:cNvSpPr>
            <a:spLocks noGrp="1"/>
          </p:cNvSpPr>
          <p:nvPr>
            <p:ph idx="1"/>
          </p:nvPr>
        </p:nvSpPr>
        <p:spPr/>
        <p:txBody>
          <a:bodyPr>
            <a:normAutofit/>
          </a:bodyPr>
          <a:lstStyle/>
          <a:p>
            <a:pPr>
              <a:lnSpc>
                <a:spcPct val="150000"/>
              </a:lnSpc>
            </a:pPr>
            <a:r>
              <a:rPr lang="en-IN" sz="2000" dirty="0">
                <a:latin typeface="Calibri" panose="020F0502020204030204" pitchFamily="34" charset="0"/>
                <a:cs typeface="Calibri" panose="020F0502020204030204" pitchFamily="34" charset="0"/>
              </a:rPr>
              <a:t>Used in street light applications</a:t>
            </a:r>
          </a:p>
          <a:p>
            <a:pPr>
              <a:lnSpc>
                <a:spcPct val="150000"/>
              </a:lnSpc>
            </a:pPr>
            <a:r>
              <a:rPr lang="en-IN" sz="2000" dirty="0">
                <a:latin typeface="Calibri" panose="020F0502020204030204" pitchFamily="34" charset="0"/>
                <a:cs typeface="Calibri" panose="020F0502020204030204" pitchFamily="34" charset="0"/>
              </a:rPr>
              <a:t>Used in domestic applications.</a:t>
            </a:r>
          </a:p>
          <a:p>
            <a:pPr>
              <a:lnSpc>
                <a:spcPct val="150000"/>
              </a:lnSpc>
            </a:pPr>
            <a:r>
              <a:rPr lang="en-IN" sz="2000" dirty="0">
                <a:latin typeface="Calibri" panose="020F0502020204030204" pitchFamily="34" charset="0"/>
                <a:cs typeface="Calibri" panose="020F0502020204030204" pitchFamily="34" charset="0"/>
              </a:rPr>
              <a:t>Smart street lights could be equipped with radar sensors which could detect if any object comes near the pole and the light gets brighter.</a:t>
            </a:r>
          </a:p>
          <a:p>
            <a:pPr>
              <a:lnSpc>
                <a:spcPct val="150000"/>
              </a:lnSpc>
            </a:pPr>
            <a:r>
              <a:rPr lang="en-IN" sz="2000" dirty="0">
                <a:latin typeface="Calibri" panose="020F0502020204030204" pitchFamily="34" charset="0"/>
                <a:cs typeface="Calibri" panose="020F0502020204030204" pitchFamily="34" charset="0"/>
              </a:rPr>
              <a:t>It can be used as a digital signage.</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CONTENTS</a:t>
            </a:r>
            <a:endParaRPr lang="en-US" dirty="0"/>
          </a:p>
        </p:txBody>
      </p:sp>
      <p:sp>
        <p:nvSpPr>
          <p:cNvPr id="3" name="Subtitle 2"/>
          <p:cNvSpPr>
            <a:spLocks noGrp="1"/>
          </p:cNvSpPr>
          <p:nvPr>
            <p:ph type="subTitle" idx="1"/>
          </p:nvPr>
        </p:nvSpPr>
        <p:spPr/>
        <p:txBody>
          <a:bodyPr>
            <a:noAutofit/>
          </a:bodyPr>
          <a:lstStyle/>
          <a:p>
            <a:r>
              <a:rPr lang="en-IN" sz="1200" b="1" u="sng" dirty="0"/>
              <a:t>.ABSTRACT</a:t>
            </a:r>
          </a:p>
          <a:p>
            <a:r>
              <a:rPr lang="en-IN" sz="1200" b="1" u="sng" dirty="0"/>
              <a:t>. Objective</a:t>
            </a:r>
          </a:p>
          <a:p>
            <a:r>
              <a:rPr lang="en-IN" sz="1200" b="1" u="sng" dirty="0"/>
              <a:t>.Block Diagram</a:t>
            </a:r>
          </a:p>
          <a:p>
            <a:r>
              <a:rPr lang="en-IN" sz="1200" b="1" u="sng" dirty="0"/>
              <a:t>.Hardware Equipments</a:t>
            </a:r>
          </a:p>
          <a:p>
            <a:r>
              <a:rPr lang="en-IN" sz="1200" b="1" u="sng" dirty="0"/>
              <a:t>. Working (Circuit design)</a:t>
            </a:r>
            <a:endParaRPr lang="en-US" sz="1200" b="1" u="sng" dirty="0"/>
          </a:p>
          <a:p>
            <a:r>
              <a:rPr lang="en-IN" sz="1200" b="1" u="sng" dirty="0"/>
              <a:t>.Components</a:t>
            </a:r>
          </a:p>
          <a:p>
            <a:endParaRPr lang="en-IN" sz="1200" b="1" u="sng" dirty="0"/>
          </a:p>
          <a:p>
            <a:r>
              <a:rPr lang="en-IN" sz="1200" b="1" u="sng" dirty="0"/>
              <a:t>Advantages</a:t>
            </a:r>
          </a:p>
          <a:p>
            <a:r>
              <a:rPr lang="en-IN" sz="1200" b="1" u="sng" dirty="0"/>
              <a:t>Disadvantages</a:t>
            </a:r>
          </a:p>
          <a:p>
            <a:r>
              <a:rPr lang="en-IN" sz="1200" b="1" u="sng" dirty="0"/>
              <a:t>Applications</a:t>
            </a:r>
          </a:p>
          <a:p>
            <a:r>
              <a:rPr lang="en-IN" sz="1200" b="1" u="sng" dirty="0"/>
              <a:t>.Literature survey </a:t>
            </a:r>
          </a:p>
          <a:p>
            <a:r>
              <a:rPr lang="en-IN" sz="1200" b="1" u="sng" dirty="0"/>
              <a:t>.References</a:t>
            </a:r>
            <a:endParaRPr lang="en-US" sz="1200"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FUTURE</a:t>
            </a:r>
            <a:r>
              <a:rPr lang="en-US" spc="-65" dirty="0"/>
              <a:t> </a:t>
            </a:r>
            <a:r>
              <a:rPr lang="en-US" spc="-10" dirty="0"/>
              <a:t>SCOPE.</a:t>
            </a:r>
            <a:endParaRPr lang="en-US" dirty="0"/>
          </a:p>
        </p:txBody>
      </p:sp>
      <p:sp>
        <p:nvSpPr>
          <p:cNvPr id="3" name="Content Placeholder 2"/>
          <p:cNvSpPr>
            <a:spLocks noGrp="1"/>
          </p:cNvSpPr>
          <p:nvPr>
            <p:ph idx="1"/>
          </p:nvPr>
        </p:nvSpPr>
        <p:spPr/>
        <p:txBody>
          <a:bodyPr/>
          <a:lstStyle/>
          <a:p>
            <a:pPr marL="355600" marR="709930" indent="-342900">
              <a:spcBef>
                <a:spcPts val="105"/>
              </a:spcBef>
              <a:buFont typeface="Arial" panose="020B0604020202020204"/>
              <a:buChar char="•"/>
              <a:tabLst>
                <a:tab pos="354965" algn="l"/>
                <a:tab pos="355600" algn="l"/>
              </a:tabLst>
            </a:pPr>
            <a:r>
              <a:rPr lang="en-US" dirty="0">
                <a:latin typeface="Calibri" panose="020F0502020204030204"/>
                <a:cs typeface="Calibri" panose="020F0502020204030204"/>
              </a:rPr>
              <a:t>Uses </a:t>
            </a:r>
            <a:r>
              <a:rPr lang="en-US" spc="-15" dirty="0">
                <a:latin typeface="Calibri" panose="020F0502020204030204"/>
                <a:cs typeface="Calibri" panose="020F0502020204030204"/>
              </a:rPr>
              <a:t>at </a:t>
            </a:r>
            <a:r>
              <a:rPr lang="en-US" spc="-20" dirty="0">
                <a:latin typeface="Calibri" panose="020F0502020204030204"/>
                <a:cs typeface="Calibri" panose="020F0502020204030204"/>
              </a:rPr>
              <a:t>conference </a:t>
            </a:r>
            <a:r>
              <a:rPr lang="en-US" spc="-10" dirty="0">
                <a:latin typeface="Calibri" panose="020F0502020204030204"/>
                <a:cs typeface="Calibri" panose="020F0502020204030204"/>
              </a:rPr>
              <a:t>room, exhibition </a:t>
            </a:r>
            <a:r>
              <a:rPr lang="en-US" spc="-5" dirty="0">
                <a:latin typeface="Calibri" panose="020F0502020204030204"/>
                <a:cs typeface="Calibri" panose="020F0502020204030204"/>
              </a:rPr>
              <a:t>hall  lighting.</a:t>
            </a:r>
            <a:endParaRPr lang="en-US" dirty="0">
              <a:latin typeface="Calibri" panose="020F0502020204030204"/>
              <a:cs typeface="Calibri" panose="020F0502020204030204"/>
            </a:endParaRPr>
          </a:p>
          <a:p>
            <a:pPr marL="355600" indent="-342900">
              <a:spcBef>
                <a:spcPts val="770"/>
              </a:spcBef>
              <a:buFont typeface="Arial" panose="020B0604020202020204"/>
              <a:buChar char="•"/>
              <a:tabLst>
                <a:tab pos="354965" algn="l"/>
                <a:tab pos="355600" algn="l"/>
              </a:tabLst>
            </a:pPr>
            <a:r>
              <a:rPr lang="en-US" dirty="0">
                <a:latin typeface="Calibri" panose="020F0502020204030204"/>
                <a:cs typeface="Calibri" panose="020F0502020204030204"/>
              </a:rPr>
              <a:t>Uses </a:t>
            </a:r>
            <a:r>
              <a:rPr lang="en-US" spc="-15" dirty="0">
                <a:latin typeface="Calibri" panose="020F0502020204030204"/>
                <a:cs typeface="Calibri" panose="020F0502020204030204"/>
              </a:rPr>
              <a:t>at </a:t>
            </a:r>
            <a:r>
              <a:rPr lang="en-US" spc="-5" dirty="0">
                <a:latin typeface="Calibri" panose="020F0502020204030204"/>
                <a:cs typeface="Calibri" panose="020F0502020204030204"/>
              </a:rPr>
              <a:t>Direction </a:t>
            </a:r>
            <a:r>
              <a:rPr lang="en-US" spc="-10" dirty="0">
                <a:latin typeface="Calibri" panose="020F0502020204030204"/>
                <a:cs typeface="Calibri" panose="020F0502020204030204"/>
              </a:rPr>
              <a:t>arrow board </a:t>
            </a:r>
            <a:r>
              <a:rPr lang="en-US" spc="-30" dirty="0">
                <a:latin typeface="Calibri" panose="020F0502020204030204"/>
                <a:cs typeface="Calibri" panose="020F0502020204030204"/>
              </a:rPr>
              <a:t>for</a:t>
            </a:r>
            <a:r>
              <a:rPr lang="en-US" spc="15" dirty="0">
                <a:latin typeface="Calibri" panose="020F0502020204030204"/>
                <a:cs typeface="Calibri" panose="020F0502020204030204"/>
              </a:rPr>
              <a:t> </a:t>
            </a:r>
            <a:r>
              <a:rPr lang="en-US" spc="-10" dirty="0">
                <a:latin typeface="Calibri" panose="020F0502020204030204"/>
                <a:cs typeface="Calibri" panose="020F0502020204030204"/>
              </a:rPr>
              <a:t>bathroom.</a:t>
            </a:r>
            <a:endParaRPr lang="en-US" dirty="0">
              <a:latin typeface="Calibri" panose="020F0502020204030204"/>
              <a:cs typeface="Calibri" panose="020F0502020204030204"/>
            </a:endParaRPr>
          </a:p>
          <a:p>
            <a:pPr marL="355600" marR="50165" indent="-342900">
              <a:spcBef>
                <a:spcPts val="765"/>
              </a:spcBef>
              <a:buFont typeface="Arial" panose="020B0604020202020204"/>
              <a:buChar char="•"/>
              <a:tabLst>
                <a:tab pos="354965" algn="l"/>
                <a:tab pos="355600" algn="l"/>
              </a:tabLst>
            </a:pPr>
            <a:r>
              <a:rPr lang="en-US" spc="-5" dirty="0">
                <a:latin typeface="Calibri" panose="020F0502020204030204"/>
                <a:cs typeface="Calibri" panose="020F0502020204030204"/>
              </a:rPr>
              <a:t>Long lasting </a:t>
            </a:r>
            <a:r>
              <a:rPr lang="en-US" spc="-15" dirty="0">
                <a:latin typeface="Calibri" panose="020F0502020204030204"/>
                <a:cs typeface="Calibri" panose="020F0502020204030204"/>
              </a:rPr>
              <a:t>battery </a:t>
            </a:r>
            <a:r>
              <a:rPr lang="en-US" spc="-5" dirty="0">
                <a:latin typeface="Calibri" panose="020F0502020204030204"/>
                <a:cs typeface="Calibri" panose="020F0502020204030204"/>
              </a:rPr>
              <a:t>that </a:t>
            </a:r>
            <a:r>
              <a:rPr lang="en-US" spc="-10" dirty="0">
                <a:latin typeface="Calibri" panose="020F0502020204030204"/>
                <a:cs typeface="Calibri" panose="020F0502020204030204"/>
              </a:rPr>
              <a:t>works </a:t>
            </a:r>
            <a:r>
              <a:rPr lang="en-US" spc="-30" dirty="0">
                <a:latin typeface="Calibri" panose="020F0502020204030204"/>
                <a:cs typeface="Calibri" panose="020F0502020204030204"/>
              </a:rPr>
              <a:t>for </a:t>
            </a:r>
            <a:r>
              <a:rPr lang="en-US" spc="-15" dirty="0">
                <a:latin typeface="Calibri" panose="020F0502020204030204"/>
                <a:cs typeface="Calibri" panose="020F0502020204030204"/>
              </a:rPr>
              <a:t>approx. </a:t>
            </a:r>
            <a:r>
              <a:rPr lang="en-US" dirty="0">
                <a:latin typeface="Calibri" panose="020F0502020204030204"/>
                <a:cs typeface="Calibri" panose="020F0502020204030204"/>
              </a:rPr>
              <a:t>8  </a:t>
            </a:r>
            <a:r>
              <a:rPr lang="en-US" spc="-20" dirty="0">
                <a:latin typeface="Calibri" panose="020F0502020204030204"/>
                <a:cs typeface="Calibri" panose="020F0502020204030204"/>
              </a:rPr>
              <a:t>hrs.</a:t>
            </a:r>
            <a:endParaRPr lang="en-US" dirty="0">
              <a:latin typeface="Calibri" panose="020F0502020204030204"/>
              <a:cs typeface="Calibri" panose="020F0502020204030204"/>
            </a:endParaRPr>
          </a:p>
          <a:p>
            <a:pPr marL="355600" marR="681355" indent="-342900">
              <a:spcBef>
                <a:spcPts val="770"/>
              </a:spcBef>
              <a:buFont typeface="Arial" panose="020B0604020202020204"/>
              <a:buChar char="•"/>
              <a:tabLst>
                <a:tab pos="354965" algn="l"/>
                <a:tab pos="355600" algn="l"/>
              </a:tabLst>
            </a:pPr>
            <a:r>
              <a:rPr lang="en-US" spc="-10" dirty="0">
                <a:latin typeface="Calibri" panose="020F0502020204030204"/>
                <a:cs typeface="Calibri" panose="020F0502020204030204"/>
              </a:rPr>
              <a:t>Automatic </a:t>
            </a:r>
            <a:r>
              <a:rPr lang="en-US" spc="-5" dirty="0">
                <a:latin typeface="Calibri" panose="020F0502020204030204"/>
                <a:cs typeface="Calibri" panose="020F0502020204030204"/>
              </a:rPr>
              <a:t>LED </a:t>
            </a:r>
            <a:r>
              <a:rPr lang="en-US" spc="-10" dirty="0">
                <a:latin typeface="Calibri" panose="020F0502020204030204"/>
                <a:cs typeface="Calibri" panose="020F0502020204030204"/>
              </a:rPr>
              <a:t>can </a:t>
            </a:r>
            <a:r>
              <a:rPr lang="en-US" spc="-5" dirty="0">
                <a:latin typeface="Calibri" panose="020F0502020204030204"/>
                <a:cs typeface="Calibri" panose="020F0502020204030204"/>
              </a:rPr>
              <a:t>be used </a:t>
            </a:r>
            <a:r>
              <a:rPr lang="en-US" spc="-30" dirty="0">
                <a:latin typeface="Calibri" panose="020F0502020204030204"/>
                <a:cs typeface="Calibri" panose="020F0502020204030204"/>
              </a:rPr>
              <a:t>for </a:t>
            </a:r>
            <a:r>
              <a:rPr lang="en-US" dirty="0">
                <a:latin typeface="Calibri" panose="020F0502020204030204"/>
                <a:cs typeface="Calibri" panose="020F0502020204030204"/>
              </a:rPr>
              <a:t>mass  </a:t>
            </a:r>
            <a:r>
              <a:rPr lang="en-US" spc="-10" dirty="0">
                <a:latin typeface="Calibri" panose="020F0502020204030204"/>
                <a:cs typeface="Calibri" panose="020F0502020204030204"/>
              </a:rPr>
              <a:t>production </a:t>
            </a:r>
            <a:r>
              <a:rPr lang="en-US" dirty="0">
                <a:latin typeface="Calibri" panose="020F0502020204030204"/>
                <a:cs typeface="Calibri" panose="020F0502020204030204"/>
              </a:rPr>
              <a:t>as cheap &amp; </a:t>
            </a:r>
            <a:r>
              <a:rPr lang="en-US" spc="-15" dirty="0">
                <a:latin typeface="Calibri" panose="020F0502020204030204"/>
                <a:cs typeface="Calibri" panose="020F0502020204030204"/>
              </a:rPr>
              <a:t>efficient</a:t>
            </a:r>
            <a:r>
              <a:rPr lang="en-US" spc="35" dirty="0">
                <a:latin typeface="Calibri" panose="020F0502020204030204"/>
                <a:cs typeface="Calibri" panose="020F0502020204030204"/>
              </a:rPr>
              <a:t> </a:t>
            </a:r>
            <a:r>
              <a:rPr lang="en-US" dirty="0">
                <a:latin typeface="Calibri" panose="020F0502020204030204"/>
                <a:cs typeface="Calibri" panose="020F0502020204030204"/>
              </a:rPr>
              <a:t>method.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a:p>
          <a:p>
            <a:pPr lvl="0"/>
            <a:r>
              <a:rPr lang="en-US" dirty="0" err="1"/>
              <a:t>Sagar</a:t>
            </a:r>
            <a:r>
              <a:rPr lang="en-US" dirty="0"/>
              <a:t> </a:t>
            </a:r>
            <a:r>
              <a:rPr lang="en-US" dirty="0" err="1"/>
              <a:t>Deo</a:t>
            </a:r>
            <a:r>
              <a:rPr lang="en-US" dirty="0"/>
              <a:t>, </a:t>
            </a:r>
            <a:r>
              <a:rPr lang="en-US" dirty="0" err="1"/>
              <a:t>Sachin</a:t>
            </a:r>
            <a:r>
              <a:rPr lang="en-US" dirty="0"/>
              <a:t> </a:t>
            </a:r>
            <a:r>
              <a:rPr lang="en-US" dirty="0" err="1"/>
              <a:t>Prakash</a:t>
            </a:r>
            <a:r>
              <a:rPr lang="en-US" dirty="0"/>
              <a:t>, </a:t>
            </a:r>
            <a:r>
              <a:rPr lang="en-US" dirty="0" err="1"/>
              <a:t>Asha</a:t>
            </a:r>
            <a:r>
              <a:rPr lang="en-US" dirty="0"/>
              <a:t> </a:t>
            </a:r>
            <a:r>
              <a:rPr lang="en-US" dirty="0" err="1"/>
              <a:t>Patil</a:t>
            </a:r>
            <a:r>
              <a:rPr lang="en-US" dirty="0"/>
              <a:t>- In their research paper we got to know about the analysis of the intelligent control light system usually bring about the programming of </a:t>
            </a:r>
            <a:r>
              <a:rPr lang="en-US" dirty="0" err="1"/>
              <a:t>arduino</a:t>
            </a:r>
            <a:r>
              <a:rPr lang="en-US" dirty="0"/>
              <a:t> ,sensors the calculations based on it and how we will use these upcoming and latest technology in our day to day life.</a:t>
            </a:r>
          </a:p>
          <a:p>
            <a:pPr>
              <a:buNone/>
            </a:pPr>
            <a:r>
              <a:rPr lang="en-US" dirty="0"/>
              <a:t> </a:t>
            </a:r>
          </a:p>
          <a:p>
            <a:r>
              <a:rPr lang="en-US" dirty="0"/>
              <a:t>2)A. Gil-de Castro, A. Moreno-Munoz, A. Larsson, J. de la Rosa, and </a:t>
            </a:r>
          </a:p>
          <a:p>
            <a:pPr>
              <a:buNone/>
            </a:pPr>
            <a:r>
              <a:rPr lang="en-US" dirty="0"/>
              <a:t>    M. </a:t>
            </a:r>
            <a:r>
              <a:rPr lang="en-US" dirty="0" err="1"/>
              <a:t>Bollen</a:t>
            </a:r>
            <a:r>
              <a:rPr lang="en-US" dirty="0"/>
              <a:t>-Their paper describes about the </a:t>
            </a:r>
            <a:r>
              <a:rPr lang="en-US" dirty="0" err="1"/>
              <a:t>zig</a:t>
            </a:r>
            <a:r>
              <a:rPr lang="en-US" dirty="0"/>
              <a:t> bee network which I have explained above thoroughly and the use of </a:t>
            </a:r>
            <a:r>
              <a:rPr lang="en-US" dirty="0" err="1"/>
              <a:t>zig</a:t>
            </a:r>
            <a:r>
              <a:rPr lang="en-US" dirty="0"/>
              <a:t> bee network in controlling the smart led control light system through clouds and servers which people found a great method to show authorized user. The authorized user can also launch requests. </a:t>
            </a:r>
          </a:p>
          <a:p>
            <a:r>
              <a:rPr lang="en-US" dirty="0"/>
              <a:t>3)H. Zhang, J. Burr, and F. Zhao, “A Comparative Life Cycle Assessment (LCA) of Lighting Technologies for Greenhouse Crop Production –their paper elaborates the design and construction of automatic street light control system circuit .Circuit works properly to turn street lamp On/Off .After designing the circuit which controls the light of the street as illustrated in the section.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REFERENCES(WEBSITES)</a:t>
            </a:r>
            <a:endParaRPr lang="en-US" dirty="0"/>
          </a:p>
        </p:txBody>
      </p:sp>
      <p:sp>
        <p:nvSpPr>
          <p:cNvPr id="3" name="Content Placeholder 2"/>
          <p:cNvSpPr>
            <a:spLocks noGrp="1"/>
          </p:cNvSpPr>
          <p:nvPr>
            <p:ph idx="1"/>
          </p:nvPr>
        </p:nvSpPr>
        <p:spPr/>
        <p:txBody>
          <a:bodyPr>
            <a:normAutofit fontScale="92500" lnSpcReduction="20000"/>
          </a:bodyPr>
          <a:lstStyle/>
          <a:p>
            <a:r>
              <a:rPr lang="en-IN" dirty="0"/>
              <a:t>www.google .com</a:t>
            </a:r>
          </a:p>
          <a:p>
            <a:r>
              <a:rPr lang="en-US" dirty="0">
                <a:hlinkClick r:id="rId2"/>
              </a:rPr>
              <a:t>https://www.hackster.io</a:t>
            </a:r>
            <a:endParaRPr lang="en-US" dirty="0"/>
          </a:p>
          <a:p>
            <a:r>
              <a:rPr lang="en-IN" dirty="0"/>
              <a:t>Building the internet of things by </a:t>
            </a:r>
            <a:r>
              <a:rPr lang="en-IN" dirty="0" err="1"/>
              <a:t>Maciej</a:t>
            </a:r>
            <a:r>
              <a:rPr lang="en-IN" dirty="0"/>
              <a:t> </a:t>
            </a:r>
            <a:r>
              <a:rPr lang="en-IN" dirty="0" err="1"/>
              <a:t>Kranz</a:t>
            </a:r>
          </a:p>
          <a:p>
            <a:r>
              <a:rPr lang="en-IN" dirty="0" err="1"/>
              <a:t>electricalnotes.file.wordexpress</a:t>
            </a:r>
          </a:p>
          <a:p>
            <a:r>
              <a:rPr lang="en-IN" dirty="0" err="1"/>
              <a:t>sciencedirect.com</a:t>
            </a:r>
          </a:p>
          <a:p>
            <a:r>
              <a:rPr lang="en-IN" dirty="0"/>
              <a:t> IEEE.ORG</a:t>
            </a:r>
          </a:p>
          <a:p>
            <a:pPr lvl="0"/>
            <a:r>
              <a:rPr lang="en-US" dirty="0"/>
              <a:t>www.atmel.com</a:t>
            </a:r>
          </a:p>
          <a:p>
            <a:pPr lvl="0"/>
            <a:r>
              <a:rPr lang="en-US" dirty="0"/>
              <a:t>www.beyondlogic.org</a:t>
            </a:r>
          </a:p>
          <a:p>
            <a:pPr lvl="0"/>
            <a:r>
              <a:rPr lang="en-US" dirty="0"/>
              <a:t>www.wikipedia.org</a:t>
            </a:r>
          </a:p>
          <a:p>
            <a:pPr lvl="0"/>
            <a:r>
              <a:rPr lang="en-US" dirty="0"/>
              <a:t>www.howstuffworks.com</a:t>
            </a:r>
          </a:p>
          <a:p>
            <a:pPr lvl="0"/>
            <a:r>
              <a:rPr lang="en-US" dirty="0"/>
              <a:t>www.alldatasheets.com</a:t>
            </a:r>
          </a:p>
          <a:p>
            <a:endParaRPr lang="en-IN" dirty="0"/>
          </a:p>
          <a:p>
            <a:pPr marL="0" indent="0">
              <a:buNone/>
            </a:pPr>
            <a:endParaRPr lang="en-IN"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28596" y="500042"/>
            <a:ext cx="8515352" cy="571504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ANY Queries?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a:cs typeface="Times New Roman" panose="02020603050405020304"/>
              </a:rPr>
              <a:t>This automatic </a:t>
            </a:r>
            <a:r>
              <a:rPr lang="en-US" spc="-5" dirty="0">
                <a:latin typeface="Times New Roman" panose="02020603050405020304"/>
                <a:cs typeface="Times New Roman" panose="02020603050405020304"/>
              </a:rPr>
              <a:t>emergency </a:t>
            </a:r>
            <a:r>
              <a:rPr lang="en-US" dirty="0">
                <a:latin typeface="Times New Roman" panose="02020603050405020304"/>
                <a:cs typeface="Times New Roman" panose="02020603050405020304"/>
              </a:rPr>
              <a:t>led light is used </a:t>
            </a:r>
            <a:r>
              <a:rPr lang="en-US" spc="-5" dirty="0">
                <a:latin typeface="Times New Roman" panose="02020603050405020304"/>
                <a:cs typeface="Times New Roman" panose="02020603050405020304"/>
              </a:rPr>
              <a:t>at </a:t>
            </a:r>
            <a:r>
              <a:rPr lang="en-US" dirty="0">
                <a:latin typeface="Times New Roman" panose="02020603050405020304"/>
                <a:cs typeface="Times New Roman" panose="02020603050405020304"/>
              </a:rPr>
              <a:t>night in the time of </a:t>
            </a:r>
            <a:r>
              <a:rPr lang="en-US" spc="-5" dirty="0">
                <a:latin typeface="Times New Roman" panose="02020603050405020304"/>
                <a:cs typeface="Times New Roman" panose="02020603050405020304"/>
              </a:rPr>
              <a:t>emergency</a:t>
            </a:r>
            <a:r>
              <a:rPr lang="en-US" dirty="0">
                <a:latin typeface="Times New Roman" panose="02020603050405020304"/>
                <a:cs typeface="Times New Roman" panose="02020603050405020304"/>
              </a:rPr>
              <a:t> when the power is cut-</a:t>
            </a:r>
            <a:r>
              <a:rPr lang="en-US" spc="-20" dirty="0">
                <a:latin typeface="Times New Roman" panose="02020603050405020304"/>
                <a:cs typeface="Times New Roman" panose="02020603050405020304"/>
              </a:rPr>
              <a:t>off  </a:t>
            </a:r>
            <a:r>
              <a:rPr lang="en-US" dirty="0">
                <a:latin typeface="Times New Roman" panose="02020603050405020304"/>
                <a:cs typeface="Times New Roman" panose="02020603050405020304"/>
              </a:rPr>
              <a:t>by  some reason . This </a:t>
            </a:r>
            <a:r>
              <a:rPr lang="en-US" spc="-10" dirty="0">
                <a:latin typeface="Times New Roman" panose="02020603050405020304"/>
                <a:cs typeface="Times New Roman" panose="02020603050405020304"/>
              </a:rPr>
              <a:t>emergency </a:t>
            </a:r>
            <a:r>
              <a:rPr lang="en-US" dirty="0">
                <a:latin typeface="Times New Roman" panose="02020603050405020304"/>
                <a:cs typeface="Times New Roman" panose="02020603050405020304"/>
              </a:rPr>
              <a:t>light takes </a:t>
            </a:r>
            <a:r>
              <a:rPr lang="en-US" spc="-5" dirty="0">
                <a:latin typeface="Times New Roman" panose="02020603050405020304"/>
                <a:cs typeface="Times New Roman" panose="02020603050405020304"/>
              </a:rPr>
              <a:t>230V  </a:t>
            </a:r>
            <a:r>
              <a:rPr lang="en-US" dirty="0">
                <a:latin typeface="Times New Roman" panose="02020603050405020304"/>
                <a:cs typeface="Times New Roman" panose="02020603050405020304"/>
              </a:rPr>
              <a:t>AC and </a:t>
            </a:r>
            <a:r>
              <a:rPr lang="en-US" spc="-5" dirty="0">
                <a:latin typeface="Times New Roman" panose="02020603050405020304"/>
                <a:cs typeface="Times New Roman" panose="02020603050405020304"/>
              </a:rPr>
              <a:t>it </a:t>
            </a:r>
            <a:r>
              <a:rPr lang="en-US" dirty="0">
                <a:latin typeface="Times New Roman" panose="02020603050405020304"/>
                <a:cs typeface="Times New Roman" panose="02020603050405020304"/>
              </a:rPr>
              <a:t>converts </a:t>
            </a:r>
            <a:r>
              <a:rPr lang="en-US" spc="-5" dirty="0">
                <a:latin typeface="Times New Roman" panose="02020603050405020304"/>
                <a:cs typeface="Times New Roman" panose="02020603050405020304"/>
              </a:rPr>
              <a:t>it into 12V </a:t>
            </a:r>
            <a:r>
              <a:rPr lang="en-US" dirty="0">
                <a:latin typeface="Times New Roman" panose="02020603050405020304"/>
                <a:cs typeface="Times New Roman" panose="02020603050405020304"/>
              </a:rPr>
              <a:t>DC </a:t>
            </a:r>
            <a:r>
              <a:rPr lang="en-US" spc="-5" dirty="0">
                <a:latin typeface="Times New Roman" panose="02020603050405020304"/>
                <a:cs typeface="Times New Roman" panose="02020603050405020304"/>
              </a:rPr>
              <a:t>and also </a:t>
            </a:r>
            <a:r>
              <a:rPr lang="en-US" spc="-10" dirty="0">
                <a:latin typeface="Times New Roman" panose="02020603050405020304"/>
                <a:cs typeface="Times New Roman" panose="02020603050405020304"/>
              </a:rPr>
              <a:t>charges </a:t>
            </a:r>
            <a:r>
              <a:rPr lang="en-US" dirty="0">
                <a:latin typeface="Times New Roman" panose="02020603050405020304"/>
                <a:cs typeface="Times New Roman" panose="02020603050405020304"/>
              </a:rPr>
              <a:t>the  battery which </a:t>
            </a:r>
            <a:r>
              <a:rPr lang="en-US" spc="-5" dirty="0">
                <a:latin typeface="Times New Roman" panose="02020603050405020304"/>
                <a:cs typeface="Times New Roman" panose="02020603050405020304"/>
              </a:rPr>
              <a:t>is </a:t>
            </a:r>
            <a:r>
              <a:rPr lang="en-US" dirty="0">
                <a:latin typeface="Times New Roman" panose="02020603050405020304"/>
                <a:cs typeface="Times New Roman" panose="02020603050405020304"/>
              </a:rPr>
              <a:t>used </a:t>
            </a:r>
            <a:r>
              <a:rPr lang="en-US" spc="-5" dirty="0">
                <a:latin typeface="Times New Roman" panose="02020603050405020304"/>
                <a:cs typeface="Times New Roman" panose="02020603050405020304"/>
              </a:rPr>
              <a:t>in this</a:t>
            </a:r>
            <a:r>
              <a:rPr lang="en-US" spc="30" dirty="0">
                <a:latin typeface="Times New Roman" panose="02020603050405020304"/>
                <a:cs typeface="Times New Roman" panose="02020603050405020304"/>
              </a:rPr>
              <a:t> </a:t>
            </a:r>
            <a:r>
              <a:rPr lang="en-US" spc="-5" dirty="0">
                <a:latin typeface="Times New Roman" panose="02020603050405020304"/>
                <a:cs typeface="Times New Roman" panose="02020603050405020304"/>
              </a:rPr>
              <a:t>circuit.</a:t>
            </a:r>
          </a:p>
          <a:p>
            <a:pPr marL="109855" indent="0">
              <a:buNone/>
            </a:pPr>
            <a:endParaRPr lang="en-US" spc="-5"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The battery </a:t>
            </a:r>
            <a:r>
              <a:rPr lang="en-US" spc="-10" dirty="0">
                <a:latin typeface="Times New Roman" panose="02020603050405020304"/>
                <a:cs typeface="Times New Roman" panose="02020603050405020304"/>
              </a:rPr>
              <a:t>is </a:t>
            </a:r>
            <a:r>
              <a:rPr lang="en-US" dirty="0">
                <a:latin typeface="Times New Roman" panose="02020603050405020304"/>
                <a:cs typeface="Times New Roman" panose="02020603050405020304"/>
              </a:rPr>
              <a:t>used </a:t>
            </a:r>
            <a:r>
              <a:rPr lang="en-US" spc="5" dirty="0">
                <a:latin typeface="Times New Roman" panose="02020603050405020304"/>
                <a:cs typeface="Times New Roman" panose="02020603050405020304"/>
              </a:rPr>
              <a:t>at </a:t>
            </a:r>
            <a:r>
              <a:rPr lang="en-US" dirty="0">
                <a:latin typeface="Times New Roman" panose="02020603050405020304"/>
                <a:cs typeface="Times New Roman" panose="02020603050405020304"/>
              </a:rPr>
              <a:t>that time when  the power </a:t>
            </a:r>
            <a:r>
              <a:rPr lang="en-US" spc="-5" dirty="0">
                <a:latin typeface="Times New Roman" panose="02020603050405020304"/>
                <a:cs typeface="Times New Roman" panose="02020603050405020304"/>
              </a:rPr>
              <a:t>is </a:t>
            </a:r>
            <a:r>
              <a:rPr lang="en-US" dirty="0">
                <a:latin typeface="Times New Roman" panose="02020603050405020304"/>
                <a:cs typeface="Times New Roman" panose="02020603050405020304"/>
              </a:rPr>
              <a:t>cut </a:t>
            </a:r>
            <a:r>
              <a:rPr lang="en-US" spc="-20" dirty="0">
                <a:latin typeface="Times New Roman" panose="02020603050405020304"/>
                <a:cs typeface="Times New Roman" panose="02020603050405020304"/>
              </a:rPr>
              <a:t>off </a:t>
            </a:r>
            <a:r>
              <a:rPr lang="en-US" spc="-5" dirty="0">
                <a:latin typeface="Times New Roman" panose="02020603050405020304"/>
                <a:cs typeface="Times New Roman" panose="02020603050405020304"/>
              </a:rPr>
              <a:t>or </a:t>
            </a:r>
            <a:r>
              <a:rPr lang="en-US" dirty="0">
                <a:latin typeface="Times New Roman" panose="02020603050405020304"/>
                <a:cs typeface="Times New Roman" panose="02020603050405020304"/>
              </a:rPr>
              <a:t>we need </a:t>
            </a:r>
            <a:r>
              <a:rPr lang="en-US" spc="-5" dirty="0">
                <a:latin typeface="Times New Roman" panose="02020603050405020304"/>
                <a:cs typeface="Times New Roman" panose="02020603050405020304"/>
              </a:rPr>
              <a:t>to </a:t>
            </a:r>
            <a:r>
              <a:rPr lang="en-US" dirty="0">
                <a:latin typeface="Times New Roman" panose="02020603050405020304"/>
                <a:cs typeface="Times New Roman" panose="02020603050405020304"/>
              </a:rPr>
              <a:t>use it. This light  </a:t>
            </a:r>
            <a:r>
              <a:rPr lang="en-US" spc="-5" dirty="0">
                <a:latin typeface="Times New Roman" panose="02020603050405020304"/>
                <a:cs typeface="Times New Roman" panose="02020603050405020304"/>
              </a:rPr>
              <a:t>is </a:t>
            </a:r>
            <a:r>
              <a:rPr lang="en-US" dirty="0">
                <a:latin typeface="Times New Roman" panose="02020603050405020304"/>
                <a:cs typeface="Times New Roman" panose="02020603050405020304"/>
              </a:rPr>
              <a:t>used </a:t>
            </a:r>
            <a:r>
              <a:rPr lang="en-US" spc="-5" dirty="0">
                <a:latin typeface="Times New Roman" panose="02020603050405020304"/>
                <a:cs typeface="Times New Roman" panose="02020603050405020304"/>
              </a:rPr>
              <a:t>mostly in </a:t>
            </a:r>
            <a:r>
              <a:rPr lang="en-US" dirty="0">
                <a:latin typeface="Times New Roman" panose="02020603050405020304"/>
                <a:cs typeface="Times New Roman" panose="02020603050405020304"/>
              </a:rPr>
              <a:t>villages because there </a:t>
            </a:r>
            <a:r>
              <a:rPr lang="en-US" spc="-10" dirty="0">
                <a:latin typeface="Times New Roman" panose="02020603050405020304"/>
                <a:cs typeface="Times New Roman" panose="02020603050405020304"/>
              </a:rPr>
              <a:t>is </a:t>
            </a:r>
            <a:r>
              <a:rPr lang="en-US" dirty="0">
                <a:latin typeface="Times New Roman" panose="02020603050405020304"/>
                <a:cs typeface="Times New Roman" panose="02020603050405020304"/>
              </a:rPr>
              <a:t>lack of</a:t>
            </a:r>
            <a:r>
              <a:rPr lang="en-US" spc="5" dirty="0">
                <a:latin typeface="Times New Roman" panose="02020603050405020304"/>
                <a:cs typeface="Times New Roman" panose="02020603050405020304"/>
              </a:rPr>
              <a:t> </a:t>
            </a:r>
            <a:r>
              <a:rPr lang="en-US" spc="-20" dirty="0">
                <a:latin typeface="Times New Roman" panose="02020603050405020304"/>
                <a:cs typeface="Times New Roman" panose="02020603050405020304"/>
              </a:rPr>
              <a:t>electricity.</a:t>
            </a:r>
            <a:endParaRPr lang="en-US" dirty="0">
              <a:latin typeface="Times New Roman" panose="02020603050405020304"/>
              <a:cs typeface="Times New Roman" panose="02020603050405020304"/>
            </a:endParaRPr>
          </a:p>
          <a:p>
            <a:pPr>
              <a:buNone/>
            </a:pPr>
            <a:br>
              <a:rPr lang="en-US" dirty="0">
                <a:latin typeface="Times New Roman" panose="02020603050405020304"/>
                <a:cs typeface="Times New Roman" panose="02020603050405020304"/>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US" dirty="0"/>
          </a:p>
        </p:txBody>
      </p:sp>
      <p:sp>
        <p:nvSpPr>
          <p:cNvPr id="3" name="Content Placeholder 2"/>
          <p:cNvSpPr>
            <a:spLocks noGrp="1"/>
          </p:cNvSpPr>
          <p:nvPr>
            <p:ph idx="1"/>
          </p:nvPr>
        </p:nvSpPr>
        <p:spPr/>
        <p:txBody>
          <a:bodyPr/>
          <a:lstStyle/>
          <a:p>
            <a:r>
              <a:rPr lang="en-US" dirty="0"/>
              <a:t>The light turns on automatically when the mains fails and shuts down when power resumes.</a:t>
            </a:r>
          </a:p>
          <a:p>
            <a:r>
              <a:rPr lang="en-US" dirty="0"/>
              <a:t> It has its own office. When the battery is fully charged, the charging stops.</a:t>
            </a:r>
          </a:p>
          <a:p>
            <a:pPr marL="109855"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9011-ADBB-4C62-9C30-53A292E99156}"/>
              </a:ext>
            </a:extLst>
          </p:cNvPr>
          <p:cNvSpPr>
            <a:spLocks noGrp="1"/>
          </p:cNvSpPr>
          <p:nvPr>
            <p:ph type="title"/>
          </p:nvPr>
        </p:nvSpPr>
        <p:spPr/>
        <p:txBody>
          <a:bodyPr/>
          <a:lstStyle/>
          <a:p>
            <a:r>
              <a:rPr lang="en-IN" dirty="0"/>
              <a:t>CONVENTIONAL STREET LIGHTS</a:t>
            </a:r>
          </a:p>
        </p:txBody>
      </p:sp>
      <p:sp>
        <p:nvSpPr>
          <p:cNvPr id="3" name="Content Placeholder 2">
            <a:extLst>
              <a:ext uri="{FF2B5EF4-FFF2-40B4-BE49-F238E27FC236}">
                <a16:creationId xmlns:a16="http://schemas.microsoft.com/office/drawing/2014/main" id="{75D9869A-1A9D-4A7E-8357-42121E1999AA}"/>
              </a:ext>
            </a:extLst>
          </p:cNvPr>
          <p:cNvSpPr>
            <a:spLocks noGrp="1"/>
          </p:cNvSpPr>
          <p:nvPr>
            <p:ph idx="1"/>
          </p:nvPr>
        </p:nvSpPr>
        <p:spPr/>
        <p:txBody>
          <a:bodyPr>
            <a:normAutofit fontScale="92500" lnSpcReduction="20000"/>
          </a:bodyPr>
          <a:lstStyle/>
          <a:p>
            <a:r>
              <a:rPr lang="en-US" dirty="0"/>
              <a:t>HID lamps are a category of electrical gas remittance lamp which bring forth light by means of an electric arc in middle of tungsten electrodes resided inside a translucent or crystalline fused quartz or inter fuse alumina arc tube. Gas and metal salts are recycled to permeate the tube. The arc’s fundamental opening is done with the benefit of gas. Once the arc is initialized, it heats and disperse the metal salts materializing plasma, the plasma thus generated greatly boosts the concentration of light emitted by the arc and power consumption is curtailed. Arc lamps belongs to the category of high intensity exoneration lamps. </a:t>
            </a:r>
            <a:endParaRPr lang="en-IN" dirty="0"/>
          </a:p>
        </p:txBody>
      </p:sp>
    </p:spTree>
    <p:extLst>
      <p:ext uri="{BB962C8B-B14F-4D97-AF65-F5344CB8AC3E}">
        <p14:creationId xmlns:p14="http://schemas.microsoft.com/office/powerpoint/2010/main" val="396262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BLOCK</a:t>
            </a:r>
            <a:r>
              <a:rPr lang="en-US" spc="-60" dirty="0"/>
              <a:t> </a:t>
            </a:r>
            <a:r>
              <a:rPr lang="en-US" spc="-10" dirty="0"/>
              <a:t>DIAGRAM</a:t>
            </a:r>
            <a:endParaRPr lang="en-US" dirty="0"/>
          </a:p>
        </p:txBody>
      </p:sp>
      <p:pic>
        <p:nvPicPr>
          <p:cNvPr id="4" name="object 3"/>
          <p:cNvPicPr>
            <a:picLocks noGrp="1"/>
          </p:cNvPicPr>
          <p:nvPr>
            <p:ph idx="1"/>
          </p:nvPr>
        </p:nvPicPr>
        <p:blipFill>
          <a:blip r:embed="rId2" cstate="print"/>
          <a:stretch>
            <a:fillRect/>
          </a:stretch>
        </p:blipFill>
        <p:spPr>
          <a:xfrm>
            <a:off x="1971629" y="2249488"/>
            <a:ext cx="5200741" cy="4324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30" dirty="0"/>
              <a:t>HARDWARE</a:t>
            </a:r>
            <a:r>
              <a:rPr lang="en-US" spc="-90" dirty="0"/>
              <a:t> </a:t>
            </a:r>
            <a:r>
              <a:rPr lang="en-US" spc="-10" dirty="0"/>
              <a:t>EQUIPMENTS</a:t>
            </a:r>
            <a:br>
              <a:rPr lang="en-US" spc="-10" dirty="0"/>
            </a:br>
            <a:endParaRPr lang="en-US" dirty="0"/>
          </a:p>
        </p:txBody>
      </p:sp>
      <p:sp>
        <p:nvSpPr>
          <p:cNvPr id="3" name="Content Placeholder 2"/>
          <p:cNvSpPr>
            <a:spLocks noGrp="1"/>
          </p:cNvSpPr>
          <p:nvPr>
            <p:ph idx="1"/>
          </p:nvPr>
        </p:nvSpPr>
        <p:spPr/>
        <p:txBody>
          <a:bodyPr>
            <a:normAutofit lnSpcReduction="10000"/>
          </a:bodyPr>
          <a:lstStyle/>
          <a:p>
            <a:pPr marL="355600" indent="-342900">
              <a:spcBef>
                <a:spcPts val="100"/>
              </a:spcBef>
              <a:buFont typeface="Arial" panose="020B0604020202020204"/>
              <a:buChar char="•"/>
              <a:tabLst>
                <a:tab pos="354965" algn="l"/>
                <a:tab pos="355600" algn="l"/>
              </a:tabLst>
            </a:pPr>
            <a:r>
              <a:rPr lang="en-US" spc="-20" dirty="0">
                <a:latin typeface="Calibri" panose="020F0502020204030204"/>
                <a:cs typeface="Calibri" panose="020F0502020204030204"/>
              </a:rPr>
              <a:t>Transformer(230V-12V</a:t>
            </a:r>
            <a:r>
              <a:rPr lang="en-US" spc="-10" dirty="0">
                <a:latin typeface="Calibri" panose="020F0502020204030204"/>
                <a:cs typeface="Calibri" panose="020F0502020204030204"/>
              </a:rPr>
              <a:t> </a:t>
            </a:r>
            <a:r>
              <a:rPr lang="en-US" spc="-15" dirty="0">
                <a:latin typeface="Calibri" panose="020F0502020204030204"/>
                <a:cs typeface="Calibri" panose="020F0502020204030204"/>
              </a:rPr>
              <a:t>AC)</a:t>
            </a:r>
            <a:endParaRPr lang="en-US" dirty="0">
              <a:latin typeface="Calibri" panose="020F0502020204030204"/>
              <a:cs typeface="Calibri" panose="020F0502020204030204"/>
            </a:endParaRPr>
          </a:p>
          <a:p>
            <a:pPr marL="355600" indent="-342900">
              <a:spcBef>
                <a:spcPts val="5"/>
              </a:spcBef>
              <a:buFont typeface="Arial" panose="020B0604020202020204"/>
              <a:buChar char="•"/>
              <a:tabLst>
                <a:tab pos="354965" algn="l"/>
                <a:tab pos="355600" algn="l"/>
              </a:tabLst>
            </a:pPr>
            <a:r>
              <a:rPr lang="en-US" spc="-5" dirty="0">
                <a:latin typeface="Calibri" panose="020F0502020204030204"/>
                <a:cs typeface="Calibri" panose="020F0502020204030204"/>
              </a:rPr>
              <a:t>Rectifier(1N4007 Diodes)</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5" dirty="0">
                <a:latin typeface="Calibri" panose="020F0502020204030204"/>
                <a:cs typeface="Calibri" panose="020F0502020204030204"/>
              </a:rPr>
              <a:t>Filter(1mF</a:t>
            </a:r>
            <a:r>
              <a:rPr lang="en-US" spc="-15" dirty="0">
                <a:latin typeface="Calibri" panose="020F0502020204030204"/>
                <a:cs typeface="Calibri" panose="020F0502020204030204"/>
              </a:rPr>
              <a:t> </a:t>
            </a:r>
            <a:r>
              <a:rPr lang="en-US" spc="-5" dirty="0">
                <a:latin typeface="Calibri" panose="020F0502020204030204"/>
                <a:cs typeface="Calibri" panose="020F0502020204030204"/>
              </a:rPr>
              <a:t>capacitor)</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30" dirty="0">
                <a:latin typeface="Calibri" panose="020F0502020204030204"/>
                <a:cs typeface="Calibri" panose="020F0502020204030204"/>
              </a:rPr>
              <a:t>Voltage</a:t>
            </a:r>
            <a:r>
              <a:rPr lang="en-US" spc="-20" dirty="0">
                <a:latin typeface="Calibri" panose="020F0502020204030204"/>
                <a:cs typeface="Calibri" panose="020F0502020204030204"/>
              </a:rPr>
              <a:t> </a:t>
            </a:r>
            <a:r>
              <a:rPr lang="en-US" spc="-10" dirty="0">
                <a:latin typeface="Calibri" panose="020F0502020204030204"/>
                <a:cs typeface="Calibri" panose="020F0502020204030204"/>
              </a:rPr>
              <a:t>Regulator(LM317)</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15" dirty="0">
                <a:latin typeface="Calibri" panose="020F0502020204030204"/>
                <a:cs typeface="Calibri" panose="020F0502020204030204"/>
              </a:rPr>
              <a:t>Transistors(BC547,BD140)</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5" dirty="0">
                <a:latin typeface="Calibri" panose="020F0502020204030204"/>
                <a:cs typeface="Calibri" panose="020F0502020204030204"/>
              </a:rPr>
              <a:t>Diodes(1N4007)</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5" dirty="0">
                <a:latin typeface="Calibri" panose="020F0502020204030204"/>
                <a:cs typeface="Calibri" panose="020F0502020204030204"/>
              </a:rPr>
              <a:t>Resistors(16,100,180,1K,1.2K)</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15" dirty="0">
                <a:latin typeface="Calibri" panose="020F0502020204030204"/>
                <a:cs typeface="Calibri" panose="020F0502020204030204"/>
              </a:rPr>
              <a:t>Zener </a:t>
            </a:r>
            <a:r>
              <a:rPr lang="en-US" spc="-5" dirty="0">
                <a:latin typeface="Calibri" panose="020F0502020204030204"/>
                <a:cs typeface="Calibri" panose="020F0502020204030204"/>
              </a:rPr>
              <a:t>Diode</a:t>
            </a:r>
            <a:endParaRPr lang="en-US" dirty="0">
              <a:latin typeface="Calibri" panose="020F0502020204030204"/>
              <a:cs typeface="Calibri" panose="020F0502020204030204"/>
            </a:endParaRPr>
          </a:p>
          <a:p>
            <a:pPr marL="355600" indent="-342900">
              <a:spcBef>
                <a:spcPts val="5"/>
              </a:spcBef>
              <a:buFont typeface="Arial" panose="020B0604020202020204"/>
              <a:buChar char="•"/>
              <a:tabLst>
                <a:tab pos="354965" algn="l"/>
                <a:tab pos="355600" algn="l"/>
              </a:tabLst>
            </a:pPr>
            <a:r>
              <a:rPr lang="en-US" spc="-5" dirty="0">
                <a:latin typeface="Calibri" panose="020F0502020204030204"/>
                <a:cs typeface="Calibri" panose="020F0502020204030204"/>
              </a:rPr>
              <a:t>LED(5mm </a:t>
            </a:r>
            <a:r>
              <a:rPr lang="en-US" spc="-10" dirty="0">
                <a:latin typeface="Calibri" panose="020F0502020204030204"/>
                <a:cs typeface="Calibri" panose="020F0502020204030204"/>
              </a:rPr>
              <a:t>white</a:t>
            </a:r>
            <a:r>
              <a:rPr lang="en-US" dirty="0">
                <a:latin typeface="Calibri" panose="020F0502020204030204"/>
                <a:cs typeface="Calibri" panose="020F0502020204030204"/>
              </a:rPr>
              <a:t> </a:t>
            </a:r>
            <a:r>
              <a:rPr lang="en-US" spc="-5" dirty="0">
                <a:latin typeface="Calibri" panose="020F0502020204030204"/>
                <a:cs typeface="Calibri" panose="020F0502020204030204"/>
              </a:rPr>
              <a:t>LED)</a:t>
            </a:r>
            <a:endParaRPr lang="en-US" dirty="0">
              <a:latin typeface="Calibri" panose="020F0502020204030204"/>
              <a:cs typeface="Calibri" panose="020F0502020204030204"/>
            </a:endParaRPr>
          </a:p>
          <a:p>
            <a:pPr marL="355600" indent="-342900">
              <a:buFont typeface="Arial" panose="020B0604020202020204"/>
              <a:buChar char="•"/>
              <a:tabLst>
                <a:tab pos="354965" algn="l"/>
                <a:tab pos="355600" algn="l"/>
              </a:tabLst>
            </a:pPr>
            <a:r>
              <a:rPr lang="en-US" spc="-10" dirty="0">
                <a:latin typeface="Calibri" panose="020F0502020204030204"/>
                <a:cs typeface="Calibri" panose="020F0502020204030204"/>
              </a:rPr>
              <a:t>Rechargeable</a:t>
            </a:r>
            <a:r>
              <a:rPr lang="en-US" spc="-40" dirty="0">
                <a:latin typeface="Calibri" panose="020F0502020204030204"/>
                <a:cs typeface="Calibri" panose="020F0502020204030204"/>
              </a:rPr>
              <a:t> </a:t>
            </a:r>
            <a:r>
              <a:rPr lang="en-US" spc="-15" dirty="0">
                <a:latin typeface="Calibri" panose="020F0502020204030204"/>
                <a:cs typeface="Calibri" panose="020F0502020204030204"/>
              </a:rPr>
              <a:t>Battery</a:t>
            </a:r>
            <a:endParaRPr lang="en-US" dirty="0">
              <a:latin typeface="Calibri" panose="020F0502020204030204"/>
              <a:cs typeface="Calibri" panose="020F0502020204030204"/>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the system.</a:t>
            </a:r>
            <a:endParaRPr lang="en-US" dirty="0"/>
          </a:p>
        </p:txBody>
      </p:sp>
      <p:sp>
        <p:nvSpPr>
          <p:cNvPr id="4" name="Content Placeholder 3"/>
          <p:cNvSpPr>
            <a:spLocks noGrp="1"/>
          </p:cNvSpPr>
          <p:nvPr>
            <p:ph idx="1"/>
          </p:nvPr>
        </p:nvSpPr>
        <p:spPr/>
        <p:txBody>
          <a:bodyPr/>
          <a:lstStyle/>
          <a:p>
            <a:r>
              <a:rPr lang="en-IN" dirty="0"/>
              <a:t>The  Current is taken from the mains and the AC supply is taken to the transformer to decrease the voltage  and passed to the rectifier to convert it into DC supply which is stored in the battery that can be used in case of emergency(flood ,Cut-off) and then transferred to rectifier to </a:t>
            </a:r>
            <a:r>
              <a:rPr lang="en-US" dirty="0"/>
              <a:t>control or regulate the flow of electronic signals and then the light is on.</a:t>
            </a:r>
            <a:endParaRPr lang="en-IN"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ACTUAL WORKING MODEL OF THE SYSTEM (T0P VIEW)</a:t>
            </a:r>
          </a:p>
        </p:txBody>
      </p:sp>
      <p:pic>
        <p:nvPicPr>
          <p:cNvPr id="13" name="Picture 12" descr="WhatsApp Image 2020-12-15 at 11.58.19 AM"/>
          <p:cNvPicPr>
            <a:picLocks noChangeAspect="1"/>
          </p:cNvPicPr>
          <p:nvPr/>
        </p:nvPicPr>
        <p:blipFill>
          <a:blip r:embed="rId2"/>
          <a:stretch>
            <a:fillRect/>
          </a:stretch>
        </p:blipFill>
        <p:spPr>
          <a:xfrm>
            <a:off x="640080" y="2209800"/>
            <a:ext cx="7863840" cy="402971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77</TotalTime>
  <Words>1188</Words>
  <Application>Microsoft Office PowerPoint</Application>
  <PresentationFormat>On-screen Show (4:3)</PresentationFormat>
  <Paragraphs>126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Bahnschrift Light SemiCondensed</vt:lpstr>
      <vt:lpstr>Calibri</vt:lpstr>
      <vt:lpstr>Georgia</vt:lpstr>
      <vt:lpstr>Times New Roman</vt:lpstr>
      <vt:lpstr>Trebuchet MS</vt:lpstr>
      <vt:lpstr>Wingdings 2</vt:lpstr>
      <vt:lpstr>Urban</vt:lpstr>
      <vt:lpstr>Smart Automatic emergency battery operated LED Street lights</vt:lpstr>
      <vt:lpstr>CONTENTS</vt:lpstr>
      <vt:lpstr>   Abstract</vt:lpstr>
      <vt:lpstr>OBJECTIVE</vt:lpstr>
      <vt:lpstr>CONVENTIONAL STREET LIGHTS</vt:lpstr>
      <vt:lpstr>BLOCK DIAGRAM</vt:lpstr>
      <vt:lpstr>HARDWARE EQUIPMENTS </vt:lpstr>
      <vt:lpstr>Working of the system.</vt:lpstr>
      <vt:lpstr>ACTUAL WORKING MODEL OF THE SYSTEM (T0P VIEW)</vt:lpstr>
      <vt:lpstr>PowerPoint Presentation</vt:lpstr>
      <vt:lpstr>PowerPoint Presentation</vt:lpstr>
      <vt:lpstr>COMPONENTS</vt:lpstr>
      <vt:lpstr>PowerPoint Presentation</vt:lpstr>
      <vt:lpstr>PowerPoint Presentation</vt:lpstr>
      <vt:lpstr>PowerPoint Presentation</vt:lpstr>
      <vt:lpstr>PowerPoint Presentation</vt:lpstr>
      <vt:lpstr>ADVANTAGES</vt:lpstr>
      <vt:lpstr>DISADVANTAGES</vt:lpstr>
      <vt:lpstr>Applications</vt:lpstr>
      <vt:lpstr>FUTURE SCOPE.</vt:lpstr>
      <vt:lpstr>LITERATURE SURVEY:- </vt:lpstr>
      <vt:lpstr>REFERENCES(WEBSITES)</vt:lpstr>
      <vt:lpstr>PowerPoint Presentation</vt:lpstr>
      <vt:lpstr>ANY Queries?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Sagar Raturi</dc:creator>
  <cp:lastModifiedBy>saumay</cp:lastModifiedBy>
  <cp:revision>76</cp:revision>
  <dcterms:created xsi:type="dcterms:W3CDTF">2020-11-05T05:28:00Z</dcterms:created>
  <dcterms:modified xsi:type="dcterms:W3CDTF">2021-06-07T05:16:04Z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