
<file path=[Content_Types].xml><?xml version="1.0" encoding="utf-8"?>
<Types xmlns="http://schemas.openxmlformats.org/package/2006/content-types">
  <Default ContentType="application/xml" Extension="xml"/>
  <Default ContentType="image/jpeg" Extension="jp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notesMaster+xml" PartName="/ppt/notesMasters/notesMaster1.xml"/>
  <Override ContentType="application/vnd.openxmlformats-officedocument.presentationml.viewProps+xml" PartName="/ppt/viewProps1.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 Type="http://schemas.openxmlformats.org/officeDocument/2006/relationships/viewProps" Target="viewProps1.xml"/><Relationship Id="rId10" Type="http://schemas.openxmlformats.org/officeDocument/2006/relationships/slide" Target="slides/slide5.xml"/><Relationship Id="rId5" Type="http://schemas.openxmlformats.org/officeDocument/2006/relationships/notesMaster" Target="notesMasters/notesMaster1.xml"/><Relationship Id="rId8"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4.xml"/><Relationship Id="rId3" Type="http://schemas.openxmlformats.org/officeDocument/2006/relationships/presProps" Target="presProps1.xml"/><Relationship Id="rId6" Type="http://schemas.openxmlformats.org/officeDocument/2006/relationships/slide" Target="slides/slide1.xml"/><Relationship Id="rId11" Type="http://schemas.openxmlformats.org/officeDocument/2006/relationships/slide" Target="slides/slide6.xml"/><Relationship Id="rId7" Type="http://schemas.openxmlformats.org/officeDocument/2006/relationships/slide" Target="slides/slide2.xml"/><Relationship Id="rId1"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2ac36eb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2ac36eb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2ac36eb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2ac36eb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2ac36ebf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2ac36eb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2ac36ebf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2ac36ebf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2ac36ebf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2ac36ebf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hub.docker.com/_/zookeep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hub.docker.com/_/rabbitm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python-zk/kazoo" TargetMode="External"/><Relationship Id="rId4" Type="http://schemas.openxmlformats.org/officeDocument/2006/relationships/hyperlink" Target="https://github.com/squaremo/amqp.no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a:t>Hands on session - 17CS353</a:t>
            </a:r>
            <a:endParaRPr sz="46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Zookeeper and AMQP with Docker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Zookeeper</a:t>
            </a:r>
            <a:endParaRPr/>
          </a:p>
        </p:txBody>
      </p:sp>
      <p:sp>
        <p:nvSpPr>
          <p:cNvPr id="104" name="Google Shape;104;p1"/>
          <p:cNvSpPr txBox="1"/>
          <p:nvPr>
            <p:ph idx="1" type="body"/>
          </p:nvPr>
        </p:nvSpPr>
        <p:spPr>
          <a:xfrm>
            <a:off x="572942" y="1960705"/>
            <a:ext cx="8222100" cy="191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Apache ZooKeeper is a software project of the Apache Software Foundation, providing an open source distributed configuration service, synchronization service, and naming registry for large distributed systems. ZooKeeper was a sub-project of Hadoop but is now a top-level project in its own right.</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u="sng">
                <a:solidFill>
                  <a:schemeClr val="hlink"/>
                </a:solidFill>
                <a:hlinkClick r:id="rId3"/>
              </a:rPr>
              <a:t>https://hub.docker.com/_/zookeeper/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RabbitMQ</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RabbitMQ is open source message broker software (sometimes called message-oriented middleware) that implements the Advanced Message Queuing Protocol (AMQP). The RabbitMQ server is written in the Erlang programming language and is built on the Open Telecom Platform framework for clustering and failover. Client libraries to interface with the broker are available for all major programming languages.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u="sng">
                <a:solidFill>
                  <a:schemeClr val="hlink"/>
                </a:solidFill>
                <a:hlinkClick r:id="rId3"/>
              </a:rPr>
              <a:t>https://hub.docker.com/_/rabbitmq/</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hands-on is only a basic demo of how to get started with zookeeper and rabbitmq.</a:t>
            </a:r>
            <a:endParaRPr/>
          </a:p>
          <a:p>
            <a:pPr indent="-342900" lvl="0" marL="457200" rtl="0" algn="l">
              <a:spcBef>
                <a:spcPts val="0"/>
              </a:spcBef>
              <a:spcAft>
                <a:spcPts val="0"/>
              </a:spcAft>
              <a:buSzPts val="1800"/>
              <a:buChar char="●"/>
            </a:pPr>
            <a:r>
              <a:rPr lang="en"/>
              <a:t>For this demo we will be using </a:t>
            </a:r>
            <a:r>
              <a:rPr lang="en" u="sng">
                <a:solidFill>
                  <a:schemeClr val="hlink"/>
                </a:solidFill>
                <a:hlinkClick r:id="rId3"/>
              </a:rPr>
              <a:t>kazoo</a:t>
            </a:r>
            <a:r>
              <a:rPr lang="en"/>
              <a:t> as the python client for interacting with zookeeper.</a:t>
            </a:r>
            <a:endParaRPr/>
          </a:p>
          <a:p>
            <a:pPr indent="-342900" lvl="0" marL="457200" rtl="0" algn="l">
              <a:spcBef>
                <a:spcPts val="0"/>
              </a:spcBef>
              <a:spcAft>
                <a:spcPts val="0"/>
              </a:spcAft>
              <a:buSzPts val="1800"/>
              <a:buChar char="●"/>
            </a:pPr>
            <a:r>
              <a:rPr lang="en"/>
              <a:t>For amqp, we use pika, which is a python implementation of AMQP.</a:t>
            </a:r>
            <a:endParaRPr/>
          </a:p>
          <a:p>
            <a:pPr indent="-342900" lvl="0" marL="457200" rtl="0" algn="l">
              <a:spcBef>
                <a:spcPts val="0"/>
              </a:spcBef>
              <a:spcAft>
                <a:spcPts val="0"/>
              </a:spcAft>
              <a:buSzPts val="1800"/>
              <a:buChar char="●"/>
            </a:pPr>
            <a:r>
              <a:rPr lang="en"/>
              <a:t>People using nodeJS can use </a:t>
            </a:r>
            <a:r>
              <a:rPr lang="en" u="sng">
                <a:solidFill>
                  <a:schemeClr val="hlink"/>
                </a:solidFill>
                <a:hlinkClick r:id="rId4"/>
              </a:rPr>
              <a:t>amqp.node</a:t>
            </a:r>
            <a:endParaRPr/>
          </a:p>
          <a:p>
            <a:pPr indent="-342900" lvl="0" marL="457200" rtl="0" algn="l">
              <a:spcBef>
                <a:spcPts val="0"/>
              </a:spcBef>
              <a:spcAft>
                <a:spcPts val="0"/>
              </a:spcAft>
              <a:buSzPts val="1800"/>
              <a:buChar char="●"/>
            </a:pPr>
            <a:r>
              <a:rPr lang="en"/>
              <a:t>For the purpose of demo, we’ll be using a single docker-compose file with containers for zookeeper, rabbitmq, producer, consumer and zookeeper_client.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Zookeeper Demo</a:t>
            </a:r>
            <a:endParaRPr/>
          </a:p>
        </p:txBody>
      </p:sp>
      <p:sp>
        <p:nvSpPr>
          <p:cNvPr id="92" name="Google Shape;92;p17"/>
          <p:cNvSpPr txBox="1"/>
          <p:nvPr>
            <p:ph idx="1" type="body"/>
          </p:nvPr>
        </p:nvSpPr>
        <p:spPr>
          <a:xfrm>
            <a:off x="471900" y="172905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 using `docker-compose up --build`</a:t>
            </a:r>
            <a:endParaRPr/>
          </a:p>
          <a:p>
            <a:pPr indent="-342900" lvl="0" marL="457200" rtl="0" algn="l">
              <a:spcBef>
                <a:spcPts val="0"/>
              </a:spcBef>
              <a:spcAft>
                <a:spcPts val="0"/>
              </a:spcAft>
              <a:buSzPts val="1800"/>
              <a:buChar char="●"/>
            </a:pPr>
            <a:r>
              <a:rPr lang="en"/>
              <a:t>We create a znode called “node_1” and set a watch on it.</a:t>
            </a:r>
            <a:endParaRPr/>
          </a:p>
          <a:p>
            <a:pPr indent="-342900" lvl="0" marL="457200" rtl="0" algn="l">
              <a:spcBef>
                <a:spcPts val="0"/>
              </a:spcBef>
              <a:spcAft>
                <a:spcPts val="0"/>
              </a:spcAft>
              <a:buSzPts val="1800"/>
              <a:buChar char="●"/>
            </a:pPr>
            <a:r>
              <a:rPr lang="en"/>
              <a:t>On deleting “node_1”, we see that the watch is triggered</a:t>
            </a:r>
            <a:endParaRPr/>
          </a:p>
          <a:p>
            <a:pPr indent="-342900" lvl="0" marL="457200" rtl="0" algn="l">
              <a:spcBef>
                <a:spcPts val="0"/>
              </a:spcBef>
              <a:spcAft>
                <a:spcPts val="0"/>
              </a:spcAft>
              <a:buSzPts val="1800"/>
              <a:buChar char="●"/>
            </a:pPr>
            <a:r>
              <a:rPr lang="en"/>
              <a:t>And in the event handler of the watch, a new znode called “node_2” is created,</a:t>
            </a:r>
            <a:endParaRPr/>
          </a:p>
          <a:p>
            <a:pPr indent="-342900" lvl="0" marL="457200" rtl="0" algn="l">
              <a:spcBef>
                <a:spcPts val="0"/>
              </a:spcBef>
              <a:spcAft>
                <a:spcPts val="0"/>
              </a:spcAft>
              <a:buSzPts val="1800"/>
              <a:buChar char="●"/>
            </a:pPr>
            <a:r>
              <a:rPr lang="en"/>
              <a:t>A similar approach has to be taken in the project to start new workers when a worker is killed.</a:t>
            </a:r>
            <a:endParaRPr/>
          </a:p>
          <a:p>
            <a:pPr indent="0" lvl="0" marL="0" rtl="0" algn="l">
              <a:spcBef>
                <a:spcPts val="1600"/>
              </a:spcBef>
              <a:spcAft>
                <a:spcPts val="1600"/>
              </a:spcAft>
              <a:buNone/>
            </a:pPr>
            <a:r>
              <a:t/>
            </a:r>
            <a:endParaRPr/>
          </a:p>
        </p:txBody>
      </p:sp>
      <p:pic>
        <p:nvPicPr>
          <p:cNvPr id="93" name="Google Shape;93;p17"/>
          <p:cNvPicPr preferRelativeResize="0"/>
          <p:nvPr/>
        </p:nvPicPr>
        <p:blipFill rotWithShape="1">
          <a:blip r:embed="rId3">
            <a:alphaModFix/>
          </a:blip>
          <a:srcRect b="56275" l="0" r="66963" t="34817"/>
          <a:stretch/>
        </p:blipFill>
        <p:spPr>
          <a:xfrm>
            <a:off x="996900" y="3977983"/>
            <a:ext cx="7028726" cy="106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AMQP Demo</a:t>
            </a:r>
            <a:endParaRPr/>
          </a:p>
        </p:txBody>
      </p:sp>
      <p:sp>
        <p:nvSpPr>
          <p:cNvPr id="99" name="Google Shape;99;p18"/>
          <p:cNvSpPr txBox="1"/>
          <p:nvPr>
            <p:ph idx="1" type="body"/>
          </p:nvPr>
        </p:nvSpPr>
        <p:spPr>
          <a:xfrm>
            <a:off x="255800" y="1633150"/>
            <a:ext cx="5800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 using `docker-compose up --build --scale consumer=3`</a:t>
            </a:r>
            <a:endParaRPr/>
          </a:p>
          <a:p>
            <a:pPr indent="-342900" lvl="0" marL="457200" rtl="0" algn="l">
              <a:spcBef>
                <a:spcPts val="0"/>
              </a:spcBef>
              <a:spcAft>
                <a:spcPts val="0"/>
              </a:spcAft>
              <a:buSzPts val="1800"/>
              <a:buChar char="●"/>
            </a:pPr>
            <a:r>
              <a:rPr lang="en"/>
              <a:t>This is a simple demo where we show 1 producer and n consumers over a single queue.</a:t>
            </a:r>
            <a:endParaRPr/>
          </a:p>
          <a:p>
            <a:pPr indent="-342900" lvl="0" marL="457200" rtl="0" algn="l">
              <a:spcBef>
                <a:spcPts val="0"/>
              </a:spcBef>
              <a:spcAft>
                <a:spcPts val="0"/>
              </a:spcAft>
              <a:buSzPts val="1800"/>
              <a:buChar char="●"/>
            </a:pPr>
            <a:r>
              <a:rPr lang="en"/>
              <a:t>The producer sends 15 messages, and there are 3 consumers.</a:t>
            </a:r>
            <a:endParaRPr/>
          </a:p>
          <a:p>
            <a:pPr indent="-342900" lvl="0" marL="457200" rtl="0" algn="l">
              <a:spcBef>
                <a:spcPts val="0"/>
              </a:spcBef>
              <a:spcAft>
                <a:spcPts val="0"/>
              </a:spcAft>
              <a:buSzPts val="1800"/>
              <a:buChar char="●"/>
            </a:pPr>
            <a:r>
              <a:rPr lang="en"/>
              <a:t>The </a:t>
            </a:r>
            <a:r>
              <a:rPr lang="en"/>
              <a:t>messages</a:t>
            </a:r>
            <a:r>
              <a:rPr lang="en"/>
              <a:t> are load balanced in a round robin fashion among the three consumers.</a:t>
            </a:r>
            <a:endParaRPr/>
          </a:p>
          <a:p>
            <a:pPr indent="-342900" lvl="0" marL="457200" rtl="0" algn="l">
              <a:spcBef>
                <a:spcPts val="0"/>
              </a:spcBef>
              <a:spcAft>
                <a:spcPts val="0"/>
              </a:spcAft>
              <a:buSzPts val="1800"/>
              <a:buChar char="●"/>
            </a:pPr>
            <a:r>
              <a:rPr lang="en"/>
              <a:t>Notice, in the code we connect to “rmq” host and not “localhost”.</a:t>
            </a:r>
            <a:endParaRPr/>
          </a:p>
        </p:txBody>
      </p:sp>
      <p:pic>
        <p:nvPicPr>
          <p:cNvPr id="100" name="Google Shape;100;p18"/>
          <p:cNvPicPr preferRelativeResize="0"/>
          <p:nvPr/>
        </p:nvPicPr>
        <p:blipFill rotWithShape="1">
          <a:blip r:embed="rId3">
            <a:alphaModFix/>
          </a:blip>
          <a:srcRect b="12213" l="0" r="76585" t="20460"/>
          <a:stretch/>
        </p:blipFill>
        <p:spPr>
          <a:xfrm>
            <a:off x="6339525" y="248250"/>
            <a:ext cx="2710752" cy="464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