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5" r:id="rId9"/>
    <p:sldId id="262" r:id="rId10"/>
    <p:sldId id="263" r:id="rId11"/>
    <p:sldId id="264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1" u="none" strike="noStrike" cap="none" spc="0" normalizeH="0" baseline="0">
        <a:ln>
          <a:noFill/>
        </a:ln>
        <a:solidFill>
          <a:srgbClr val="5E524C"/>
        </a:solidFill>
        <a:effectLst>
          <a:outerShdw blurRad="25400" dist="25400" dir="5520000" rotWithShape="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1" u="none" strike="noStrike" cap="none" spc="0" normalizeH="0" baseline="0">
        <a:ln>
          <a:noFill/>
        </a:ln>
        <a:solidFill>
          <a:srgbClr val="5E524C"/>
        </a:solidFill>
        <a:effectLst>
          <a:outerShdw blurRad="25400" dist="25400" dir="5520000" rotWithShape="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1" u="none" strike="noStrike" cap="none" spc="0" normalizeH="0" baseline="0">
        <a:ln>
          <a:noFill/>
        </a:ln>
        <a:solidFill>
          <a:srgbClr val="5E524C"/>
        </a:solidFill>
        <a:effectLst>
          <a:outerShdw blurRad="25400" dist="25400" dir="5520000" rotWithShape="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1" u="none" strike="noStrike" cap="none" spc="0" normalizeH="0" baseline="0">
        <a:ln>
          <a:noFill/>
        </a:ln>
        <a:solidFill>
          <a:srgbClr val="5E524C"/>
        </a:solidFill>
        <a:effectLst>
          <a:outerShdw blurRad="25400" dist="25400" dir="5520000" rotWithShape="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1" u="none" strike="noStrike" cap="none" spc="0" normalizeH="0" baseline="0">
        <a:ln>
          <a:noFill/>
        </a:ln>
        <a:solidFill>
          <a:srgbClr val="5E524C"/>
        </a:solidFill>
        <a:effectLst>
          <a:outerShdw blurRad="25400" dist="25400" dir="5520000" rotWithShape="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1" u="none" strike="noStrike" cap="none" spc="0" normalizeH="0" baseline="0">
        <a:ln>
          <a:noFill/>
        </a:ln>
        <a:solidFill>
          <a:srgbClr val="5E524C"/>
        </a:solidFill>
        <a:effectLst>
          <a:outerShdw blurRad="25400" dist="25400" dir="5520000" rotWithShape="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1" u="none" strike="noStrike" cap="none" spc="0" normalizeH="0" baseline="0">
        <a:ln>
          <a:noFill/>
        </a:ln>
        <a:solidFill>
          <a:srgbClr val="5E524C"/>
        </a:solidFill>
        <a:effectLst>
          <a:outerShdw blurRad="25400" dist="25400" dir="5520000" rotWithShape="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1" u="none" strike="noStrike" cap="none" spc="0" normalizeH="0" baseline="0">
        <a:ln>
          <a:noFill/>
        </a:ln>
        <a:solidFill>
          <a:srgbClr val="5E524C"/>
        </a:solidFill>
        <a:effectLst>
          <a:outerShdw blurRad="25400" dist="25400" dir="5520000" rotWithShape="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1" u="none" strike="noStrike" cap="none" spc="0" normalizeH="0" baseline="0">
        <a:ln>
          <a:noFill/>
        </a:ln>
        <a:solidFill>
          <a:srgbClr val="5E524C"/>
        </a:solidFill>
        <a:effectLst>
          <a:outerShdw blurRad="25400" dist="25400" dir="5520000" rotWithShape="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gar R Garg" initials="SRG" lastIdx="1" clrIdx="0">
    <p:extLst>
      <p:ext uri="{19B8F6BF-5375-455C-9EA6-DF929625EA0E}">
        <p15:presenceInfo xmlns:p15="http://schemas.microsoft.com/office/powerpoint/2012/main" userId="d508d15bd872a91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1C3">
              <a:alpha val="2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blipFill rotWithShape="1">
            <a:blip xmlns:r="http://schemas.openxmlformats.org/officeDocument/2006/relationships" r:embed="rId1"/>
            <a:srcRect/>
            <a:tile tx="0" ty="0" sx="100000" sy="100000" flip="none" algn="tl"/>
          </a:blip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1C3">
              <a:alpha val="25000"/>
            </a:srgbClr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1C3">
              <a:alpha val="2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67665E">
              <a:alpha val="30000"/>
            </a:srgbClr>
          </a:solidFill>
        </a:fill>
      </a:tcStyle>
    </a:wholeTbl>
    <a:band2H>
      <a:tcTxStyle/>
      <a:tcStyle>
        <a:tcBdr/>
        <a:fill>
          <a:solidFill>
            <a:srgbClr val="67665E">
              <a:alpha val="40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V>
        </a:tcBdr>
        <a:fill>
          <a:solidFill>
            <a:srgbClr val="67665E">
              <a:alpha val="50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V>
        </a:tcBdr>
        <a:fill>
          <a:solidFill>
            <a:srgbClr val="53534A">
              <a:alpha val="60000"/>
            </a:srgbClr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V>
        </a:tcBdr>
        <a:fill>
          <a:solidFill>
            <a:srgbClr val="53534A">
              <a:alpha val="6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65E">
              <a:alpha val="1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7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_rels/tableStyles.xml.rels><?xml version="1.0" encoding="UTF-8" standalone="yes"?>
<Relationships xmlns="http://schemas.openxmlformats.org/package/2006/relationships"><Relationship Id="rId1" Type="http://schemas.openxmlformats.org/officeDocument/2006/relationships/image" Target="media/image2.png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23T23:32:23.341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901700" y="3060700"/>
            <a:ext cx="11201400" cy="17145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01700" y="4775200"/>
            <a:ext cx="11201400" cy="15367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marL="0" indent="2286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marL="0" indent="4572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marL="0" indent="6858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marL="0" indent="9144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03924" y="9258299"/>
            <a:ext cx="409652" cy="419101"/>
          </a:xfrm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6604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90000"/>
              </a:lnSpc>
              <a:spcBef>
                <a:spcPts val="1200"/>
              </a:spcBef>
              <a:buSzTx/>
              <a:buNone/>
              <a:defRPr sz="3200" i="1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6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48150"/>
            <a:ext cx="10464800" cy="723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90000"/>
              </a:lnSpc>
              <a:buSzTx/>
              <a:buNone/>
              <a:defRPr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halk_line_box_10x7.png" descr="chalk_line_box_10x7.png"/>
          <p:cNvPicPr>
            <a:picLocks/>
          </p:cNvPicPr>
          <p:nvPr/>
        </p:nvPicPr>
        <p:blipFill>
          <a:blip r:embed="rId2">
            <a:alphaModFix amt="45000"/>
            <a:extLst/>
          </a:blip>
          <a:stretch>
            <a:fillRect/>
          </a:stretch>
        </p:blipFill>
        <p:spPr>
          <a:xfrm>
            <a:off x="317500" y="6794500"/>
            <a:ext cx="12344400" cy="2336800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Image"/>
          <p:cNvSpPr>
            <a:spLocks noGrp="1"/>
          </p:cNvSpPr>
          <p:nvPr>
            <p:ph type="pic" idx="13"/>
          </p:nvPr>
        </p:nvSpPr>
        <p:spPr>
          <a:xfrm>
            <a:off x="393700" y="381000"/>
            <a:ext cx="12217400" cy="6146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xfrm>
            <a:off x="901700" y="6934200"/>
            <a:ext cx="11201400" cy="9525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01700" y="7823200"/>
            <a:ext cx="11201400" cy="12065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marL="0" indent="2286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marL="0" indent="4572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marL="0" indent="6858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marL="0" indent="9144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03924" y="9258300"/>
            <a:ext cx="409652" cy="4191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901700" y="3898900"/>
            <a:ext cx="11201400" cy="19431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/>
          <p:cNvSpPr>
            <a:spLocks noGrp="1"/>
          </p:cNvSpPr>
          <p:nvPr>
            <p:ph type="pic" sz="half" idx="13"/>
          </p:nvPr>
        </p:nvSpPr>
        <p:spPr>
          <a:xfrm>
            <a:off x="6451600" y="1066800"/>
            <a:ext cx="5626100" cy="76327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xfrm>
            <a:off x="901700" y="927100"/>
            <a:ext cx="5080000" cy="41021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01700" y="5029200"/>
            <a:ext cx="5080000" cy="36830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marL="0" indent="2286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marL="0" indent="4572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marL="0" indent="6858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marL="0" indent="9144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03924" y="9258300"/>
            <a:ext cx="409652" cy="4191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Image"/>
          <p:cNvSpPr>
            <a:spLocks noGrp="1"/>
          </p:cNvSpPr>
          <p:nvPr>
            <p:ph type="pic" sz="half" idx="13"/>
          </p:nvPr>
        </p:nvSpPr>
        <p:spPr>
          <a:xfrm>
            <a:off x="6769100" y="2603500"/>
            <a:ext cx="5308600" cy="5969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01700" y="2603500"/>
            <a:ext cx="5334000" cy="5969000"/>
          </a:xfrm>
          <a:prstGeom prst="rect">
            <a:avLst/>
          </a:prstGeom>
        </p:spPr>
        <p:txBody>
          <a:bodyPr/>
          <a:lstStyle>
            <a:lvl1pPr marL="393700" indent="-393700">
              <a:lnSpc>
                <a:spcPct val="90000"/>
              </a:lnSpc>
              <a:spcBef>
                <a:spcPts val="2800"/>
              </a:spcBef>
              <a:defRPr sz="3200"/>
            </a:lvl1pPr>
            <a:lvl2pPr marL="787400" indent="-393700">
              <a:lnSpc>
                <a:spcPct val="90000"/>
              </a:lnSpc>
              <a:spcBef>
                <a:spcPts val="2800"/>
              </a:spcBef>
              <a:defRPr sz="3200"/>
            </a:lvl2pPr>
            <a:lvl3pPr marL="1181100" indent="-393700">
              <a:lnSpc>
                <a:spcPct val="90000"/>
              </a:lnSpc>
              <a:spcBef>
                <a:spcPts val="2800"/>
              </a:spcBef>
              <a:defRPr sz="3200"/>
            </a:lvl3pPr>
            <a:lvl4pPr marL="1574800" indent="-393700">
              <a:lnSpc>
                <a:spcPct val="90000"/>
              </a:lnSpc>
              <a:spcBef>
                <a:spcPts val="2800"/>
              </a:spcBef>
              <a:defRPr sz="3200"/>
            </a:lvl4pPr>
            <a:lvl5pPr marL="1968500" indent="-393700">
              <a:lnSpc>
                <a:spcPct val="90000"/>
              </a:lnSpc>
              <a:spcBef>
                <a:spcPts val="28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Body Level One…"/>
          <p:cNvSpPr txBox="1">
            <a:spLocks noGrp="1"/>
          </p:cNvSpPr>
          <p:nvPr>
            <p:ph type="body" idx="1"/>
          </p:nvPr>
        </p:nvSpPr>
        <p:spPr>
          <a:xfrm>
            <a:off x="901700" y="1727200"/>
            <a:ext cx="11201400" cy="62865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Image"/>
          <p:cNvSpPr>
            <a:spLocks noGrp="1"/>
          </p:cNvSpPr>
          <p:nvPr>
            <p:ph type="pic" sz="quarter" idx="13"/>
          </p:nvPr>
        </p:nvSpPr>
        <p:spPr>
          <a:xfrm>
            <a:off x="6654800" y="482600"/>
            <a:ext cx="5981700" cy="3911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Image"/>
          <p:cNvSpPr>
            <a:spLocks noGrp="1"/>
          </p:cNvSpPr>
          <p:nvPr>
            <p:ph type="pic" sz="half" idx="14"/>
          </p:nvPr>
        </p:nvSpPr>
        <p:spPr>
          <a:xfrm>
            <a:off x="6654800" y="4673600"/>
            <a:ext cx="5981700" cy="4597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7" name="Image"/>
          <p:cNvSpPr>
            <a:spLocks noGrp="1"/>
          </p:cNvSpPr>
          <p:nvPr>
            <p:ph type="pic" idx="15"/>
          </p:nvPr>
        </p:nvSpPr>
        <p:spPr>
          <a:xfrm>
            <a:off x="406400" y="482600"/>
            <a:ext cx="5981700" cy="8788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halk_line_10x7.png" descr="chalk_line_10x7.png"/>
          <p:cNvPicPr>
            <a:picLocks/>
          </p:cNvPicPr>
          <p:nvPr/>
        </p:nvPicPr>
        <p:blipFill>
          <a:blip r:embed="rId15">
            <a:alphaModFix amt="45000"/>
            <a:extLst/>
          </a:blip>
          <a:stretch>
            <a:fillRect/>
          </a:stretch>
        </p:blipFill>
        <p:spPr>
          <a:xfrm>
            <a:off x="393700" y="355600"/>
            <a:ext cx="12217400" cy="8775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901700" y="635000"/>
            <a:ext cx="11201400" cy="171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901700" y="2603500"/>
            <a:ext cx="11201400" cy="596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99199" y="9258300"/>
            <a:ext cx="409652" cy="4191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 b="1" i="0" cap="all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all" spc="384" baseline="0">
          <a:ln>
            <a:noFill/>
          </a:ln>
          <a:solidFill>
            <a:srgbClr val="3E3B39"/>
          </a:solidFill>
          <a:effectLst>
            <a:outerShdw blurRad="25400" dist="25400" dir="5520000" rotWithShape="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all" spc="384" baseline="0">
          <a:ln>
            <a:noFill/>
          </a:ln>
          <a:solidFill>
            <a:srgbClr val="3E3B39"/>
          </a:solidFill>
          <a:effectLst>
            <a:outerShdw blurRad="25400" dist="25400" dir="5520000" rotWithShape="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all" spc="384" baseline="0">
          <a:ln>
            <a:noFill/>
          </a:ln>
          <a:solidFill>
            <a:srgbClr val="3E3B39"/>
          </a:solidFill>
          <a:effectLst>
            <a:outerShdw blurRad="25400" dist="25400" dir="5520000" rotWithShape="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all" spc="384" baseline="0">
          <a:ln>
            <a:noFill/>
          </a:ln>
          <a:solidFill>
            <a:srgbClr val="3E3B39"/>
          </a:solidFill>
          <a:effectLst>
            <a:outerShdw blurRad="25400" dist="25400" dir="5520000" rotWithShape="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all" spc="384" baseline="0">
          <a:ln>
            <a:noFill/>
          </a:ln>
          <a:solidFill>
            <a:srgbClr val="3E3B39"/>
          </a:solidFill>
          <a:effectLst>
            <a:outerShdw blurRad="25400" dist="25400" dir="5520000" rotWithShape="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all" spc="384" baseline="0">
          <a:ln>
            <a:noFill/>
          </a:ln>
          <a:solidFill>
            <a:srgbClr val="3E3B39"/>
          </a:solidFill>
          <a:effectLst>
            <a:outerShdw blurRad="25400" dist="25400" dir="5520000" rotWithShape="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all" spc="384" baseline="0">
          <a:ln>
            <a:noFill/>
          </a:ln>
          <a:solidFill>
            <a:srgbClr val="3E3B39"/>
          </a:solidFill>
          <a:effectLst>
            <a:outerShdw blurRad="25400" dist="25400" dir="5520000" rotWithShape="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all" spc="384" baseline="0">
          <a:ln>
            <a:noFill/>
          </a:ln>
          <a:solidFill>
            <a:srgbClr val="3E3B39"/>
          </a:solidFill>
          <a:effectLst>
            <a:outerShdw blurRad="25400" dist="25400" dir="5520000" rotWithShape="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all" spc="384" baseline="0">
          <a:ln>
            <a:noFill/>
          </a:ln>
          <a:solidFill>
            <a:srgbClr val="3E3B39"/>
          </a:solidFill>
          <a:effectLst>
            <a:outerShdw blurRad="25400" dist="25400" dir="5520000" rotWithShape="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E524C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E524C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E524C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E524C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E524C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E524C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E524C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E524C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E524C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all" spc="0" baseline="0">
          <a:ln>
            <a:noFill/>
          </a:ln>
          <a:solidFill>
            <a:schemeClr val="tx1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all" spc="0" baseline="0">
          <a:ln>
            <a:noFill/>
          </a:ln>
          <a:solidFill>
            <a:schemeClr val="tx1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all" spc="0" baseline="0">
          <a:ln>
            <a:noFill/>
          </a:ln>
          <a:solidFill>
            <a:schemeClr val="tx1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all" spc="0" baseline="0">
          <a:ln>
            <a:noFill/>
          </a:ln>
          <a:solidFill>
            <a:schemeClr val="tx1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all" spc="0" baseline="0">
          <a:ln>
            <a:noFill/>
          </a:ln>
          <a:solidFill>
            <a:schemeClr val="tx1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all" spc="0" baseline="0">
          <a:ln>
            <a:noFill/>
          </a:ln>
          <a:solidFill>
            <a:schemeClr val="tx1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all" spc="0" baseline="0">
          <a:ln>
            <a:noFill/>
          </a:ln>
          <a:solidFill>
            <a:schemeClr val="tx1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all" spc="0" baseline="0">
          <a:ln>
            <a:noFill/>
          </a:ln>
          <a:solidFill>
            <a:schemeClr val="tx1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all" spc="0" baseline="0">
          <a:ln>
            <a:noFill/>
          </a:ln>
          <a:solidFill>
            <a:schemeClr val="tx1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swebprojectvue.herokuapp.com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Book store"/>
          <p:cNvSpPr txBox="1">
            <a:spLocks noGrp="1"/>
          </p:cNvSpPr>
          <p:nvPr>
            <p:ph type="ctrTitle"/>
          </p:nvPr>
        </p:nvSpPr>
        <p:spPr>
          <a:xfrm>
            <a:off x="1028700" y="1053903"/>
            <a:ext cx="11201401" cy="17145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en-US" dirty="0"/>
              <a:t>Books reviews</a:t>
            </a:r>
            <a:endParaRPr dirty="0"/>
          </a:p>
        </p:txBody>
      </p:sp>
      <p:sp>
        <p:nvSpPr>
          <p:cNvPr id="122" name="Books are a unique portable magic"/>
          <p:cNvSpPr txBox="1">
            <a:spLocks noGrp="1"/>
          </p:cNvSpPr>
          <p:nvPr>
            <p:ph type="subTitle" sz="quarter" idx="1"/>
          </p:nvPr>
        </p:nvSpPr>
        <p:spPr>
          <a:xfrm>
            <a:off x="1028700" y="2768404"/>
            <a:ext cx="11201400" cy="1536701"/>
          </a:xfrm>
          <a:prstGeom prst="rect">
            <a:avLst/>
          </a:prstGeom>
        </p:spPr>
        <p:txBody>
          <a:bodyPr/>
          <a:lstStyle>
            <a:lvl1pPr>
              <a:defRPr sz="1600" spc="128"/>
            </a:lvl1pPr>
          </a:lstStyle>
          <a:p>
            <a:r>
              <a:rPr dirty="0"/>
              <a:t>                                                 Books are a unique portable magic</a:t>
            </a:r>
          </a:p>
        </p:txBody>
      </p:sp>
      <p:pic>
        <p:nvPicPr>
          <p:cNvPr id="123" name="books-548x331.jpg" descr="books-548x331.jpg"/>
          <p:cNvPicPr>
            <a:picLocks noChangeAspect="1"/>
          </p:cNvPicPr>
          <p:nvPr/>
        </p:nvPicPr>
        <p:blipFill>
          <a:blip r:embed="rId2">
            <a:alphaModFix amt="44493"/>
            <a:extLst/>
          </a:blip>
          <a:stretch>
            <a:fillRect/>
          </a:stretch>
        </p:blipFill>
        <p:spPr>
          <a:xfrm>
            <a:off x="-1223405" y="-204537"/>
            <a:ext cx="16689693" cy="100808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HALLENGES"/>
          <p:cNvSpPr txBox="1">
            <a:spLocks noGrp="1"/>
          </p:cNvSpPr>
          <p:nvPr>
            <p:ph type="title"/>
          </p:nvPr>
        </p:nvSpPr>
        <p:spPr>
          <a:xfrm>
            <a:off x="3810000" y="641350"/>
            <a:ext cx="11201400" cy="1714500"/>
          </a:xfrm>
          <a:prstGeom prst="rect">
            <a:avLst/>
          </a:prstGeom>
        </p:spPr>
        <p:txBody>
          <a:bodyPr/>
          <a:lstStyle/>
          <a:p>
            <a:r>
              <a:rPr dirty="0"/>
              <a:t>CHALLENGES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6079" y="1402000"/>
            <a:ext cx="8657863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1" u="none" strike="noStrike" cap="none" spc="0" normalizeH="0" baseline="0" dirty="0">
                <a:ln>
                  <a:noFill/>
                </a:ln>
                <a:solidFill>
                  <a:srgbClr val="5E524C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We cam</a:t>
            </a:r>
            <a:r>
              <a:rPr lang="en-US" dirty="0"/>
              <a:t>e up with the following challenges:</a:t>
            </a:r>
            <a:endParaRPr kumimoji="0" lang="en-GB" sz="3200" b="0" i="1" u="none" strike="noStrike" cap="none" spc="0" normalizeH="0" baseline="0" dirty="0">
              <a:ln>
                <a:noFill/>
              </a:ln>
              <a:solidFill>
                <a:srgbClr val="5E524C"/>
              </a:solidFill>
              <a:effectLst>
                <a:outerShdw blurRad="25400" dist="25400" dir="5520000" rotWithShape="0">
                  <a:srgbClr val="FFFFFF">
                    <a:alpha val="71999"/>
                  </a:srgbClr>
                </a:outerShdw>
              </a:effectLst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7548" y="2533176"/>
            <a:ext cx="10914927" cy="67505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kumimoji="0" lang="en-US" sz="2400" b="0" i="1" u="none" strike="noStrike" cap="none" spc="0" normalizeH="0" baseline="0" dirty="0">
                <a:ln>
                  <a:noFill/>
                </a:ln>
                <a:solidFill>
                  <a:srgbClr val="5E524C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uFillTx/>
                <a:sym typeface="Avenir Next Medium"/>
              </a:rPr>
              <a:t>First</a:t>
            </a:r>
            <a:r>
              <a:rPr kumimoji="0" lang="en-US" sz="2400" b="0" i="1" u="none" strike="noStrike" cap="none" spc="0" normalizeH="0" dirty="0">
                <a:ln>
                  <a:noFill/>
                </a:ln>
                <a:solidFill>
                  <a:srgbClr val="5E524C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uFillTx/>
                <a:sym typeface="Avenir Next Medium"/>
              </a:rPr>
              <a:t> of all, making a login page and connecting it to </a:t>
            </a:r>
            <a:r>
              <a:rPr kumimoji="0" lang="en-US" sz="2400" b="0" i="1" u="none" strike="noStrike" cap="none" spc="0" normalizeH="0" dirty="0" err="1">
                <a:ln>
                  <a:noFill/>
                </a:ln>
                <a:solidFill>
                  <a:srgbClr val="5E524C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uFillTx/>
                <a:sym typeface="Avenir Next Medium"/>
              </a:rPr>
              <a:t>django</a:t>
            </a:r>
            <a:r>
              <a:rPr kumimoji="0" lang="en-US" sz="2400" b="0" i="1" u="none" strike="noStrike" cap="none" spc="0" normalizeH="0" dirty="0">
                <a:ln>
                  <a:noFill/>
                </a:ln>
                <a:solidFill>
                  <a:srgbClr val="5E524C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uFillTx/>
                <a:sym typeface="Avenir Next Medium"/>
              </a:rPr>
              <a:t> authorization was a difficult task(used </a:t>
            </a:r>
            <a:r>
              <a:rPr kumimoji="0" lang="en-US" sz="2400" b="0" i="1" u="none" strike="noStrike" cap="none" spc="0" normalizeH="0" dirty="0" err="1">
                <a:ln>
                  <a:noFill/>
                </a:ln>
                <a:solidFill>
                  <a:srgbClr val="5E524C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uFillTx/>
                <a:sym typeface="Avenir Next Medium"/>
              </a:rPr>
              <a:t>restframework</a:t>
            </a:r>
            <a:r>
              <a:rPr kumimoji="0" lang="en-US" sz="2400" b="0" i="1" u="none" strike="noStrike" cap="none" spc="0" normalizeH="0" dirty="0">
                <a:ln>
                  <a:noFill/>
                </a:ln>
                <a:solidFill>
                  <a:srgbClr val="5E524C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uFillTx/>
                <a:sym typeface="Avenir Next Medium"/>
              </a:rPr>
              <a:t> </a:t>
            </a:r>
            <a:r>
              <a:rPr lang="en-US" sz="2400" dirty="0"/>
              <a:t>and </a:t>
            </a:r>
            <a:r>
              <a:rPr lang="en-US" sz="2400" dirty="0" err="1"/>
              <a:t>jwt</a:t>
            </a:r>
            <a:r>
              <a:rPr lang="en-US" sz="2400" dirty="0"/>
              <a:t> </a:t>
            </a:r>
            <a:r>
              <a:rPr lang="en-US" sz="2400" dirty="0" err="1"/>
              <a:t>restframework</a:t>
            </a:r>
            <a:r>
              <a:rPr lang="en-US" sz="2400" dirty="0"/>
              <a:t>)(resolved)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S</a:t>
            </a:r>
            <a:r>
              <a:rPr kumimoji="0" lang="en-US" sz="2400" b="0" i="1" u="none" strike="noStrike" cap="none" spc="0" normalizeH="0" baseline="0" dirty="0">
                <a:ln>
                  <a:noFill/>
                </a:ln>
                <a:solidFill>
                  <a:srgbClr val="5E524C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uFillTx/>
                <a:sym typeface="Avenir Next Medium"/>
              </a:rPr>
              <a:t>ignup form can’t be made as</a:t>
            </a:r>
            <a:r>
              <a:rPr kumimoji="0" lang="en-US" sz="2400" b="0" i="1" u="none" strike="noStrike" cap="none" spc="0" normalizeH="0" dirty="0">
                <a:ln>
                  <a:noFill/>
                </a:ln>
                <a:solidFill>
                  <a:srgbClr val="5E524C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uFillTx/>
                <a:sym typeface="Avenir Next Medium"/>
              </a:rPr>
              <a:t> we were facing problems in saving it to Django database authorization.</a:t>
            </a:r>
            <a:r>
              <a:rPr lang="en-GB" sz="2400" dirty="0"/>
              <a:t>(unresolved)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V-loops, was a little bit difficult for the first time, but we got through this.(resolved).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Users have to manually enter their username in add a comment, section, (unresolved, due to not much knowledge of authorization process of Django.(unresolved)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At the starting, taking data from user , and sending it via </a:t>
            </a:r>
            <a:r>
              <a:rPr lang="en-US" sz="2400" dirty="0" err="1"/>
              <a:t>axios</a:t>
            </a:r>
            <a:r>
              <a:rPr lang="en-US" sz="2400" dirty="0"/>
              <a:t> without using </a:t>
            </a:r>
            <a:r>
              <a:rPr lang="en-US" sz="2400" dirty="0" err="1"/>
              <a:t>serializers</a:t>
            </a:r>
            <a:r>
              <a:rPr lang="en-US" sz="2400" dirty="0"/>
              <a:t> was giving us a bad request error.(resolved)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endParaRPr kumimoji="0" lang="en-US" sz="2400" b="0" i="1" u="none" strike="noStrike" cap="none" spc="0" normalizeH="0" dirty="0">
              <a:ln>
                <a:noFill/>
              </a:ln>
              <a:solidFill>
                <a:srgbClr val="5E524C"/>
              </a:solidFill>
              <a:effectLst>
                <a:outerShdw blurRad="25400" dist="25400" dir="5520000" rotWithShape="0">
                  <a:srgbClr val="FFFFFF">
                    <a:alpha val="71999"/>
                  </a:srgbClr>
                </a:outerShdw>
              </a:effectLst>
              <a:uFillTx/>
              <a:sym typeface="Avenir Next Medium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ontact"/>
          <p:cNvSpPr txBox="1">
            <a:spLocks noGrp="1"/>
          </p:cNvSpPr>
          <p:nvPr>
            <p:ph type="title"/>
          </p:nvPr>
        </p:nvSpPr>
        <p:spPr>
          <a:xfrm>
            <a:off x="726971" y="290686"/>
            <a:ext cx="11201401" cy="19431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Contact </a:t>
            </a:r>
          </a:p>
        </p:txBody>
      </p:sp>
      <p:sp>
        <p:nvSpPr>
          <p:cNvPr id="144" name="Name : Pulleh Bhatia…"/>
          <p:cNvSpPr txBox="1"/>
          <p:nvPr/>
        </p:nvSpPr>
        <p:spPr>
          <a:xfrm>
            <a:off x="2316613" y="5448031"/>
            <a:ext cx="8514510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>
              <a:defRPr i="0">
                <a:latin typeface="+mn-lt"/>
                <a:ea typeface="+mn-ea"/>
                <a:cs typeface="+mn-cs"/>
                <a:sym typeface="Avenir Next"/>
              </a:defRPr>
            </a:pPr>
            <a:r>
              <a:rPr b="1" dirty="0"/>
              <a:t>Name</a:t>
            </a:r>
            <a:r>
              <a:rPr lang="en-US" b="1" dirty="0"/>
              <a:t>		</a:t>
            </a:r>
            <a:r>
              <a:rPr dirty="0"/>
              <a:t>:</a:t>
            </a:r>
            <a:r>
              <a:rPr lang="en-US" dirty="0"/>
              <a:t>	</a:t>
            </a:r>
            <a:r>
              <a:rPr dirty="0" err="1"/>
              <a:t>Pulleh</a:t>
            </a:r>
            <a:r>
              <a:rPr dirty="0"/>
              <a:t> Bhatia </a:t>
            </a:r>
            <a:endParaRPr lang="en-US" dirty="0"/>
          </a:p>
          <a:p>
            <a:pPr algn="just">
              <a:defRPr i="0">
                <a:latin typeface="+mn-lt"/>
                <a:ea typeface="+mn-ea"/>
                <a:cs typeface="+mn-cs"/>
                <a:sym typeface="Avenir Next"/>
              </a:defRPr>
            </a:pPr>
            <a:r>
              <a:rPr b="1" dirty="0"/>
              <a:t>SRN</a:t>
            </a:r>
            <a:r>
              <a:rPr lang="en-US" b="1" dirty="0"/>
              <a:t>		</a:t>
            </a:r>
            <a:r>
              <a:rPr dirty="0"/>
              <a:t>:</a:t>
            </a:r>
            <a:r>
              <a:rPr lang="en-US" dirty="0"/>
              <a:t>	</a:t>
            </a:r>
            <a:r>
              <a:rPr dirty="0"/>
              <a:t>PES1201700111</a:t>
            </a:r>
            <a:endParaRPr lang="en-US" dirty="0"/>
          </a:p>
          <a:p>
            <a:pPr algn="just">
              <a:defRPr i="0">
                <a:latin typeface="+mn-lt"/>
                <a:ea typeface="+mn-ea"/>
                <a:cs typeface="+mn-cs"/>
                <a:sym typeface="Avenir Next"/>
              </a:defRPr>
            </a:pPr>
            <a:r>
              <a:rPr b="1" dirty="0"/>
              <a:t>E-MAIL</a:t>
            </a:r>
            <a:r>
              <a:rPr lang="en-US" b="1" dirty="0"/>
              <a:t>	</a:t>
            </a:r>
            <a:r>
              <a:rPr dirty="0"/>
              <a:t>:</a:t>
            </a:r>
            <a:r>
              <a:rPr lang="en-US" dirty="0"/>
              <a:t>	</a:t>
            </a:r>
            <a:r>
              <a:rPr dirty="0"/>
              <a:t>pullehbhatia@gmail.com</a:t>
            </a:r>
          </a:p>
        </p:txBody>
      </p:sp>
      <p:sp>
        <p:nvSpPr>
          <p:cNvPr id="145" name="Name : Sagar Ratan Garg…"/>
          <p:cNvSpPr txBox="1"/>
          <p:nvPr/>
        </p:nvSpPr>
        <p:spPr>
          <a:xfrm>
            <a:off x="2316613" y="3050949"/>
            <a:ext cx="7522893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just">
              <a:defRPr i="0">
                <a:latin typeface="+mn-lt"/>
                <a:ea typeface="+mn-ea"/>
                <a:cs typeface="+mn-cs"/>
                <a:sym typeface="Avenir Next"/>
              </a:defRPr>
            </a:pPr>
            <a:r>
              <a:rPr b="1" dirty="0"/>
              <a:t>Nam</a:t>
            </a:r>
            <a:r>
              <a:rPr lang="en-US" b="1" dirty="0"/>
              <a:t>e		 </a:t>
            </a:r>
            <a:r>
              <a:rPr dirty="0"/>
              <a:t>:</a:t>
            </a:r>
            <a:r>
              <a:rPr lang="en-US" dirty="0"/>
              <a:t>	</a:t>
            </a:r>
            <a:r>
              <a:rPr dirty="0"/>
              <a:t>Sagar </a:t>
            </a:r>
            <a:r>
              <a:rPr dirty="0" err="1"/>
              <a:t>Ratan</a:t>
            </a:r>
            <a:r>
              <a:rPr dirty="0"/>
              <a:t> Garg </a:t>
            </a:r>
            <a:endParaRPr lang="en-US" dirty="0"/>
          </a:p>
          <a:p>
            <a:pPr algn="just">
              <a:defRPr i="0">
                <a:latin typeface="+mn-lt"/>
                <a:ea typeface="+mn-ea"/>
                <a:cs typeface="+mn-cs"/>
                <a:sym typeface="Avenir Next"/>
              </a:defRPr>
            </a:pPr>
            <a:r>
              <a:rPr b="1" dirty="0"/>
              <a:t>SRN</a:t>
            </a:r>
            <a:r>
              <a:rPr lang="en-US" b="1" dirty="0"/>
              <a:t>	      </a:t>
            </a:r>
            <a:r>
              <a:rPr dirty="0"/>
              <a:t>:</a:t>
            </a:r>
            <a:r>
              <a:rPr lang="en-US"/>
              <a:t>	</a:t>
            </a:r>
            <a:r>
              <a:rPr/>
              <a:t>PES1201700</a:t>
            </a:r>
            <a:r>
              <a:rPr lang="en-US"/>
              <a:t>91</a:t>
            </a:r>
            <a:r>
              <a:rPr lang="en-US"/>
              <a:t>3</a:t>
            </a:r>
            <a:endParaRPr lang="en-US" dirty="0"/>
          </a:p>
          <a:p>
            <a:pPr algn="just">
              <a:defRPr i="0">
                <a:latin typeface="+mn-lt"/>
                <a:ea typeface="+mn-ea"/>
                <a:cs typeface="+mn-cs"/>
                <a:sym typeface="Avenir Next"/>
              </a:defRPr>
            </a:pPr>
            <a:r>
              <a:rPr b="1" dirty="0"/>
              <a:t>E-MAIL</a:t>
            </a:r>
            <a:r>
              <a:rPr lang="en-US" b="1" dirty="0"/>
              <a:t>    </a:t>
            </a:r>
            <a:r>
              <a:rPr dirty="0"/>
              <a:t>:</a:t>
            </a:r>
            <a:r>
              <a:rPr lang="en-US" dirty="0"/>
              <a:t>	sagarratangarg</a:t>
            </a:r>
            <a:r>
              <a:rPr dirty="0"/>
              <a:t>@gmail.com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DESCRIPTION"/>
          <p:cNvSpPr txBox="1">
            <a:spLocks noGrp="1"/>
          </p:cNvSpPr>
          <p:nvPr>
            <p:ph type="title"/>
          </p:nvPr>
        </p:nvSpPr>
        <p:spPr>
          <a:xfrm>
            <a:off x="4021853" y="204638"/>
            <a:ext cx="11201401" cy="1943101"/>
          </a:xfrm>
          <a:prstGeom prst="rect">
            <a:avLst/>
          </a:prstGeom>
        </p:spPr>
        <p:txBody>
          <a:bodyPr/>
          <a:lstStyle/>
          <a:p>
            <a:r>
              <a:t>DESCRIPTION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0309" y="2718958"/>
            <a:ext cx="11539960" cy="46269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Our website is based on books platform where a user can go through a lot of books and can read a small description of a particular book . Our website gives the platform to new authors who wants to publish his/her new book . If a user is a new reader and doesn’t know about different genres then the user can learn about all the genres under the genres tab . Apart from this every user can comment on particular book about the like, dislike etc. but only if the user has created an account .</a:t>
            </a:r>
            <a:endParaRPr kumimoji="0" lang="en-GB" sz="2800" b="0" i="1" u="none" strike="noStrike" cap="none" spc="0" normalizeH="0" baseline="0" dirty="0">
              <a:ln>
                <a:noFill/>
              </a:ln>
              <a:solidFill>
                <a:srgbClr val="5E524C"/>
              </a:solidFill>
              <a:effectLst>
                <a:outerShdw blurRad="25400" dist="25400" dir="5520000" rotWithShape="0">
                  <a:srgbClr val="FFFFFF">
                    <a:alpha val="71999"/>
                  </a:srgbClr>
                </a:outerShdw>
              </a:effectLst>
              <a:uFillTx/>
              <a:sym typeface="Avenir Next Medium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LINK"/>
          <p:cNvSpPr txBox="1">
            <a:spLocks noGrp="1"/>
          </p:cNvSpPr>
          <p:nvPr>
            <p:ph type="title"/>
          </p:nvPr>
        </p:nvSpPr>
        <p:spPr>
          <a:xfrm>
            <a:off x="5219992" y="391847"/>
            <a:ext cx="11201401" cy="1943101"/>
          </a:xfrm>
          <a:prstGeom prst="rect">
            <a:avLst/>
          </a:prstGeom>
        </p:spPr>
        <p:txBody>
          <a:bodyPr/>
          <a:lstStyle/>
          <a:p>
            <a:r>
              <a:t>LINK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08880" y="3678386"/>
            <a:ext cx="9294471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200" b="0" i="1" u="none" strike="noStrike" cap="none" spc="0" normalizeH="0" baseline="0" dirty="0">
                <a:ln>
                  <a:noFill/>
                </a:ln>
                <a:solidFill>
                  <a:srgbClr val="5E524C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uFillTx/>
                <a:latin typeface="Avenir Next Medium"/>
                <a:ea typeface="Avenir Next Medium"/>
                <a:cs typeface="Avenir Next Medium"/>
                <a:sym typeface="Avenir Next Medium"/>
                <a:hlinkClick r:id="rId2"/>
              </a:rPr>
              <a:t>https://bookswebprojectvue.herokuapp.com</a:t>
            </a:r>
            <a:endParaRPr kumimoji="0" lang="en-GB" sz="3200" b="0" i="1" u="none" strike="noStrike" cap="none" spc="0" normalizeH="0" baseline="0" dirty="0">
              <a:ln>
                <a:noFill/>
              </a:ln>
              <a:solidFill>
                <a:srgbClr val="5E524C"/>
              </a:solidFill>
              <a:effectLst>
                <a:outerShdw blurRad="25400" dist="25400" dir="5520000" rotWithShape="0">
                  <a:srgbClr val="FFFFFF">
                    <a:alpha val="71999"/>
                  </a:srgbClr>
                </a:outerShdw>
              </a:effectLst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ONTRIBUTION"/>
          <p:cNvSpPr txBox="1">
            <a:spLocks noGrp="1"/>
          </p:cNvSpPr>
          <p:nvPr>
            <p:ph type="title"/>
          </p:nvPr>
        </p:nvSpPr>
        <p:spPr>
          <a:xfrm>
            <a:off x="3390900" y="641350"/>
            <a:ext cx="11201400" cy="1714500"/>
          </a:xfrm>
          <a:prstGeom prst="rect">
            <a:avLst/>
          </a:prstGeom>
        </p:spPr>
        <p:txBody>
          <a:bodyPr/>
          <a:lstStyle/>
          <a:p>
            <a:r>
              <a:t>CONTRIBUTION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8263" y="3996246"/>
            <a:ext cx="12317178" cy="34265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1" u="none" strike="noStrike" cap="none" spc="0" normalizeH="0" baseline="0" dirty="0" err="1">
                <a:ln>
                  <a:noFill/>
                </a:ln>
                <a:solidFill>
                  <a:srgbClr val="5E524C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Pulleh</a:t>
            </a:r>
            <a:r>
              <a:rPr kumimoji="0" lang="en-US" sz="2800" b="0" i="1" u="none" strike="noStrike" cap="none" spc="0" normalizeH="0" dirty="0">
                <a:ln>
                  <a:noFill/>
                </a:ln>
                <a:solidFill>
                  <a:srgbClr val="5E524C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 Bhatia : I did most of the front-end, using </a:t>
            </a:r>
            <a:r>
              <a:rPr kumimoji="0" lang="en-US" sz="2800" b="0" i="1" u="none" strike="noStrike" cap="none" spc="0" normalizeH="0" dirty="0" err="1">
                <a:ln>
                  <a:noFill/>
                </a:ln>
                <a:solidFill>
                  <a:srgbClr val="5E524C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Vue</a:t>
            </a:r>
            <a:r>
              <a:rPr kumimoji="0" lang="en-US" sz="2800" b="0" i="1" u="none" strike="noStrike" cap="none" spc="0" normalizeH="0" dirty="0">
                <a:ln>
                  <a:noFill/>
                </a:ln>
                <a:solidFill>
                  <a:srgbClr val="5E524C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, </a:t>
            </a:r>
            <a:r>
              <a:rPr kumimoji="0" lang="en-US" sz="2800" b="0" i="1" u="none" strike="noStrike" cap="none" spc="0" normalizeH="0" dirty="0" err="1">
                <a:ln>
                  <a:noFill/>
                </a:ln>
                <a:solidFill>
                  <a:srgbClr val="5E524C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Vuetify</a:t>
            </a:r>
            <a:r>
              <a:rPr kumimoji="0" lang="en-US" sz="2800" b="0" i="1" u="none" strike="noStrike" cap="none" spc="0" normalizeH="0" dirty="0">
                <a:ln>
                  <a:noFill/>
                </a:ln>
                <a:solidFill>
                  <a:srgbClr val="5E524C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, </a:t>
            </a:r>
            <a:r>
              <a:rPr kumimoji="0" lang="en-US" sz="2800" b="0" i="1" u="none" strike="noStrike" cap="none" spc="0" normalizeH="0" dirty="0" err="1">
                <a:ln>
                  <a:noFill/>
                </a:ln>
                <a:solidFill>
                  <a:srgbClr val="5E524C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Axios</a:t>
            </a:r>
            <a:r>
              <a:rPr kumimoji="0" lang="en-US" sz="2800" b="0" i="1" u="none" strike="noStrike" cap="none" spc="0" normalizeH="0" dirty="0">
                <a:ln>
                  <a:noFill/>
                </a:ln>
                <a:solidFill>
                  <a:srgbClr val="5E524C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 .</a:t>
            </a:r>
          </a:p>
          <a:p>
            <a:pPr marL="0" marR="0" indent="0" algn="ctr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1" u="none" strike="noStrike" cap="none" spc="0" normalizeH="0" baseline="0" dirty="0">
              <a:ln>
                <a:noFill/>
              </a:ln>
              <a:solidFill>
                <a:srgbClr val="5E524C"/>
              </a:solidFill>
              <a:effectLst>
                <a:outerShdw blurRad="25400" dist="25400" dir="5520000" rotWithShape="0">
                  <a:srgbClr val="FFFFFF">
                    <a:alpha val="71999"/>
                  </a:srgbClr>
                </a:outerShdw>
              </a:effectLst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  <a:p>
            <a:pPr marL="0" marR="0" indent="0" algn="ctr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800" dirty="0"/>
          </a:p>
          <a:p>
            <a:pPr marL="0" marR="0" indent="0" algn="ctr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1" u="none" strike="noStrike" cap="none" spc="0" normalizeH="0" baseline="0" dirty="0">
                <a:ln>
                  <a:noFill/>
                </a:ln>
                <a:solidFill>
                  <a:srgbClr val="5E524C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Sagar </a:t>
            </a:r>
            <a:r>
              <a:rPr kumimoji="0" lang="en-US" sz="2800" b="0" i="1" u="none" strike="noStrike" cap="none" spc="0" normalizeH="0" baseline="0" dirty="0" err="1">
                <a:ln>
                  <a:noFill/>
                </a:ln>
                <a:solidFill>
                  <a:srgbClr val="5E524C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Ratan</a:t>
            </a:r>
            <a:r>
              <a:rPr kumimoji="0" lang="en-US" sz="2800" b="0" i="1" u="none" strike="noStrike" cap="none" spc="0" normalizeH="0" baseline="0" dirty="0">
                <a:ln>
                  <a:noFill/>
                </a:ln>
                <a:solidFill>
                  <a:srgbClr val="5E524C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 Garg : I did most</a:t>
            </a:r>
            <a:r>
              <a:rPr kumimoji="0" lang="en-US" sz="2800" b="0" i="1" u="none" strike="noStrike" cap="none" spc="0" normalizeH="0" dirty="0">
                <a:ln>
                  <a:noFill/>
                </a:ln>
                <a:solidFill>
                  <a:srgbClr val="5E524C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 of </a:t>
            </a:r>
            <a:r>
              <a:rPr kumimoji="0" lang="en-US" sz="2800" b="0" i="1" u="none" strike="noStrike" cap="none" spc="0" normalizeH="0" baseline="0" dirty="0">
                <a:ln>
                  <a:noFill/>
                </a:ln>
                <a:solidFill>
                  <a:srgbClr val="5E524C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the back-end, using Django, 				rest-framework,</a:t>
            </a:r>
            <a:r>
              <a:rPr kumimoji="0" lang="en-US" sz="2800" b="0" i="1" u="none" strike="noStrike" cap="none" spc="0" normalizeH="0" dirty="0">
                <a:ln>
                  <a:noFill/>
                </a:ln>
                <a:solidFill>
                  <a:srgbClr val="5E524C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 serializer</a:t>
            </a:r>
            <a:r>
              <a:rPr lang="en-US" sz="2800" dirty="0"/>
              <a:t> and permissions, </a:t>
            </a:r>
            <a:r>
              <a:rPr lang="en-US" sz="2800" dirty="0" err="1"/>
              <a:t>corsheader</a:t>
            </a:r>
            <a:r>
              <a:rPr lang="en-US" sz="2800" dirty="0"/>
              <a:t>.</a:t>
            </a:r>
            <a:endParaRPr kumimoji="0" lang="en-GB" sz="2800" b="0" i="1" u="none" strike="noStrike" cap="none" spc="0" normalizeH="0" baseline="0" dirty="0">
              <a:ln>
                <a:noFill/>
              </a:ln>
              <a:solidFill>
                <a:srgbClr val="5E524C"/>
              </a:solidFill>
              <a:effectLst>
                <a:outerShdw blurRad="25400" dist="25400" dir="5520000" rotWithShape="0">
                  <a:srgbClr val="FFFFFF">
                    <a:alpha val="71999"/>
                  </a:srgbClr>
                </a:outerShdw>
              </a:effectLst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CREENSHOTS"/>
          <p:cNvSpPr txBox="1">
            <a:spLocks noGrp="1"/>
          </p:cNvSpPr>
          <p:nvPr>
            <p:ph type="title"/>
          </p:nvPr>
        </p:nvSpPr>
        <p:spPr>
          <a:xfrm>
            <a:off x="3841079" y="-71593"/>
            <a:ext cx="11201401" cy="1943101"/>
          </a:xfrm>
          <a:prstGeom prst="rect">
            <a:avLst/>
          </a:prstGeom>
        </p:spPr>
        <p:txBody>
          <a:bodyPr/>
          <a:lstStyle/>
          <a:p>
            <a:r>
              <a:t>SCREENSHOTS</a:t>
            </a:r>
          </a:p>
        </p:txBody>
      </p:sp>
      <p:pic>
        <p:nvPicPr>
          <p:cNvPr id="5" name="WhatsApp Image 2019-04-22 at 10.24.41 PM.jpeg" descr="WhatsApp Image 2019-04-22 at 10.24.41 PM.jpeg"/>
          <p:cNvPicPr>
            <a:picLocks noChangeAspect="1"/>
          </p:cNvPicPr>
          <p:nvPr/>
        </p:nvPicPr>
        <p:blipFill rotWithShape="1">
          <a:blip r:embed="rId2">
            <a:extLst/>
          </a:blip>
          <a:srcRect t="2504" r="-746"/>
          <a:stretch/>
        </p:blipFill>
        <p:spPr>
          <a:xfrm>
            <a:off x="3235215" y="1552074"/>
            <a:ext cx="6294808" cy="3426654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3233" r="-1327"/>
          <a:stretch/>
        </p:blipFill>
        <p:spPr>
          <a:xfrm>
            <a:off x="3198108" y="5522495"/>
            <a:ext cx="6369023" cy="342135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98" t="3264" r="1"/>
          <a:stretch/>
        </p:blipFill>
        <p:spPr>
          <a:xfrm>
            <a:off x="648182" y="833377"/>
            <a:ext cx="11896204" cy="646687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-963" t="3356" r="1"/>
          <a:stretch/>
        </p:blipFill>
        <p:spPr>
          <a:xfrm>
            <a:off x="381965" y="1377387"/>
            <a:ext cx="12139271" cy="653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07892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-227" t="3178" r="198"/>
          <a:stretch/>
        </p:blipFill>
        <p:spPr>
          <a:xfrm>
            <a:off x="2812430" y="709864"/>
            <a:ext cx="6625675" cy="36074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-30" t="2943" r="1"/>
          <a:stretch/>
        </p:blipFill>
        <p:spPr>
          <a:xfrm>
            <a:off x="2812430" y="5209490"/>
            <a:ext cx="6635759" cy="362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0139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AKEAWAY"/>
          <p:cNvSpPr txBox="1">
            <a:spLocks noGrp="1"/>
          </p:cNvSpPr>
          <p:nvPr>
            <p:ph type="title"/>
          </p:nvPr>
        </p:nvSpPr>
        <p:spPr>
          <a:xfrm>
            <a:off x="4114800" y="641350"/>
            <a:ext cx="11201400" cy="1714500"/>
          </a:xfrm>
          <a:prstGeom prst="rect">
            <a:avLst/>
          </a:prstGeom>
        </p:spPr>
        <p:txBody>
          <a:bodyPr/>
          <a:lstStyle/>
          <a:p>
            <a:r>
              <a:t>TAKEAWAY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1264" y="1671595"/>
            <a:ext cx="12031579" cy="67813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584200" rtl="0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2800" b="0" i="1" u="none" strike="noStrike" cap="none" spc="0" normalizeH="0" baseline="0" dirty="0">
                <a:ln>
                  <a:noFill/>
                </a:ln>
                <a:solidFill>
                  <a:srgbClr val="5E524C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We learnt about the following frameworks and parts of Django and </a:t>
            </a:r>
            <a:r>
              <a:rPr lang="en-US" sz="2800" dirty="0"/>
              <a:t>V</a:t>
            </a:r>
            <a:r>
              <a:rPr kumimoji="0" lang="en-US" sz="2800" b="0" i="1" u="none" strike="noStrike" cap="none" spc="0" normalizeH="0" baseline="0" dirty="0">
                <a:ln>
                  <a:noFill/>
                </a:ln>
                <a:solidFill>
                  <a:srgbClr val="5E524C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ue :</a:t>
            </a:r>
          </a:p>
          <a:p>
            <a:pPr marR="0" algn="l" defTabSz="584200" rtl="0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2800" dirty="0"/>
          </a:p>
          <a:p>
            <a:pPr marL="514350" marR="0" indent="-514350" algn="just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2800" b="0" i="1" u="none" strike="noStrike" cap="none" spc="0" normalizeH="0" baseline="0" dirty="0">
                <a:ln>
                  <a:noFill/>
                </a:ln>
                <a:solidFill>
                  <a:srgbClr val="5E524C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Django Rest Framework.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Axios (how to send and receive request using </a:t>
            </a:r>
            <a:r>
              <a:rPr lang="en-US" sz="2800" dirty="0" err="1"/>
              <a:t>axios</a:t>
            </a:r>
            <a:r>
              <a:rPr lang="en-US" sz="2800" dirty="0"/>
              <a:t>)</a:t>
            </a:r>
          </a:p>
          <a:p>
            <a:pPr marL="514350" marR="0" indent="-514350" algn="just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2800" b="0" i="1" u="none" strike="noStrike" cap="none" spc="0" normalizeH="0" baseline="0" dirty="0">
                <a:ln>
                  <a:noFill/>
                </a:ln>
                <a:solidFill>
                  <a:srgbClr val="5E524C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Rest Framework’s </a:t>
            </a:r>
            <a:r>
              <a:rPr lang="en-US" sz="2800" dirty="0"/>
              <a:t>S</a:t>
            </a:r>
            <a:r>
              <a:rPr kumimoji="0" lang="en-US" sz="2800" b="0" i="1" u="none" strike="noStrike" cap="none" spc="0" normalizeH="0" baseline="0" dirty="0">
                <a:ln>
                  <a:noFill/>
                </a:ln>
                <a:solidFill>
                  <a:srgbClr val="5E524C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erializer module, which helps</a:t>
            </a:r>
            <a:r>
              <a:rPr kumimoji="0" lang="en-US" sz="2800" b="0" i="1" u="none" strike="noStrike" cap="none" spc="0" normalizeH="0" dirty="0">
                <a:ln>
                  <a:noFill/>
                </a:ln>
                <a:solidFill>
                  <a:srgbClr val="5E524C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 in basically translating Django modules into other formats.</a:t>
            </a:r>
          </a:p>
          <a:p>
            <a:pPr marL="514350" marR="0" indent="-514350" algn="just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2800" b="0" i="1" u="none" strike="noStrike" cap="none" spc="0" normalizeH="0" baseline="0" dirty="0">
                <a:ln>
                  <a:noFill/>
                </a:ln>
                <a:solidFill>
                  <a:srgbClr val="5E524C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Vuetify which is a bootstrap like framework</a:t>
            </a:r>
            <a:r>
              <a:rPr kumimoji="0" lang="en-US" sz="2800" b="0" i="1" u="none" strike="noStrike" cap="none" spc="0" normalizeH="0" dirty="0">
                <a:ln>
                  <a:noFill/>
                </a:ln>
                <a:solidFill>
                  <a:srgbClr val="5E524C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 for Vue.</a:t>
            </a:r>
            <a:endParaRPr lang="en-US" sz="2800" dirty="0"/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Rest Framework’s generics and permissions module.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Got a very good hands on the Vue and Django and specially using them together using corsheader(cross platform origin, helps in integrating multiple platform)</a:t>
            </a:r>
            <a:endParaRPr kumimoji="0" lang="en-US" sz="2800" b="0" i="1" u="none" strike="noStrike" cap="none" spc="0" normalizeH="0" dirty="0">
              <a:ln>
                <a:noFill/>
              </a:ln>
              <a:solidFill>
                <a:srgbClr val="5E524C"/>
              </a:solidFill>
              <a:effectLst>
                <a:outerShdw blurRad="25400" dist="25400" dir="5520000" rotWithShape="0">
                  <a:srgbClr val="FFFFFF">
                    <a:alpha val="71999"/>
                  </a:srgbClr>
                </a:outerShdw>
              </a:effectLst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5">
  <a:themeElements>
    <a:clrScheme name="New_Template5">
      <a:dk1>
        <a:srgbClr val="5E524C"/>
      </a:dk1>
      <a:lt1>
        <a:srgbClr val="12455E"/>
      </a:lt1>
      <a:dk2>
        <a:srgbClr val="615E5A"/>
      </a:dk2>
      <a:lt2>
        <a:srgbClr val="C8C1B8"/>
      </a:lt2>
      <a:accent1>
        <a:srgbClr val="899DBD"/>
      </a:accent1>
      <a:accent2>
        <a:srgbClr val="74A198"/>
      </a:accent2>
      <a:accent3>
        <a:srgbClr val="8A9759"/>
      </a:accent3>
      <a:accent4>
        <a:srgbClr val="CBA466"/>
      </a:accent4>
      <a:accent5>
        <a:srgbClr val="BB7B3F"/>
      </a:accent5>
      <a:accent6>
        <a:srgbClr val="BA6C5B"/>
      </a:accent6>
      <a:hlink>
        <a:srgbClr val="0000FF"/>
      </a:hlink>
      <a:folHlink>
        <a:srgbClr val="FF00FF"/>
      </a:folHlink>
    </a:clrScheme>
    <a:fontScheme name="New_Template5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New_Template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760000" rotWithShape="0">
              <a:srgbClr val="FFFFFF">
                <a:alpha val="30000"/>
              </a:srgbClr>
            </a:outerShdw>
          </a:effectLst>
        </a:effectStyle>
        <a:effectStyle>
          <a:effectLst>
            <a:outerShdw blurRad="38100" dist="25400" dir="5760000" rotWithShape="0">
              <a:srgbClr val="FFFFFF">
                <a:alpha val="30000"/>
              </a:srgbClr>
            </a:outerShdw>
          </a:effectLst>
        </a:effectStyle>
        <a:effectStyle>
          <a:effectLst>
            <a:outerShdw blurRad="38100" dist="25400" dir="5760000" rotWithShape="0">
              <a:srgbClr val="FFFFFF">
                <a:alpha val="3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760000" rotWithShape="0">
            <a:srgbClr val="FFFFFF">
              <a:alpha val="3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3E3B39"/>
            </a:solidFill>
            <a:effectLst>
              <a:outerShdw blurRad="25400" dist="12700" dir="4920000" rotWithShape="0">
                <a:srgbClr val="FFFFFF">
                  <a:alpha val="50000"/>
                </a:srgbClr>
              </a:outerShdw>
            </a:effectLst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75451">
              <a:alpha val="90000"/>
            </a:srgbClr>
          </a:solidFill>
          <a:prstDash val="solid"/>
          <a:miter lim="400000"/>
        </a:ln>
        <a:effectLst>
          <a:outerShdw blurRad="25400" dist="25400" dir="5520000" rotWithShape="0">
            <a:srgbClr val="FFFFFF">
              <a:alpha val="72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1" u="none" strike="noStrike" cap="none" spc="0" normalizeH="0" baseline="0">
            <a:ln>
              <a:noFill/>
            </a:ln>
            <a:solidFill>
              <a:srgbClr val="5E524C"/>
            </a:solidFill>
            <a:effectLst>
              <a:outerShdw blurRad="25400" dist="25400" dir="5520000" rotWithShape="0">
                <a:srgbClr val="FFFFFF">
                  <a:alpha val="71999"/>
                </a:srgbClr>
              </a:outerShdw>
            </a:effectLst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5">
  <a:themeElements>
    <a:clrScheme name="New_Template5">
      <a:dk1>
        <a:srgbClr val="000000"/>
      </a:dk1>
      <a:lt1>
        <a:srgbClr val="FFFFFF"/>
      </a:lt1>
      <a:dk2>
        <a:srgbClr val="615E5A"/>
      </a:dk2>
      <a:lt2>
        <a:srgbClr val="C8C1B8"/>
      </a:lt2>
      <a:accent1>
        <a:srgbClr val="899DBD"/>
      </a:accent1>
      <a:accent2>
        <a:srgbClr val="74A198"/>
      </a:accent2>
      <a:accent3>
        <a:srgbClr val="8A9759"/>
      </a:accent3>
      <a:accent4>
        <a:srgbClr val="CBA466"/>
      </a:accent4>
      <a:accent5>
        <a:srgbClr val="BB7B3F"/>
      </a:accent5>
      <a:accent6>
        <a:srgbClr val="BA6C5B"/>
      </a:accent6>
      <a:hlink>
        <a:srgbClr val="0000FF"/>
      </a:hlink>
      <a:folHlink>
        <a:srgbClr val="FF00FF"/>
      </a:folHlink>
    </a:clrScheme>
    <a:fontScheme name="New_Template5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New_Template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760000" rotWithShape="0">
              <a:srgbClr val="FFFFFF">
                <a:alpha val="30000"/>
              </a:srgbClr>
            </a:outerShdw>
          </a:effectLst>
        </a:effectStyle>
        <a:effectStyle>
          <a:effectLst>
            <a:outerShdw blurRad="38100" dist="25400" dir="5760000" rotWithShape="0">
              <a:srgbClr val="FFFFFF">
                <a:alpha val="30000"/>
              </a:srgbClr>
            </a:outerShdw>
          </a:effectLst>
        </a:effectStyle>
        <a:effectStyle>
          <a:effectLst>
            <a:outerShdw blurRad="38100" dist="25400" dir="5760000" rotWithShape="0">
              <a:srgbClr val="FFFFFF">
                <a:alpha val="3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760000" rotWithShape="0">
            <a:srgbClr val="FFFFFF">
              <a:alpha val="3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3E3B39"/>
            </a:solidFill>
            <a:effectLst>
              <a:outerShdw blurRad="25400" dist="12700" dir="4920000" rotWithShape="0">
                <a:srgbClr val="FFFFFF">
                  <a:alpha val="50000"/>
                </a:srgbClr>
              </a:outerShdw>
            </a:effectLst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75451">
              <a:alpha val="90000"/>
            </a:srgbClr>
          </a:solidFill>
          <a:prstDash val="solid"/>
          <a:miter lim="400000"/>
        </a:ln>
        <a:effectLst>
          <a:outerShdw blurRad="25400" dist="25400" dir="5520000" rotWithShape="0">
            <a:srgbClr val="FFFFFF">
              <a:alpha val="72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1" u="none" strike="noStrike" cap="none" spc="0" normalizeH="0" baseline="0">
            <a:ln>
              <a:noFill/>
            </a:ln>
            <a:solidFill>
              <a:srgbClr val="5E524C"/>
            </a:solidFill>
            <a:effectLst>
              <a:outerShdw blurRad="25400" dist="25400" dir="5520000" rotWithShape="0">
                <a:srgbClr val="FFFFFF">
                  <a:alpha val="71999"/>
                </a:srgbClr>
              </a:outerShdw>
            </a:effectLst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1309</TotalTime>
  <Words>369</Words>
  <Application>Microsoft Office PowerPoint</Application>
  <PresentationFormat>Custom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Avenir Next</vt:lpstr>
      <vt:lpstr>Avenir Next Demi Bold</vt:lpstr>
      <vt:lpstr>Avenir Next Medium</vt:lpstr>
      <vt:lpstr>Helvetica Neue</vt:lpstr>
      <vt:lpstr>New_Template5</vt:lpstr>
      <vt:lpstr>Books reviews</vt:lpstr>
      <vt:lpstr>DESCRIPTION</vt:lpstr>
      <vt:lpstr>LINK</vt:lpstr>
      <vt:lpstr>CONTRIBUTION</vt:lpstr>
      <vt:lpstr>SCREENSHOTS</vt:lpstr>
      <vt:lpstr>PowerPoint Presentation</vt:lpstr>
      <vt:lpstr>PowerPoint Presentation</vt:lpstr>
      <vt:lpstr>PowerPoint Presentation</vt:lpstr>
      <vt:lpstr>TAKEAWAY</vt:lpstr>
      <vt:lpstr>CHALLENGES</vt:lpstr>
      <vt:lpstr>Contact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Books reviews</dc:title>
  <dc:creator>Sagar R Garg</dc:creator>
  <cp:lastModifiedBy>Sagar R Garg</cp:lastModifiedBy>
  <cp:revision>11</cp:revision>
  <dcterms:modified xsi:type="dcterms:W3CDTF">2019-04-23T18:50:39Z</dcterms:modified>
</cp:coreProperties>
</file>