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5"/>
  </p:normalViewPr>
  <p:slideViewPr>
    <p:cSldViewPr snapToGrid="0">
      <p:cViewPr varScale="1">
        <p:scale>
          <a:sx n="119" d="100"/>
          <a:sy n="119" d="100"/>
        </p:scale>
        <p:origin x="213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67FE-76E6-E29E-9515-1CC6A8491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F52589-BC6A-1D86-2D20-94B3C4DDB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7FE29-BC06-2845-414E-A71C0B6DDDD5}"/>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84A8C4AE-0E3D-2212-0A4E-1C4433F8D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1C52C-C55B-2CA0-258D-F25813F58201}"/>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256593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3D9B-9DC4-3203-24F1-1775D486B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565D7F-B7ED-3AB8-FAE6-8121DD2DF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DE082-7193-BCAC-4B55-E610A5BC29A6}"/>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5264DB1A-928C-49E3-59AC-313B7358B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7AAC-C3CD-02F5-2CC6-9202C5401F7C}"/>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240676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85B67-F226-4C5D-0503-77BE411DE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D551A-2BDB-B433-2A93-FD179CC5B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9EF62-4F70-ACDA-A13E-650F1B579F40}"/>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14FE9DFE-5559-6B7A-7116-57669ADF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55D70-944B-2FA9-F5D3-CBD18942F00F}"/>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215910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17F7-CA12-7880-CE3C-880F1A383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82265-A373-7956-D3B0-5F7DB5320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83C42-929E-048C-690E-C4720D8F6928}"/>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2B6ADE11-03D5-CF87-E30A-F9422708B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4163-7BB9-28CD-133D-E523BC2C460D}"/>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354993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B4B3-5C6C-E63B-1D05-03AE3DECE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138463-397A-607D-38AC-1B5C0980E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F3CC1-5A2B-48E9-A239-C8E936B7D5B4}"/>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011575E9-BA23-F4B2-1465-80C33436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CFAA5-17CD-5442-1C90-3E743F37F409}"/>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350853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A247-FBB6-A9EB-1966-5E94BD978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A0831-8FC6-236F-F96A-CD0C9935E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7C9009-7E63-8EA9-17BA-D533CB416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E3B23D-C035-D7F3-5C92-6609FB8F113A}"/>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6" name="Footer Placeholder 5">
            <a:extLst>
              <a:ext uri="{FF2B5EF4-FFF2-40B4-BE49-F238E27FC236}">
                <a16:creationId xmlns:a16="http://schemas.microsoft.com/office/drawing/2014/main" id="{83198881-068F-5D2F-B71C-9FC577D34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DD05B-10E3-3144-5A09-8E2916E4D6A3}"/>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7658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E007-FE9F-0D18-1910-AB3531693B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E487F-ED69-35C8-FDC8-35654E07D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3612D-D6D5-242C-6349-015A55B9E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1B545-E6CB-0201-7780-D0FC8068B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C1BAF-F63F-EB25-9442-569F952CB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41B2C-D775-17DA-7D2C-5B7D192CC096}"/>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8" name="Footer Placeholder 7">
            <a:extLst>
              <a:ext uri="{FF2B5EF4-FFF2-40B4-BE49-F238E27FC236}">
                <a16:creationId xmlns:a16="http://schemas.microsoft.com/office/drawing/2014/main" id="{A3135C36-10E0-6C37-654B-3CC2D34D8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85F76D-E786-2701-6D44-6F54A2B102C6}"/>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289176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806B-2559-A0B0-E8C1-8C5BF6F1C5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AC0B7-1A17-9FF0-3AED-3287EF286CB7}"/>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4" name="Footer Placeholder 3">
            <a:extLst>
              <a:ext uri="{FF2B5EF4-FFF2-40B4-BE49-F238E27FC236}">
                <a16:creationId xmlns:a16="http://schemas.microsoft.com/office/drawing/2014/main" id="{4473DDAE-570B-A7FA-AFE3-24420E512F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B0D74-C0E4-015D-42D8-197B08551536}"/>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31089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68E99-40C1-9C45-3860-D771FFFB05F8}"/>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3" name="Footer Placeholder 2">
            <a:extLst>
              <a:ext uri="{FF2B5EF4-FFF2-40B4-BE49-F238E27FC236}">
                <a16:creationId xmlns:a16="http://schemas.microsoft.com/office/drawing/2014/main" id="{51D94702-2467-D8A9-07E9-ED6316EDDA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FD11C-EB4B-D1C0-C7EA-F38CCF89F64F}"/>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35432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483C-EBBB-56DD-6AE5-3A325A984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F357D-2F4C-9811-2E7E-20D60287A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36D63-88E5-BDFE-797D-C809AF165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FC829-920C-AB43-B3EB-6615A29779F2}"/>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6" name="Footer Placeholder 5">
            <a:extLst>
              <a:ext uri="{FF2B5EF4-FFF2-40B4-BE49-F238E27FC236}">
                <a16:creationId xmlns:a16="http://schemas.microsoft.com/office/drawing/2014/main" id="{BDC5089E-3127-C50F-C6BD-B5260614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56D74-89EE-3E05-23A8-2562397CF8E8}"/>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216409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ED75-C674-C0EC-7700-0839A07AA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0A4747-F995-AB3C-CDBE-C0FE3BB68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46050-1126-25A0-76A1-50FC99A3E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67426-7763-AE18-3F1D-655EC6F5DF85}"/>
              </a:ext>
            </a:extLst>
          </p:cNvPr>
          <p:cNvSpPr>
            <a:spLocks noGrp="1"/>
          </p:cNvSpPr>
          <p:nvPr>
            <p:ph type="dt" sz="half" idx="10"/>
          </p:nvPr>
        </p:nvSpPr>
        <p:spPr/>
        <p:txBody>
          <a:bodyPr/>
          <a:lstStyle/>
          <a:p>
            <a:fld id="{96B6A3BE-14A7-C548-AB6C-2D054E0C0EE8}" type="datetimeFigureOut">
              <a:rPr lang="en-US" smtClean="0"/>
              <a:t>5/15/23</a:t>
            </a:fld>
            <a:endParaRPr lang="en-US"/>
          </a:p>
        </p:txBody>
      </p:sp>
      <p:sp>
        <p:nvSpPr>
          <p:cNvPr id="6" name="Footer Placeholder 5">
            <a:extLst>
              <a:ext uri="{FF2B5EF4-FFF2-40B4-BE49-F238E27FC236}">
                <a16:creationId xmlns:a16="http://schemas.microsoft.com/office/drawing/2014/main" id="{5D3F37F8-B7A3-E77A-6966-C9720E1E3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B706B-45C4-388A-294C-7DD95E28B99B}"/>
              </a:ext>
            </a:extLst>
          </p:cNvPr>
          <p:cNvSpPr>
            <a:spLocks noGrp="1"/>
          </p:cNvSpPr>
          <p:nvPr>
            <p:ph type="sldNum" sz="quarter" idx="12"/>
          </p:nvPr>
        </p:nvSpPr>
        <p:spPr/>
        <p:txBody>
          <a:bodyPr/>
          <a:lstStyle/>
          <a:p>
            <a:fld id="{A158FAF7-B07B-6D40-8308-BFE021B436AA}" type="slidenum">
              <a:rPr lang="en-US" smtClean="0"/>
              <a:t>‹#›</a:t>
            </a:fld>
            <a:endParaRPr lang="en-US"/>
          </a:p>
        </p:txBody>
      </p:sp>
    </p:spTree>
    <p:extLst>
      <p:ext uri="{BB962C8B-B14F-4D97-AF65-F5344CB8AC3E}">
        <p14:creationId xmlns:p14="http://schemas.microsoft.com/office/powerpoint/2010/main" val="1860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2267"/>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A30AA-4BE6-53E8-4DFB-8C18F6F66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F312F-31FE-84A6-35A3-1EF3A5F0A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3395-5F30-6479-29E3-591D0BC24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6A3BE-14A7-C548-AB6C-2D054E0C0EE8}" type="datetimeFigureOut">
              <a:rPr lang="en-US" smtClean="0"/>
              <a:t>5/15/23</a:t>
            </a:fld>
            <a:endParaRPr lang="en-US"/>
          </a:p>
        </p:txBody>
      </p:sp>
      <p:sp>
        <p:nvSpPr>
          <p:cNvPr id="5" name="Footer Placeholder 4">
            <a:extLst>
              <a:ext uri="{FF2B5EF4-FFF2-40B4-BE49-F238E27FC236}">
                <a16:creationId xmlns:a16="http://schemas.microsoft.com/office/drawing/2014/main" id="{FCA8A704-6B72-A050-2C44-E6A2FE9F1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BDEAE-CEDB-E5BD-E8BE-5FF326C38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8FAF7-B07B-6D40-8308-BFE021B436AA}" type="slidenum">
              <a:rPr lang="en-US" smtClean="0"/>
              <a:t>‹#›</a:t>
            </a:fld>
            <a:endParaRPr lang="en-US"/>
          </a:p>
        </p:txBody>
      </p:sp>
    </p:spTree>
    <p:extLst>
      <p:ext uri="{BB962C8B-B14F-4D97-AF65-F5344CB8AC3E}">
        <p14:creationId xmlns:p14="http://schemas.microsoft.com/office/powerpoint/2010/main" val="143743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0B90-C9C6-0954-BAA6-9219C5437F98}"/>
              </a:ext>
            </a:extLst>
          </p:cNvPr>
          <p:cNvSpPr>
            <a:spLocks noGrp="1"/>
          </p:cNvSpPr>
          <p:nvPr>
            <p:ph type="ctrTitle"/>
          </p:nvPr>
        </p:nvSpPr>
        <p:spPr/>
        <p:txBody>
          <a:bodyPr/>
          <a:lstStyle/>
          <a:p>
            <a:r>
              <a:rPr lang="en-US" dirty="0"/>
              <a:t>Data Engineering Final Assignment	</a:t>
            </a:r>
          </a:p>
        </p:txBody>
      </p:sp>
      <p:sp>
        <p:nvSpPr>
          <p:cNvPr id="3" name="Subtitle 2">
            <a:extLst>
              <a:ext uri="{FF2B5EF4-FFF2-40B4-BE49-F238E27FC236}">
                <a16:creationId xmlns:a16="http://schemas.microsoft.com/office/drawing/2014/main" id="{38D5AF7A-3BBA-11A4-7F29-5CCBBE314EE0}"/>
              </a:ext>
            </a:extLst>
          </p:cNvPr>
          <p:cNvSpPr>
            <a:spLocks noGrp="1"/>
          </p:cNvSpPr>
          <p:nvPr>
            <p:ph type="subTitle" idx="1"/>
          </p:nvPr>
        </p:nvSpPr>
        <p:spPr/>
        <p:txBody>
          <a:bodyPr/>
          <a:lstStyle/>
          <a:p>
            <a:r>
              <a:rPr lang="en-US" dirty="0"/>
              <a:t>Sagar </a:t>
            </a:r>
            <a:r>
              <a:rPr lang="en-US" dirty="0" err="1"/>
              <a:t>Pandav</a:t>
            </a:r>
            <a:r>
              <a:rPr lang="en-US" dirty="0"/>
              <a:t> – srp8070</a:t>
            </a:r>
          </a:p>
        </p:txBody>
      </p:sp>
    </p:spTree>
    <p:extLst>
      <p:ext uri="{BB962C8B-B14F-4D97-AF65-F5344CB8AC3E}">
        <p14:creationId xmlns:p14="http://schemas.microsoft.com/office/powerpoint/2010/main" val="183808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7B1F-71CB-1811-DC98-175012C33AC6}"/>
              </a:ext>
            </a:extLst>
          </p:cNvPr>
          <p:cNvSpPr>
            <a:spLocks noGrp="1"/>
          </p:cNvSpPr>
          <p:nvPr>
            <p:ph type="title"/>
          </p:nvPr>
        </p:nvSpPr>
        <p:spPr/>
        <p:txBody>
          <a:bodyPr/>
          <a:lstStyle/>
          <a:p>
            <a:pPr algn="ctr"/>
            <a:r>
              <a:rPr lang="en-US" dirty="0"/>
              <a:t>Gist</a:t>
            </a:r>
          </a:p>
        </p:txBody>
      </p:sp>
      <p:sp>
        <p:nvSpPr>
          <p:cNvPr id="3" name="Content Placeholder 2">
            <a:extLst>
              <a:ext uri="{FF2B5EF4-FFF2-40B4-BE49-F238E27FC236}">
                <a16:creationId xmlns:a16="http://schemas.microsoft.com/office/drawing/2014/main" id="{E46DFFA6-ED44-7B80-3025-B72FEB205D45}"/>
              </a:ext>
            </a:extLst>
          </p:cNvPr>
          <p:cNvSpPr>
            <a:spLocks noGrp="1"/>
          </p:cNvSpPr>
          <p:nvPr>
            <p:ph idx="1"/>
          </p:nvPr>
        </p:nvSpPr>
        <p:spPr/>
        <p:txBody>
          <a:bodyPr/>
          <a:lstStyle/>
          <a:p>
            <a:r>
              <a:rPr lang="en-US" dirty="0"/>
              <a:t>Approached multiple analysis on latest data on currencies, to identify currencies to trade, like Simple Moving Average and derived data like Volatility and FD</a:t>
            </a:r>
          </a:p>
          <a:p>
            <a:r>
              <a:rPr lang="en-US" dirty="0"/>
              <a:t>Leveraged API thanks to libraries like Meta4API and </a:t>
            </a:r>
            <a:r>
              <a:rPr lang="en-US" dirty="0" err="1"/>
              <a:t>softwares</a:t>
            </a:r>
            <a:r>
              <a:rPr lang="en-US" dirty="0"/>
              <a:t> like Trading View to evaluate</a:t>
            </a:r>
          </a:p>
          <a:p>
            <a:r>
              <a:rPr lang="en-US" dirty="0"/>
              <a:t>Segregated logic into multiple functions to have production ready code</a:t>
            </a:r>
          </a:p>
          <a:p>
            <a:r>
              <a:rPr lang="en-US" dirty="0"/>
              <a:t>Programmable code to configure various currencies, trade type, trading windows, volumes and exit strategies</a:t>
            </a:r>
          </a:p>
        </p:txBody>
      </p:sp>
    </p:spTree>
    <p:extLst>
      <p:ext uri="{BB962C8B-B14F-4D97-AF65-F5344CB8AC3E}">
        <p14:creationId xmlns:p14="http://schemas.microsoft.com/office/powerpoint/2010/main" val="158665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3CC7-F9E6-576A-3FA5-B6BAE1A77E9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208C26C-BBA6-6175-8B89-B4460BEFE994}"/>
              </a:ext>
            </a:extLst>
          </p:cNvPr>
          <p:cNvPicPr>
            <a:picLocks noGrp="1" noChangeAspect="1"/>
          </p:cNvPicPr>
          <p:nvPr>
            <p:ph idx="1"/>
          </p:nvPr>
        </p:nvPicPr>
        <p:blipFill>
          <a:blip r:embed="rId2"/>
          <a:stretch>
            <a:fillRect/>
          </a:stretch>
        </p:blipFill>
        <p:spPr>
          <a:xfrm>
            <a:off x="199717" y="83157"/>
            <a:ext cx="11792565" cy="6691685"/>
          </a:xfrm>
          <a:prstGeom prst="rect">
            <a:avLst/>
          </a:prstGeom>
        </p:spPr>
      </p:pic>
    </p:spTree>
    <p:extLst>
      <p:ext uri="{BB962C8B-B14F-4D97-AF65-F5344CB8AC3E}">
        <p14:creationId xmlns:p14="http://schemas.microsoft.com/office/powerpoint/2010/main" val="91095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D8CA-A6EA-02C0-032C-8C3548FFFD75}"/>
              </a:ext>
            </a:extLst>
          </p:cNvPr>
          <p:cNvSpPr>
            <a:spLocks noGrp="1"/>
          </p:cNvSpPr>
          <p:nvPr>
            <p:ph type="title"/>
          </p:nvPr>
        </p:nvSpPr>
        <p:spPr/>
        <p:txBody>
          <a:bodyPr/>
          <a:lstStyle/>
          <a:p>
            <a:r>
              <a:rPr lang="en-US" dirty="0"/>
              <a:t>CODE TIME !</a:t>
            </a:r>
          </a:p>
        </p:txBody>
      </p:sp>
      <p:sp>
        <p:nvSpPr>
          <p:cNvPr id="3" name="Content Placeholder 2">
            <a:extLst>
              <a:ext uri="{FF2B5EF4-FFF2-40B4-BE49-F238E27FC236}">
                <a16:creationId xmlns:a16="http://schemas.microsoft.com/office/drawing/2014/main" id="{D11131F6-62B5-3349-5513-91047C3BAE12}"/>
              </a:ext>
            </a:extLst>
          </p:cNvPr>
          <p:cNvSpPr>
            <a:spLocks noGrp="1"/>
          </p:cNvSpPr>
          <p:nvPr>
            <p:ph idx="1"/>
          </p:nvPr>
        </p:nvSpPr>
        <p:spPr/>
        <p:txBody>
          <a:bodyPr/>
          <a:lstStyle/>
          <a:p>
            <a:r>
              <a:rPr lang="en-US" dirty="0"/>
              <a:t>Tools : IDEA </a:t>
            </a:r>
            <a:r>
              <a:rPr lang="en-US" dirty="0" err="1"/>
              <a:t>Pycharm</a:t>
            </a:r>
            <a:r>
              <a:rPr lang="en-US" dirty="0"/>
              <a:t>, Google </a:t>
            </a:r>
            <a:r>
              <a:rPr lang="en-US" dirty="0" err="1"/>
              <a:t>Colab</a:t>
            </a:r>
            <a:endParaRPr lang="en-US" dirty="0"/>
          </a:p>
          <a:p>
            <a:r>
              <a:rPr lang="en-US" dirty="0"/>
              <a:t>Interfaces : Polygon, Trading View, Meta4API, </a:t>
            </a:r>
            <a:r>
              <a:rPr lang="en-US" dirty="0" err="1"/>
              <a:t>Oanda</a:t>
            </a:r>
            <a:r>
              <a:rPr lang="en-US" dirty="0"/>
              <a:t> MT4</a:t>
            </a:r>
          </a:p>
          <a:p>
            <a:r>
              <a:rPr lang="en-US" dirty="0"/>
              <a:t>Libraries: </a:t>
            </a:r>
            <a:r>
              <a:rPr lang="en-US" dirty="0" err="1"/>
              <a:t>sklearn</a:t>
            </a:r>
            <a:r>
              <a:rPr lang="en-US" dirty="0"/>
              <a:t>, </a:t>
            </a:r>
            <a:r>
              <a:rPr lang="en-US" dirty="0" err="1"/>
              <a:t>pycaret</a:t>
            </a:r>
            <a:r>
              <a:rPr lang="en-US" dirty="0"/>
              <a:t>, pandas, </a:t>
            </a:r>
            <a:r>
              <a:rPr lang="en-US" dirty="0" err="1"/>
              <a:t>numpy</a:t>
            </a:r>
            <a:endParaRPr lang="en-US" dirty="0"/>
          </a:p>
        </p:txBody>
      </p:sp>
    </p:spTree>
    <p:extLst>
      <p:ext uri="{BB962C8B-B14F-4D97-AF65-F5344CB8AC3E}">
        <p14:creationId xmlns:p14="http://schemas.microsoft.com/office/powerpoint/2010/main" val="403151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1EBB-7C80-8E33-AE18-6BCAFB13C223}"/>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35E38427-08B6-1E6D-C770-CCF008F90C91}"/>
              </a:ext>
            </a:extLst>
          </p:cNvPr>
          <p:cNvSpPr>
            <a:spLocks noGrp="1"/>
          </p:cNvSpPr>
          <p:nvPr>
            <p:ph idx="1"/>
          </p:nvPr>
        </p:nvSpPr>
        <p:spPr>
          <a:xfrm>
            <a:off x="838200" y="1825625"/>
            <a:ext cx="10515600" cy="4919124"/>
          </a:xfrm>
        </p:spPr>
        <p:txBody>
          <a:bodyPr>
            <a:normAutofit lnSpcReduction="10000"/>
          </a:bodyPr>
          <a:lstStyle/>
          <a:p>
            <a:r>
              <a:rPr lang="en-US" dirty="0"/>
              <a:t>Classify structure start and end points in existing data as Uptrend, Downtrend, and Consolidation</a:t>
            </a:r>
          </a:p>
          <a:p>
            <a:r>
              <a:rPr lang="en-US" dirty="0"/>
              <a:t>Using Supervised Logistic Regression for 3 classes, train over last 5 years data without last 2 years, and test on last 2 years</a:t>
            </a:r>
          </a:p>
          <a:p>
            <a:r>
              <a:rPr lang="en-US" dirty="0"/>
              <a:t>Once we identify trend, write regression models specifically for uptrend and downtrend giving us probability of price reversing for less than 50 pips and going in favored direction for more than 100 pips, giving 1:2 trade signals</a:t>
            </a:r>
          </a:p>
          <a:p>
            <a:r>
              <a:rPr lang="en-US" dirty="0"/>
              <a:t>Induce concepts like retracement, retracement volume, Fibonacci levels into regression</a:t>
            </a:r>
          </a:p>
          <a:p>
            <a:r>
              <a:rPr lang="en-US" dirty="0"/>
              <a:t>Decision Tree would be suitable for this because we’ll be using them only once we have identified the trend by classification earlier</a:t>
            </a:r>
          </a:p>
        </p:txBody>
      </p:sp>
    </p:spTree>
    <p:extLst>
      <p:ext uri="{BB962C8B-B14F-4D97-AF65-F5344CB8AC3E}">
        <p14:creationId xmlns:p14="http://schemas.microsoft.com/office/powerpoint/2010/main" val="146580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222</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Engineering Final Assignment </vt:lpstr>
      <vt:lpstr>Gist</vt:lpstr>
      <vt:lpstr>PowerPoint Presentation</vt:lpstr>
      <vt:lpstr>CODE TIME !</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Final Assignment </dc:title>
  <dc:creator>Sagar Pandav</dc:creator>
  <cp:lastModifiedBy>Sagar Pandav</cp:lastModifiedBy>
  <cp:revision>1</cp:revision>
  <dcterms:created xsi:type="dcterms:W3CDTF">2023-05-15T21:21:28Z</dcterms:created>
  <dcterms:modified xsi:type="dcterms:W3CDTF">2023-05-16T05:55:40Z</dcterms:modified>
</cp:coreProperties>
</file>