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4" r:id="rId8"/>
    <p:sldId id="262"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notesViewPr>
    <p:cSldViewPr snapToGrid="0">
      <p:cViewPr varScale="1">
        <p:scale>
          <a:sx n="65" d="100"/>
          <a:sy n="65" d="100"/>
        </p:scale>
        <p:origin x="315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086551-4B76-4672-9E24-6A31BBB5642B}" type="datetimeFigureOut">
              <a:rPr lang="en-US" smtClean="0"/>
              <a:t>4/13/2023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BD95F9-BB87-48A2-844F-8D41A791EF22}" type="slidenum">
              <a:rPr lang="en-US" smtClean="0"/>
              <a:t>‹#›</a:t>
            </a:fld>
            <a:endParaRPr lang="en-US"/>
          </a:p>
        </p:txBody>
      </p:sp>
    </p:spTree>
    <p:extLst>
      <p:ext uri="{BB962C8B-B14F-4D97-AF65-F5344CB8AC3E}">
        <p14:creationId xmlns:p14="http://schemas.microsoft.com/office/powerpoint/2010/main" val="2456077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CBD95F9-BB87-48A2-844F-8D41A791EF22}" type="slidenum">
              <a:rPr lang="en-US" smtClean="0"/>
              <a:t>1</a:t>
            </a:fld>
            <a:endParaRPr lang="en-US"/>
          </a:p>
        </p:txBody>
      </p:sp>
    </p:spTree>
    <p:extLst>
      <p:ext uri="{BB962C8B-B14F-4D97-AF65-F5344CB8AC3E}">
        <p14:creationId xmlns:p14="http://schemas.microsoft.com/office/powerpoint/2010/main" val="3766240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CBD95F9-BB87-48A2-844F-8D41A791EF22}" type="slidenum">
              <a:rPr lang="en-US" smtClean="0"/>
              <a:t>2</a:t>
            </a:fld>
            <a:endParaRPr lang="en-US"/>
          </a:p>
        </p:txBody>
      </p:sp>
    </p:spTree>
    <p:extLst>
      <p:ext uri="{BB962C8B-B14F-4D97-AF65-F5344CB8AC3E}">
        <p14:creationId xmlns:p14="http://schemas.microsoft.com/office/powerpoint/2010/main" val="1866820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CBD95F9-BB87-48A2-844F-8D41A791EF22}" type="slidenum">
              <a:rPr lang="en-US" smtClean="0"/>
              <a:t>3</a:t>
            </a:fld>
            <a:endParaRPr lang="en-US"/>
          </a:p>
        </p:txBody>
      </p:sp>
    </p:spTree>
    <p:extLst>
      <p:ext uri="{BB962C8B-B14F-4D97-AF65-F5344CB8AC3E}">
        <p14:creationId xmlns:p14="http://schemas.microsoft.com/office/powerpoint/2010/main" val="425726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CBD95F9-BB87-48A2-844F-8D41A791EF22}" type="slidenum">
              <a:rPr lang="en-US" smtClean="0"/>
              <a:t>4</a:t>
            </a:fld>
            <a:endParaRPr lang="en-US"/>
          </a:p>
        </p:txBody>
      </p:sp>
    </p:spTree>
    <p:extLst>
      <p:ext uri="{BB962C8B-B14F-4D97-AF65-F5344CB8AC3E}">
        <p14:creationId xmlns:p14="http://schemas.microsoft.com/office/powerpoint/2010/main" val="3092038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CBD95F9-BB87-48A2-844F-8D41A791EF22}" type="slidenum">
              <a:rPr lang="en-US" smtClean="0"/>
              <a:t>5</a:t>
            </a:fld>
            <a:endParaRPr lang="en-US"/>
          </a:p>
        </p:txBody>
      </p:sp>
    </p:spTree>
    <p:extLst>
      <p:ext uri="{BB962C8B-B14F-4D97-AF65-F5344CB8AC3E}">
        <p14:creationId xmlns:p14="http://schemas.microsoft.com/office/powerpoint/2010/main" val="716950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Waste Generators: </a:t>
            </a:r>
            <a:r>
              <a:rPr lang="en-US" sz="1400" dirty="0"/>
              <a:t>The main actor who generates waste materials and can sell them through the platform.</a:t>
            </a:r>
          </a:p>
          <a:p>
            <a:r>
              <a:rPr lang="en-US" sz="1400" b="1" dirty="0"/>
              <a:t>Recyclers</a:t>
            </a:r>
            <a:r>
              <a:rPr lang="en-US" sz="1400" dirty="0"/>
              <a:t>: Actors who can purchase waste materials from the platform and recycle them into new products.</a:t>
            </a:r>
          </a:p>
          <a:p>
            <a:r>
              <a:rPr lang="en-US" sz="1400" b="1" dirty="0"/>
              <a:t>Shipping and Logistics</a:t>
            </a:r>
            <a:r>
              <a:rPr lang="en-US" sz="1400" dirty="0"/>
              <a:t>: Actors who can provide shipping and logistics services for the transportation of waste materials from waste generators to recyclers.</a:t>
            </a:r>
          </a:p>
          <a:p>
            <a:r>
              <a:rPr lang="en-US" sz="1400" b="1" dirty="0"/>
              <a:t>Platform Admin</a:t>
            </a:r>
            <a:r>
              <a:rPr lang="en-US" sz="1400" dirty="0"/>
              <a:t>: The actor who manages the platform and its features, including user accounts, waste material listings, and partnerships with recyclers and shipping and logistics companies.</a:t>
            </a:r>
          </a:p>
          <a:p>
            <a:r>
              <a:rPr lang="en-US" sz="1400" b="1" dirty="0"/>
              <a:t>Environmental Agencies</a:t>
            </a:r>
            <a:r>
              <a:rPr lang="en-US" sz="1400" dirty="0"/>
              <a:t>: Actors who can monitor and regulate the operations of the platform to ensure that it is in compliance with environmental regulations and promotes sustainable waste management practices.</a:t>
            </a:r>
          </a:p>
          <a:p>
            <a:endParaRPr lang="en-US" sz="1400" dirty="0"/>
          </a:p>
        </p:txBody>
      </p:sp>
      <p:sp>
        <p:nvSpPr>
          <p:cNvPr id="4" name="Slide Number Placeholder 3"/>
          <p:cNvSpPr>
            <a:spLocks noGrp="1"/>
          </p:cNvSpPr>
          <p:nvPr>
            <p:ph type="sldNum" sz="quarter" idx="5"/>
          </p:nvPr>
        </p:nvSpPr>
        <p:spPr/>
        <p:txBody>
          <a:bodyPr/>
          <a:lstStyle/>
          <a:p>
            <a:fld id="{1CBD95F9-BB87-48A2-844F-8D41A791EF22}" type="slidenum">
              <a:rPr lang="en-US" smtClean="0"/>
              <a:t>6</a:t>
            </a:fld>
            <a:endParaRPr lang="en-US"/>
          </a:p>
        </p:txBody>
      </p:sp>
    </p:spTree>
    <p:extLst>
      <p:ext uri="{BB962C8B-B14F-4D97-AF65-F5344CB8AC3E}">
        <p14:creationId xmlns:p14="http://schemas.microsoft.com/office/powerpoint/2010/main" val="3773846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Explanation:</a:t>
            </a:r>
          </a:p>
          <a:p>
            <a:r>
              <a:rPr lang="en-US" sz="900" dirty="0"/>
              <a:t>The front-end application is the user-facing interface that allows waste generators and recyclers to interact with the platform. It is hosted on Azure App Service.</a:t>
            </a:r>
          </a:p>
          <a:p>
            <a:endParaRPr lang="en-US" sz="900" dirty="0"/>
          </a:p>
          <a:p>
            <a:r>
              <a:rPr lang="en-US" sz="900" dirty="0"/>
              <a:t>The back-end application is responsible for managing the data and analytics, as well as handling the business logic of the platform. It is hosted on Azure Virtual Machines and Azure Kubernetes Service (AKS).</a:t>
            </a:r>
          </a:p>
          <a:p>
            <a:endParaRPr lang="en-US" sz="900" dirty="0"/>
          </a:p>
          <a:p>
            <a:r>
              <a:rPr lang="en-US" sz="900" dirty="0"/>
              <a:t>Azure Data Lake Storage is used to store and manage the data, such as waste generation, recycling, and pricing information. Azure Analysis Services is used for analytics and reporting, providing insights into waste generation, recycling rates, pricing trends, and user engagement.</a:t>
            </a:r>
          </a:p>
          <a:p>
            <a:endParaRPr lang="en-US" sz="900" dirty="0"/>
          </a:p>
          <a:p>
            <a:r>
              <a:rPr lang="en-US" sz="900" dirty="0"/>
              <a:t>Azure Cognitive Services and Azure Machine Learning are used for text and image recognition, ensuring accurate waste material classification and pricing.</a:t>
            </a:r>
          </a:p>
          <a:p>
            <a:endParaRPr lang="en-US" sz="900" dirty="0"/>
          </a:p>
          <a:p>
            <a:r>
              <a:rPr lang="en-US" sz="900" dirty="0"/>
              <a:t>Azure Active Directory is used for authentication and authorization, ensuring that only authorized users can access the platform. Azure Security Center provides advanced threat protection and helps ensure compliance with industry standards and regulations.</a:t>
            </a:r>
          </a:p>
          <a:p>
            <a:endParaRPr lang="en-US" sz="900" dirty="0"/>
          </a:p>
          <a:p>
            <a:r>
              <a:rPr lang="en-US" sz="900" dirty="0"/>
              <a:t>The payment gateway is used to facilitate transactions between waste generators and recyclers, allowing them to buy and sell various waste materials. It is hosted on Azure Virtual Machines and is integrated with various payment providers to support different payment methods.</a:t>
            </a:r>
          </a:p>
          <a:p>
            <a:endParaRPr lang="en-US" sz="900" dirty="0"/>
          </a:p>
          <a:p>
            <a:r>
              <a:rPr lang="en-US" sz="900" dirty="0"/>
              <a:t>Overall, this architecture ensures that the Recycling Marketplace platform is secure, scalable, and can handle large amounts of data, enabling waste generators and recyclers to buy and sell waste materials in a transparent and accessible market.</a:t>
            </a:r>
          </a:p>
          <a:p>
            <a:endParaRPr lang="en-US" sz="900" dirty="0"/>
          </a:p>
          <a:p>
            <a:endParaRPr lang="en-US" sz="900" dirty="0"/>
          </a:p>
        </p:txBody>
      </p:sp>
      <p:sp>
        <p:nvSpPr>
          <p:cNvPr id="4" name="Slide Number Placeholder 3"/>
          <p:cNvSpPr>
            <a:spLocks noGrp="1"/>
          </p:cNvSpPr>
          <p:nvPr>
            <p:ph type="sldNum" sz="quarter" idx="5"/>
          </p:nvPr>
        </p:nvSpPr>
        <p:spPr/>
        <p:txBody>
          <a:bodyPr/>
          <a:lstStyle/>
          <a:p>
            <a:fld id="{1CBD95F9-BB87-48A2-844F-8D41A791EF22}" type="slidenum">
              <a:rPr lang="en-US" smtClean="0"/>
              <a:t>8</a:t>
            </a:fld>
            <a:endParaRPr lang="en-US"/>
          </a:p>
        </p:txBody>
      </p:sp>
    </p:spTree>
    <p:extLst>
      <p:ext uri="{BB962C8B-B14F-4D97-AF65-F5344CB8AC3E}">
        <p14:creationId xmlns:p14="http://schemas.microsoft.com/office/powerpoint/2010/main" val="1644115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C8B338-FA58-4DD2-A51A-CAEA554BCB97}" type="datetimeFigureOut">
              <a:rPr lang="en-US" smtClean="0"/>
              <a:t>4/13/2023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70724A81-BAB1-436C-8AEE-60A3E222D767}"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6983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C8B338-FA58-4DD2-A51A-CAEA554BCB97}"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24A81-BAB1-436C-8AEE-60A3E222D767}"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6740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C8B338-FA58-4DD2-A51A-CAEA554BCB97}"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24A81-BAB1-436C-8AEE-60A3E222D767}"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9211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C8B338-FA58-4DD2-A51A-CAEA554BCB97}"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24A81-BAB1-436C-8AEE-60A3E222D767}"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952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C8B338-FA58-4DD2-A51A-CAEA554BCB97}"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24A81-BAB1-436C-8AEE-60A3E222D767}"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8681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C8B338-FA58-4DD2-A51A-CAEA554BCB97}"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724A81-BAB1-436C-8AEE-60A3E222D767}"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9619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C8B338-FA58-4DD2-A51A-CAEA554BCB97}" type="datetimeFigureOut">
              <a:rPr lang="en-US" smtClean="0"/>
              <a:t>4/13/2023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724A81-BAB1-436C-8AEE-60A3E222D767}"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728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C8B338-FA58-4DD2-A51A-CAEA554BCB97}" type="datetimeFigureOut">
              <a:rPr lang="en-US" smtClean="0"/>
              <a:t>4/13/2023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724A81-BAB1-436C-8AEE-60A3E222D767}"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9226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C8B338-FA58-4DD2-A51A-CAEA554BCB97}" type="datetimeFigureOut">
              <a:rPr lang="en-US" smtClean="0"/>
              <a:t>4/13/2023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724A81-BAB1-436C-8AEE-60A3E222D767}" type="slidenum">
              <a:rPr lang="en-US" smtClean="0"/>
              <a:t>‹#›</a:t>
            </a:fld>
            <a:endParaRPr lang="en-US"/>
          </a:p>
        </p:txBody>
      </p:sp>
    </p:spTree>
    <p:extLst>
      <p:ext uri="{BB962C8B-B14F-4D97-AF65-F5344CB8AC3E}">
        <p14:creationId xmlns:p14="http://schemas.microsoft.com/office/powerpoint/2010/main" val="501768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C8B338-FA58-4DD2-A51A-CAEA554BCB97}"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724A81-BAB1-436C-8AEE-60A3E222D767}"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3054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4C8B338-FA58-4DD2-A51A-CAEA554BCB97}" type="datetimeFigureOut">
              <a:rPr lang="en-US" smtClean="0"/>
              <a:t>4/13/2023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0724A81-BAB1-436C-8AEE-60A3E222D767}"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4604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4C8B338-FA58-4DD2-A51A-CAEA554BCB97}" type="datetimeFigureOut">
              <a:rPr lang="en-US" smtClean="0"/>
              <a:t>4/13/2023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0724A81-BAB1-436C-8AEE-60A3E222D767}"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2553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4C130-20B7-77DE-BB61-19BABB4E0187}"/>
              </a:ext>
            </a:extLst>
          </p:cNvPr>
          <p:cNvSpPr>
            <a:spLocks noGrp="1"/>
          </p:cNvSpPr>
          <p:nvPr>
            <p:ph type="ctrTitle"/>
          </p:nvPr>
        </p:nvSpPr>
        <p:spPr/>
        <p:txBody>
          <a:bodyPr/>
          <a:lstStyle/>
          <a:p>
            <a:r>
              <a:rPr lang="en-US" dirty="0"/>
              <a:t>Recycle Connect</a:t>
            </a:r>
          </a:p>
        </p:txBody>
      </p:sp>
      <p:sp>
        <p:nvSpPr>
          <p:cNvPr id="3" name="Subtitle 2">
            <a:extLst>
              <a:ext uri="{FF2B5EF4-FFF2-40B4-BE49-F238E27FC236}">
                <a16:creationId xmlns:a16="http://schemas.microsoft.com/office/drawing/2014/main" id="{6816B509-7DB7-8225-81FF-E5EC4680BE81}"/>
              </a:ext>
            </a:extLst>
          </p:cNvPr>
          <p:cNvSpPr>
            <a:spLocks noGrp="1"/>
          </p:cNvSpPr>
          <p:nvPr>
            <p:ph type="subTitle" idx="1"/>
          </p:nvPr>
        </p:nvSpPr>
        <p:spPr/>
        <p:txBody>
          <a:bodyPr/>
          <a:lstStyle/>
          <a:p>
            <a:r>
              <a:rPr lang="en-US" dirty="0"/>
              <a:t>Recycle Marketplace</a:t>
            </a:r>
          </a:p>
        </p:txBody>
      </p:sp>
    </p:spTree>
    <p:extLst>
      <p:ext uri="{BB962C8B-B14F-4D97-AF65-F5344CB8AC3E}">
        <p14:creationId xmlns:p14="http://schemas.microsoft.com/office/powerpoint/2010/main" val="2622379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8929FD-E361-B424-508F-1FFFEBC03565}"/>
              </a:ext>
            </a:extLst>
          </p:cNvPr>
          <p:cNvSpPr>
            <a:spLocks noGrp="1"/>
          </p:cNvSpPr>
          <p:nvPr>
            <p:ph type="title"/>
          </p:nvPr>
        </p:nvSpPr>
        <p:spPr/>
        <p:txBody>
          <a:bodyPr/>
          <a:lstStyle/>
          <a:p>
            <a:pPr algn="ctr"/>
            <a:r>
              <a:rPr lang="en-US" dirty="0"/>
              <a:t>Thanks</a:t>
            </a:r>
          </a:p>
        </p:txBody>
      </p:sp>
    </p:spTree>
    <p:extLst>
      <p:ext uri="{BB962C8B-B14F-4D97-AF65-F5344CB8AC3E}">
        <p14:creationId xmlns:p14="http://schemas.microsoft.com/office/powerpoint/2010/main" val="3047023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3B574-73E5-CBDD-6E83-7D01D017C166}"/>
              </a:ext>
            </a:extLst>
          </p:cNvPr>
          <p:cNvSpPr>
            <a:spLocks noGrp="1"/>
          </p:cNvSpPr>
          <p:nvPr>
            <p:ph type="title"/>
          </p:nvPr>
        </p:nvSpPr>
        <p:spPr/>
        <p:txBody>
          <a:bodyPr/>
          <a:lstStyle/>
          <a:p>
            <a:r>
              <a:rPr lang="en-US" dirty="0"/>
              <a:t>Business Challenge/Opportunity/</a:t>
            </a:r>
            <a:r>
              <a:rPr lang="en-US" dirty="0" err="1"/>
              <a:t>Usecases</a:t>
            </a:r>
            <a:endParaRPr lang="en-US" dirty="0"/>
          </a:p>
        </p:txBody>
      </p:sp>
      <p:sp>
        <p:nvSpPr>
          <p:cNvPr id="3" name="Content Placeholder 2">
            <a:extLst>
              <a:ext uri="{FF2B5EF4-FFF2-40B4-BE49-F238E27FC236}">
                <a16:creationId xmlns:a16="http://schemas.microsoft.com/office/drawing/2014/main" id="{17820611-130B-136E-E536-13498E4EF8FD}"/>
              </a:ext>
            </a:extLst>
          </p:cNvPr>
          <p:cNvSpPr>
            <a:spLocks noGrp="1"/>
          </p:cNvSpPr>
          <p:nvPr>
            <p:ph idx="1"/>
          </p:nvPr>
        </p:nvSpPr>
        <p:spPr/>
        <p:txBody>
          <a:bodyPr>
            <a:normAutofit fontScale="77500" lnSpcReduction="20000"/>
          </a:bodyPr>
          <a:lstStyle/>
          <a:p>
            <a:r>
              <a:rPr lang="en-US" dirty="0"/>
              <a:t>Connecting Waste Generators with Recyclers</a:t>
            </a:r>
          </a:p>
          <a:p>
            <a:r>
              <a:rPr lang="en-US" b="1" dirty="0"/>
              <a:t>Business Challenge</a:t>
            </a:r>
            <a:r>
              <a:rPr lang="en-US" dirty="0"/>
              <a:t>: A significant amount of waste is produced worldwide, which is causing environmental concerns. The traditional waste management methods are not enough to handle the waste generated, and there is a need for a sustainable solution to handle this waste effectively.</a:t>
            </a:r>
          </a:p>
          <a:p>
            <a:endParaRPr lang="en-US" dirty="0"/>
          </a:p>
          <a:p>
            <a:r>
              <a:rPr lang="en-US" b="1" dirty="0"/>
              <a:t>Opportunity</a:t>
            </a:r>
            <a:r>
              <a:rPr lang="en-US" dirty="0"/>
              <a:t>: Developing a digital platform that connects waste generators with recyclers could help address this problem. This platform would create a transparent and accessible market for waste materials and promote circular economy practices.</a:t>
            </a:r>
          </a:p>
          <a:p>
            <a:endParaRPr lang="en-US" dirty="0"/>
          </a:p>
          <a:p>
            <a:r>
              <a:rPr lang="en-US" b="1" dirty="0"/>
              <a:t>Use Cases</a:t>
            </a:r>
            <a:r>
              <a:rPr lang="en-US" dirty="0"/>
              <a:t>: The recycling marketplace could be used by various industries such as manufacturing, construction, healthcare, and municipal waste management to buy and sell different types of waste materials.</a:t>
            </a:r>
          </a:p>
        </p:txBody>
      </p:sp>
    </p:spTree>
    <p:extLst>
      <p:ext uri="{BB962C8B-B14F-4D97-AF65-F5344CB8AC3E}">
        <p14:creationId xmlns:p14="http://schemas.microsoft.com/office/powerpoint/2010/main" val="2546279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3CD9D-C6BC-E296-FFC4-284EAB9FD8FA}"/>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157EE577-9FDB-D729-3F5D-CE1597AEFFF7}"/>
              </a:ext>
            </a:extLst>
          </p:cNvPr>
          <p:cNvSpPr>
            <a:spLocks noGrp="1"/>
          </p:cNvSpPr>
          <p:nvPr>
            <p:ph idx="1"/>
          </p:nvPr>
        </p:nvSpPr>
        <p:spPr/>
        <p:txBody>
          <a:bodyPr>
            <a:normAutofit fontScale="92500" lnSpcReduction="20000"/>
          </a:bodyPr>
          <a:lstStyle/>
          <a:p>
            <a:r>
              <a:rPr lang="en-US" dirty="0"/>
              <a:t>A Digital Platform for Sustainable Waste Management</a:t>
            </a:r>
          </a:p>
          <a:p>
            <a:r>
              <a:rPr lang="en-US" dirty="0"/>
              <a:t>The recycling marketplace is a digital platform that connects waste generators with recyclers, allowing them to buy and sell various waste materials.</a:t>
            </a:r>
          </a:p>
          <a:p>
            <a:endParaRPr lang="en-US" dirty="0"/>
          </a:p>
          <a:p>
            <a:r>
              <a:rPr lang="en-US" dirty="0"/>
              <a:t>The platform uses Microsoft Cloud Technology such as Azure Data, Analytics and AI capabilities to manage the various data, such as waste generation, recycling, and pricing.</a:t>
            </a:r>
          </a:p>
          <a:p>
            <a:endParaRPr lang="en-US" dirty="0"/>
          </a:p>
          <a:p>
            <a:r>
              <a:rPr lang="en-US" dirty="0"/>
              <a:t>The platform offers various features such as search and listing functionality, communication tools, payment gateway integration, and analytics dashboard.</a:t>
            </a:r>
          </a:p>
        </p:txBody>
      </p:sp>
    </p:spTree>
    <p:extLst>
      <p:ext uri="{BB962C8B-B14F-4D97-AF65-F5344CB8AC3E}">
        <p14:creationId xmlns:p14="http://schemas.microsoft.com/office/powerpoint/2010/main" val="792540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42A2B-0C21-C982-6571-11B8227B6F53}"/>
              </a:ext>
            </a:extLst>
          </p:cNvPr>
          <p:cNvSpPr>
            <a:spLocks noGrp="1"/>
          </p:cNvSpPr>
          <p:nvPr>
            <p:ph type="title"/>
          </p:nvPr>
        </p:nvSpPr>
        <p:spPr/>
        <p:txBody>
          <a:bodyPr/>
          <a:lstStyle/>
          <a:p>
            <a:r>
              <a:rPr lang="en-US" dirty="0"/>
              <a:t>High-Level Architecture</a:t>
            </a:r>
          </a:p>
        </p:txBody>
      </p:sp>
      <p:sp>
        <p:nvSpPr>
          <p:cNvPr id="3" name="Content Placeholder 2">
            <a:extLst>
              <a:ext uri="{FF2B5EF4-FFF2-40B4-BE49-F238E27FC236}">
                <a16:creationId xmlns:a16="http://schemas.microsoft.com/office/drawing/2014/main" id="{CFD7BC94-B190-339F-44EB-7269DB13B69E}"/>
              </a:ext>
            </a:extLst>
          </p:cNvPr>
          <p:cNvSpPr>
            <a:spLocks noGrp="1"/>
          </p:cNvSpPr>
          <p:nvPr>
            <p:ph idx="1"/>
          </p:nvPr>
        </p:nvSpPr>
        <p:spPr/>
        <p:txBody>
          <a:bodyPr>
            <a:normAutofit fontScale="92500" lnSpcReduction="20000"/>
          </a:bodyPr>
          <a:lstStyle/>
          <a:p>
            <a:r>
              <a:rPr lang="en-US" dirty="0"/>
              <a:t>The recycling marketplace platform is built on </a:t>
            </a:r>
            <a:r>
              <a:rPr lang="en-US" b="1" dirty="0"/>
              <a:t>Microsoft Azure cloud services.</a:t>
            </a:r>
          </a:p>
          <a:p>
            <a:r>
              <a:rPr lang="en-US" dirty="0"/>
              <a:t>The platform includes a front-end application that allows users to search and list waste materials, a back-end application that manages the data and analytics, and a payment gateway for transactions.</a:t>
            </a:r>
          </a:p>
          <a:p>
            <a:r>
              <a:rPr lang="en-US" dirty="0"/>
              <a:t>The platform uses </a:t>
            </a:r>
            <a:r>
              <a:rPr lang="en-US" b="1" dirty="0"/>
              <a:t>Azure Data Lake Storage </a:t>
            </a:r>
            <a:r>
              <a:rPr lang="en-US" dirty="0"/>
              <a:t>to store and manage the data and </a:t>
            </a:r>
            <a:r>
              <a:rPr lang="en-US" b="1" dirty="0"/>
              <a:t>Azure Analysis Services</a:t>
            </a:r>
            <a:r>
              <a:rPr lang="en-US" dirty="0"/>
              <a:t> for analytics.</a:t>
            </a:r>
          </a:p>
          <a:p>
            <a:r>
              <a:rPr lang="en-US" b="1" dirty="0"/>
              <a:t>Azure AI </a:t>
            </a:r>
            <a:r>
              <a:rPr lang="en-US" dirty="0"/>
              <a:t>services such as Azure Cognitive Services and Azure Machine Learning are used for text and image recognition to ensure accurate waste material classification and pricing.</a:t>
            </a:r>
          </a:p>
          <a:p>
            <a:r>
              <a:rPr lang="en-US" dirty="0"/>
              <a:t>The platform is secured using </a:t>
            </a:r>
            <a:r>
              <a:rPr lang="en-US" b="1" dirty="0"/>
              <a:t>Azure Active Directory and Azure Security Center</a:t>
            </a:r>
            <a:r>
              <a:rPr lang="en-US" dirty="0"/>
              <a:t>.</a:t>
            </a:r>
          </a:p>
          <a:p>
            <a:endParaRPr lang="en-US" dirty="0"/>
          </a:p>
          <a:p>
            <a:endParaRPr lang="en-US" dirty="0"/>
          </a:p>
        </p:txBody>
      </p:sp>
    </p:spTree>
    <p:extLst>
      <p:ext uri="{BB962C8B-B14F-4D97-AF65-F5344CB8AC3E}">
        <p14:creationId xmlns:p14="http://schemas.microsoft.com/office/powerpoint/2010/main" val="1570701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DD150-8B89-A9F6-313D-997EB5AF930B}"/>
              </a:ext>
            </a:extLst>
          </p:cNvPr>
          <p:cNvSpPr>
            <a:spLocks noGrp="1"/>
          </p:cNvSpPr>
          <p:nvPr>
            <p:ph type="title"/>
          </p:nvPr>
        </p:nvSpPr>
        <p:spPr/>
        <p:txBody>
          <a:bodyPr/>
          <a:lstStyle/>
          <a:p>
            <a:r>
              <a:rPr lang="en-US" dirty="0"/>
              <a:t>Supporting Diagrams - </a:t>
            </a:r>
            <a:r>
              <a:rPr lang="en-US" dirty="0" err="1"/>
              <a:t>UseCase</a:t>
            </a:r>
            <a:endParaRPr lang="en-US" dirty="0"/>
          </a:p>
        </p:txBody>
      </p:sp>
      <p:pic>
        <p:nvPicPr>
          <p:cNvPr id="5" name="Content Placeholder 4" descr="A picture containing chart&#10;&#10;Description automatically generated">
            <a:extLst>
              <a:ext uri="{FF2B5EF4-FFF2-40B4-BE49-F238E27FC236}">
                <a16:creationId xmlns:a16="http://schemas.microsoft.com/office/drawing/2014/main" id="{6C1776AF-10CB-F47E-15A3-EC11444FE4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43426" y="2016125"/>
            <a:ext cx="2412160" cy="3449638"/>
          </a:xfrm>
        </p:spPr>
      </p:pic>
    </p:spTree>
    <p:extLst>
      <p:ext uri="{BB962C8B-B14F-4D97-AF65-F5344CB8AC3E}">
        <p14:creationId xmlns:p14="http://schemas.microsoft.com/office/powerpoint/2010/main" val="1258808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E6EE1-F5F8-38A6-8BE5-A3EAA294C782}"/>
              </a:ext>
            </a:extLst>
          </p:cNvPr>
          <p:cNvSpPr>
            <a:spLocks noGrp="1"/>
          </p:cNvSpPr>
          <p:nvPr>
            <p:ph type="title"/>
          </p:nvPr>
        </p:nvSpPr>
        <p:spPr/>
        <p:txBody>
          <a:bodyPr/>
          <a:lstStyle/>
          <a:p>
            <a:r>
              <a:rPr lang="en-US" dirty="0"/>
              <a:t>Sequence Diagram</a:t>
            </a:r>
          </a:p>
        </p:txBody>
      </p:sp>
      <p:pic>
        <p:nvPicPr>
          <p:cNvPr id="5" name="Content Placeholder 4" descr="Timeline&#10;&#10;Description automatically generated with low confidence">
            <a:extLst>
              <a:ext uri="{FF2B5EF4-FFF2-40B4-BE49-F238E27FC236}">
                <a16:creationId xmlns:a16="http://schemas.microsoft.com/office/drawing/2014/main" id="{D690BCE4-9C2B-4FDE-7F32-14E41EECBD6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79147" y="2016125"/>
            <a:ext cx="4148030" cy="3449638"/>
          </a:xfrm>
        </p:spPr>
      </p:pic>
    </p:spTree>
    <p:extLst>
      <p:ext uri="{BB962C8B-B14F-4D97-AF65-F5344CB8AC3E}">
        <p14:creationId xmlns:p14="http://schemas.microsoft.com/office/powerpoint/2010/main" val="3331194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FD084-B608-020D-5D70-B73AD7A1BA7D}"/>
              </a:ext>
            </a:extLst>
          </p:cNvPr>
          <p:cNvSpPr>
            <a:spLocks noGrp="1"/>
          </p:cNvSpPr>
          <p:nvPr>
            <p:ph type="title"/>
          </p:nvPr>
        </p:nvSpPr>
        <p:spPr/>
        <p:txBody>
          <a:bodyPr/>
          <a:lstStyle/>
          <a:p>
            <a:r>
              <a:rPr lang="en-US" dirty="0"/>
              <a:t>Explanation:</a:t>
            </a:r>
          </a:p>
        </p:txBody>
      </p:sp>
      <p:sp>
        <p:nvSpPr>
          <p:cNvPr id="3" name="Content Placeholder 2">
            <a:extLst>
              <a:ext uri="{FF2B5EF4-FFF2-40B4-BE49-F238E27FC236}">
                <a16:creationId xmlns:a16="http://schemas.microsoft.com/office/drawing/2014/main" id="{28C00724-4C92-1465-04B3-CCE2DB5812B1}"/>
              </a:ext>
            </a:extLst>
          </p:cNvPr>
          <p:cNvSpPr>
            <a:spLocks noGrp="1"/>
          </p:cNvSpPr>
          <p:nvPr>
            <p:ph idx="1"/>
          </p:nvPr>
        </p:nvSpPr>
        <p:spPr/>
        <p:txBody>
          <a:bodyPr>
            <a:normAutofit fontScale="85000" lnSpcReduction="20000"/>
          </a:bodyPr>
          <a:lstStyle/>
          <a:p>
            <a:r>
              <a:rPr lang="en-US" dirty="0"/>
              <a:t>Waste Generators: The main actor who generates waste materials and can sell them through the platform.</a:t>
            </a:r>
          </a:p>
          <a:p>
            <a:r>
              <a:rPr lang="en-US" dirty="0"/>
              <a:t>Recyclers: Actors who can purchase waste materials from the platform and recycle them into new products.</a:t>
            </a:r>
          </a:p>
          <a:p>
            <a:r>
              <a:rPr lang="en-US" dirty="0"/>
              <a:t>Shipping and Logistics: Actors who can provide shipping and logistics services for the transportation of waste materials from waste generators to recyclers.</a:t>
            </a:r>
          </a:p>
          <a:p>
            <a:r>
              <a:rPr lang="en-US" dirty="0"/>
              <a:t>Platform Admin: The actor who manages the platform and its features, including user accounts, waste material listings, and partnerships with recyclers and shipping and logistics companies.</a:t>
            </a:r>
          </a:p>
          <a:p>
            <a:r>
              <a:rPr lang="en-US" dirty="0"/>
              <a:t>Environmental Agencies: Actors who can monitor and regulate the operations of the platform to ensure that it is in compliance with environmental regulations and promotes sustainable waste management practices.</a:t>
            </a:r>
          </a:p>
          <a:p>
            <a:endParaRPr lang="en-US" dirty="0"/>
          </a:p>
        </p:txBody>
      </p:sp>
    </p:spTree>
    <p:extLst>
      <p:ext uri="{BB962C8B-B14F-4D97-AF65-F5344CB8AC3E}">
        <p14:creationId xmlns:p14="http://schemas.microsoft.com/office/powerpoint/2010/main" val="2454186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2EC0-6C92-EBB9-87D2-27EAC5BD27A5}"/>
              </a:ext>
            </a:extLst>
          </p:cNvPr>
          <p:cNvSpPr>
            <a:spLocks noGrp="1"/>
          </p:cNvSpPr>
          <p:nvPr>
            <p:ph type="title"/>
          </p:nvPr>
        </p:nvSpPr>
        <p:spPr/>
        <p:txBody>
          <a:bodyPr/>
          <a:lstStyle/>
          <a:p>
            <a:r>
              <a:rPr lang="en-US" dirty="0"/>
              <a:t>Architecture Diagram</a:t>
            </a:r>
          </a:p>
        </p:txBody>
      </p:sp>
      <p:pic>
        <p:nvPicPr>
          <p:cNvPr id="5" name="Content Placeholder 4" descr="Chart, diagram&#10;&#10;Description automatically generated">
            <a:extLst>
              <a:ext uri="{FF2B5EF4-FFF2-40B4-BE49-F238E27FC236}">
                <a16:creationId xmlns:a16="http://schemas.microsoft.com/office/drawing/2014/main" id="{81AB0DF2-BEAB-F6F7-7362-E04B224C96F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62200" y="2016125"/>
            <a:ext cx="7353300" cy="3449638"/>
          </a:xfrm>
        </p:spPr>
      </p:pic>
    </p:spTree>
    <p:extLst>
      <p:ext uri="{BB962C8B-B14F-4D97-AF65-F5344CB8AC3E}">
        <p14:creationId xmlns:p14="http://schemas.microsoft.com/office/powerpoint/2010/main" val="472755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96036-2F11-483B-60C2-CCD556AB90C6}"/>
              </a:ext>
            </a:extLst>
          </p:cNvPr>
          <p:cNvSpPr>
            <a:spLocks noGrp="1"/>
          </p:cNvSpPr>
          <p:nvPr>
            <p:ph type="title"/>
          </p:nvPr>
        </p:nvSpPr>
        <p:spPr/>
        <p:txBody>
          <a:bodyPr/>
          <a:lstStyle/>
          <a:p>
            <a:r>
              <a:rPr lang="en-US" dirty="0"/>
              <a:t>Explanation:</a:t>
            </a:r>
          </a:p>
        </p:txBody>
      </p:sp>
      <p:sp>
        <p:nvSpPr>
          <p:cNvPr id="3" name="Content Placeholder 2">
            <a:extLst>
              <a:ext uri="{FF2B5EF4-FFF2-40B4-BE49-F238E27FC236}">
                <a16:creationId xmlns:a16="http://schemas.microsoft.com/office/drawing/2014/main" id="{57FB4B20-F691-FE42-4E4A-49E4C3C79998}"/>
              </a:ext>
            </a:extLst>
          </p:cNvPr>
          <p:cNvSpPr>
            <a:spLocks noGrp="1"/>
          </p:cNvSpPr>
          <p:nvPr>
            <p:ph idx="1"/>
          </p:nvPr>
        </p:nvSpPr>
        <p:spPr/>
        <p:txBody>
          <a:bodyPr>
            <a:noAutofit/>
          </a:bodyPr>
          <a:lstStyle/>
          <a:p>
            <a:pPr>
              <a:lnSpc>
                <a:spcPct val="100000"/>
              </a:lnSpc>
            </a:pPr>
            <a:r>
              <a:rPr lang="en-US" sz="1100" dirty="0">
                <a:latin typeface="Arial" panose="020B0604020202020204" pitchFamily="34" charset="0"/>
                <a:cs typeface="Arial" panose="020B0604020202020204" pitchFamily="34" charset="0"/>
              </a:rPr>
              <a:t>The front-end application is the user-facing interface that allows waste generators and recyclers to interact with the platform. It is hosted on Azure App Service.</a:t>
            </a:r>
          </a:p>
          <a:p>
            <a:pPr>
              <a:lnSpc>
                <a:spcPct val="100000"/>
              </a:lnSpc>
            </a:pPr>
            <a:r>
              <a:rPr lang="en-US" sz="1100" dirty="0">
                <a:latin typeface="Arial" panose="020B0604020202020204" pitchFamily="34" charset="0"/>
                <a:cs typeface="Arial" panose="020B0604020202020204" pitchFamily="34" charset="0"/>
              </a:rPr>
              <a:t>The back-end application is responsible for managing the data and analytics, as well as handling the business logic of the platform. It is hosted on Azure Virtual Machines and Azure Kubernetes Service (AKS).</a:t>
            </a:r>
          </a:p>
          <a:p>
            <a:pPr>
              <a:lnSpc>
                <a:spcPct val="100000"/>
              </a:lnSpc>
            </a:pPr>
            <a:r>
              <a:rPr lang="en-US" sz="1100" dirty="0">
                <a:latin typeface="Arial" panose="020B0604020202020204" pitchFamily="34" charset="0"/>
                <a:cs typeface="Arial" panose="020B0604020202020204" pitchFamily="34" charset="0"/>
              </a:rPr>
              <a:t>Azure Data Lake Storage is used to store and manage the data, such as waste generation, recycling, and pricing information.</a:t>
            </a:r>
          </a:p>
          <a:p>
            <a:pPr>
              <a:lnSpc>
                <a:spcPct val="100000"/>
              </a:lnSpc>
            </a:pPr>
            <a:r>
              <a:rPr lang="en-US" sz="1100" dirty="0">
                <a:latin typeface="Arial" panose="020B0604020202020204" pitchFamily="34" charset="0"/>
                <a:cs typeface="Arial" panose="020B0604020202020204" pitchFamily="34" charset="0"/>
              </a:rPr>
              <a:t>Azure Analysis Services is used for analytics and reporting, providing insights into waste generation, recycling rates, pricing trends, and user engagement.</a:t>
            </a:r>
          </a:p>
          <a:p>
            <a:pPr>
              <a:lnSpc>
                <a:spcPct val="100000"/>
              </a:lnSpc>
            </a:pPr>
            <a:r>
              <a:rPr lang="en-US" sz="1100" dirty="0">
                <a:latin typeface="Arial" panose="020B0604020202020204" pitchFamily="34" charset="0"/>
                <a:cs typeface="Arial" panose="020B0604020202020204" pitchFamily="34" charset="0"/>
              </a:rPr>
              <a:t>Azure Cognitive Services and Azure Machine Learning are used for text and image recognition, ensuring accurate waste material classification and pricing.</a:t>
            </a:r>
          </a:p>
          <a:p>
            <a:pPr>
              <a:lnSpc>
                <a:spcPct val="100000"/>
              </a:lnSpc>
            </a:pPr>
            <a:r>
              <a:rPr lang="en-US" sz="1100" dirty="0">
                <a:latin typeface="Arial" panose="020B0604020202020204" pitchFamily="34" charset="0"/>
                <a:cs typeface="Arial" panose="020B0604020202020204" pitchFamily="34" charset="0"/>
              </a:rPr>
              <a:t>Azure Active Directory is used for authentication and authorization, ensuring that only authorized users can access the platform.</a:t>
            </a:r>
          </a:p>
          <a:p>
            <a:pPr>
              <a:lnSpc>
                <a:spcPct val="100000"/>
              </a:lnSpc>
            </a:pPr>
            <a:r>
              <a:rPr lang="en-US" sz="1100" dirty="0">
                <a:latin typeface="Arial" panose="020B0604020202020204" pitchFamily="34" charset="0"/>
                <a:cs typeface="Arial" panose="020B0604020202020204" pitchFamily="34" charset="0"/>
              </a:rPr>
              <a:t>Azure Security Center provides advanced threat protection and helps ensure compliance with industry standards and regulations.</a:t>
            </a:r>
          </a:p>
          <a:p>
            <a:pPr>
              <a:lnSpc>
                <a:spcPct val="100000"/>
              </a:lnSpc>
            </a:pPr>
            <a:r>
              <a:rPr lang="en-US" sz="1100" dirty="0">
                <a:latin typeface="Arial" panose="020B0604020202020204" pitchFamily="34" charset="0"/>
                <a:cs typeface="Arial" panose="020B0604020202020204" pitchFamily="34" charset="0"/>
              </a:rPr>
              <a:t>The payment gateway is used to facilitate transactions between waste generators and recyclers, allowing them to buy and sell various waste materials. It is hosted on Azure Virtual Machines and is integrated with various payment providers to support different payment methods.</a:t>
            </a:r>
          </a:p>
          <a:p>
            <a:pPr>
              <a:lnSpc>
                <a:spcPct val="100000"/>
              </a:lnSpc>
            </a:pPr>
            <a:r>
              <a:rPr lang="en-US" sz="1100" dirty="0">
                <a:latin typeface="Arial" panose="020B0604020202020204" pitchFamily="34" charset="0"/>
                <a:cs typeface="Arial" panose="020B0604020202020204" pitchFamily="34" charset="0"/>
              </a:rPr>
              <a:t>Overall, this architecture ensures that the Recycling Marketplace platform is secure, scalable, and can handle large amounts of data, enabling waste generators and recyclers to buy and sell waste materials in a transparent and accessible market.</a:t>
            </a:r>
          </a:p>
          <a:p>
            <a:pPr>
              <a:lnSpc>
                <a:spcPct val="100000"/>
              </a:lnSpc>
            </a:pPr>
            <a:endParaRPr lang="en-US"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317457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417</TotalTime>
  <Words>1111</Words>
  <Application>Microsoft Office PowerPoint</Application>
  <PresentationFormat>Widescreen</PresentationFormat>
  <Paragraphs>68</Paragraphs>
  <Slides>10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Gill Sans MT</vt:lpstr>
      <vt:lpstr>Gallery</vt:lpstr>
      <vt:lpstr>Recycle Connect</vt:lpstr>
      <vt:lpstr>Business Challenge/Opportunity/Usecases</vt:lpstr>
      <vt:lpstr>Proposed Solution</vt:lpstr>
      <vt:lpstr>High-Level Architecture</vt:lpstr>
      <vt:lpstr>Supporting Diagrams - UseCase</vt:lpstr>
      <vt:lpstr>Sequence Diagram</vt:lpstr>
      <vt:lpstr>Explanation:</vt:lpstr>
      <vt:lpstr>Architecture Diagram</vt:lpstr>
      <vt:lpstr>Explanation: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Recycle Connect</dc:title>
  <dc:creator>Pandya, Sagar</dc:creator>
  <cp:lastModifiedBy>Pandya, Sagar</cp:lastModifiedBy>
  <cp:revision>9</cp:revision>
  <dcterms:created xsi:type="dcterms:W3CDTF">2023-04-11T09:55:07Z</dcterms:created>
  <dcterms:modified xsi:type="dcterms:W3CDTF">2023-04-13T12:10:35Z</dcterms:modified>
</cp:coreProperties>
</file>