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28" r:id="rId1"/>
  </p:sldMasterIdLst>
  <p:sldIdLst>
    <p:sldId id="256" r:id="rId2"/>
    <p:sldId id="257" r:id="rId3"/>
    <p:sldId id="276" r:id="rId4"/>
    <p:sldId id="280" r:id="rId5"/>
    <p:sldId id="258" r:id="rId6"/>
    <p:sldId id="292" r:id="rId7"/>
    <p:sldId id="279" r:id="rId8"/>
    <p:sldId id="266" r:id="rId9"/>
    <p:sldId id="293" r:id="rId10"/>
    <p:sldId id="294" r:id="rId11"/>
    <p:sldId id="295" r:id="rId12"/>
    <p:sldId id="284" r:id="rId13"/>
    <p:sldId id="285" r:id="rId14"/>
    <p:sldId id="286" r:id="rId15"/>
    <p:sldId id="287" r:id="rId16"/>
    <p:sldId id="288" r:id="rId17"/>
    <p:sldId id="289" r:id="rId18"/>
    <p:sldId id="290" r:id="rId19"/>
    <p:sldId id="291" r:id="rId20"/>
    <p:sldId id="281" r:id="rId21"/>
    <p:sldId id="275" r:id="rId22"/>
    <p:sldId id="283" r:id="rId23"/>
    <p:sldId id="273"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997CE56-8216-4C5A-A43C-D7682D99274F}">
          <p14:sldIdLst>
            <p14:sldId id="256"/>
            <p14:sldId id="257"/>
            <p14:sldId id="276"/>
            <p14:sldId id="280"/>
            <p14:sldId id="258"/>
            <p14:sldId id="292"/>
            <p14:sldId id="279"/>
            <p14:sldId id="266"/>
            <p14:sldId id="293"/>
            <p14:sldId id="294"/>
            <p14:sldId id="295"/>
            <p14:sldId id="284"/>
            <p14:sldId id="285"/>
            <p14:sldId id="286"/>
            <p14:sldId id="287"/>
            <p14:sldId id="288"/>
            <p14:sldId id="289"/>
            <p14:sldId id="290"/>
            <p14:sldId id="291"/>
            <p14:sldId id="281"/>
            <p14:sldId id="275"/>
            <p14:sldId id="283"/>
            <p14:sldId id="273"/>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9" d="100"/>
          <a:sy n="99" d="100"/>
        </p:scale>
        <p:origin x="-1920"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2233D26B-DFC2-4248-8ED0-AD3E108CBDD7}" type="datetime1">
              <a:rPr lang="en-US" smtClean="0"/>
              <a:pPr/>
              <a:t>12/3/14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94C003-38E8-486A-9BFD-47E55D87241C}" type="datetime1">
              <a:rPr lang="en-US" smtClean="0"/>
              <a:pPr/>
              <a:t>12/3/14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59EAA3-934B-41DB-B3B1-806F4BE5CC37}" type="datetime1">
              <a:rPr lang="en-US" smtClean="0"/>
              <a:pPr/>
              <a:t>12/3/14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8F97F932-D99A-4087-BFB1-EA42FAFC8D2C}" type="datetime1">
              <a:rPr lang="en-US" smtClean="0"/>
              <a:pPr/>
              <a:t>12/3/14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C96367-2F2B-4F6E-ACF4-15FA13738E10}" type="datetime1">
              <a:rPr lang="en-US" smtClean="0"/>
              <a:pPr/>
              <a:t>12/3/14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1523C92-45F4-4C30-810D-4886C1BA696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8FB3498D-21C7-408B-8EF5-5B55DEF0BFD5}" type="datetime1">
              <a:rPr lang="en-US" smtClean="0"/>
              <a:pPr/>
              <a:t>12/3/14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84DB246E-8FD1-42FF-94A4-E4133095C37A}" type="datetime1">
              <a:rPr lang="en-US" smtClean="0"/>
              <a:pPr/>
              <a:t>12/3/14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93939D4-B818-4372-B1EE-7CB6D5BBC74A}" type="datetime1">
              <a:rPr lang="en-US" smtClean="0"/>
              <a:pPr/>
              <a:t>12/3/14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35E438-4D0D-4834-B658-A90420491D98}" type="datetime1">
              <a:rPr lang="en-US" smtClean="0"/>
              <a:pPr/>
              <a:t>12/3/14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F8ADFA-7142-4015-85E6-1712F15FA709}" type="datetime1">
              <a:rPr lang="en-US" smtClean="0"/>
              <a:pPr/>
              <a:t>12/3/14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A581E0-D653-4D78-A48F-41D80498BC7E}" type="datetime1">
              <a:rPr lang="en-US" smtClean="0"/>
              <a:pPr/>
              <a:t>12/3/14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8B3AFFF1-9C47-49F0-AE12-AF188F3F4E82}" type="datetime1">
              <a:rPr lang="en-US" smtClean="0"/>
              <a:pPr/>
              <a:t>12/3/14</a:t>
            </a:fld>
            <a:endParaRPr lang="en-US" dirty="0"/>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US" dirty="0"/>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38237106-F2ED-405E-BC33-CC3CF426205F}"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4729" r:id="rId1"/>
    <p:sldLayoutId id="2147484730" r:id="rId2"/>
    <p:sldLayoutId id="2147484731" r:id="rId3"/>
    <p:sldLayoutId id="2147484732" r:id="rId4"/>
    <p:sldLayoutId id="2147484733" r:id="rId5"/>
    <p:sldLayoutId id="2147484734" r:id="rId6"/>
    <p:sldLayoutId id="2147484735" r:id="rId7"/>
    <p:sldLayoutId id="2147484736" r:id="rId8"/>
    <p:sldLayoutId id="2147484737" r:id="rId9"/>
    <p:sldLayoutId id="2147484738" r:id="rId10"/>
    <p:sldLayoutId id="2147484739" r:id="rId11"/>
  </p:sldLayoutIdLst>
  <p:hf sldNum="0" hdr="0" ftr="0" dt="0"/>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jpeg"/><Relationship Id="rId3"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jpe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9"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685800" y="981673"/>
            <a:ext cx="7772400" cy="1470025"/>
          </a:xfrm>
        </p:spPr>
        <p:txBody>
          <a:bodyPr/>
          <a:lstStyle/>
          <a:p>
            <a:r>
              <a:rPr lang="en-US" dirty="0" smtClean="0"/>
              <a:t>Music recommendation system	</a:t>
            </a:r>
            <a:endParaRPr lang="en-US" dirty="0"/>
          </a:p>
        </p:txBody>
      </p:sp>
      <p:sp>
        <p:nvSpPr>
          <p:cNvPr id="4" name="TextBox 3"/>
          <p:cNvSpPr txBox="1"/>
          <p:nvPr/>
        </p:nvSpPr>
        <p:spPr>
          <a:xfrm>
            <a:off x="4207972" y="3861133"/>
            <a:ext cx="4936027" cy="2031325"/>
          </a:xfrm>
          <a:prstGeom prst="rect">
            <a:avLst/>
          </a:prstGeom>
          <a:noFill/>
        </p:spPr>
        <p:txBody>
          <a:bodyPr wrap="square" rtlCol="0">
            <a:spAutoFit/>
          </a:bodyPr>
          <a:lstStyle/>
          <a:p>
            <a:r>
              <a:rPr lang="en-US" dirty="0"/>
              <a:t>Team Members</a:t>
            </a:r>
            <a:r>
              <a:rPr lang="en-US" dirty="0" smtClean="0"/>
              <a:t>:</a:t>
            </a:r>
          </a:p>
          <a:p>
            <a:r>
              <a:rPr lang="en-US" dirty="0" err="1"/>
              <a:t>Avi</a:t>
            </a:r>
            <a:r>
              <a:rPr lang="en-US" dirty="0"/>
              <a:t> </a:t>
            </a:r>
            <a:r>
              <a:rPr lang="en-US" dirty="0" smtClean="0"/>
              <a:t>Jain		&lt;</a:t>
            </a:r>
            <a:r>
              <a:rPr lang="en-US" dirty="0"/>
              <a:t>SJSU ID: </a:t>
            </a:r>
            <a:r>
              <a:rPr lang="en-US" dirty="0" smtClean="0"/>
              <a:t>009425806&gt;</a:t>
            </a:r>
            <a:endParaRPr lang="en-US" dirty="0"/>
          </a:p>
          <a:p>
            <a:r>
              <a:rPr lang="en-US" dirty="0" err="1"/>
              <a:t>Eshan</a:t>
            </a:r>
            <a:r>
              <a:rPr lang="en-US" dirty="0"/>
              <a:t> </a:t>
            </a:r>
            <a:r>
              <a:rPr lang="en-US" dirty="0" err="1"/>
              <a:t>Haval</a:t>
            </a:r>
            <a:r>
              <a:rPr lang="en-US" dirty="0"/>
              <a:t> </a:t>
            </a:r>
            <a:r>
              <a:rPr lang="en-US" dirty="0" smtClean="0"/>
              <a:t>	&lt;</a:t>
            </a:r>
            <a:r>
              <a:rPr lang="en-US" dirty="0"/>
              <a:t>SJSU ID: </a:t>
            </a:r>
            <a:r>
              <a:rPr lang="en-US" dirty="0" smtClean="0"/>
              <a:t>009390875&gt;</a:t>
            </a:r>
            <a:endParaRPr lang="en-US" dirty="0"/>
          </a:p>
          <a:p>
            <a:r>
              <a:rPr lang="en-US" dirty="0" err="1"/>
              <a:t>Jasleen</a:t>
            </a:r>
            <a:r>
              <a:rPr lang="en-US" dirty="0"/>
              <a:t> </a:t>
            </a:r>
            <a:r>
              <a:rPr lang="en-US" dirty="0" smtClean="0"/>
              <a:t>Kaur	&lt;</a:t>
            </a:r>
            <a:r>
              <a:rPr lang="en-US" dirty="0"/>
              <a:t>SJSU ID: </a:t>
            </a:r>
            <a:r>
              <a:rPr lang="en-US" dirty="0" smtClean="0"/>
              <a:t>009430304&gt;</a:t>
            </a:r>
            <a:endParaRPr lang="en-US" dirty="0"/>
          </a:p>
          <a:p>
            <a:r>
              <a:rPr lang="en-US" dirty="0" err="1"/>
              <a:t>Raghav</a:t>
            </a:r>
            <a:r>
              <a:rPr lang="en-US" dirty="0"/>
              <a:t> </a:t>
            </a:r>
            <a:r>
              <a:rPr lang="en-US" dirty="0" err="1" smtClean="0"/>
              <a:t>Munjal</a:t>
            </a:r>
            <a:r>
              <a:rPr lang="en-US" dirty="0" smtClean="0"/>
              <a:t>	&lt;</a:t>
            </a:r>
            <a:r>
              <a:rPr lang="en-US" dirty="0"/>
              <a:t>SJSU </a:t>
            </a:r>
            <a:r>
              <a:rPr lang="en-US" dirty="0" smtClean="0"/>
              <a:t>ID:008951605</a:t>
            </a:r>
            <a:r>
              <a:rPr lang="en-US" dirty="0"/>
              <a:t>&gt;</a:t>
            </a:r>
          </a:p>
          <a:p>
            <a:r>
              <a:rPr lang="en-US" dirty="0"/>
              <a:t>Sagar </a:t>
            </a:r>
            <a:r>
              <a:rPr lang="en-US" dirty="0" smtClean="0"/>
              <a:t>Ruchandani	&lt;</a:t>
            </a:r>
            <a:r>
              <a:rPr lang="en-US" dirty="0"/>
              <a:t>SJSU ID: </a:t>
            </a:r>
            <a:r>
              <a:rPr lang="en-US" dirty="0" smtClean="0"/>
              <a:t>009428731&gt;</a:t>
            </a:r>
            <a:endParaRPr lang="en-US" dirty="0"/>
          </a:p>
          <a:p>
            <a:r>
              <a:rPr lang="en-US" dirty="0" err="1"/>
              <a:t>Shubham</a:t>
            </a:r>
            <a:r>
              <a:rPr lang="en-US" dirty="0"/>
              <a:t> </a:t>
            </a:r>
            <a:r>
              <a:rPr lang="en-US" dirty="0" err="1" smtClean="0"/>
              <a:t>Rajvanshi</a:t>
            </a:r>
            <a:r>
              <a:rPr lang="en-US" dirty="0" smtClean="0"/>
              <a:t>	&lt;</a:t>
            </a:r>
            <a:r>
              <a:rPr lang="en-US" dirty="0"/>
              <a:t>SJSU ID: </a:t>
            </a:r>
            <a:r>
              <a:rPr lang="en-US" dirty="0" smtClean="0"/>
              <a:t>009428744&gt;</a:t>
            </a:r>
            <a:endParaRPr lang="en-US" dirty="0"/>
          </a:p>
        </p:txBody>
      </p:sp>
      <p:sp>
        <p:nvSpPr>
          <p:cNvPr id="5" name="TextBox 4"/>
          <p:cNvSpPr txBox="1"/>
          <p:nvPr/>
        </p:nvSpPr>
        <p:spPr>
          <a:xfrm>
            <a:off x="1064822" y="4027892"/>
            <a:ext cx="2501691" cy="923330"/>
          </a:xfrm>
          <a:prstGeom prst="rect">
            <a:avLst/>
          </a:prstGeom>
          <a:noFill/>
        </p:spPr>
        <p:txBody>
          <a:bodyPr wrap="square" rtlCol="0">
            <a:spAutoFit/>
          </a:bodyPr>
          <a:lstStyle/>
          <a:p>
            <a:r>
              <a:rPr lang="en-US" dirty="0">
                <a:solidFill>
                  <a:srgbClr val="FFFFFF"/>
                </a:solidFill>
              </a:rPr>
              <a:t>Guided By:</a:t>
            </a:r>
          </a:p>
          <a:p>
            <a:r>
              <a:rPr lang="en-US" dirty="0">
                <a:solidFill>
                  <a:srgbClr val="FFFFFF"/>
                </a:solidFill>
              </a:rPr>
              <a:t>Prof. </a:t>
            </a:r>
            <a:r>
              <a:rPr lang="en-US" dirty="0" smtClean="0">
                <a:solidFill>
                  <a:srgbClr val="FFFFFF"/>
                </a:solidFill>
              </a:rPr>
              <a:t>Simon Shim</a:t>
            </a:r>
            <a:endParaRPr lang="en-US" dirty="0">
              <a:solidFill>
                <a:srgbClr val="FFFFFF"/>
              </a:solidFill>
            </a:endParaRPr>
          </a:p>
          <a:p>
            <a:endParaRPr lang="en-US" dirty="0"/>
          </a:p>
        </p:txBody>
      </p:sp>
    </p:spTree>
    <p:extLst>
      <p:ext uri="{BB962C8B-B14F-4D97-AF65-F5344CB8AC3E}">
        <p14:creationId xmlns:p14="http://schemas.microsoft.com/office/powerpoint/2010/main" val="162113793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Pre-Processing data</a:t>
            </a:r>
            <a:endParaRPr lang="en-US" dirty="0"/>
          </a:p>
        </p:txBody>
      </p:sp>
      <p:sp>
        <p:nvSpPr>
          <p:cNvPr id="3" name="Content Placeholder 2"/>
          <p:cNvSpPr>
            <a:spLocks noGrp="1"/>
          </p:cNvSpPr>
          <p:nvPr>
            <p:ph sz="quarter" idx="13"/>
          </p:nvPr>
        </p:nvSpPr>
        <p:spPr/>
        <p:txBody>
          <a:bodyPr/>
          <a:lstStyle/>
          <a:p>
            <a:r>
              <a:rPr lang="en-US" sz="2400" dirty="0" smtClean="0"/>
              <a:t>We write a java code to pre process the information of music recommendation data to meaningful data for music recommendation.</a:t>
            </a:r>
          </a:p>
          <a:p>
            <a:r>
              <a:rPr lang="en-US" sz="2400" dirty="0" smtClean="0"/>
              <a:t>Removed all the null from the values.</a:t>
            </a:r>
          </a:p>
          <a:p>
            <a:r>
              <a:rPr lang="en-US" sz="2400" dirty="0" smtClean="0"/>
              <a:t>Created the data into simpler form .</a:t>
            </a:r>
          </a:p>
          <a:p>
            <a:r>
              <a:rPr lang="en-US" sz="2400" dirty="0" smtClean="0"/>
              <a:t>Push that data to the </a:t>
            </a:r>
            <a:r>
              <a:rPr lang="en-US" sz="2400" dirty="0" err="1"/>
              <a:t>M</a:t>
            </a:r>
            <a:r>
              <a:rPr lang="en-US" sz="2400" dirty="0" err="1" smtClean="0"/>
              <a:t>ysql</a:t>
            </a:r>
            <a:r>
              <a:rPr lang="en-US" sz="2400" dirty="0" smtClean="0"/>
              <a:t> database.</a:t>
            </a:r>
          </a:p>
          <a:p>
            <a:endParaRPr lang="en-US" dirty="0"/>
          </a:p>
        </p:txBody>
      </p:sp>
    </p:spTree>
    <p:extLst>
      <p:ext uri="{BB962C8B-B14F-4D97-AF65-F5344CB8AC3E}">
        <p14:creationId xmlns:p14="http://schemas.microsoft.com/office/powerpoint/2010/main" val="2612831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 interaction diagram</a:t>
            </a:r>
            <a:endParaRPr lang="en-US" dirty="0"/>
          </a:p>
        </p:txBody>
      </p:sp>
      <p:pic>
        <p:nvPicPr>
          <p:cNvPr id="6" name="Content Placeholder 5" descr="model2.JPG"/>
          <p:cNvPicPr>
            <a:picLocks noGrp="1" noChangeAspect="1"/>
          </p:cNvPicPr>
          <p:nvPr>
            <p:ph sz="quarter" idx="13"/>
          </p:nvPr>
        </p:nvPicPr>
        <p:blipFill rotWithShape="1">
          <a:blip r:embed="rId2">
            <a:extLst>
              <a:ext uri="{28A0092B-C50C-407E-A947-70E740481C1C}">
                <a14:useLocalDpi xmlns:a14="http://schemas.microsoft.com/office/drawing/2010/main" val="0"/>
              </a:ext>
            </a:extLst>
          </a:blip>
          <a:srcRect l="28385" t="21783" r="27389" b="21793"/>
          <a:stretch/>
        </p:blipFill>
        <p:spPr>
          <a:xfrm>
            <a:off x="833897" y="1787858"/>
            <a:ext cx="6684004" cy="4177014"/>
          </a:xfrm>
        </p:spPr>
      </p:pic>
    </p:spTree>
    <p:extLst>
      <p:ext uri="{BB962C8B-B14F-4D97-AF65-F5344CB8AC3E}">
        <p14:creationId xmlns:p14="http://schemas.microsoft.com/office/powerpoint/2010/main" val="2317963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ScREEN</a:t>
            </a:r>
            <a:r>
              <a:rPr lang="en-US" dirty="0" smtClean="0"/>
              <a:t> Shots: Sign up </a:t>
            </a:r>
            <a:endParaRPr lang="en-US" dirty="0"/>
          </a:p>
        </p:txBody>
      </p:sp>
      <p:pic>
        <p:nvPicPr>
          <p:cNvPr id="4" name="Content Placeholder 3" descr="Screen Shot 2014-12-02 at 11.58.14 PM.png"/>
          <p:cNvPicPr>
            <a:picLocks noGrp="1" noChangeAspect="1"/>
          </p:cNvPicPr>
          <p:nvPr>
            <p:ph sz="quarter" idx="13"/>
          </p:nvPr>
        </p:nvPicPr>
        <p:blipFill>
          <a:blip r:embed="rId2">
            <a:extLst>
              <a:ext uri="{28A0092B-C50C-407E-A947-70E740481C1C}">
                <a14:useLocalDpi xmlns:a14="http://schemas.microsoft.com/office/drawing/2010/main" val="0"/>
              </a:ext>
            </a:extLst>
          </a:blip>
          <a:srcRect t="-9704" b="-9704"/>
          <a:stretch>
            <a:fillRect/>
          </a:stretch>
        </p:blipFill>
        <p:spPr>
          <a:xfrm>
            <a:off x="609600" y="1600200"/>
            <a:ext cx="7348538" cy="4114800"/>
          </a:xfrm>
        </p:spPr>
      </p:pic>
    </p:spTree>
    <p:extLst>
      <p:ext uri="{BB962C8B-B14F-4D97-AF65-F5344CB8AC3E}">
        <p14:creationId xmlns:p14="http://schemas.microsoft.com/office/powerpoint/2010/main" val="2574159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ScreenShot:INDEX</a:t>
            </a:r>
            <a:r>
              <a:rPr lang="en-US" dirty="0" smtClean="0"/>
              <a:t> Page</a:t>
            </a:r>
            <a:endParaRPr lang="en-US" dirty="0"/>
          </a:p>
        </p:txBody>
      </p:sp>
      <p:pic>
        <p:nvPicPr>
          <p:cNvPr id="4" name="Content Placeholder 3" descr="Screen Shot 2014-12-02 at 11.57.55 PM.png"/>
          <p:cNvPicPr>
            <a:picLocks noGrp="1" noChangeAspect="1"/>
          </p:cNvPicPr>
          <p:nvPr>
            <p:ph sz="quarter" idx="13"/>
          </p:nvPr>
        </p:nvPicPr>
        <p:blipFill>
          <a:blip r:embed="rId2">
            <a:extLst>
              <a:ext uri="{28A0092B-C50C-407E-A947-70E740481C1C}">
                <a14:useLocalDpi xmlns:a14="http://schemas.microsoft.com/office/drawing/2010/main" val="0"/>
              </a:ext>
            </a:extLst>
          </a:blip>
          <a:srcRect t="2536" b="2536"/>
          <a:stretch>
            <a:fillRect/>
          </a:stretch>
        </p:blipFill>
        <p:spPr/>
      </p:pic>
    </p:spTree>
    <p:extLst>
      <p:ext uri="{BB962C8B-B14F-4D97-AF65-F5344CB8AC3E}">
        <p14:creationId xmlns:p14="http://schemas.microsoft.com/office/powerpoint/2010/main" val="4560635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ScreenShot:Search</a:t>
            </a:r>
            <a:r>
              <a:rPr lang="en-US" dirty="0" smtClean="0"/>
              <a:t> </a:t>
            </a:r>
            <a:r>
              <a:rPr lang="en-US" dirty="0" err="1" smtClean="0"/>
              <a:t>ALBum</a:t>
            </a:r>
            <a:endParaRPr lang="en-US" dirty="0"/>
          </a:p>
        </p:txBody>
      </p:sp>
      <p:pic>
        <p:nvPicPr>
          <p:cNvPr id="6" name="Content Placeholder 5" descr="Screen Shot 2014-12-03 at 12.04.50 AM.png"/>
          <p:cNvPicPr>
            <a:picLocks noGrp="1" noChangeAspect="1"/>
          </p:cNvPicPr>
          <p:nvPr>
            <p:ph sz="quarter" idx="13"/>
          </p:nvPr>
        </p:nvPicPr>
        <p:blipFill>
          <a:blip r:embed="rId2">
            <a:extLst>
              <a:ext uri="{28A0092B-C50C-407E-A947-70E740481C1C}">
                <a14:useLocalDpi xmlns:a14="http://schemas.microsoft.com/office/drawing/2010/main" val="0"/>
              </a:ext>
            </a:extLst>
          </a:blip>
          <a:srcRect l="3072" r="3072"/>
          <a:stretch>
            <a:fillRect/>
          </a:stretch>
        </p:blipFill>
        <p:spPr/>
      </p:pic>
    </p:spTree>
    <p:extLst>
      <p:ext uri="{BB962C8B-B14F-4D97-AF65-F5344CB8AC3E}">
        <p14:creationId xmlns:p14="http://schemas.microsoft.com/office/powerpoint/2010/main" val="36018174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ScreenShot:Artist</a:t>
            </a:r>
            <a:r>
              <a:rPr lang="en-US" dirty="0" smtClean="0"/>
              <a:t> Search</a:t>
            </a:r>
            <a:endParaRPr lang="en-US" dirty="0"/>
          </a:p>
        </p:txBody>
      </p:sp>
      <p:pic>
        <p:nvPicPr>
          <p:cNvPr id="4" name="Content Placeholder 3" descr="Screen Shot 2014-12-02 at 11.58.45 PM.png"/>
          <p:cNvPicPr>
            <a:picLocks noGrp="1" noChangeAspect="1"/>
          </p:cNvPicPr>
          <p:nvPr>
            <p:ph sz="quarter" idx="13"/>
          </p:nvPr>
        </p:nvPicPr>
        <p:blipFill>
          <a:blip r:embed="rId2">
            <a:extLst>
              <a:ext uri="{28A0092B-C50C-407E-A947-70E740481C1C}">
                <a14:useLocalDpi xmlns:a14="http://schemas.microsoft.com/office/drawing/2010/main" val="0"/>
              </a:ext>
            </a:extLst>
          </a:blip>
          <a:srcRect l="2644" r="2644"/>
          <a:stretch>
            <a:fillRect/>
          </a:stretch>
        </p:blipFill>
        <p:spPr/>
      </p:pic>
    </p:spTree>
    <p:extLst>
      <p:ext uri="{BB962C8B-B14F-4D97-AF65-F5344CB8AC3E}">
        <p14:creationId xmlns:p14="http://schemas.microsoft.com/office/powerpoint/2010/main" val="11632776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Screenshots:artist</a:t>
            </a:r>
            <a:r>
              <a:rPr lang="en-US" dirty="0" smtClean="0"/>
              <a:t> search result</a:t>
            </a:r>
            <a:endParaRPr lang="en-US" dirty="0"/>
          </a:p>
        </p:txBody>
      </p:sp>
      <p:pic>
        <p:nvPicPr>
          <p:cNvPr id="6" name="Content Placeholder 5" descr="Screen Shot 2014-12-02 at 11.58.59 PM.png"/>
          <p:cNvPicPr>
            <a:picLocks noGrp="1" noChangeAspect="1"/>
          </p:cNvPicPr>
          <p:nvPr>
            <p:ph sz="quarter" idx="13"/>
          </p:nvPr>
        </p:nvPicPr>
        <p:blipFill>
          <a:blip r:embed="rId2">
            <a:extLst>
              <a:ext uri="{28A0092B-C50C-407E-A947-70E740481C1C}">
                <a14:useLocalDpi xmlns:a14="http://schemas.microsoft.com/office/drawing/2010/main" val="0"/>
              </a:ext>
            </a:extLst>
          </a:blip>
          <a:srcRect t="228" b="228"/>
          <a:stretch>
            <a:fillRect/>
          </a:stretch>
        </p:blipFill>
        <p:spPr/>
      </p:pic>
    </p:spTree>
    <p:extLst>
      <p:ext uri="{BB962C8B-B14F-4D97-AF65-F5344CB8AC3E}">
        <p14:creationId xmlns:p14="http://schemas.microsoft.com/office/powerpoint/2010/main" val="19428196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Screenshot:genre</a:t>
            </a:r>
            <a:r>
              <a:rPr lang="en-US" dirty="0" smtClean="0"/>
              <a:t> Search</a:t>
            </a:r>
            <a:endParaRPr lang="en-US" dirty="0"/>
          </a:p>
        </p:txBody>
      </p:sp>
      <p:pic>
        <p:nvPicPr>
          <p:cNvPr id="4" name="Content Placeholder 3" descr="Screen Shot 2014-12-03 at 12.10.20 AM.png"/>
          <p:cNvPicPr>
            <a:picLocks noGrp="1" noChangeAspect="1"/>
          </p:cNvPicPr>
          <p:nvPr>
            <p:ph sz="quarter" idx="13"/>
          </p:nvPr>
        </p:nvPicPr>
        <p:blipFill>
          <a:blip r:embed="rId2">
            <a:extLst>
              <a:ext uri="{28A0092B-C50C-407E-A947-70E740481C1C}">
                <a14:useLocalDpi xmlns:a14="http://schemas.microsoft.com/office/drawing/2010/main" val="0"/>
              </a:ext>
            </a:extLst>
          </a:blip>
          <a:srcRect l="523" r="523"/>
          <a:stretch>
            <a:fillRect/>
          </a:stretch>
        </p:blipFill>
        <p:spPr/>
      </p:pic>
    </p:spTree>
    <p:extLst>
      <p:ext uri="{BB962C8B-B14F-4D97-AF65-F5344CB8AC3E}">
        <p14:creationId xmlns:p14="http://schemas.microsoft.com/office/powerpoint/2010/main" val="35172152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Screenshot:genre</a:t>
            </a:r>
            <a:r>
              <a:rPr lang="en-US" dirty="0"/>
              <a:t> Search</a:t>
            </a:r>
          </a:p>
        </p:txBody>
      </p:sp>
      <p:pic>
        <p:nvPicPr>
          <p:cNvPr id="4" name="Content Placeholder 3" descr="Screen Shot 2014-12-03 at 12.11.30 AM.png"/>
          <p:cNvPicPr>
            <a:picLocks noGrp="1" noChangeAspect="1"/>
          </p:cNvPicPr>
          <p:nvPr>
            <p:ph sz="quarter" idx="13"/>
          </p:nvPr>
        </p:nvPicPr>
        <p:blipFill>
          <a:blip r:embed="rId2">
            <a:extLst>
              <a:ext uri="{28A0092B-C50C-407E-A947-70E740481C1C}">
                <a14:useLocalDpi xmlns:a14="http://schemas.microsoft.com/office/drawing/2010/main" val="0"/>
              </a:ext>
            </a:extLst>
          </a:blip>
          <a:srcRect l="834" r="834"/>
          <a:stretch>
            <a:fillRect/>
          </a:stretch>
        </p:blipFill>
        <p:spPr/>
      </p:pic>
    </p:spTree>
    <p:extLst>
      <p:ext uri="{BB962C8B-B14F-4D97-AF65-F5344CB8AC3E}">
        <p14:creationId xmlns:p14="http://schemas.microsoft.com/office/powerpoint/2010/main" val="2781252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ScreenShot:Adding</a:t>
            </a:r>
            <a:r>
              <a:rPr lang="en-US" dirty="0" smtClean="0"/>
              <a:t> song</a:t>
            </a:r>
            <a:endParaRPr lang="en-US" dirty="0"/>
          </a:p>
        </p:txBody>
      </p:sp>
      <p:pic>
        <p:nvPicPr>
          <p:cNvPr id="4" name="Content Placeholder 3" descr="Screen Shot 2014-12-02 at 11.59.45 PM.png"/>
          <p:cNvPicPr>
            <a:picLocks noGrp="1" noChangeAspect="1"/>
          </p:cNvPicPr>
          <p:nvPr>
            <p:ph sz="quarter" idx="13"/>
          </p:nvPr>
        </p:nvPicPr>
        <p:blipFill>
          <a:blip r:embed="rId2">
            <a:extLst>
              <a:ext uri="{28A0092B-C50C-407E-A947-70E740481C1C}">
                <a14:useLocalDpi xmlns:a14="http://schemas.microsoft.com/office/drawing/2010/main" val="0"/>
              </a:ext>
            </a:extLst>
          </a:blip>
          <a:srcRect l="4684" r="4684"/>
          <a:stretch>
            <a:fillRect/>
          </a:stretch>
        </p:blipFill>
        <p:spPr/>
      </p:pic>
    </p:spTree>
    <p:extLst>
      <p:ext uri="{BB962C8B-B14F-4D97-AF65-F5344CB8AC3E}">
        <p14:creationId xmlns:p14="http://schemas.microsoft.com/office/powerpoint/2010/main" val="2823134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sz="quarter" idx="13"/>
          </p:nvPr>
        </p:nvSpPr>
        <p:spPr/>
        <p:txBody>
          <a:bodyPr/>
          <a:lstStyle/>
          <a:p>
            <a:pPr marL="0" indent="0">
              <a:buNone/>
            </a:pPr>
            <a:r>
              <a:rPr lang="en-US" dirty="0" smtClean="0"/>
              <a:t>Goal</a:t>
            </a:r>
          </a:p>
          <a:p>
            <a:pPr marL="0" indent="0">
              <a:buNone/>
            </a:pPr>
            <a:r>
              <a:rPr lang="en-US" dirty="0" smtClean="0"/>
              <a:t>Objectives</a:t>
            </a:r>
          </a:p>
          <a:p>
            <a:pPr marL="0" indent="0">
              <a:buNone/>
            </a:pPr>
            <a:r>
              <a:rPr lang="en-US" dirty="0" smtClean="0"/>
              <a:t>Data Set</a:t>
            </a:r>
          </a:p>
          <a:p>
            <a:pPr marL="0" indent="0">
              <a:buNone/>
            </a:pPr>
            <a:r>
              <a:rPr lang="en-US" dirty="0" smtClean="0"/>
              <a:t>Architecture</a:t>
            </a:r>
          </a:p>
          <a:p>
            <a:pPr marL="0" indent="0">
              <a:buNone/>
            </a:pPr>
            <a:r>
              <a:rPr lang="en-US" dirty="0" smtClean="0"/>
              <a:t>Tools </a:t>
            </a:r>
          </a:p>
          <a:p>
            <a:pPr marL="0" indent="0">
              <a:buNone/>
            </a:pPr>
            <a:r>
              <a:rPr lang="en-US" dirty="0" smtClean="0"/>
              <a:t>Flow</a:t>
            </a:r>
          </a:p>
          <a:p>
            <a:pPr marL="0" indent="0">
              <a:buNone/>
            </a:pPr>
            <a:r>
              <a:rPr lang="en-US" smtClean="0"/>
              <a:t>Screen Shots</a:t>
            </a:r>
            <a:endParaRPr lang="en-US" dirty="0" smtClean="0"/>
          </a:p>
          <a:p>
            <a:pPr marL="0" indent="0">
              <a:buNone/>
            </a:pPr>
            <a:r>
              <a:rPr lang="en-US" dirty="0" smtClean="0"/>
              <a:t>Future Enhancements</a:t>
            </a:r>
          </a:p>
          <a:p>
            <a:pPr marL="0" indent="0">
              <a:buNone/>
            </a:pPr>
            <a:r>
              <a:rPr lang="en-US" dirty="0" smtClean="0"/>
              <a:t>Conclusion</a:t>
            </a:r>
          </a:p>
          <a:p>
            <a:pPr marL="0" indent="0">
              <a:buNone/>
            </a:pPr>
            <a:endParaRPr lang="en-US" dirty="0" smtClean="0"/>
          </a:p>
          <a:p>
            <a:pPr marL="0" indent="0">
              <a:buNone/>
            </a:pPr>
            <a:endParaRPr lang="en-US" dirty="0" smtClean="0"/>
          </a:p>
        </p:txBody>
      </p:sp>
    </p:spTree>
    <p:extLst>
      <p:ext uri="{BB962C8B-B14F-4D97-AF65-F5344CB8AC3E}">
        <p14:creationId xmlns:p14="http://schemas.microsoft.com/office/powerpoint/2010/main" val="312116836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enhancements</a:t>
            </a:r>
            <a:endParaRPr lang="en-US" dirty="0"/>
          </a:p>
        </p:txBody>
      </p:sp>
      <p:sp>
        <p:nvSpPr>
          <p:cNvPr id="3" name="Content Placeholder 2"/>
          <p:cNvSpPr>
            <a:spLocks noGrp="1"/>
          </p:cNvSpPr>
          <p:nvPr>
            <p:ph sz="quarter" idx="13"/>
          </p:nvPr>
        </p:nvSpPr>
        <p:spPr/>
        <p:txBody>
          <a:bodyPr/>
          <a:lstStyle/>
          <a:p>
            <a:pPr lvl="0"/>
            <a:r>
              <a:rPr lang="en-US" sz="2400" dirty="0"/>
              <a:t>Music recommendation application can be developed on different environments. </a:t>
            </a:r>
          </a:p>
          <a:p>
            <a:pPr lvl="0"/>
            <a:r>
              <a:rPr lang="en-US" sz="2400" dirty="0"/>
              <a:t>We can add more number of data sets and performance metrics and get more accurate results. </a:t>
            </a:r>
          </a:p>
          <a:p>
            <a:pPr lvl="0"/>
            <a:r>
              <a:rPr lang="en-US" sz="2400" dirty="0" smtClean="0"/>
              <a:t>The application can be scaled to </a:t>
            </a:r>
            <a:r>
              <a:rPr lang="en-US" sz="2400" dirty="0"/>
              <a:t>more number of hosts and for each host using quad core we can maximize number of threads that are collecting data from database. </a:t>
            </a:r>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892980"/>
          </a:xfrm>
        </p:spPr>
        <p:txBody>
          <a:bodyPr/>
          <a:lstStyle/>
          <a:p>
            <a:r>
              <a:rPr lang="en-US" dirty="0" smtClean="0"/>
              <a:t>Conclusion</a:t>
            </a:r>
            <a:endParaRPr lang="en-US" dirty="0"/>
          </a:p>
        </p:txBody>
      </p:sp>
      <p:sp>
        <p:nvSpPr>
          <p:cNvPr id="3" name="Content Placeholder 2"/>
          <p:cNvSpPr>
            <a:spLocks noGrp="1"/>
          </p:cNvSpPr>
          <p:nvPr>
            <p:ph sz="quarter" idx="13"/>
          </p:nvPr>
        </p:nvSpPr>
        <p:spPr/>
        <p:txBody>
          <a:bodyPr/>
          <a:lstStyle/>
          <a:p>
            <a:pPr marL="0" indent="0">
              <a:buNone/>
            </a:pPr>
            <a:r>
              <a:rPr lang="en-US" b="1" dirty="0" smtClean="0"/>
              <a:t>Lesson </a:t>
            </a:r>
            <a:r>
              <a:rPr lang="en-US" b="1" dirty="0" smtClean="0"/>
              <a:t>learnt</a:t>
            </a:r>
          </a:p>
          <a:p>
            <a:pPr algn="just"/>
            <a:r>
              <a:rPr lang="en-US" dirty="0" smtClean="0"/>
              <a:t>Experience of system development with huge amount of data.</a:t>
            </a:r>
          </a:p>
          <a:p>
            <a:pPr algn="just"/>
            <a:r>
              <a:rPr lang="en-US" dirty="0" smtClean="0"/>
              <a:t>Got good exposure to major AWS services and integration.</a:t>
            </a:r>
          </a:p>
          <a:p>
            <a:pPr algn="just"/>
            <a:r>
              <a:rPr lang="en-US" dirty="0" smtClean="0"/>
              <a:t>Effective selection and use of RDS.</a:t>
            </a:r>
          </a:p>
          <a:p>
            <a:pPr marL="0" indent="0">
              <a:buNone/>
            </a:pPr>
            <a:endParaRPr lang="en-US" b="1" dirty="0" smtClean="0"/>
          </a:p>
          <a:p>
            <a:pPr marL="0" indent="0">
              <a:buNone/>
            </a:pPr>
            <a:r>
              <a:rPr lang="en-US" b="1" dirty="0" smtClean="0"/>
              <a:t>Difficulties </a:t>
            </a:r>
            <a:r>
              <a:rPr lang="en-US" b="1" dirty="0" smtClean="0"/>
              <a:t>faced:</a:t>
            </a:r>
          </a:p>
          <a:p>
            <a:pPr algn="just"/>
            <a:r>
              <a:rPr lang="en-US" dirty="0" smtClean="0"/>
              <a:t>Data Analysis: Size of the data was huge. More than 5GB data</a:t>
            </a:r>
          </a:p>
          <a:p>
            <a:pPr algn="just"/>
            <a:r>
              <a:rPr lang="en-US" dirty="0" smtClean="0"/>
              <a:t>Data transfer from </a:t>
            </a:r>
            <a:r>
              <a:rPr lang="en-US" dirty="0" smtClean="0"/>
              <a:t>Mahout </a:t>
            </a:r>
            <a:r>
              <a:rPr lang="en-US" dirty="0" smtClean="0"/>
              <a:t>to RDS.</a:t>
            </a:r>
          </a:p>
          <a:p>
            <a:pPr algn="just"/>
            <a:endParaRPr lang="en-US" dirty="0" smtClean="0"/>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09600" y="274638"/>
            <a:ext cx="7924800" cy="892980"/>
          </a:xfrm>
        </p:spPr>
        <p:txBody>
          <a:bodyPr/>
          <a:lstStyle/>
          <a:p>
            <a:r>
              <a:rPr lang="en-US" dirty="0" smtClean="0"/>
              <a:t>REFERENCES</a:t>
            </a:r>
            <a:endParaRPr lang="en-US" dirty="0"/>
          </a:p>
        </p:txBody>
      </p:sp>
      <p:sp>
        <p:nvSpPr>
          <p:cNvPr id="5" name="Content Placeholder 2"/>
          <p:cNvSpPr>
            <a:spLocks noGrp="1"/>
          </p:cNvSpPr>
          <p:nvPr>
            <p:ph sz="quarter" idx="13"/>
          </p:nvPr>
        </p:nvSpPr>
        <p:spPr>
          <a:xfrm>
            <a:off x="609600" y="1600200"/>
            <a:ext cx="7924800" cy="4114800"/>
          </a:xfrm>
        </p:spPr>
        <p:txBody>
          <a:bodyPr/>
          <a:lstStyle/>
          <a:p>
            <a:pPr algn="just"/>
            <a:endParaRPr lang="en-US" sz="1800" dirty="0" smtClean="0"/>
          </a:p>
          <a:p>
            <a:pPr algn="just"/>
            <a:r>
              <a:rPr lang="en-US" sz="1800" dirty="0" smtClean="0"/>
              <a:t>Data Set: http</a:t>
            </a:r>
            <a:r>
              <a:rPr lang="en-US" sz="1800" dirty="0"/>
              <a:t>://</a:t>
            </a:r>
            <a:r>
              <a:rPr lang="en-US" sz="1800" dirty="0" smtClean="0"/>
              <a:t>webscope.sandbox.yahoo.com/catalog.php?datatype=c</a:t>
            </a:r>
          </a:p>
          <a:p>
            <a:pPr algn="just"/>
            <a:r>
              <a:rPr lang="en-US" dirty="0"/>
              <a:t>Apache Mahout: http://mahout.apache.org</a:t>
            </a:r>
            <a:r>
              <a:rPr lang="en-US" dirty="0" smtClean="0"/>
              <a:t>/</a:t>
            </a:r>
          </a:p>
          <a:p>
            <a:pPr algn="just"/>
            <a:r>
              <a:rPr lang="en-US" dirty="0"/>
              <a:t>Apache Hadoop: http://hadoop.apache.org</a:t>
            </a:r>
            <a:r>
              <a:rPr lang="en-US" dirty="0" smtClean="0"/>
              <a:t>/</a:t>
            </a:r>
          </a:p>
          <a:p>
            <a:pPr algn="just"/>
            <a:r>
              <a:rPr lang="en-US" dirty="0"/>
              <a:t>Grails docs: https://</a:t>
            </a:r>
            <a:r>
              <a:rPr lang="en-US" dirty="0" smtClean="0"/>
              <a:t>grails.org/Documentation</a:t>
            </a:r>
          </a:p>
          <a:p>
            <a:pPr algn="just"/>
            <a:r>
              <a:rPr lang="en-US" dirty="0"/>
              <a:t>AWS docs: http://aws.amazon.com/documentation</a:t>
            </a:r>
            <a:r>
              <a:rPr lang="en-US" dirty="0" smtClean="0"/>
              <a:t>/</a:t>
            </a:r>
          </a:p>
          <a:p>
            <a:pPr algn="just"/>
            <a:r>
              <a:rPr lang="en-US" dirty="0" smtClean="0"/>
              <a:t>Mahout in Action</a:t>
            </a:r>
          </a:p>
          <a:p>
            <a:pPr algn="just"/>
            <a:endParaRPr lang="en-US" dirty="0"/>
          </a:p>
          <a:p>
            <a:pPr algn="just"/>
            <a:endParaRPr lang="en-US" dirty="0" smtClean="0"/>
          </a:p>
        </p:txBody>
      </p:sp>
      <p:pic>
        <p:nvPicPr>
          <p:cNvPr id="7" name="Picture 6"/>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366047" y="3657600"/>
            <a:ext cx="1724168" cy="2165234"/>
          </a:xfrm>
          <a:prstGeom prst="rect">
            <a:avLst/>
          </a:prstGeom>
        </p:spPr>
      </p:pic>
      <p:pic>
        <p:nvPicPr>
          <p:cNvPr id="1026" name="Picture 2" descr="https://deltacloud.apache.org/assets/img/as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8399" y="4910163"/>
            <a:ext cx="2375141" cy="912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96476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45"/>
          <p:cNvSpPr/>
          <p:nvPr/>
        </p:nvSpPr>
        <p:spPr>
          <a:xfrm>
            <a:off x="1385979" y="533400"/>
            <a:ext cx="6477000" cy="5790648"/>
          </a:xfrm>
          <a:prstGeom prst="rect">
            <a:avLst/>
          </a:prstGeom>
          <a:blipFill>
            <a:blip r:embed="rId2" cstate="print"/>
            <a:stretch>
              <a:fillRect/>
            </a:stretch>
          </a:blipFill>
          <a:ln>
            <a:noFill/>
          </a:ln>
        </p:spPr>
      </p:sp>
      <p:sp>
        <p:nvSpPr>
          <p:cNvPr id="3" name="TextBox 2"/>
          <p:cNvSpPr txBox="1"/>
          <p:nvPr/>
        </p:nvSpPr>
        <p:spPr>
          <a:xfrm>
            <a:off x="5029200" y="2514600"/>
            <a:ext cx="3429000" cy="1754326"/>
          </a:xfrm>
          <a:prstGeom prst="rect">
            <a:avLst/>
          </a:prstGeom>
          <a:noFill/>
        </p:spPr>
        <p:txBody>
          <a:bodyPr wrap="square" rtlCol="0">
            <a:spAutoFit/>
          </a:bodyPr>
          <a:lstStyle/>
          <a:p>
            <a:pPr algn="ctr"/>
            <a:r>
              <a:rPr lang="en-US" sz="5400" dirty="0" smtClean="0"/>
              <a:t>THANK YOU!!!</a:t>
            </a:r>
            <a:endParaRPr lang="en-US" sz="5400" dirty="0"/>
          </a:p>
        </p:txBody>
      </p:sp>
      <p:sp>
        <p:nvSpPr>
          <p:cNvPr id="4" name="TextBox 3"/>
          <p:cNvSpPr txBox="1"/>
          <p:nvPr/>
        </p:nvSpPr>
        <p:spPr>
          <a:xfrm>
            <a:off x="5747474" y="2196578"/>
            <a:ext cx="2115505" cy="2123658"/>
          </a:xfrm>
          <a:prstGeom prst="rect">
            <a:avLst/>
          </a:prstGeom>
          <a:noFill/>
        </p:spPr>
        <p:txBody>
          <a:bodyPr wrap="square" rtlCol="0">
            <a:spAutoFit/>
          </a:bodyPr>
          <a:lstStyle/>
          <a:p>
            <a:r>
              <a:rPr lang="en-US" sz="4400" b="1" dirty="0">
                <a:solidFill>
                  <a:schemeClr val="bg1"/>
                </a:solidFill>
              </a:rPr>
              <a:t>THANK YOU!!!</a:t>
            </a:r>
          </a:p>
          <a:p>
            <a:endParaRPr lang="en-US" sz="4400" b="1" dirty="0">
              <a:solidFill>
                <a:schemeClr val="bg1"/>
              </a:solidFill>
            </a:endParaRPr>
          </a:p>
        </p:txBody>
      </p:sp>
    </p:spTree>
    <p:extLst>
      <p:ext uri="{BB962C8B-B14F-4D97-AF65-F5344CB8AC3E}">
        <p14:creationId xmlns:p14="http://schemas.microsoft.com/office/powerpoint/2010/main" val="72573119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sz="quarter" idx="13"/>
          </p:nvPr>
        </p:nvSpPr>
        <p:spPr>
          <a:xfrm>
            <a:off x="609600" y="1600200"/>
            <a:ext cx="8206854" cy="4114800"/>
          </a:xfrm>
        </p:spPr>
        <p:txBody>
          <a:bodyPr/>
          <a:lstStyle/>
          <a:p>
            <a:pPr algn="ctr">
              <a:buNone/>
            </a:pPr>
            <a:endParaRPr lang="en-US" sz="3200" dirty="0" smtClean="0"/>
          </a:p>
          <a:p>
            <a:pPr algn="ctr">
              <a:buNone/>
            </a:pPr>
            <a:endParaRPr lang="en-US" sz="3200" dirty="0" smtClean="0"/>
          </a:p>
          <a:p>
            <a:pPr algn="ctr">
              <a:buNone/>
            </a:pPr>
            <a:r>
              <a:rPr lang="en-US" sz="3200" dirty="0" smtClean="0"/>
              <a:t>Provide recommendations regarding Music, based on user inputs in Yahoo Web Scope C15 data set.</a:t>
            </a:r>
            <a:endParaRPr lang="en-US" sz="3200" dirty="0"/>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sz="quarter" idx="13"/>
          </p:nvPr>
        </p:nvSpPr>
        <p:spPr/>
        <p:txBody>
          <a:bodyPr>
            <a:normAutofit/>
          </a:bodyPr>
          <a:lstStyle/>
          <a:p>
            <a:pPr algn="just"/>
            <a:r>
              <a:rPr lang="en-US" sz="2800" dirty="0" smtClean="0"/>
              <a:t>Analyze the Yahoo Web Scope C15 data set, to recommend the music </a:t>
            </a:r>
            <a:r>
              <a:rPr lang="en-US" sz="2800" dirty="0" smtClean="0"/>
              <a:t>to </a:t>
            </a:r>
            <a:r>
              <a:rPr lang="en-US" sz="2800" dirty="0" smtClean="0"/>
              <a:t>users.</a:t>
            </a:r>
          </a:p>
          <a:p>
            <a:pPr algn="just"/>
            <a:r>
              <a:rPr lang="en-US" sz="2800" dirty="0" smtClean="0"/>
              <a:t>Recommend its users upon its previous selection and recommend the song what he/she may </a:t>
            </a:r>
            <a:r>
              <a:rPr lang="en-US" sz="2800" dirty="0" smtClean="0"/>
              <a:t>listen.</a:t>
            </a:r>
            <a:endParaRPr lang="en-US" sz="2800" dirty="0" smtClean="0"/>
          </a:p>
          <a:p>
            <a:pPr marL="0" indent="0">
              <a:buNone/>
            </a:pPr>
            <a:endParaRPr lang="en-US" sz="2800" dirty="0"/>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418" y="247386"/>
            <a:ext cx="7924800" cy="585125"/>
          </a:xfrm>
        </p:spPr>
        <p:txBody>
          <a:bodyPr/>
          <a:lstStyle/>
          <a:p>
            <a:r>
              <a:rPr lang="en-US" dirty="0" smtClean="0"/>
              <a:t>architecture</a:t>
            </a:r>
            <a:endParaRPr lang="en-US" dirty="0"/>
          </a:p>
        </p:txBody>
      </p:sp>
      <p:pic>
        <p:nvPicPr>
          <p:cNvPr id="3" name="Picture 2"/>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5832360" y="2011283"/>
            <a:ext cx="2947336" cy="2250040"/>
          </a:xfrm>
          <a:prstGeom prst="rect">
            <a:avLst/>
          </a:prstGeom>
        </p:spPr>
      </p:pic>
      <p:pic>
        <p:nvPicPr>
          <p:cNvPr id="4" name="Picture 3"/>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525754" y="820117"/>
            <a:ext cx="1595835" cy="444569"/>
          </a:xfrm>
          <a:prstGeom prst="rect">
            <a:avLst/>
          </a:prstGeom>
        </p:spPr>
      </p:pic>
      <p:pic>
        <p:nvPicPr>
          <p:cNvPr id="5" name="Picture 4"/>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500418" y="2820413"/>
            <a:ext cx="2797791" cy="1238366"/>
          </a:xfrm>
          <a:prstGeom prst="rect">
            <a:avLst/>
          </a:prstGeom>
        </p:spPr>
      </p:pic>
      <p:pic>
        <p:nvPicPr>
          <p:cNvPr id="6" name="Picture 5"/>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4212182" y="2380982"/>
            <a:ext cx="1021352" cy="1256637"/>
          </a:xfrm>
          <a:prstGeom prst="rect">
            <a:avLst/>
          </a:prstGeom>
        </p:spPr>
      </p:pic>
      <p:pic>
        <p:nvPicPr>
          <p:cNvPr id="7" name="Picture 6"/>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500418" y="2176568"/>
            <a:ext cx="2797791" cy="660978"/>
          </a:xfrm>
          <a:prstGeom prst="rect">
            <a:avLst/>
          </a:prstGeom>
        </p:spPr>
      </p:pic>
      <p:pic>
        <p:nvPicPr>
          <p:cNvPr id="8" name="Picture 7"/>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643642" y="5009963"/>
            <a:ext cx="2511344" cy="1060616"/>
          </a:xfrm>
          <a:prstGeom prst="rect">
            <a:avLst/>
          </a:prstGeom>
        </p:spPr>
      </p:pic>
      <p:sp>
        <p:nvSpPr>
          <p:cNvPr id="12" name="Up Arrow 11"/>
          <p:cNvSpPr/>
          <p:nvPr/>
        </p:nvSpPr>
        <p:spPr>
          <a:xfrm>
            <a:off x="1144494" y="4078641"/>
            <a:ext cx="368879" cy="91146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Up Arrow 12"/>
          <p:cNvSpPr/>
          <p:nvPr/>
        </p:nvSpPr>
        <p:spPr>
          <a:xfrm rot="10800000">
            <a:off x="1973994" y="4088572"/>
            <a:ext cx="368879" cy="91146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Up Arrow 13"/>
          <p:cNvSpPr/>
          <p:nvPr/>
        </p:nvSpPr>
        <p:spPr>
          <a:xfrm rot="5400000">
            <a:off x="3569499" y="2245896"/>
            <a:ext cx="368879" cy="91146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Up Arrow 14"/>
          <p:cNvSpPr/>
          <p:nvPr/>
        </p:nvSpPr>
        <p:spPr>
          <a:xfrm rot="10800000">
            <a:off x="6721421" y="1264686"/>
            <a:ext cx="368879" cy="74659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Up Arrow 15"/>
          <p:cNvSpPr/>
          <p:nvPr/>
        </p:nvSpPr>
        <p:spPr>
          <a:xfrm rot="16200000">
            <a:off x="3569499" y="2821036"/>
            <a:ext cx="368879" cy="91146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p:cNvPicPr>
            <a:picLocks noChangeAspect="1"/>
          </p:cNvPicPr>
          <p:nvPr/>
        </p:nvPicPr>
        <p:blipFill>
          <a:blip r:embed="rId8" cstate="email">
            <a:extLst>
              <a:ext uri="{28A0092B-C50C-407E-A947-70E740481C1C}">
                <a14:useLocalDpi xmlns:a14="http://schemas.microsoft.com/office/drawing/2010/main" val="0"/>
              </a:ext>
            </a:extLst>
          </a:blip>
          <a:stretch>
            <a:fillRect/>
          </a:stretch>
        </p:blipFill>
        <p:spPr>
          <a:xfrm>
            <a:off x="798323" y="1022974"/>
            <a:ext cx="2004579" cy="461230"/>
          </a:xfrm>
          <a:prstGeom prst="rect">
            <a:avLst/>
          </a:prstGeom>
        </p:spPr>
      </p:pic>
      <p:sp>
        <p:nvSpPr>
          <p:cNvPr id="18" name="Up Arrow 17"/>
          <p:cNvSpPr/>
          <p:nvPr/>
        </p:nvSpPr>
        <p:spPr>
          <a:xfrm rot="10800000">
            <a:off x="6986014" y="4261323"/>
            <a:ext cx="368879" cy="77911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Up Arrow 18"/>
          <p:cNvSpPr/>
          <p:nvPr/>
        </p:nvSpPr>
        <p:spPr>
          <a:xfrm rot="10800000">
            <a:off x="1530435" y="1495852"/>
            <a:ext cx="368879" cy="63219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Bent Arrow 20"/>
          <p:cNvSpPr/>
          <p:nvPr/>
        </p:nvSpPr>
        <p:spPr>
          <a:xfrm>
            <a:off x="4722858" y="870943"/>
            <a:ext cx="735437" cy="1473968"/>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2050" name="Picture 2" descr="http://thoughtsoncloud.com/wp-content/uploads/2014/03/What-is-cloud-computing.png"/>
          <p:cNvPicPr>
            <a:picLocks noChangeAspect="1" noChangeArrowheads="1"/>
          </p:cNvPicPr>
          <p:nvPr/>
        </p:nvPicPr>
        <p:blipFill>
          <a:blip r:embed="rId9" cstate="email">
            <a:extLst>
              <a:ext uri="{28A0092B-C50C-407E-A947-70E740481C1C}">
                <a14:useLocalDpi xmlns:a14="http://schemas.microsoft.com/office/drawing/2010/main" val="0"/>
              </a:ext>
            </a:extLst>
          </a:blip>
          <a:srcRect/>
          <a:stretch>
            <a:fillRect/>
          </a:stretch>
        </p:blipFill>
        <p:spPr bwMode="auto">
          <a:xfrm>
            <a:off x="6162501" y="5059153"/>
            <a:ext cx="2015904" cy="1503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466059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Used: Log Likely Hood</a:t>
            </a:r>
            <a:endParaRPr lang="en-US" dirty="0"/>
          </a:p>
        </p:txBody>
      </p:sp>
      <p:sp>
        <p:nvSpPr>
          <p:cNvPr id="3" name="Content Placeholder 2"/>
          <p:cNvSpPr>
            <a:spLocks noGrp="1"/>
          </p:cNvSpPr>
          <p:nvPr>
            <p:ph sz="quarter" idx="13"/>
          </p:nvPr>
        </p:nvSpPr>
        <p:spPr/>
        <p:txBody>
          <a:bodyPr>
            <a:normAutofit lnSpcReduction="10000"/>
          </a:bodyPr>
          <a:lstStyle/>
          <a:p>
            <a:r>
              <a:rPr lang="en-US" dirty="0"/>
              <a:t>Two users are similar when they rate or are associated to many of the same items. However, a certain overlap may or may not be meaningful -- it could be due to chance, or due to the fact that we have similar tastes</a:t>
            </a:r>
            <a:r>
              <a:rPr lang="en-US" dirty="0" smtClean="0"/>
              <a:t>.</a:t>
            </a:r>
          </a:p>
          <a:p>
            <a:r>
              <a:rPr lang="en-US" dirty="0" smtClean="0"/>
              <a:t> </a:t>
            </a:r>
            <a:r>
              <a:rPr lang="en-US" dirty="0"/>
              <a:t>For example if two persons have rated 100 items each, and 50 overlap, they are probably similar. But if they each rate 1000 and overlap in only 50, maybe they are not. </a:t>
            </a:r>
            <a:endParaRPr lang="en-US" dirty="0" smtClean="0"/>
          </a:p>
          <a:p>
            <a:r>
              <a:rPr lang="en-US" dirty="0" smtClean="0"/>
              <a:t>The </a:t>
            </a:r>
            <a:r>
              <a:rPr lang="en-US" dirty="0"/>
              <a:t>log-likelihood metric is just trying to formally quantify how unlikely it is that our overlap is due to chance. The less likely, the more similar they are.  So it is comparing two likelihoods, and just looking at their ratio </a:t>
            </a:r>
            <a:endParaRPr lang="en-US" dirty="0" smtClean="0"/>
          </a:p>
          <a:p>
            <a:r>
              <a:rPr lang="en-US" dirty="0" smtClean="0"/>
              <a:t>Two </a:t>
            </a:r>
            <a:r>
              <a:rPr lang="en-US" dirty="0"/>
              <a:t>users are similar when they rate or are associated to many of the same items. However, a certain overlap may or may not be meaningful -- it could be due to chance, or due to the fact that we have similar tastes. For example if two persons have rated 100 items each, and 50 overlap, they are probably similar. But if they each rate 1000 and overlap in only 50, maybe they are not. The log-likelihood metric is just trying to formally quantify how unlikely it is that our overlap is due to chance. The less likely, the more similar they are.  So it is comparing two likelihoods, and just looking at their ratio </a:t>
            </a:r>
          </a:p>
        </p:txBody>
      </p:sp>
    </p:spTree>
    <p:extLst>
      <p:ext uri="{BB962C8B-B14F-4D97-AF65-F5344CB8AC3E}">
        <p14:creationId xmlns:p14="http://schemas.microsoft.com/office/powerpoint/2010/main" val="725238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&amp; TECHNOLOGIES</a:t>
            </a:r>
            <a:endParaRPr lang="en-US" dirty="0"/>
          </a:p>
        </p:txBody>
      </p:sp>
      <p:sp>
        <p:nvSpPr>
          <p:cNvPr id="3" name="Content Placeholder 2"/>
          <p:cNvSpPr>
            <a:spLocks noGrp="1"/>
          </p:cNvSpPr>
          <p:nvPr>
            <p:ph sz="quarter" idx="13"/>
          </p:nvPr>
        </p:nvSpPr>
        <p:spPr/>
        <p:txBody>
          <a:bodyPr/>
          <a:lstStyle/>
          <a:p>
            <a:pPr>
              <a:buFont typeface="+mj-lt"/>
              <a:buAutoNum type="arabicPeriod"/>
            </a:pPr>
            <a:r>
              <a:rPr lang="en-US" dirty="0" smtClean="0"/>
              <a:t>RESTful Web services</a:t>
            </a:r>
          </a:p>
          <a:p>
            <a:pPr>
              <a:buFont typeface="+mj-lt"/>
              <a:buAutoNum type="arabicPeriod"/>
            </a:pPr>
            <a:r>
              <a:rPr lang="en-US" dirty="0" smtClean="0"/>
              <a:t>Groovy Server Pages</a:t>
            </a:r>
          </a:p>
          <a:p>
            <a:pPr>
              <a:buFont typeface="+mj-lt"/>
              <a:buAutoNum type="arabicPeriod"/>
            </a:pPr>
            <a:r>
              <a:rPr lang="en-US" dirty="0" smtClean="0"/>
              <a:t>AWS RDS</a:t>
            </a:r>
          </a:p>
          <a:p>
            <a:pPr>
              <a:buFont typeface="+mj-lt"/>
              <a:buAutoNum type="arabicPeriod"/>
            </a:pPr>
            <a:r>
              <a:rPr lang="en-US" dirty="0" smtClean="0"/>
              <a:t>AWS EC2</a:t>
            </a:r>
          </a:p>
          <a:p>
            <a:pPr>
              <a:buFont typeface="+mj-lt"/>
              <a:buAutoNum type="arabicPeriod"/>
            </a:pPr>
            <a:r>
              <a:rPr lang="en-US" dirty="0" smtClean="0"/>
              <a:t>Apache Mahout</a:t>
            </a:r>
          </a:p>
          <a:p>
            <a:pPr>
              <a:buFont typeface="+mj-lt"/>
              <a:buAutoNum type="arabicPeriod"/>
            </a:pPr>
            <a:r>
              <a:rPr lang="en-US" dirty="0" smtClean="0"/>
              <a:t>Apache Hadoop</a:t>
            </a:r>
          </a:p>
          <a:p>
            <a:pPr>
              <a:buFont typeface="+mj-lt"/>
              <a:buAutoNum type="arabicPeriod"/>
            </a:pPr>
            <a:r>
              <a:rPr lang="en-US" dirty="0" smtClean="0"/>
              <a:t>Groovy &amp; Grails tool suite</a:t>
            </a:r>
          </a:p>
          <a:p>
            <a:pPr>
              <a:buNone/>
            </a:pPr>
            <a:endParaRPr lang="en-US" dirty="0" smtClean="0"/>
          </a:p>
          <a:p>
            <a:endParaRPr lang="en-US" dirty="0" smtClean="0"/>
          </a:p>
          <a:p>
            <a:endParaRPr lang="en-US" dirty="0" smtClean="0"/>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a:t>
            </a:r>
            <a:endParaRPr lang="en-US" dirty="0"/>
          </a:p>
        </p:txBody>
      </p:sp>
      <p:sp>
        <p:nvSpPr>
          <p:cNvPr id="3" name="Content Placeholder 2"/>
          <p:cNvSpPr>
            <a:spLocks noGrp="1"/>
          </p:cNvSpPr>
          <p:nvPr>
            <p:ph sz="quarter" idx="13"/>
          </p:nvPr>
        </p:nvSpPr>
        <p:spPr/>
        <p:txBody>
          <a:bodyPr>
            <a:normAutofit fontScale="92500" lnSpcReduction="10000"/>
          </a:bodyPr>
          <a:lstStyle/>
          <a:p>
            <a:pPr lvl="0"/>
            <a:r>
              <a:rPr lang="en-US" dirty="0"/>
              <a:t>Application and AWS RDS</a:t>
            </a:r>
          </a:p>
          <a:p>
            <a:pPr marL="0" indent="0">
              <a:buNone/>
            </a:pPr>
            <a:r>
              <a:rPr lang="en-US" dirty="0"/>
              <a:t>REST web service is integrated with RDS instance of MySQL on AWS. This API provides basic functionalities like user Register, login, Profile Management,  search, review recommendations and logout.  </a:t>
            </a:r>
          </a:p>
          <a:p>
            <a:pPr lvl="0"/>
            <a:r>
              <a:rPr lang="en-US" dirty="0"/>
              <a:t>HDFS to Mahout</a:t>
            </a:r>
          </a:p>
          <a:p>
            <a:pPr marL="0" indent="0">
              <a:buNone/>
            </a:pPr>
            <a:r>
              <a:rPr lang="en-US" dirty="0"/>
              <a:t>Data set is stored in HDFS initially. Mahout provides a suite of machine learning libraries designed to be scalable and robust Data will be processed from Mahout to Apache </a:t>
            </a:r>
            <a:r>
              <a:rPr lang="en-US" dirty="0" err="1"/>
              <a:t>Hadoop</a:t>
            </a:r>
            <a:r>
              <a:rPr lang="en-US" dirty="0"/>
              <a:t>. Map reduce functionality is being executed with in </a:t>
            </a:r>
            <a:r>
              <a:rPr lang="en-US" dirty="0" err="1"/>
              <a:t>Hadoop</a:t>
            </a:r>
            <a:r>
              <a:rPr lang="en-US" dirty="0"/>
              <a:t> and the required analysis is obtained from using HDFS.</a:t>
            </a:r>
          </a:p>
          <a:p>
            <a:pPr lvl="0"/>
            <a:r>
              <a:rPr lang="en-US" dirty="0"/>
              <a:t>Groovy to RDS</a:t>
            </a:r>
          </a:p>
          <a:p>
            <a:pPr marL="0" indent="0">
              <a:buNone/>
            </a:pPr>
            <a:r>
              <a:rPr lang="en-US" dirty="0" smtClean="0"/>
              <a:t>Upon </a:t>
            </a:r>
            <a:r>
              <a:rPr lang="en-US" dirty="0"/>
              <a:t>successful data analysis and results are stored back in HDFS from Mahout, an </a:t>
            </a:r>
            <a:r>
              <a:rPr lang="en-US" dirty="0" smtClean="0"/>
              <a:t>efficient </a:t>
            </a:r>
            <a:r>
              <a:rPr lang="en-US" dirty="0"/>
              <a:t>groovy script collects these results and pushes it onto RDS instance on </a:t>
            </a:r>
            <a:r>
              <a:rPr lang="en-US" dirty="0" smtClean="0"/>
              <a:t>AWS</a:t>
            </a:r>
            <a:r>
              <a:rPr lang="en-US" dirty="0"/>
              <a:t>. This is the main functionality of this API that provides and essential module in </a:t>
            </a:r>
            <a:r>
              <a:rPr lang="en-US" dirty="0" smtClean="0"/>
              <a:t>system</a:t>
            </a:r>
            <a:r>
              <a:rPr lang="en-US" dirty="0"/>
              <a:t>. </a:t>
            </a:r>
          </a:p>
          <a:p>
            <a:pPr marL="0" indent="0">
              <a:buNone/>
            </a:pPr>
            <a:r>
              <a:rPr lang="en-US" dirty="0" smtClean="0"/>
              <a:t>       </a:t>
            </a:r>
            <a:endParaRPr lang="en-US" dirty="0"/>
          </a:p>
          <a:p>
            <a:endParaRPr lang="en-US" dirty="0"/>
          </a:p>
          <a:p>
            <a:endParaRPr lang="en-US" b="1" dirty="0"/>
          </a:p>
          <a:p>
            <a:endParaRPr lang="en-US" dirty="0"/>
          </a:p>
          <a:p>
            <a:endParaRPr lang="en-US" dirty="0"/>
          </a:p>
        </p:txBody>
      </p:sp>
    </p:spTree>
    <p:extLst>
      <p:ext uri="{BB962C8B-B14F-4D97-AF65-F5344CB8AC3E}">
        <p14:creationId xmlns:p14="http://schemas.microsoft.com/office/powerpoint/2010/main" val="136640728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N Recommendation</a:t>
            </a:r>
            <a:endParaRPr lang="en-US" dirty="0"/>
          </a:p>
        </p:txBody>
      </p:sp>
      <p:sp>
        <p:nvSpPr>
          <p:cNvPr id="3" name="Content Placeholder 2"/>
          <p:cNvSpPr>
            <a:spLocks noGrp="1"/>
          </p:cNvSpPr>
          <p:nvPr>
            <p:ph sz="quarter" idx="13"/>
          </p:nvPr>
        </p:nvSpPr>
        <p:spPr/>
        <p:txBody>
          <a:bodyPr>
            <a:normAutofit lnSpcReduction="10000"/>
          </a:bodyPr>
          <a:lstStyle/>
          <a:p>
            <a:r>
              <a:rPr lang="en-US" sz="2400" dirty="0" smtClean="0"/>
              <a:t>We have given a </a:t>
            </a:r>
            <a:r>
              <a:rPr lang="en-US" sz="2400" dirty="0" smtClean="0"/>
              <a:t>generic </a:t>
            </a:r>
            <a:r>
              <a:rPr lang="en-US" sz="2400" dirty="0" smtClean="0"/>
              <a:t>top n </a:t>
            </a:r>
            <a:r>
              <a:rPr lang="en-US" sz="2400" dirty="0" smtClean="0"/>
              <a:t>recommendation </a:t>
            </a:r>
            <a:r>
              <a:rPr lang="en-US" sz="2400" dirty="0" smtClean="0"/>
              <a:t>for every user who is new or old based on the all the data set we have.</a:t>
            </a:r>
          </a:p>
          <a:p>
            <a:r>
              <a:rPr lang="en-US" sz="2400" dirty="0" smtClean="0"/>
              <a:t>We have </a:t>
            </a:r>
            <a:r>
              <a:rPr lang="en-US" sz="2400" dirty="0" smtClean="0"/>
              <a:t>calculated </a:t>
            </a:r>
            <a:r>
              <a:rPr lang="en-US" sz="2400" dirty="0" smtClean="0"/>
              <a:t>the top recommendation by following sub categories:</a:t>
            </a:r>
          </a:p>
          <a:p>
            <a:pPr>
              <a:buFont typeface="+mj-lt"/>
              <a:buAutoNum type="arabicPeriod"/>
            </a:pPr>
            <a:r>
              <a:rPr lang="en-US" sz="2400" dirty="0" smtClean="0"/>
              <a:t>By Artist</a:t>
            </a:r>
          </a:p>
          <a:p>
            <a:pPr>
              <a:buFont typeface="+mj-lt"/>
              <a:buAutoNum type="arabicPeriod"/>
            </a:pPr>
            <a:r>
              <a:rPr lang="en-US" sz="2400" dirty="0" smtClean="0"/>
              <a:t>By Album</a:t>
            </a:r>
          </a:p>
          <a:p>
            <a:pPr>
              <a:buFont typeface="+mj-lt"/>
              <a:buAutoNum type="arabicPeriod"/>
            </a:pPr>
            <a:r>
              <a:rPr lang="en-US" sz="2400" dirty="0" smtClean="0"/>
              <a:t>By Genre</a:t>
            </a:r>
          </a:p>
          <a:p>
            <a:pPr>
              <a:buFont typeface="+mj-lt"/>
              <a:buAutoNum type="arabicPeriod"/>
            </a:pPr>
            <a:r>
              <a:rPr lang="en-US" sz="2400" dirty="0" smtClean="0"/>
              <a:t>By Track</a:t>
            </a:r>
          </a:p>
          <a:p>
            <a:pPr marL="0" indent="0">
              <a:buNone/>
            </a:pPr>
            <a:r>
              <a:rPr lang="en-US" sz="2400" dirty="0" smtClean="0"/>
              <a:t>These all will result all top recommendation</a:t>
            </a:r>
          </a:p>
          <a:p>
            <a:pPr>
              <a:buFont typeface="+mj-lt"/>
              <a:buAutoNum type="arabicPeriod"/>
            </a:pPr>
            <a:endParaRPr lang="en-US" dirty="0"/>
          </a:p>
        </p:txBody>
      </p:sp>
    </p:spTree>
    <p:extLst>
      <p:ext uri="{BB962C8B-B14F-4D97-AF65-F5344CB8AC3E}">
        <p14:creationId xmlns:p14="http://schemas.microsoft.com/office/powerpoint/2010/main" val="4254177739"/>
      </p:ext>
    </p:extLst>
  </p:cSld>
  <p:clrMapOvr>
    <a:masterClrMapping/>
  </p:clrMapOvr>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ＭＳ ゴシック"/>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ＭＳ ゴシック"/>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Horizon.thmx</Template>
  <TotalTime>705</TotalTime>
  <Words>822</Words>
  <Application>Microsoft Macintosh PowerPoint</Application>
  <PresentationFormat>On-screen Show (4:3)</PresentationFormat>
  <Paragraphs>98</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Horizon</vt:lpstr>
      <vt:lpstr>Music recommendation system </vt:lpstr>
      <vt:lpstr>Agenda</vt:lpstr>
      <vt:lpstr>Goal</vt:lpstr>
      <vt:lpstr>objectives</vt:lpstr>
      <vt:lpstr>architecture</vt:lpstr>
      <vt:lpstr>Algorithm Used: Log Likely Hood</vt:lpstr>
      <vt:lpstr>Tools &amp; TECHNOLOGIES</vt:lpstr>
      <vt:lpstr>Flow</vt:lpstr>
      <vt:lpstr>Top N Recommendation</vt:lpstr>
      <vt:lpstr>Pre-Processing data</vt:lpstr>
      <vt:lpstr>Component interaction diagram</vt:lpstr>
      <vt:lpstr>ScREEN Shots: Sign up </vt:lpstr>
      <vt:lpstr>ScreenShot:INDEX Page</vt:lpstr>
      <vt:lpstr>ScreenShot:Search ALBum</vt:lpstr>
      <vt:lpstr>ScreenShot:Artist Search</vt:lpstr>
      <vt:lpstr>Screenshots:artist search result</vt:lpstr>
      <vt:lpstr>Screenshot:genre Search</vt:lpstr>
      <vt:lpstr>Screenshot:genre Search</vt:lpstr>
      <vt:lpstr>ScreenShot:Adding song</vt:lpstr>
      <vt:lpstr>Future enhancements</vt:lpstr>
      <vt:lpstr>Conclusion</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recommendation system</dc:title>
  <dc:creator>Sagar Ruchandani</dc:creator>
  <cp:lastModifiedBy>Raghav Munjal</cp:lastModifiedBy>
  <cp:revision>103</cp:revision>
  <dcterms:created xsi:type="dcterms:W3CDTF">2014-05-06T20:45:27Z</dcterms:created>
  <dcterms:modified xsi:type="dcterms:W3CDTF">2014-12-03T19:28:07Z</dcterms:modified>
</cp:coreProperties>
</file>